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738" r:id="rId2"/>
    <p:sldId id="729" r:id="rId3"/>
    <p:sldId id="730" r:id="rId4"/>
    <p:sldId id="703" r:id="rId5"/>
    <p:sldId id="737" r:id="rId6"/>
    <p:sldId id="739" r:id="rId7"/>
    <p:sldId id="740" r:id="rId8"/>
    <p:sldId id="741" r:id="rId9"/>
    <p:sldId id="707" r:id="rId10"/>
    <p:sldId id="708" r:id="rId11"/>
    <p:sldId id="734" r:id="rId12"/>
    <p:sldId id="713" r:id="rId13"/>
    <p:sldId id="714" r:id="rId14"/>
    <p:sldId id="715" r:id="rId15"/>
    <p:sldId id="727" r:id="rId16"/>
    <p:sldId id="72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81900" autoAdjust="0"/>
  </p:normalViewPr>
  <p:slideViewPr>
    <p:cSldViewPr>
      <p:cViewPr varScale="1">
        <p:scale>
          <a:sx n="59" d="100"/>
          <a:sy n="59" d="100"/>
        </p:scale>
        <p:origin x="1716" y="66"/>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A115E9-D402-4257-A31E-49AD16F796F9}" type="datetimeFigureOut">
              <a:rPr lang="en-US" smtClean="0"/>
              <a:pPr/>
              <a:t>3/13/2021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9C313-78CE-413E-B973-C9C50864F3EA}" type="slidenum">
              <a:rPr lang="en-US" smtClean="0"/>
              <a:pPr/>
              <a:t>‹#›</a:t>
            </a:fld>
            <a:endParaRPr lang="en-US"/>
          </a:p>
        </p:txBody>
      </p:sp>
    </p:spTree>
    <p:extLst>
      <p:ext uri="{BB962C8B-B14F-4D97-AF65-F5344CB8AC3E}">
        <p14:creationId xmlns:p14="http://schemas.microsoft.com/office/powerpoint/2010/main" val="37726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72086E1-A3D6-40F0-A656-7295B46B4A72}" type="slidenum">
              <a:rPr lang="en-GB"/>
              <a:pPr/>
              <a:t>15</a:t>
            </a:fld>
            <a:endParaRPr lang="en-GB"/>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8408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EFF4DE5-4EAC-43AE-91AE-77B971F32D66}" type="datetime1">
              <a:rPr lang="de-DE" smtClean="0"/>
              <a:t>13.03.2021</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309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6330BE-DBB4-46E3-AB26-446E1706E8B8}" type="datetime1">
              <a:rPr lang="de-DE" smtClean="0"/>
              <a:t>13.03.2021</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9607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6FB97D-1851-45B1-BB69-437AA0FD95F4}" type="datetime1">
              <a:rPr lang="de-DE" smtClean="0"/>
              <a:t>13.03.2021</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678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27C657-E2D8-458D-A669-20B65FF796F2}" type="datetime1">
              <a:rPr lang="de-DE" smtClean="0"/>
              <a:t>13.03.2021</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342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D01581-42CF-4EAC-B685-963A3041D8BD}" type="datetime1">
              <a:rPr lang="de-DE" smtClean="0"/>
              <a:t>13.03.2021</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337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2148CE-A8C7-4799-89A6-2E26F3C65885}" type="datetime1">
              <a:rPr lang="de-DE" smtClean="0"/>
              <a:t>13.03.2021</a:t>
            </a:fld>
            <a:endParaRPr lang="en-US"/>
          </a:p>
        </p:txBody>
      </p:sp>
      <p:sp>
        <p:nvSpPr>
          <p:cNvPr id="6" name="Footer Placeholder 5"/>
          <p:cNvSpPr>
            <a:spLocks noGrp="1"/>
          </p:cNvSpPr>
          <p:nvPr>
            <p:ph type="ftr" sz="quarter" idx="11"/>
          </p:nvPr>
        </p:nvSpPr>
        <p:spPr/>
        <p:txBody>
          <a:bodyPr/>
          <a:lstStyle/>
          <a:p>
            <a:r>
              <a:rPr lang="en-US"/>
              <a:t>Software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5353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112A5E-9BDC-49DE-82D3-7E1F462092F4}" type="datetime1">
              <a:rPr lang="de-DE" smtClean="0"/>
              <a:t>13.03.2021</a:t>
            </a:fld>
            <a:endParaRPr lang="en-US"/>
          </a:p>
        </p:txBody>
      </p:sp>
      <p:sp>
        <p:nvSpPr>
          <p:cNvPr id="8" name="Footer Placeholder 7"/>
          <p:cNvSpPr>
            <a:spLocks noGrp="1"/>
          </p:cNvSpPr>
          <p:nvPr>
            <p:ph type="ftr" sz="quarter" idx="11"/>
          </p:nvPr>
        </p:nvSpPr>
        <p:spPr/>
        <p:txBody>
          <a:bodyPr/>
          <a:lstStyle/>
          <a:p>
            <a:r>
              <a:rPr lang="en-US"/>
              <a:t>Software Engineering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1821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887317-09D2-4D06-8B0A-CCB3D286AF55}" type="datetime1">
              <a:rPr lang="de-DE" smtClean="0"/>
              <a:t>13.03.2021</a:t>
            </a:fld>
            <a:endParaRPr lang="en-US"/>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387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247CD-0DA8-464F-B217-205E347892ED}" type="datetime1">
              <a:rPr lang="de-DE" smtClean="0"/>
              <a:t>13.03.2021</a:t>
            </a:fld>
            <a:endParaRPr lang="en-US"/>
          </a:p>
        </p:txBody>
      </p:sp>
      <p:sp>
        <p:nvSpPr>
          <p:cNvPr id="3" name="Footer Placeholder 2"/>
          <p:cNvSpPr>
            <a:spLocks noGrp="1"/>
          </p:cNvSpPr>
          <p:nvPr>
            <p:ph type="ftr" sz="quarter" idx="11"/>
          </p:nvPr>
        </p:nvSpPr>
        <p:spPr/>
        <p:txBody>
          <a:bodyPr/>
          <a:lstStyle/>
          <a:p>
            <a:r>
              <a:rPr lang="en-US"/>
              <a:t>Software Engineering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493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86865A3-7569-472C-827A-C311B892F372}" type="datetime1">
              <a:rPr lang="de-DE" smtClean="0"/>
              <a:t>13.03.2021</a:t>
            </a:fld>
            <a:endParaRPr lang="en-US"/>
          </a:p>
        </p:txBody>
      </p:sp>
      <p:sp>
        <p:nvSpPr>
          <p:cNvPr id="6" name="Footer Placeholder 5"/>
          <p:cNvSpPr>
            <a:spLocks noGrp="1"/>
          </p:cNvSpPr>
          <p:nvPr>
            <p:ph type="ftr" sz="quarter" idx="11"/>
          </p:nvPr>
        </p:nvSpPr>
        <p:spPr/>
        <p:txBody>
          <a:bodyPr/>
          <a:lstStyle/>
          <a:p>
            <a:r>
              <a:rPr lang="en-US"/>
              <a:t>Software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474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47EDC6A-92A4-4EBC-8120-6BE83AF73070}" type="datetime1">
              <a:rPr lang="de-DE" smtClean="0"/>
              <a:t>13.03.2021</a:t>
            </a:fld>
            <a:endParaRPr lang="en-US"/>
          </a:p>
        </p:txBody>
      </p:sp>
      <p:sp>
        <p:nvSpPr>
          <p:cNvPr id="6" name="Footer Placeholder 5"/>
          <p:cNvSpPr>
            <a:spLocks noGrp="1"/>
          </p:cNvSpPr>
          <p:nvPr>
            <p:ph type="ftr" sz="quarter" idx="11"/>
          </p:nvPr>
        </p:nvSpPr>
        <p:spPr/>
        <p:txBody>
          <a:bodyPr/>
          <a:lstStyle/>
          <a:p>
            <a:r>
              <a:rPr lang="en-US"/>
              <a:t>Software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1653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C754B4F-094A-444C-B9C7-830CAF3B5511}" type="datetime1">
              <a:rPr lang="de-DE" smtClean="0"/>
              <a:t>13.03.2021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Software Engineering</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1547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en-US" sz="5100" b="1" kern="1200">
                <a:solidFill>
                  <a:srgbClr val="FFFFFF"/>
                </a:solidFill>
                <a:latin typeface="+mj-lt"/>
                <a:ea typeface="+mj-ea"/>
                <a:cs typeface="+mj-cs"/>
              </a:rPr>
              <a:t>Work Breakdown Structure (WBS)</a:t>
            </a:r>
          </a:p>
        </p:txBody>
      </p:sp>
      <p:sp>
        <p:nvSpPr>
          <p:cNvPr id="5" name="Footer Placeholder 4"/>
          <p:cNvSpPr>
            <a:spLocks noGrp="1"/>
          </p:cNvSpPr>
          <p:nvPr>
            <p:ph type="ftr" sz="quarter" idx="11"/>
          </p:nvPr>
        </p:nvSpPr>
        <p:spPr>
          <a:xfrm>
            <a:off x="604245" y="6223702"/>
            <a:ext cx="2874153" cy="314067"/>
          </a:xfrm>
        </p:spPr>
        <p:txBody>
          <a:bodyPr vert="horz" lIns="91440" tIns="45720" rIns="91440" bIns="45720" rtlCol="0" anchor="ctr">
            <a:normAutofit/>
          </a:bodyPr>
          <a:lstStyle/>
          <a:p>
            <a:pPr algn="l">
              <a:spcAft>
                <a:spcPts val="600"/>
              </a:spcAft>
            </a:pPr>
            <a:r>
              <a:rPr lang="en-US" kern="1200">
                <a:solidFill>
                  <a:srgbClr val="898989"/>
                </a:solidFill>
                <a:latin typeface="+mn-lt"/>
                <a:ea typeface="+mn-ea"/>
                <a:cs typeface="+mn-cs"/>
              </a:rPr>
              <a:t>Software Engineering</a:t>
            </a:r>
          </a:p>
        </p:txBody>
      </p:sp>
      <p:sp>
        <p:nvSpPr>
          <p:cNvPr id="4" name="Date Placeholder 3"/>
          <p:cNvSpPr>
            <a:spLocks noGrp="1"/>
          </p:cNvSpPr>
          <p:nvPr>
            <p:ph type="dt" sz="half" idx="10"/>
          </p:nvPr>
        </p:nvSpPr>
        <p:spPr>
          <a:xfrm>
            <a:off x="5665603" y="6223702"/>
            <a:ext cx="2331049" cy="314067"/>
          </a:xfrm>
        </p:spPr>
        <p:txBody>
          <a:bodyPr vert="horz" lIns="91440" tIns="45720" rIns="91440" bIns="45720" rtlCol="0" anchor="ctr">
            <a:normAutofit/>
          </a:bodyPr>
          <a:lstStyle/>
          <a:p>
            <a:pPr algn="r">
              <a:spcAft>
                <a:spcPts val="600"/>
              </a:spcAft>
            </a:pPr>
            <a:fld id="{0727C657-E2D8-458D-A669-20B65FF796F2}" type="datetime1">
              <a:rPr lang="en-US">
                <a:solidFill>
                  <a:srgbClr val="898989"/>
                </a:solidFill>
              </a:rPr>
              <a:pPr algn="r">
                <a:spcAft>
                  <a:spcPts val="600"/>
                </a:spcAft>
              </a:pPr>
              <a:t>3/13/2021</a:t>
            </a:fld>
            <a:endParaRPr lang="en-US">
              <a:solidFill>
                <a:srgbClr val="898989"/>
              </a:solidFill>
            </a:endParaRPr>
          </a:p>
        </p:txBody>
      </p:sp>
      <p:sp>
        <p:nvSpPr>
          <p:cNvPr id="6" name="Slide Number Placeholder 5"/>
          <p:cNvSpPr>
            <a:spLocks noGrp="1"/>
          </p:cNvSpPr>
          <p:nvPr>
            <p:ph type="sldNum" sz="quarter" idx="12"/>
          </p:nvPr>
        </p:nvSpPr>
        <p:spPr>
          <a:xfrm>
            <a:off x="8119447" y="6223702"/>
            <a:ext cx="428046" cy="314067"/>
          </a:xfrm>
        </p:spPr>
        <p:txBody>
          <a:bodyPr vert="horz" lIns="91440" tIns="45720" rIns="91440" bIns="45720" rtlCol="0" anchor="ctr">
            <a:normAutofit/>
          </a:bodyPr>
          <a:lstStyle/>
          <a:p>
            <a:pPr>
              <a:spcAft>
                <a:spcPts val="600"/>
              </a:spcAft>
            </a:pPr>
            <a:fld id="{B6F15528-21DE-4FAA-801E-634DDDAF4B2B}" type="slidenum">
              <a:rPr lang="en-US">
                <a:solidFill>
                  <a:srgbClr val="898989"/>
                </a:solidFill>
              </a:rPr>
              <a:pPr>
                <a:spcAft>
                  <a:spcPts val="600"/>
                </a:spcAft>
              </a:pPr>
              <a:t>1</a:t>
            </a:fld>
            <a:endParaRPr lang="en-US">
              <a:solidFill>
                <a:srgbClr val="898989"/>
              </a:solidFill>
            </a:endParaRPr>
          </a:p>
        </p:txBody>
      </p:sp>
    </p:spTree>
    <p:extLst>
      <p:ext uri="{BB962C8B-B14F-4D97-AF65-F5344CB8AC3E}">
        <p14:creationId xmlns:p14="http://schemas.microsoft.com/office/powerpoint/2010/main" val="421379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effectLst/>
              </a:rPr>
              <a:t>WBS helps manager</a:t>
            </a:r>
          </a:p>
        </p:txBody>
      </p:sp>
      <p:sp>
        <p:nvSpPr>
          <p:cNvPr id="3" name="Content Placeholder 2"/>
          <p:cNvSpPr>
            <a:spLocks noGrp="1"/>
          </p:cNvSpPr>
          <p:nvPr>
            <p:ph idx="1"/>
          </p:nvPr>
        </p:nvSpPr>
        <p:spPr>
          <a:xfrm>
            <a:off x="0" y="1600200"/>
            <a:ext cx="8839200" cy="4525963"/>
          </a:xfrm>
        </p:spPr>
        <p:txBody>
          <a:bodyPr>
            <a:normAutofit/>
          </a:bodyPr>
          <a:lstStyle/>
          <a:p>
            <a:pPr lvl="1" algn="just"/>
            <a:r>
              <a:rPr lang="en-US" sz="2400" b="1" dirty="0">
                <a:solidFill>
                  <a:schemeClr val="tx1"/>
                </a:solidFill>
              </a:rPr>
              <a:t>Facilitates evaluation of cost, time, and technical performance of the organization on a project.</a:t>
            </a:r>
          </a:p>
          <a:p>
            <a:pPr lvl="1" algn="just"/>
            <a:r>
              <a:rPr lang="en-US" sz="2400" b="1" dirty="0">
                <a:solidFill>
                  <a:schemeClr val="tx1"/>
                </a:solidFill>
              </a:rPr>
              <a:t>Provides management with information appropriate to each organizational level.</a:t>
            </a:r>
          </a:p>
          <a:p>
            <a:pPr lvl="1" algn="just"/>
            <a:r>
              <a:rPr lang="en-US" sz="2400" b="1" dirty="0">
                <a:solidFill>
                  <a:schemeClr val="tx1"/>
                </a:solidFill>
              </a:rPr>
              <a:t>Helps organization to  project responsibilities to organizational units and individuals</a:t>
            </a:r>
          </a:p>
          <a:p>
            <a:pPr lvl="1" algn="just"/>
            <a:r>
              <a:rPr lang="en-US" sz="2400" b="1" dirty="0">
                <a:solidFill>
                  <a:schemeClr val="tx1"/>
                </a:solidFill>
              </a:rPr>
              <a:t>Helps manager plan, schedule, and budget.</a:t>
            </a:r>
          </a:p>
          <a:p>
            <a:pPr lvl="1" algn="just"/>
            <a:r>
              <a:rPr lang="en-US" sz="2400" b="1" dirty="0">
                <a:solidFill>
                  <a:schemeClr val="tx1"/>
                </a:solidFill>
              </a:rPr>
              <a:t>Defines communication channels and assists in coordinating the various project elements.</a:t>
            </a:r>
          </a:p>
          <a:p>
            <a:pPr algn="just"/>
            <a:endParaRPr lang="en-US" b="1" dirty="0">
              <a:solidFill>
                <a:schemeClr val="tx1"/>
              </a:solidFill>
            </a:endParaRPr>
          </a:p>
        </p:txBody>
      </p:sp>
      <p:sp>
        <p:nvSpPr>
          <p:cNvPr id="6" name="Date Placeholder 5"/>
          <p:cNvSpPr>
            <a:spLocks noGrp="1"/>
          </p:cNvSpPr>
          <p:nvPr>
            <p:ph type="dt" sz="half" idx="10"/>
          </p:nvPr>
        </p:nvSpPr>
        <p:spPr/>
        <p:txBody>
          <a:bodyPr/>
          <a:lstStyle/>
          <a:p>
            <a:fld id="{6A0DAAA5-4BC1-4418-B9BB-E66E47659649}" type="datetime1">
              <a:rPr lang="de-DE" smtClean="0"/>
              <a:t>13.03.2021</a:t>
            </a:fld>
            <a:endParaRPr lang="en-US"/>
          </a:p>
        </p:txBody>
      </p:sp>
      <p:sp>
        <p:nvSpPr>
          <p:cNvPr id="4" name="Footer Placeholder 3"/>
          <p:cNvSpPr>
            <a:spLocks noGrp="1"/>
          </p:cNvSpPr>
          <p:nvPr>
            <p:ph type="ftr" sz="quarter" idx="11"/>
          </p:nvPr>
        </p:nvSpPr>
        <p:spPr/>
        <p:txBody>
          <a:bodyPr/>
          <a:lstStyle/>
          <a:p>
            <a:r>
              <a:rPr lang="en-US"/>
              <a:t>Software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11548235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Formats</a:t>
            </a:r>
          </a:p>
        </p:txBody>
      </p:sp>
      <p:sp>
        <p:nvSpPr>
          <p:cNvPr id="3" name="Content Placeholder 2"/>
          <p:cNvSpPr>
            <a:spLocks noGrp="1"/>
          </p:cNvSpPr>
          <p:nvPr>
            <p:ph idx="1"/>
          </p:nvPr>
        </p:nvSpPr>
        <p:spPr/>
        <p:txBody>
          <a:bodyPr/>
          <a:lstStyle/>
          <a:p>
            <a:r>
              <a:rPr lang="en-US" dirty="0"/>
              <a:t>2 Formats</a:t>
            </a:r>
          </a:p>
          <a:p>
            <a:r>
              <a:rPr lang="en-US" dirty="0"/>
              <a:t>Outline (Indented Format)</a:t>
            </a:r>
          </a:p>
          <a:p>
            <a:r>
              <a:rPr lang="en-US" dirty="0"/>
              <a:t>Graphical Tree (Organizational Chart)</a:t>
            </a:r>
          </a:p>
        </p:txBody>
      </p:sp>
      <p:sp>
        <p:nvSpPr>
          <p:cNvPr id="6" name="Date Placeholder 5"/>
          <p:cNvSpPr>
            <a:spLocks noGrp="1"/>
          </p:cNvSpPr>
          <p:nvPr>
            <p:ph type="dt" sz="half" idx="10"/>
          </p:nvPr>
        </p:nvSpPr>
        <p:spPr/>
        <p:txBody>
          <a:bodyPr/>
          <a:lstStyle/>
          <a:p>
            <a:fld id="{C1AA165D-1C72-4608-8082-2A5E2F0F14B7}" type="datetime1">
              <a:rPr lang="de-DE" smtClean="0"/>
              <a:t>13.03.2021</a:t>
            </a:fld>
            <a:endParaRPr lang="en-US"/>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4225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600200"/>
          </a:xfrm>
        </p:spPr>
        <p:txBody>
          <a:bodyPr/>
          <a:lstStyle/>
          <a:p>
            <a:pPr algn="ctr"/>
            <a:r>
              <a:rPr lang="en-US" sz="2800" dirty="0">
                <a:effectLst/>
              </a:rPr>
              <a:t>Displaying the WBS</a:t>
            </a:r>
            <a:br>
              <a:rPr lang="en-US" sz="2800" dirty="0">
                <a:effectLst/>
              </a:rPr>
            </a:br>
            <a:r>
              <a:rPr lang="en-US" sz="4400" dirty="0">
                <a:effectLst/>
              </a:rPr>
              <a:t> Example</a:t>
            </a:r>
            <a:r>
              <a:rPr lang="en-US" sz="4400" dirty="0"/>
              <a:t> </a:t>
            </a:r>
            <a:r>
              <a:rPr lang="en-US" sz="4400" dirty="0">
                <a:effectLst/>
              </a:rPr>
              <a:t>o</a:t>
            </a:r>
            <a:r>
              <a:rPr lang="en-US" sz="4400" dirty="0"/>
              <a:t>f </a:t>
            </a:r>
            <a:r>
              <a:rPr lang="en-US" sz="4400" dirty="0">
                <a:effectLst/>
              </a:rPr>
              <a:t>outlined</a:t>
            </a:r>
            <a:r>
              <a:rPr lang="en-US" sz="4400" dirty="0"/>
              <a:t> </a:t>
            </a:r>
            <a:r>
              <a:rPr lang="en-US" sz="4400" dirty="0">
                <a:effectLst/>
              </a:rPr>
              <a:t>WBS</a:t>
            </a:r>
            <a:r>
              <a:rPr lang="en-US" sz="4400" dirty="0"/>
              <a:t>.</a:t>
            </a:r>
          </a:p>
        </p:txBody>
      </p:sp>
      <p:pic>
        <p:nvPicPr>
          <p:cNvPr id="8" name="Picture 2"/>
          <p:cNvPicPr>
            <a:picLocks noGrp="1" noChangeAspect="1" noChangeArrowheads="1"/>
          </p:cNvPicPr>
          <p:nvPr>
            <p:ph idx="1"/>
          </p:nvPr>
        </p:nvPicPr>
        <p:blipFill>
          <a:blip r:embed="rId2"/>
          <a:stretch>
            <a:fillRect/>
          </a:stretch>
        </p:blipFill>
        <p:spPr bwMode="auto">
          <a:xfrm>
            <a:off x="1825039" y="1825625"/>
            <a:ext cx="5493921" cy="4351338"/>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859C18F7-4363-4FE4-9EED-26F86433146E}" type="datetime1">
              <a:rPr lang="de-DE" smtClean="0"/>
              <a:t>13.03.2021</a:t>
            </a:fld>
            <a:endParaRPr lang="en-US"/>
          </a:p>
        </p:txBody>
      </p:sp>
      <p:sp>
        <p:nvSpPr>
          <p:cNvPr id="5" name="Footer Placeholder 3"/>
          <p:cNvSpPr>
            <a:spLocks noGrp="1"/>
          </p:cNvSpPr>
          <p:nvPr>
            <p:ph type="ftr" sz="quarter" idx="11"/>
          </p:nvPr>
        </p:nvSpPr>
        <p:spPr/>
        <p:txBody>
          <a:bodyPr/>
          <a:lstStyle/>
          <a:p>
            <a:r>
              <a:rPr lang="en-US"/>
              <a:t>Software Engineering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370966072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600200"/>
          </a:xfrm>
        </p:spPr>
        <p:txBody>
          <a:bodyPr/>
          <a:lstStyle/>
          <a:p>
            <a:pPr algn="ctr"/>
            <a:r>
              <a:rPr lang="en-US" sz="2800" dirty="0">
                <a:effectLst/>
              </a:rPr>
              <a:t>Displaying the WBS</a:t>
            </a:r>
            <a:br>
              <a:rPr lang="en-US" sz="2800" dirty="0">
                <a:effectLst/>
              </a:rPr>
            </a:br>
            <a:r>
              <a:rPr lang="en-US" sz="4400" dirty="0">
                <a:effectLst/>
              </a:rPr>
              <a:t> Example</a:t>
            </a:r>
            <a:r>
              <a:rPr lang="en-US" sz="4400" dirty="0"/>
              <a:t> </a:t>
            </a:r>
            <a:r>
              <a:rPr lang="en-US" sz="4400" dirty="0">
                <a:effectLst/>
              </a:rPr>
              <a:t>o</a:t>
            </a:r>
            <a:r>
              <a:rPr lang="en-US" sz="4400" dirty="0"/>
              <a:t>f </a:t>
            </a:r>
            <a:r>
              <a:rPr lang="en-US" sz="4400" dirty="0">
                <a:effectLst/>
              </a:rPr>
              <a:t>Chart</a:t>
            </a:r>
            <a:r>
              <a:rPr lang="en-US" sz="4400" dirty="0"/>
              <a:t> </a:t>
            </a:r>
            <a:r>
              <a:rPr lang="en-US" sz="4400" dirty="0">
                <a:effectLst/>
              </a:rPr>
              <a:t>WBS</a:t>
            </a:r>
            <a:r>
              <a:rPr lang="en-US" sz="4400" dirty="0"/>
              <a:t>.</a:t>
            </a:r>
          </a:p>
        </p:txBody>
      </p:sp>
      <p:pic>
        <p:nvPicPr>
          <p:cNvPr id="8" name="Picture 2"/>
          <p:cNvPicPr>
            <a:picLocks noGrp="1" noChangeAspect="1" noChangeArrowheads="1"/>
          </p:cNvPicPr>
          <p:nvPr>
            <p:ph idx="1"/>
          </p:nvPr>
        </p:nvPicPr>
        <p:blipFill>
          <a:blip r:embed="rId2"/>
          <a:stretch>
            <a:fillRect/>
          </a:stretch>
        </p:blipFill>
        <p:spPr bwMode="auto">
          <a:xfrm>
            <a:off x="823912" y="2043906"/>
            <a:ext cx="7496175" cy="3914775"/>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4773382D-49FB-4BE3-A3AC-251A9A00F4EA}" type="datetime1">
              <a:rPr lang="de-DE" smtClean="0"/>
              <a:t>13.03.2021</a:t>
            </a:fld>
            <a:endParaRPr lang="en-US"/>
          </a:p>
        </p:txBody>
      </p:sp>
      <p:sp>
        <p:nvSpPr>
          <p:cNvPr id="5" name="Footer Placeholder 3"/>
          <p:cNvSpPr>
            <a:spLocks noGrp="1"/>
          </p:cNvSpPr>
          <p:nvPr>
            <p:ph type="ftr" sz="quarter" idx="11"/>
          </p:nvPr>
        </p:nvSpPr>
        <p:spPr/>
        <p:txBody>
          <a:bodyPr/>
          <a:lstStyle/>
          <a:p>
            <a:r>
              <a:rPr lang="en-US"/>
              <a:t>Software Engineering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10460815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pPr algn="ctr"/>
            <a:r>
              <a:rPr lang="en-US" dirty="0">
                <a:effectLst/>
              </a:rPr>
              <a:t>Pitfalls</a:t>
            </a:r>
          </a:p>
        </p:txBody>
      </p:sp>
      <p:sp>
        <p:nvSpPr>
          <p:cNvPr id="3" name="Content Placeholder 2"/>
          <p:cNvSpPr>
            <a:spLocks noGrp="1"/>
          </p:cNvSpPr>
          <p:nvPr>
            <p:ph idx="1"/>
          </p:nvPr>
        </p:nvSpPr>
        <p:spPr>
          <a:xfrm>
            <a:off x="304800" y="1447800"/>
            <a:ext cx="8610600" cy="4953000"/>
          </a:xfrm>
        </p:spPr>
        <p:txBody>
          <a:bodyPr>
            <a:normAutofit/>
          </a:bodyPr>
          <a:lstStyle/>
          <a:p>
            <a:pPr algn="just">
              <a:buNone/>
            </a:pPr>
            <a:r>
              <a:rPr lang="en-US" b="1" dirty="0">
                <a:solidFill>
                  <a:schemeClr val="tx1"/>
                </a:solidFill>
              </a:rPr>
              <a:t>    </a:t>
            </a:r>
            <a:r>
              <a:rPr lang="en-US" sz="2800" b="1" dirty="0">
                <a:solidFill>
                  <a:schemeClr val="tx1"/>
                </a:solidFill>
              </a:rPr>
              <a:t>There are common pitfalls to creating a WBS. If you can keep these few possible,  you and your team will be much more successful at creating a useful and accurate Work Breakdown Structure</a:t>
            </a:r>
            <a:r>
              <a:rPr lang="en-US" b="1" dirty="0">
                <a:solidFill>
                  <a:schemeClr val="tx1"/>
                </a:solidFill>
              </a:rPr>
              <a:t>.</a:t>
            </a:r>
          </a:p>
          <a:p>
            <a:pPr algn="just"/>
            <a:r>
              <a:rPr lang="en-US" b="1" dirty="0">
                <a:solidFill>
                  <a:schemeClr val="tx1"/>
                </a:solidFill>
              </a:rPr>
              <a:t>Level of Work Package Detail</a:t>
            </a:r>
          </a:p>
          <a:p>
            <a:pPr algn="just"/>
            <a:r>
              <a:rPr lang="en-US" b="1" dirty="0">
                <a:solidFill>
                  <a:schemeClr val="tx1"/>
                </a:solidFill>
              </a:rPr>
              <a:t>Deliverables Not Activities or Tasks</a:t>
            </a:r>
          </a:p>
          <a:p>
            <a:pPr algn="just"/>
            <a:r>
              <a:rPr lang="en-US" b="1" dirty="0">
                <a:solidFill>
                  <a:schemeClr val="tx1"/>
                </a:solidFill>
              </a:rPr>
              <a:t>WBS is not a Plan or Schedule</a:t>
            </a:r>
          </a:p>
          <a:p>
            <a:pPr algn="just"/>
            <a:r>
              <a:rPr lang="en-US" b="1" dirty="0">
                <a:solidFill>
                  <a:schemeClr val="tx1"/>
                </a:solidFill>
              </a:rPr>
              <a:t>WBS is not an Organizational Hierarchy</a:t>
            </a:r>
          </a:p>
        </p:txBody>
      </p:sp>
      <p:sp>
        <p:nvSpPr>
          <p:cNvPr id="6" name="Date Placeholder 5"/>
          <p:cNvSpPr>
            <a:spLocks noGrp="1"/>
          </p:cNvSpPr>
          <p:nvPr>
            <p:ph type="dt" sz="half" idx="10"/>
          </p:nvPr>
        </p:nvSpPr>
        <p:spPr/>
        <p:txBody>
          <a:bodyPr/>
          <a:lstStyle/>
          <a:p>
            <a:fld id="{9E027FD2-BDDB-491A-AD50-7A67F82D29A6}" type="datetime1">
              <a:rPr lang="de-DE" smtClean="0"/>
              <a:t>13.03.2021</a:t>
            </a:fld>
            <a:endParaRPr lang="en-US"/>
          </a:p>
        </p:txBody>
      </p:sp>
      <p:sp>
        <p:nvSpPr>
          <p:cNvPr id="4" name="Footer Placeholder 3"/>
          <p:cNvSpPr>
            <a:spLocks noGrp="1"/>
          </p:cNvSpPr>
          <p:nvPr>
            <p:ph type="ftr" sz="quarter" idx="11"/>
          </p:nvPr>
        </p:nvSpPr>
        <p:spPr/>
        <p:txBody>
          <a:bodyPr/>
          <a:lstStyle/>
          <a:p>
            <a:r>
              <a:rPr lang="en-US"/>
              <a:t>Software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412408511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2"/>
          <p:cNvSpPr>
            <a:spLocks noGrp="1" noChangeArrowheads="1"/>
          </p:cNvSpPr>
          <p:nvPr>
            <p:ph type="title"/>
          </p:nvPr>
        </p:nvSpPr>
        <p:spPr>
          <a:xfrm>
            <a:off x="914400" y="228601"/>
            <a:ext cx="6705600" cy="914400"/>
          </a:xfrm>
        </p:spPr>
        <p:txBody>
          <a:bodyPr/>
          <a:lstStyle/>
          <a:p>
            <a:r>
              <a:rPr lang="en-GB" dirty="0"/>
              <a:t>Example WBS </a:t>
            </a:r>
          </a:p>
        </p:txBody>
      </p:sp>
      <p:sp>
        <p:nvSpPr>
          <p:cNvPr id="22533" name="Rectangle 3"/>
          <p:cNvSpPr>
            <a:spLocks noGrp="1" noChangeArrowheads="1"/>
          </p:cNvSpPr>
          <p:nvPr>
            <p:ph idx="1"/>
          </p:nvPr>
        </p:nvSpPr>
        <p:spPr>
          <a:xfrm>
            <a:off x="609600" y="1143000"/>
            <a:ext cx="7620000" cy="5257800"/>
          </a:xfrm>
          <a:solidFill>
            <a:schemeClr val="bg1"/>
          </a:solidFill>
        </p:spPr>
        <p:txBody>
          <a:bodyPr>
            <a:normAutofit/>
          </a:bodyPr>
          <a:lstStyle/>
          <a:p>
            <a:pPr marL="342900" indent="-342900" algn="just">
              <a:lnSpc>
                <a:spcPct val="90000"/>
              </a:lnSpc>
            </a:pPr>
            <a:r>
              <a:rPr lang="en-GB" sz="2400" b="1" dirty="0">
                <a:solidFill>
                  <a:schemeClr val="tx1"/>
                </a:solidFill>
              </a:rPr>
              <a:t>Redecorate Room</a:t>
            </a:r>
          </a:p>
          <a:p>
            <a:pPr marL="742950" lvl="1" indent="-285750" algn="just">
              <a:lnSpc>
                <a:spcPct val="90000"/>
              </a:lnSpc>
            </a:pPr>
            <a:r>
              <a:rPr lang="en-GB" b="1" dirty="0">
                <a:solidFill>
                  <a:schemeClr val="tx1"/>
                </a:solidFill>
              </a:rPr>
              <a:t>Prepare materials </a:t>
            </a:r>
          </a:p>
          <a:p>
            <a:pPr marL="1143000" lvl="2" indent="-228600" algn="just">
              <a:lnSpc>
                <a:spcPct val="90000"/>
              </a:lnSpc>
            </a:pPr>
            <a:r>
              <a:rPr lang="en-GB" b="1" dirty="0">
                <a:solidFill>
                  <a:schemeClr val="tx1"/>
                </a:solidFill>
              </a:rPr>
              <a:t>Buy paint </a:t>
            </a:r>
          </a:p>
          <a:p>
            <a:pPr marL="1143000" lvl="2" indent="-228600" algn="just">
              <a:lnSpc>
                <a:spcPct val="90000"/>
              </a:lnSpc>
            </a:pPr>
            <a:r>
              <a:rPr lang="en-GB" b="1" dirty="0">
                <a:solidFill>
                  <a:schemeClr val="tx1"/>
                </a:solidFill>
              </a:rPr>
              <a:t>Buy a ladder </a:t>
            </a:r>
          </a:p>
          <a:p>
            <a:pPr marL="1143000" lvl="2" indent="-228600" algn="just">
              <a:lnSpc>
                <a:spcPct val="90000"/>
              </a:lnSpc>
            </a:pPr>
            <a:r>
              <a:rPr lang="en-GB" b="1" dirty="0">
                <a:solidFill>
                  <a:schemeClr val="tx1"/>
                </a:solidFill>
              </a:rPr>
              <a:t>Buy brushes/rollers </a:t>
            </a:r>
          </a:p>
          <a:p>
            <a:pPr marL="1143000" lvl="2" indent="-228600" algn="just">
              <a:lnSpc>
                <a:spcPct val="90000"/>
              </a:lnSpc>
            </a:pPr>
            <a:r>
              <a:rPr lang="en-GB" b="1" dirty="0">
                <a:solidFill>
                  <a:schemeClr val="tx1"/>
                </a:solidFill>
              </a:rPr>
              <a:t>Buy wallpaper remover </a:t>
            </a:r>
          </a:p>
          <a:p>
            <a:pPr marL="742950" lvl="1" indent="-285750" algn="just">
              <a:lnSpc>
                <a:spcPct val="90000"/>
              </a:lnSpc>
            </a:pPr>
            <a:r>
              <a:rPr lang="en-GB" b="1" dirty="0">
                <a:solidFill>
                  <a:schemeClr val="tx1"/>
                </a:solidFill>
              </a:rPr>
              <a:t>Prepare room </a:t>
            </a:r>
          </a:p>
          <a:p>
            <a:pPr marL="1143000" lvl="2" indent="-228600" algn="just">
              <a:lnSpc>
                <a:spcPct val="90000"/>
              </a:lnSpc>
            </a:pPr>
            <a:r>
              <a:rPr lang="en-GB" b="1" dirty="0">
                <a:solidFill>
                  <a:schemeClr val="tx1"/>
                </a:solidFill>
              </a:rPr>
              <a:t>Remove old wallpaper </a:t>
            </a:r>
          </a:p>
          <a:p>
            <a:pPr marL="1143000" lvl="2" indent="-228600" algn="just">
              <a:lnSpc>
                <a:spcPct val="90000"/>
              </a:lnSpc>
            </a:pPr>
            <a:r>
              <a:rPr lang="en-GB" b="1" dirty="0">
                <a:solidFill>
                  <a:schemeClr val="tx1"/>
                </a:solidFill>
              </a:rPr>
              <a:t>Remove detachable decorations </a:t>
            </a:r>
          </a:p>
          <a:p>
            <a:pPr marL="1143000" lvl="2" indent="-228600" algn="just">
              <a:lnSpc>
                <a:spcPct val="90000"/>
              </a:lnSpc>
            </a:pPr>
            <a:r>
              <a:rPr lang="en-GB" b="1" dirty="0">
                <a:solidFill>
                  <a:schemeClr val="tx1"/>
                </a:solidFill>
              </a:rPr>
              <a:t>Cover floor with old newspapers </a:t>
            </a:r>
          </a:p>
          <a:p>
            <a:pPr marL="1143000" lvl="2" indent="-228600" algn="just">
              <a:lnSpc>
                <a:spcPct val="90000"/>
              </a:lnSpc>
            </a:pPr>
            <a:r>
              <a:rPr lang="en-GB" b="1" dirty="0">
                <a:solidFill>
                  <a:schemeClr val="tx1"/>
                </a:solidFill>
              </a:rPr>
              <a:t>Cover electrical outlets/switches with tape </a:t>
            </a:r>
          </a:p>
          <a:p>
            <a:pPr marL="1143000" lvl="2" indent="-228600" algn="just">
              <a:lnSpc>
                <a:spcPct val="90000"/>
              </a:lnSpc>
            </a:pPr>
            <a:r>
              <a:rPr lang="en-GB" b="1" dirty="0">
                <a:solidFill>
                  <a:schemeClr val="tx1"/>
                </a:solidFill>
              </a:rPr>
              <a:t>Cover furniture with sheets </a:t>
            </a:r>
          </a:p>
          <a:p>
            <a:pPr marL="742950" lvl="1" indent="-285750" algn="just">
              <a:lnSpc>
                <a:spcPct val="90000"/>
              </a:lnSpc>
            </a:pPr>
            <a:r>
              <a:rPr lang="en-GB" b="1" dirty="0">
                <a:solidFill>
                  <a:schemeClr val="tx1"/>
                </a:solidFill>
              </a:rPr>
              <a:t>Paint the room </a:t>
            </a:r>
          </a:p>
          <a:p>
            <a:pPr marL="742950" lvl="1" indent="-285750" algn="just">
              <a:lnSpc>
                <a:spcPct val="90000"/>
              </a:lnSpc>
            </a:pPr>
            <a:r>
              <a:rPr lang="en-GB" b="1" dirty="0">
                <a:solidFill>
                  <a:schemeClr val="tx1"/>
                </a:solidFill>
              </a:rPr>
              <a:t>Clean up the room </a:t>
            </a:r>
          </a:p>
          <a:p>
            <a:pPr marL="1143000" lvl="2" indent="-228600" algn="just">
              <a:lnSpc>
                <a:spcPct val="90000"/>
              </a:lnSpc>
            </a:pPr>
            <a:r>
              <a:rPr lang="en-GB" b="1" dirty="0">
                <a:solidFill>
                  <a:schemeClr val="tx1"/>
                </a:solidFill>
              </a:rPr>
              <a:t>Dispose or store left over paint </a:t>
            </a:r>
          </a:p>
          <a:p>
            <a:pPr marL="1143000" lvl="2" indent="-228600" algn="just">
              <a:lnSpc>
                <a:spcPct val="90000"/>
              </a:lnSpc>
            </a:pPr>
            <a:r>
              <a:rPr lang="en-GB" b="1" dirty="0">
                <a:solidFill>
                  <a:schemeClr val="tx1"/>
                </a:solidFill>
              </a:rPr>
              <a:t>Clean brushes/rollers </a:t>
            </a:r>
          </a:p>
          <a:p>
            <a:pPr marL="1143000" lvl="2" indent="-228600" algn="just">
              <a:lnSpc>
                <a:spcPct val="90000"/>
              </a:lnSpc>
            </a:pPr>
            <a:r>
              <a:rPr lang="en-GB" b="1" dirty="0">
                <a:solidFill>
                  <a:schemeClr val="tx1"/>
                </a:solidFill>
              </a:rPr>
              <a:t>Dispose of old newspapers </a:t>
            </a:r>
          </a:p>
          <a:p>
            <a:pPr marL="1143000" lvl="2" indent="-228600" algn="just">
              <a:lnSpc>
                <a:spcPct val="90000"/>
              </a:lnSpc>
            </a:pPr>
            <a:r>
              <a:rPr lang="en-GB" b="1" dirty="0">
                <a:solidFill>
                  <a:schemeClr val="tx1"/>
                </a:solidFill>
              </a:rPr>
              <a:t>Remove covers</a:t>
            </a:r>
          </a:p>
          <a:p>
            <a:pPr marL="742950" lvl="1" indent="-285750" algn="just">
              <a:lnSpc>
                <a:spcPct val="90000"/>
              </a:lnSpc>
            </a:pPr>
            <a:endParaRPr lang="en-GB" b="1" dirty="0">
              <a:solidFill>
                <a:schemeClr val="tx1"/>
              </a:solidFill>
            </a:endParaRPr>
          </a:p>
        </p:txBody>
      </p:sp>
      <p:sp>
        <p:nvSpPr>
          <p:cNvPr id="2" name="Date Placeholder 1"/>
          <p:cNvSpPr>
            <a:spLocks noGrp="1"/>
          </p:cNvSpPr>
          <p:nvPr>
            <p:ph type="dt" sz="half" idx="10"/>
          </p:nvPr>
        </p:nvSpPr>
        <p:spPr/>
        <p:txBody>
          <a:bodyPr/>
          <a:lstStyle/>
          <a:p>
            <a:fld id="{9C1178FA-F46A-4FC3-BC9C-44C288697303}" type="datetime1">
              <a:rPr lang="de-DE" smtClean="0"/>
              <a:t>13.03.2021</a:t>
            </a:fld>
            <a:endParaRPr lang="en-US"/>
          </a:p>
        </p:txBody>
      </p:sp>
      <p:sp>
        <p:nvSpPr>
          <p:cNvPr id="6" name="Footer Placeholder 3"/>
          <p:cNvSpPr>
            <a:spLocks noGrp="1"/>
          </p:cNvSpPr>
          <p:nvPr>
            <p:ph type="ftr" sz="quarter" idx="11"/>
          </p:nvPr>
        </p:nvSpPr>
        <p:spPr/>
        <p:txBody>
          <a:bodyPr/>
          <a:lstStyle/>
          <a:p>
            <a:r>
              <a:rPr lang="en-US"/>
              <a:t>Software Engineering</a:t>
            </a:r>
            <a:endParaRPr lang="en-US" dirty="0"/>
          </a:p>
        </p:txBody>
      </p:sp>
      <p:sp>
        <p:nvSpPr>
          <p:cNvPr id="22532" name="Slide Number Placeholder 5"/>
          <p:cNvSpPr>
            <a:spLocks noGrp="1"/>
          </p:cNvSpPr>
          <p:nvPr>
            <p:ph type="sldNum" sz="quarter" idx="12"/>
          </p:nvPr>
        </p:nvSpPr>
        <p:spPr>
          <a:noFill/>
        </p:spPr>
        <p:txBody>
          <a:bodyPr/>
          <a:lstStyle/>
          <a:p>
            <a:fld id="{A6B8166C-D265-484E-8AC8-AEA54345F976}" type="slidenum">
              <a:rPr lang="en-US"/>
              <a:pPr/>
              <a:t>15</a:t>
            </a:fld>
            <a:endParaRPr lang="en-US"/>
          </a:p>
        </p:txBody>
      </p:sp>
      <p:sp>
        <p:nvSpPr>
          <p:cNvPr id="22534" name="Text Box 4"/>
          <p:cNvSpPr txBox="1">
            <a:spLocks noChangeArrowheads="1"/>
          </p:cNvSpPr>
          <p:nvPr/>
        </p:nvSpPr>
        <p:spPr bwMode="auto">
          <a:xfrm rot="3530878">
            <a:off x="-692150" y="3463925"/>
            <a:ext cx="2995613" cy="366713"/>
          </a:xfrm>
          <a:prstGeom prst="rect">
            <a:avLst/>
          </a:prstGeom>
          <a:noFill/>
          <a:ln w="9525">
            <a:noFill/>
            <a:miter lim="800000"/>
            <a:headEnd/>
            <a:tailEnd/>
          </a:ln>
        </p:spPr>
        <p:txBody>
          <a:bodyPr>
            <a:spAutoFit/>
          </a:bodyPr>
          <a:lstStyle/>
          <a:p>
            <a:pPr>
              <a:spcBef>
                <a:spcPct val="50000"/>
              </a:spcBef>
            </a:pPr>
            <a:r>
              <a:rPr lang="en-GB" sz="1800">
                <a:solidFill>
                  <a:schemeClr val="bg1"/>
                </a:solidFill>
              </a:rPr>
              <a:t>WBS</a:t>
            </a:r>
            <a:endParaRPr lang="en-US" sz="1800">
              <a:solidFill>
                <a:schemeClr val="bg1"/>
              </a:solidFill>
            </a:endParaRPr>
          </a:p>
        </p:txBody>
      </p:sp>
    </p:spTree>
    <p:extLst>
      <p:ext uri="{BB962C8B-B14F-4D97-AF65-F5344CB8AC3E}">
        <p14:creationId xmlns:p14="http://schemas.microsoft.com/office/powerpoint/2010/main" val="1897999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fade">
                                      <p:cBhvr>
                                        <p:cTn id="7" dur="1000"/>
                                        <p:tgtEl>
                                          <p:spTgt spid="22533">
                                            <p:txEl>
                                              <p:pRg st="1" end="1"/>
                                            </p:txEl>
                                          </p:spTgt>
                                        </p:tgtEl>
                                      </p:cBhvr>
                                    </p:animEffect>
                                    <p:anim calcmode="lin" valueType="num">
                                      <p:cBhvr>
                                        <p:cTn id="8" dur="1000" fill="hold"/>
                                        <p:tgtEl>
                                          <p:spTgt spid="2253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253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533">
                                            <p:txEl>
                                              <p:pRg st="2" end="2"/>
                                            </p:txEl>
                                          </p:spTgt>
                                        </p:tgtEl>
                                        <p:attrNameLst>
                                          <p:attrName>style.visibility</p:attrName>
                                        </p:attrNameLst>
                                      </p:cBhvr>
                                      <p:to>
                                        <p:strVal val="visible"/>
                                      </p:to>
                                    </p:set>
                                    <p:animEffect transition="in" filter="fade">
                                      <p:cBhvr>
                                        <p:cTn id="12" dur="1000"/>
                                        <p:tgtEl>
                                          <p:spTgt spid="22533">
                                            <p:txEl>
                                              <p:pRg st="2" end="2"/>
                                            </p:txEl>
                                          </p:spTgt>
                                        </p:tgtEl>
                                      </p:cBhvr>
                                    </p:animEffect>
                                    <p:anim calcmode="lin" valueType="num">
                                      <p:cBhvr>
                                        <p:cTn id="13" dur="1000" fill="hold"/>
                                        <p:tgtEl>
                                          <p:spTgt spid="2253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253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533">
                                            <p:txEl>
                                              <p:pRg st="3" end="3"/>
                                            </p:txEl>
                                          </p:spTgt>
                                        </p:tgtEl>
                                        <p:attrNameLst>
                                          <p:attrName>style.visibility</p:attrName>
                                        </p:attrNameLst>
                                      </p:cBhvr>
                                      <p:to>
                                        <p:strVal val="visible"/>
                                      </p:to>
                                    </p:set>
                                    <p:animEffect transition="in" filter="fade">
                                      <p:cBhvr>
                                        <p:cTn id="17" dur="1000"/>
                                        <p:tgtEl>
                                          <p:spTgt spid="22533">
                                            <p:txEl>
                                              <p:pRg st="3" end="3"/>
                                            </p:txEl>
                                          </p:spTgt>
                                        </p:tgtEl>
                                      </p:cBhvr>
                                    </p:animEffect>
                                    <p:anim calcmode="lin" valueType="num">
                                      <p:cBhvr>
                                        <p:cTn id="18" dur="1000" fill="hold"/>
                                        <p:tgtEl>
                                          <p:spTgt spid="2253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253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533">
                                            <p:txEl>
                                              <p:pRg st="4" end="4"/>
                                            </p:txEl>
                                          </p:spTgt>
                                        </p:tgtEl>
                                        <p:attrNameLst>
                                          <p:attrName>style.visibility</p:attrName>
                                        </p:attrNameLst>
                                      </p:cBhvr>
                                      <p:to>
                                        <p:strVal val="visible"/>
                                      </p:to>
                                    </p:set>
                                    <p:animEffect transition="in" filter="fade">
                                      <p:cBhvr>
                                        <p:cTn id="22" dur="1000"/>
                                        <p:tgtEl>
                                          <p:spTgt spid="22533">
                                            <p:txEl>
                                              <p:pRg st="4" end="4"/>
                                            </p:txEl>
                                          </p:spTgt>
                                        </p:tgtEl>
                                      </p:cBhvr>
                                    </p:animEffect>
                                    <p:anim calcmode="lin" valueType="num">
                                      <p:cBhvr>
                                        <p:cTn id="23" dur="1000" fill="hold"/>
                                        <p:tgtEl>
                                          <p:spTgt spid="2253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253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533">
                                            <p:txEl>
                                              <p:pRg st="5" end="5"/>
                                            </p:txEl>
                                          </p:spTgt>
                                        </p:tgtEl>
                                        <p:attrNameLst>
                                          <p:attrName>style.visibility</p:attrName>
                                        </p:attrNameLst>
                                      </p:cBhvr>
                                      <p:to>
                                        <p:strVal val="visible"/>
                                      </p:to>
                                    </p:set>
                                    <p:animEffect transition="in" filter="fade">
                                      <p:cBhvr>
                                        <p:cTn id="27" dur="1000"/>
                                        <p:tgtEl>
                                          <p:spTgt spid="22533">
                                            <p:txEl>
                                              <p:pRg st="5" end="5"/>
                                            </p:txEl>
                                          </p:spTgt>
                                        </p:tgtEl>
                                      </p:cBhvr>
                                    </p:animEffect>
                                    <p:anim calcmode="lin" valueType="num">
                                      <p:cBhvr>
                                        <p:cTn id="28" dur="1000" fill="hold"/>
                                        <p:tgtEl>
                                          <p:spTgt spid="2253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2253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2533">
                                            <p:txEl>
                                              <p:pRg st="6" end="6"/>
                                            </p:txEl>
                                          </p:spTgt>
                                        </p:tgtEl>
                                        <p:attrNameLst>
                                          <p:attrName>style.visibility</p:attrName>
                                        </p:attrNameLst>
                                      </p:cBhvr>
                                      <p:to>
                                        <p:strVal val="visible"/>
                                      </p:to>
                                    </p:set>
                                    <p:animEffect transition="in" filter="fade">
                                      <p:cBhvr>
                                        <p:cTn id="32" dur="1000"/>
                                        <p:tgtEl>
                                          <p:spTgt spid="22533">
                                            <p:txEl>
                                              <p:pRg st="6" end="6"/>
                                            </p:txEl>
                                          </p:spTgt>
                                        </p:tgtEl>
                                      </p:cBhvr>
                                    </p:animEffect>
                                    <p:anim calcmode="lin" valueType="num">
                                      <p:cBhvr>
                                        <p:cTn id="33" dur="1000" fill="hold"/>
                                        <p:tgtEl>
                                          <p:spTgt spid="2253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2253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533">
                                            <p:txEl>
                                              <p:pRg st="7" end="7"/>
                                            </p:txEl>
                                          </p:spTgt>
                                        </p:tgtEl>
                                        <p:attrNameLst>
                                          <p:attrName>style.visibility</p:attrName>
                                        </p:attrNameLst>
                                      </p:cBhvr>
                                      <p:to>
                                        <p:strVal val="visible"/>
                                      </p:to>
                                    </p:set>
                                    <p:animEffect transition="in" filter="fade">
                                      <p:cBhvr>
                                        <p:cTn id="37" dur="1000"/>
                                        <p:tgtEl>
                                          <p:spTgt spid="22533">
                                            <p:txEl>
                                              <p:pRg st="7" end="7"/>
                                            </p:txEl>
                                          </p:spTgt>
                                        </p:tgtEl>
                                      </p:cBhvr>
                                    </p:animEffect>
                                    <p:anim calcmode="lin" valueType="num">
                                      <p:cBhvr>
                                        <p:cTn id="38" dur="1000" fill="hold"/>
                                        <p:tgtEl>
                                          <p:spTgt spid="2253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2253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2533">
                                            <p:txEl>
                                              <p:pRg st="8" end="8"/>
                                            </p:txEl>
                                          </p:spTgt>
                                        </p:tgtEl>
                                        <p:attrNameLst>
                                          <p:attrName>style.visibility</p:attrName>
                                        </p:attrNameLst>
                                      </p:cBhvr>
                                      <p:to>
                                        <p:strVal val="visible"/>
                                      </p:to>
                                    </p:set>
                                    <p:animEffect transition="in" filter="fade">
                                      <p:cBhvr>
                                        <p:cTn id="42" dur="1000"/>
                                        <p:tgtEl>
                                          <p:spTgt spid="22533">
                                            <p:txEl>
                                              <p:pRg st="8" end="8"/>
                                            </p:txEl>
                                          </p:spTgt>
                                        </p:tgtEl>
                                      </p:cBhvr>
                                    </p:animEffect>
                                    <p:anim calcmode="lin" valueType="num">
                                      <p:cBhvr>
                                        <p:cTn id="43" dur="1000" fill="hold"/>
                                        <p:tgtEl>
                                          <p:spTgt spid="2253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253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2533">
                                            <p:txEl>
                                              <p:pRg st="9" end="9"/>
                                            </p:txEl>
                                          </p:spTgt>
                                        </p:tgtEl>
                                        <p:attrNameLst>
                                          <p:attrName>style.visibility</p:attrName>
                                        </p:attrNameLst>
                                      </p:cBhvr>
                                      <p:to>
                                        <p:strVal val="visible"/>
                                      </p:to>
                                    </p:set>
                                    <p:animEffect transition="in" filter="fade">
                                      <p:cBhvr>
                                        <p:cTn id="47" dur="1000"/>
                                        <p:tgtEl>
                                          <p:spTgt spid="22533">
                                            <p:txEl>
                                              <p:pRg st="9" end="9"/>
                                            </p:txEl>
                                          </p:spTgt>
                                        </p:tgtEl>
                                      </p:cBhvr>
                                    </p:animEffect>
                                    <p:anim calcmode="lin" valueType="num">
                                      <p:cBhvr>
                                        <p:cTn id="48" dur="1000" fill="hold"/>
                                        <p:tgtEl>
                                          <p:spTgt spid="2253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2253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2533">
                                            <p:txEl>
                                              <p:pRg st="10" end="10"/>
                                            </p:txEl>
                                          </p:spTgt>
                                        </p:tgtEl>
                                        <p:attrNameLst>
                                          <p:attrName>style.visibility</p:attrName>
                                        </p:attrNameLst>
                                      </p:cBhvr>
                                      <p:to>
                                        <p:strVal val="visible"/>
                                      </p:to>
                                    </p:set>
                                    <p:animEffect transition="in" filter="fade">
                                      <p:cBhvr>
                                        <p:cTn id="52" dur="1000"/>
                                        <p:tgtEl>
                                          <p:spTgt spid="22533">
                                            <p:txEl>
                                              <p:pRg st="10" end="10"/>
                                            </p:txEl>
                                          </p:spTgt>
                                        </p:tgtEl>
                                      </p:cBhvr>
                                    </p:animEffect>
                                    <p:anim calcmode="lin" valueType="num">
                                      <p:cBhvr>
                                        <p:cTn id="53" dur="1000" fill="hold"/>
                                        <p:tgtEl>
                                          <p:spTgt spid="2253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22533">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2533">
                                            <p:txEl>
                                              <p:pRg st="11" end="11"/>
                                            </p:txEl>
                                          </p:spTgt>
                                        </p:tgtEl>
                                        <p:attrNameLst>
                                          <p:attrName>style.visibility</p:attrName>
                                        </p:attrNameLst>
                                      </p:cBhvr>
                                      <p:to>
                                        <p:strVal val="visible"/>
                                      </p:to>
                                    </p:set>
                                    <p:animEffect transition="in" filter="fade">
                                      <p:cBhvr>
                                        <p:cTn id="57" dur="1000"/>
                                        <p:tgtEl>
                                          <p:spTgt spid="22533">
                                            <p:txEl>
                                              <p:pRg st="11" end="11"/>
                                            </p:txEl>
                                          </p:spTgt>
                                        </p:tgtEl>
                                      </p:cBhvr>
                                    </p:animEffect>
                                    <p:anim calcmode="lin" valueType="num">
                                      <p:cBhvr>
                                        <p:cTn id="58" dur="1000" fill="hold"/>
                                        <p:tgtEl>
                                          <p:spTgt spid="22533">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22533">
                                            <p:txEl>
                                              <p:pRg st="11" end="11"/>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2533">
                                            <p:txEl>
                                              <p:pRg st="12" end="12"/>
                                            </p:txEl>
                                          </p:spTgt>
                                        </p:tgtEl>
                                        <p:attrNameLst>
                                          <p:attrName>style.visibility</p:attrName>
                                        </p:attrNameLst>
                                      </p:cBhvr>
                                      <p:to>
                                        <p:strVal val="visible"/>
                                      </p:to>
                                    </p:set>
                                    <p:animEffect transition="in" filter="fade">
                                      <p:cBhvr>
                                        <p:cTn id="62" dur="1000"/>
                                        <p:tgtEl>
                                          <p:spTgt spid="22533">
                                            <p:txEl>
                                              <p:pRg st="12" end="12"/>
                                            </p:txEl>
                                          </p:spTgt>
                                        </p:tgtEl>
                                      </p:cBhvr>
                                    </p:animEffect>
                                    <p:anim calcmode="lin" valueType="num">
                                      <p:cBhvr>
                                        <p:cTn id="63" dur="1000" fill="hold"/>
                                        <p:tgtEl>
                                          <p:spTgt spid="22533">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22533">
                                            <p:txEl>
                                              <p:pRg st="12" end="12"/>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2533">
                                            <p:txEl>
                                              <p:pRg st="13" end="13"/>
                                            </p:txEl>
                                          </p:spTgt>
                                        </p:tgtEl>
                                        <p:attrNameLst>
                                          <p:attrName>style.visibility</p:attrName>
                                        </p:attrNameLst>
                                      </p:cBhvr>
                                      <p:to>
                                        <p:strVal val="visible"/>
                                      </p:to>
                                    </p:set>
                                    <p:animEffect transition="in" filter="fade">
                                      <p:cBhvr>
                                        <p:cTn id="67" dur="1000"/>
                                        <p:tgtEl>
                                          <p:spTgt spid="22533">
                                            <p:txEl>
                                              <p:pRg st="13" end="13"/>
                                            </p:txEl>
                                          </p:spTgt>
                                        </p:tgtEl>
                                      </p:cBhvr>
                                    </p:animEffect>
                                    <p:anim calcmode="lin" valueType="num">
                                      <p:cBhvr>
                                        <p:cTn id="68" dur="1000" fill="hold"/>
                                        <p:tgtEl>
                                          <p:spTgt spid="22533">
                                            <p:txEl>
                                              <p:pRg st="13" end="13"/>
                                            </p:txEl>
                                          </p:spTgt>
                                        </p:tgtEl>
                                        <p:attrNameLst>
                                          <p:attrName>ppt_x</p:attrName>
                                        </p:attrNameLst>
                                      </p:cBhvr>
                                      <p:tavLst>
                                        <p:tav tm="0">
                                          <p:val>
                                            <p:strVal val="#ppt_x"/>
                                          </p:val>
                                        </p:tav>
                                        <p:tav tm="100000">
                                          <p:val>
                                            <p:strVal val="#ppt_x"/>
                                          </p:val>
                                        </p:tav>
                                      </p:tavLst>
                                    </p:anim>
                                    <p:anim calcmode="lin" valueType="num">
                                      <p:cBhvr>
                                        <p:cTn id="69" dur="1000" fill="hold"/>
                                        <p:tgtEl>
                                          <p:spTgt spid="22533">
                                            <p:txEl>
                                              <p:pRg st="13" end="13"/>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2533">
                                            <p:txEl>
                                              <p:pRg st="14" end="14"/>
                                            </p:txEl>
                                          </p:spTgt>
                                        </p:tgtEl>
                                        <p:attrNameLst>
                                          <p:attrName>style.visibility</p:attrName>
                                        </p:attrNameLst>
                                      </p:cBhvr>
                                      <p:to>
                                        <p:strVal val="visible"/>
                                      </p:to>
                                    </p:set>
                                    <p:animEffect transition="in" filter="fade">
                                      <p:cBhvr>
                                        <p:cTn id="72" dur="1000"/>
                                        <p:tgtEl>
                                          <p:spTgt spid="22533">
                                            <p:txEl>
                                              <p:pRg st="14" end="14"/>
                                            </p:txEl>
                                          </p:spTgt>
                                        </p:tgtEl>
                                      </p:cBhvr>
                                    </p:animEffect>
                                    <p:anim calcmode="lin" valueType="num">
                                      <p:cBhvr>
                                        <p:cTn id="73" dur="1000" fill="hold"/>
                                        <p:tgtEl>
                                          <p:spTgt spid="22533">
                                            <p:txEl>
                                              <p:pRg st="14" end="14"/>
                                            </p:txEl>
                                          </p:spTgt>
                                        </p:tgtEl>
                                        <p:attrNameLst>
                                          <p:attrName>ppt_x</p:attrName>
                                        </p:attrNameLst>
                                      </p:cBhvr>
                                      <p:tavLst>
                                        <p:tav tm="0">
                                          <p:val>
                                            <p:strVal val="#ppt_x"/>
                                          </p:val>
                                        </p:tav>
                                        <p:tav tm="100000">
                                          <p:val>
                                            <p:strVal val="#ppt_x"/>
                                          </p:val>
                                        </p:tav>
                                      </p:tavLst>
                                    </p:anim>
                                    <p:anim calcmode="lin" valueType="num">
                                      <p:cBhvr>
                                        <p:cTn id="74" dur="1000" fill="hold"/>
                                        <p:tgtEl>
                                          <p:spTgt spid="22533">
                                            <p:txEl>
                                              <p:pRg st="14" end="14"/>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2533">
                                            <p:txEl>
                                              <p:pRg st="15" end="15"/>
                                            </p:txEl>
                                          </p:spTgt>
                                        </p:tgtEl>
                                        <p:attrNameLst>
                                          <p:attrName>style.visibility</p:attrName>
                                        </p:attrNameLst>
                                      </p:cBhvr>
                                      <p:to>
                                        <p:strVal val="visible"/>
                                      </p:to>
                                    </p:set>
                                    <p:animEffect transition="in" filter="fade">
                                      <p:cBhvr>
                                        <p:cTn id="77" dur="1000"/>
                                        <p:tgtEl>
                                          <p:spTgt spid="22533">
                                            <p:txEl>
                                              <p:pRg st="15" end="15"/>
                                            </p:txEl>
                                          </p:spTgt>
                                        </p:tgtEl>
                                      </p:cBhvr>
                                    </p:animEffect>
                                    <p:anim calcmode="lin" valueType="num">
                                      <p:cBhvr>
                                        <p:cTn id="78" dur="1000" fill="hold"/>
                                        <p:tgtEl>
                                          <p:spTgt spid="22533">
                                            <p:txEl>
                                              <p:pRg st="15" end="15"/>
                                            </p:txEl>
                                          </p:spTgt>
                                        </p:tgtEl>
                                        <p:attrNameLst>
                                          <p:attrName>ppt_x</p:attrName>
                                        </p:attrNameLst>
                                      </p:cBhvr>
                                      <p:tavLst>
                                        <p:tav tm="0">
                                          <p:val>
                                            <p:strVal val="#ppt_x"/>
                                          </p:val>
                                        </p:tav>
                                        <p:tav tm="100000">
                                          <p:val>
                                            <p:strVal val="#ppt_x"/>
                                          </p:val>
                                        </p:tav>
                                      </p:tavLst>
                                    </p:anim>
                                    <p:anim calcmode="lin" valueType="num">
                                      <p:cBhvr>
                                        <p:cTn id="79" dur="1000" fill="hold"/>
                                        <p:tgtEl>
                                          <p:spTgt spid="22533">
                                            <p:txEl>
                                              <p:pRg st="15" end="15"/>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2533">
                                            <p:txEl>
                                              <p:pRg st="16" end="16"/>
                                            </p:txEl>
                                          </p:spTgt>
                                        </p:tgtEl>
                                        <p:attrNameLst>
                                          <p:attrName>style.visibility</p:attrName>
                                        </p:attrNameLst>
                                      </p:cBhvr>
                                      <p:to>
                                        <p:strVal val="visible"/>
                                      </p:to>
                                    </p:set>
                                    <p:animEffect transition="in" filter="fade">
                                      <p:cBhvr>
                                        <p:cTn id="82" dur="1000"/>
                                        <p:tgtEl>
                                          <p:spTgt spid="22533">
                                            <p:txEl>
                                              <p:pRg st="16" end="16"/>
                                            </p:txEl>
                                          </p:spTgt>
                                        </p:tgtEl>
                                      </p:cBhvr>
                                    </p:animEffect>
                                    <p:anim calcmode="lin" valueType="num">
                                      <p:cBhvr>
                                        <p:cTn id="83" dur="1000" fill="hold"/>
                                        <p:tgtEl>
                                          <p:spTgt spid="22533">
                                            <p:txEl>
                                              <p:pRg st="16" end="16"/>
                                            </p:txEl>
                                          </p:spTgt>
                                        </p:tgtEl>
                                        <p:attrNameLst>
                                          <p:attrName>ppt_x</p:attrName>
                                        </p:attrNameLst>
                                      </p:cBhvr>
                                      <p:tavLst>
                                        <p:tav tm="0">
                                          <p:val>
                                            <p:strVal val="#ppt_x"/>
                                          </p:val>
                                        </p:tav>
                                        <p:tav tm="100000">
                                          <p:val>
                                            <p:strVal val="#ppt_x"/>
                                          </p:val>
                                        </p:tav>
                                      </p:tavLst>
                                    </p:anim>
                                    <p:anim calcmode="lin" valueType="num">
                                      <p:cBhvr>
                                        <p:cTn id="84" dur="1000" fill="hold"/>
                                        <p:tgtEl>
                                          <p:spTgt spid="22533">
                                            <p:txEl>
                                              <p:pRg st="16" end="16"/>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2533">
                                            <p:txEl>
                                              <p:pRg st="17" end="17"/>
                                            </p:txEl>
                                          </p:spTgt>
                                        </p:tgtEl>
                                        <p:attrNameLst>
                                          <p:attrName>style.visibility</p:attrName>
                                        </p:attrNameLst>
                                      </p:cBhvr>
                                      <p:to>
                                        <p:strVal val="visible"/>
                                      </p:to>
                                    </p:set>
                                    <p:animEffect transition="in" filter="fade">
                                      <p:cBhvr>
                                        <p:cTn id="87" dur="1000"/>
                                        <p:tgtEl>
                                          <p:spTgt spid="22533">
                                            <p:txEl>
                                              <p:pRg st="17" end="17"/>
                                            </p:txEl>
                                          </p:spTgt>
                                        </p:tgtEl>
                                      </p:cBhvr>
                                    </p:animEffect>
                                    <p:anim calcmode="lin" valueType="num">
                                      <p:cBhvr>
                                        <p:cTn id="88" dur="1000" fill="hold"/>
                                        <p:tgtEl>
                                          <p:spTgt spid="22533">
                                            <p:txEl>
                                              <p:pRg st="17" end="17"/>
                                            </p:txEl>
                                          </p:spTgt>
                                        </p:tgtEl>
                                        <p:attrNameLst>
                                          <p:attrName>ppt_x</p:attrName>
                                        </p:attrNameLst>
                                      </p:cBhvr>
                                      <p:tavLst>
                                        <p:tav tm="0">
                                          <p:val>
                                            <p:strVal val="#ppt_x"/>
                                          </p:val>
                                        </p:tav>
                                        <p:tav tm="100000">
                                          <p:val>
                                            <p:strVal val="#ppt_x"/>
                                          </p:val>
                                        </p:tav>
                                      </p:tavLst>
                                    </p:anim>
                                    <p:anim calcmode="lin" valueType="num">
                                      <p:cBhvr>
                                        <p:cTn id="89" dur="1000" fill="hold"/>
                                        <p:tgtEl>
                                          <p:spTgt spid="2253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3" name="Date Placeholder 2"/>
          <p:cNvSpPr>
            <a:spLocks noGrp="1"/>
          </p:cNvSpPr>
          <p:nvPr>
            <p:ph type="dt" sz="half" idx="10"/>
          </p:nvPr>
        </p:nvSpPr>
        <p:spPr/>
        <p:txBody>
          <a:bodyPr/>
          <a:lstStyle/>
          <a:p>
            <a:fld id="{E651EBD9-380E-4B43-AC34-A0633E0B76ED}" type="datetime1">
              <a:rPr lang="de-DE" smtClean="0"/>
              <a:t>13.03.2021</a:t>
            </a:fld>
            <a:endParaRPr lang="en-US"/>
          </a:p>
        </p:txBody>
      </p:sp>
      <p:sp>
        <p:nvSpPr>
          <p:cNvPr id="8" name="Footer Placeholder 3"/>
          <p:cNvSpPr>
            <a:spLocks noGrp="1"/>
          </p:cNvSpPr>
          <p:nvPr>
            <p:ph type="ftr" sz="quarter" idx="11"/>
          </p:nvPr>
        </p:nvSpPr>
        <p:spPr/>
        <p:txBody>
          <a:bodyPr/>
          <a:lstStyle/>
          <a:p>
            <a:r>
              <a:rPr lang="en-US"/>
              <a:t>Software Engineering</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16</a:t>
            </a:fld>
            <a:endParaRPr lang="en-US"/>
          </a:p>
        </p:txBody>
      </p:sp>
      <p:sp>
        <p:nvSpPr>
          <p:cNvPr id="10" name="TextBox 9"/>
          <p:cNvSpPr txBox="1"/>
          <p:nvPr/>
        </p:nvSpPr>
        <p:spPr>
          <a:xfrm>
            <a:off x="4191000" y="2667000"/>
            <a:ext cx="5562600" cy="707886"/>
          </a:xfrm>
          <a:prstGeom prst="rect">
            <a:avLst/>
          </a:prstGeom>
          <a:noFill/>
        </p:spPr>
        <p:txBody>
          <a:bodyPr wrap="square" rtlCol="0">
            <a:spAutoFit/>
          </a:bodyPr>
          <a:lstStyle/>
          <a:p>
            <a:r>
              <a:rPr lang="en-US" sz="4000" b="1" dirty="0"/>
              <a:t>END</a:t>
            </a:r>
          </a:p>
        </p:txBody>
      </p:sp>
    </p:spTree>
    <p:extLst>
      <p:ext uri="{BB962C8B-B14F-4D97-AF65-F5344CB8AC3E}">
        <p14:creationId xmlns:p14="http://schemas.microsoft.com/office/powerpoint/2010/main" val="48888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ctr"/>
            <a:r>
              <a:rPr lang="en-US" altLang="en-US" b="1" dirty="0"/>
              <a:t>Project Management</a:t>
            </a:r>
          </a:p>
        </p:txBody>
      </p:sp>
      <p:pic>
        <p:nvPicPr>
          <p:cNvPr id="2" name="Content Placeholder 1"/>
          <p:cNvPicPr>
            <a:picLocks noGrp="1" noChangeAspect="1"/>
          </p:cNvPicPr>
          <p:nvPr>
            <p:ph idx="1"/>
          </p:nvPr>
        </p:nvPicPr>
        <p:blipFill>
          <a:blip r:embed="rId2"/>
          <a:stretch>
            <a:fillRect/>
          </a:stretch>
        </p:blipFill>
        <p:spPr>
          <a:xfrm>
            <a:off x="685800" y="1752600"/>
            <a:ext cx="7924800" cy="342900"/>
          </a:xfrm>
          <a:prstGeom prst="rect">
            <a:avLst/>
          </a:prstGeom>
        </p:spPr>
      </p:pic>
      <p:sp>
        <p:nvSpPr>
          <p:cNvPr id="4" name="Date Placeholder 3"/>
          <p:cNvSpPr>
            <a:spLocks noGrp="1"/>
          </p:cNvSpPr>
          <p:nvPr>
            <p:ph type="dt" sz="half" idx="10"/>
          </p:nvPr>
        </p:nvSpPr>
        <p:spPr/>
        <p:txBody>
          <a:bodyPr/>
          <a:lstStyle/>
          <a:p>
            <a:fld id="{619CB23B-DC32-4E59-AD0B-580EF238F737}" type="datetime1">
              <a:rPr lang="de-DE" smtClean="0"/>
              <a:t>13.03.2021</a:t>
            </a:fld>
            <a:endParaRPr lang="en-US"/>
          </a:p>
        </p:txBody>
      </p:sp>
      <p:sp>
        <p:nvSpPr>
          <p:cNvPr id="30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1400">
                <a:latin typeface="Times New Roman" panose="02020603050405020304" pitchFamily="18" charset="0"/>
              </a:rPr>
              <a:t>Software Engineering</a:t>
            </a:r>
            <a:endParaRPr lang="en-US" altLang="en-US" sz="1400" dirty="0">
              <a:latin typeface="Times New Roman" panose="02020603050405020304" pitchFamily="18" charset="0"/>
            </a:endParaRPr>
          </a:p>
        </p:txBody>
      </p:sp>
      <p:sp>
        <p:nvSpPr>
          <p:cNvPr id="30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A9B9CC38-F010-4A7E-BD69-3359766B46B1}" type="slidenum">
              <a:rPr lang="en-US" altLang="en-US" sz="1400">
                <a:latin typeface="Times New Roman" panose="02020603050405020304" pitchFamily="18" charset="0"/>
              </a:rPr>
              <a:pPr eaLnBrk="1" hangingPunct="1"/>
              <a:t>2</a:t>
            </a:fld>
            <a:endParaRPr lang="en-US" altLang="en-US" sz="1400">
              <a:latin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82977" y="2101850"/>
            <a:ext cx="7900988" cy="3257550"/>
          </a:xfrm>
          <a:prstGeom prst="rect">
            <a:avLst/>
          </a:prstGeom>
        </p:spPr>
      </p:pic>
    </p:spTree>
    <p:extLst>
      <p:ext uri="{BB962C8B-B14F-4D97-AF65-F5344CB8AC3E}">
        <p14:creationId xmlns:p14="http://schemas.microsoft.com/office/powerpoint/2010/main" val="42913889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ctr"/>
            <a:r>
              <a:rPr lang="en-US" altLang="en-US" b="1" dirty="0"/>
              <a:t>Why is it needed?</a:t>
            </a:r>
            <a:endParaRPr lang="en-GB" altLang="en-US" b="1" dirty="0"/>
          </a:p>
        </p:txBody>
      </p:sp>
      <p:sp>
        <p:nvSpPr>
          <p:cNvPr id="4099" name="Content Placeholder 2"/>
          <p:cNvSpPr>
            <a:spLocks noGrp="1"/>
          </p:cNvSpPr>
          <p:nvPr>
            <p:ph idx="1"/>
          </p:nvPr>
        </p:nvSpPr>
        <p:spPr/>
        <p:txBody>
          <a:bodyPr/>
          <a:lstStyle/>
          <a:p>
            <a:endParaRPr lang="en-US" altLang="en-US"/>
          </a:p>
        </p:txBody>
      </p:sp>
      <p:sp>
        <p:nvSpPr>
          <p:cNvPr id="4100"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7775A7A3-1B6F-4510-A736-C46BDC5A2847}" type="datetime1">
              <a:rPr lang="de-DE" altLang="en-US" sz="1400" smtClean="0">
                <a:latin typeface="Times New Roman" panose="02020603050405020304" pitchFamily="18" charset="0"/>
              </a:rPr>
              <a:t>13.03.2021</a:t>
            </a:fld>
            <a:endParaRPr lang="en-US" altLang="en-US" sz="1400">
              <a:latin typeface="Times New Roman" panose="02020603050405020304" pitchFamily="18" charset="0"/>
            </a:endParaRPr>
          </a:p>
        </p:txBody>
      </p:sp>
      <p:sp>
        <p:nvSpPr>
          <p:cNvPr id="41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1400">
                <a:latin typeface="Times New Roman" panose="02020603050405020304" pitchFamily="18" charset="0"/>
              </a:rPr>
              <a:t>Software Engineering</a:t>
            </a:r>
          </a:p>
        </p:txBody>
      </p:sp>
      <p:sp>
        <p:nvSpPr>
          <p:cNvPr id="41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6C2822F8-4923-4F9A-84C4-A6F9A7B6CA1B}" type="slidenum">
              <a:rPr lang="en-US" altLang="en-US" sz="1400">
                <a:latin typeface="Times New Roman" panose="02020603050405020304" pitchFamily="18" charset="0"/>
              </a:rPr>
              <a:pPr eaLnBrk="1" hangingPunct="1"/>
              <a:t>3</a:t>
            </a:fld>
            <a:endParaRPr lang="en-US" altLang="en-US" sz="1400">
              <a:latin typeface="Times New Roman" panose="02020603050405020304" pitchFamily="18" charset="0"/>
            </a:endParaRPr>
          </a:p>
        </p:txBody>
      </p:sp>
      <p:pic>
        <p:nvPicPr>
          <p:cNvPr id="41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870075"/>
            <a:ext cx="77343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5108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b="1" dirty="0">
                <a:effectLst/>
              </a:rPr>
              <a:t>Introduction to WBS </a:t>
            </a:r>
          </a:p>
        </p:txBody>
      </p:sp>
      <p:sp>
        <p:nvSpPr>
          <p:cNvPr id="3" name="Content Placeholder 2"/>
          <p:cNvSpPr>
            <a:spLocks noGrp="1"/>
          </p:cNvSpPr>
          <p:nvPr>
            <p:ph idx="1"/>
          </p:nvPr>
        </p:nvSpPr>
        <p:spPr/>
        <p:txBody>
          <a:bodyPr>
            <a:normAutofit/>
          </a:bodyPr>
          <a:lstStyle/>
          <a:p>
            <a:pPr algn="just"/>
            <a:r>
              <a:rPr lang="en-US" b="1" dirty="0">
                <a:solidFill>
                  <a:schemeClr val="tx1"/>
                </a:solidFill>
              </a:rPr>
              <a:t>Dividing complex projects to simpler and manageable tasks is the process identified as Work Breakdown Structure (WBS).</a:t>
            </a:r>
          </a:p>
          <a:p>
            <a:pPr algn="just"/>
            <a:r>
              <a:rPr lang="en-US" b="1" dirty="0">
                <a:solidFill>
                  <a:schemeClr val="tx1"/>
                </a:solidFill>
              </a:rPr>
              <a:t>Usually, the project managers use this method for simplifying the project execution. </a:t>
            </a:r>
          </a:p>
          <a:p>
            <a:pPr algn="just"/>
            <a:r>
              <a:rPr lang="en-GB" altLang="en-US" sz="2400" b="1" dirty="0"/>
              <a:t>The WBS is a </a:t>
            </a:r>
            <a:r>
              <a:rPr lang="en-GB" altLang="en-US" sz="2400" b="1" dirty="0">
                <a:solidFill>
                  <a:schemeClr val="accent1"/>
                </a:solidFill>
              </a:rPr>
              <a:t>deliverable-oriented hierarchy </a:t>
            </a:r>
            <a:r>
              <a:rPr lang="en-GB" altLang="en-US" sz="2400" b="1" dirty="0"/>
              <a:t>of decomposed project components that organises and defines the total scope of the project.</a:t>
            </a:r>
            <a:endParaRPr lang="en-US" b="1" dirty="0">
              <a:solidFill>
                <a:schemeClr val="tx1"/>
              </a:solidFill>
            </a:endParaRPr>
          </a:p>
          <a:p>
            <a:pPr algn="just"/>
            <a:r>
              <a:rPr lang="en-US" b="1" dirty="0">
                <a:solidFill>
                  <a:schemeClr val="tx1"/>
                </a:solidFill>
              </a:rPr>
              <a:t>These chunks can be easily supervised and estimated.</a:t>
            </a:r>
            <a:endParaRPr lang="en-US" b="1" u="sng" dirty="0">
              <a:solidFill>
                <a:schemeClr val="tx1"/>
              </a:solidFill>
            </a:endParaRPr>
          </a:p>
          <a:p>
            <a:pPr algn="just"/>
            <a:r>
              <a:rPr kumimoji="1" lang="en-US" b="1" u="sng" dirty="0">
                <a:solidFill>
                  <a:schemeClr val="tx1"/>
                </a:solidFill>
              </a:rPr>
              <a:t>Work Package:</a:t>
            </a:r>
            <a:r>
              <a:rPr kumimoji="1" lang="en-US" b="1" dirty="0">
                <a:solidFill>
                  <a:schemeClr val="tx1"/>
                </a:solidFill>
              </a:rPr>
              <a:t> A group of related tasks that are defined at the same level within a work breakdown structure. </a:t>
            </a:r>
          </a:p>
          <a:p>
            <a:pPr algn="just"/>
            <a:endParaRPr lang="en-US" b="1" dirty="0">
              <a:solidFill>
                <a:schemeClr val="tx1"/>
              </a:solidFill>
            </a:endParaRPr>
          </a:p>
        </p:txBody>
      </p:sp>
      <p:sp>
        <p:nvSpPr>
          <p:cNvPr id="6" name="Date Placeholder 5"/>
          <p:cNvSpPr>
            <a:spLocks noGrp="1"/>
          </p:cNvSpPr>
          <p:nvPr>
            <p:ph type="dt" sz="half" idx="10"/>
          </p:nvPr>
        </p:nvSpPr>
        <p:spPr/>
        <p:txBody>
          <a:bodyPr/>
          <a:lstStyle/>
          <a:p>
            <a:fld id="{F95333F5-03D9-4B70-BF10-7D081159BE36}" type="datetime1">
              <a:rPr lang="de-DE" smtClean="0"/>
              <a:t>13.03.2021</a:t>
            </a:fld>
            <a:endParaRPr lang="en-US"/>
          </a:p>
        </p:txBody>
      </p:sp>
      <p:sp>
        <p:nvSpPr>
          <p:cNvPr id="4" name="Footer Placeholder 3"/>
          <p:cNvSpPr>
            <a:spLocks noGrp="1"/>
          </p:cNvSpPr>
          <p:nvPr>
            <p:ph type="ftr" sz="quarter" idx="11"/>
          </p:nvPr>
        </p:nvSpPr>
        <p:spPr/>
        <p:txBody>
          <a:bodyPr/>
          <a:lstStyle/>
          <a:p>
            <a:r>
              <a:rPr lang="en-US"/>
              <a:t>Software Engineering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30244661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guru99.com/images/TestManagement/testmanagement_article_2_2_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6782" y="1066800"/>
            <a:ext cx="7570435" cy="437197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0727C657-E2D8-458D-A669-20B65FF796F2}" type="datetime1">
              <a:rPr lang="de-DE" smtClean="0"/>
              <a:t>13.03.2021</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316102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Example Template</a:t>
            </a:r>
          </a:p>
        </p:txBody>
      </p:sp>
      <p:sp>
        <p:nvSpPr>
          <p:cNvPr id="4" name="Date Placeholder 3"/>
          <p:cNvSpPr>
            <a:spLocks noGrp="1"/>
          </p:cNvSpPr>
          <p:nvPr>
            <p:ph type="dt" sz="half" idx="10"/>
          </p:nvPr>
        </p:nvSpPr>
        <p:spPr/>
        <p:txBody>
          <a:bodyPr/>
          <a:lstStyle/>
          <a:p>
            <a:fld id="{0727C657-E2D8-458D-A669-20B65FF796F2}" type="datetime1">
              <a:rPr lang="de-DE" smtClean="0"/>
              <a:t>13.03.2021</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7" name="Picture 6"/>
          <p:cNvPicPr>
            <a:picLocks noChangeAspect="1"/>
          </p:cNvPicPr>
          <p:nvPr/>
        </p:nvPicPr>
        <p:blipFill>
          <a:blip r:embed="rId2"/>
          <a:stretch>
            <a:fillRect/>
          </a:stretch>
        </p:blipFill>
        <p:spPr>
          <a:xfrm>
            <a:off x="533400" y="1828800"/>
            <a:ext cx="8375194" cy="4038600"/>
          </a:xfrm>
          <a:prstGeom prst="rect">
            <a:avLst/>
          </a:prstGeom>
        </p:spPr>
      </p:pic>
    </p:spTree>
    <p:extLst>
      <p:ext uri="{BB962C8B-B14F-4D97-AF65-F5344CB8AC3E}">
        <p14:creationId xmlns:p14="http://schemas.microsoft.com/office/powerpoint/2010/main" val="211293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normAutofit fontScale="90000"/>
          </a:bodyPr>
          <a:lstStyle/>
          <a:p>
            <a:pPr algn="ctr"/>
            <a:r>
              <a:rPr lang="en-US" dirty="0">
                <a:solidFill>
                  <a:srgbClr val="000000"/>
                </a:solidFill>
                <a:latin typeface="Times New Roman" panose="02020603050405020304" pitchFamily="18" charset="0"/>
              </a:rPr>
              <a:t>Practice Scenario:</a:t>
            </a:r>
            <a:br>
              <a:rPr lang="en-US" dirty="0">
                <a:solidFill>
                  <a:srgbClr val="000000"/>
                </a:solidFill>
                <a:latin typeface="Times New Roman" panose="02020603050405020304" pitchFamily="18" charset="0"/>
              </a:rPr>
            </a:br>
            <a:endParaRPr lang="en-US" dirty="0"/>
          </a:p>
        </p:txBody>
      </p:sp>
      <p:sp>
        <p:nvSpPr>
          <p:cNvPr id="4" name="Date Placeholder 3"/>
          <p:cNvSpPr>
            <a:spLocks noGrp="1"/>
          </p:cNvSpPr>
          <p:nvPr>
            <p:ph type="dt" sz="half" idx="10"/>
          </p:nvPr>
        </p:nvSpPr>
        <p:spPr/>
        <p:txBody>
          <a:bodyPr/>
          <a:lstStyle/>
          <a:p>
            <a:fld id="{0727C657-E2D8-458D-A669-20B65FF796F2}" type="datetime1">
              <a:rPr lang="de-DE" smtClean="0"/>
              <a:t>13.03.2021</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Rectangle 6"/>
          <p:cNvSpPr/>
          <p:nvPr/>
        </p:nvSpPr>
        <p:spPr>
          <a:xfrm>
            <a:off x="1600200" y="838200"/>
            <a:ext cx="5867400" cy="646331"/>
          </a:xfrm>
          <a:prstGeom prst="rect">
            <a:avLst/>
          </a:prstGeom>
        </p:spPr>
        <p:txBody>
          <a:bodyPr wrap="square">
            <a:spAutoFit/>
          </a:bodyPr>
          <a:lstStyle/>
          <a:p>
            <a:pPr algn="ctr"/>
            <a:r>
              <a:rPr lang="en-US" dirty="0">
                <a:solidFill>
                  <a:schemeClr val="accent1"/>
                </a:solidFill>
                <a:latin typeface="Times New Roman" panose="02020603050405020304" pitchFamily="18" charset="0"/>
              </a:rPr>
              <a:t>Draw a Work breakdown structure and you can assume sub-task on your own</a:t>
            </a:r>
            <a:endParaRPr lang="en-US" dirty="0">
              <a:solidFill>
                <a:schemeClr val="accent1"/>
              </a:solidFill>
            </a:endParaRPr>
          </a:p>
        </p:txBody>
      </p:sp>
      <p:sp>
        <p:nvSpPr>
          <p:cNvPr id="8" name="Rectangle 7"/>
          <p:cNvSpPr/>
          <p:nvPr/>
        </p:nvSpPr>
        <p:spPr>
          <a:xfrm>
            <a:off x="1600200" y="1582341"/>
            <a:ext cx="6553200" cy="4462760"/>
          </a:xfrm>
          <a:prstGeom prst="rect">
            <a:avLst/>
          </a:prstGeom>
        </p:spPr>
        <p:txBody>
          <a:bodyPr wrap="square">
            <a:spAutoFit/>
          </a:bodyPr>
          <a:lstStyle/>
          <a:p>
            <a:pPr indent="0">
              <a:spcBef>
                <a:spcPts val="0"/>
              </a:spcBef>
              <a:spcAft>
                <a:spcPts val="800"/>
              </a:spcAft>
              <a:buNone/>
            </a:pPr>
            <a:r>
              <a:rPr lang="en-US" sz="2400" dirty="0">
                <a:solidFill>
                  <a:srgbClr val="000000"/>
                </a:solidFill>
                <a:latin typeface="Times New Roman" panose="02020603050405020304" pitchFamily="18" charset="0"/>
              </a:rPr>
              <a:t>Suppose you and your friends is planning a camping trip and  there are some activities you need to address for a successful trip. Firstly, you need to prepare a camping site so that it’s got protected from animal visit and rainy stormy weather and also protection from criminal’s activities, after that arrangement for supplies and equipment to provide necessary medical first aid and food items for survival. Make sure your camp should be mosquito free, now it time to pack your suitcase and list down all the necessary work packages.</a:t>
            </a:r>
            <a:br>
              <a:rPr lang="en-US" sz="2000" dirty="0"/>
            </a:br>
            <a:endParaRPr lang="en-US" sz="2000" dirty="0"/>
          </a:p>
        </p:txBody>
      </p:sp>
    </p:spTree>
    <p:extLst>
      <p:ext uri="{BB962C8B-B14F-4D97-AF65-F5344CB8AC3E}">
        <p14:creationId xmlns:p14="http://schemas.microsoft.com/office/powerpoint/2010/main" val="147808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27C657-E2D8-458D-A669-20B65FF796F2}" type="datetime1">
              <a:rPr lang="de-DE" smtClean="0"/>
              <a:t>13.03.2021</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pic>
        <p:nvPicPr>
          <p:cNvPr id="7" name="Picture 6"/>
          <p:cNvPicPr>
            <a:picLocks noChangeAspect="1"/>
          </p:cNvPicPr>
          <p:nvPr/>
        </p:nvPicPr>
        <p:blipFill>
          <a:blip r:embed="rId2"/>
          <a:stretch>
            <a:fillRect/>
          </a:stretch>
        </p:blipFill>
        <p:spPr>
          <a:xfrm>
            <a:off x="152400" y="762000"/>
            <a:ext cx="8728111" cy="3904681"/>
          </a:xfrm>
          <a:prstGeom prst="rect">
            <a:avLst/>
          </a:prstGeom>
        </p:spPr>
      </p:pic>
    </p:spTree>
    <p:extLst>
      <p:ext uri="{BB962C8B-B14F-4D97-AF65-F5344CB8AC3E}">
        <p14:creationId xmlns:p14="http://schemas.microsoft.com/office/powerpoint/2010/main" val="4279170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391400" cy="838200"/>
          </a:xfrm>
        </p:spPr>
        <p:txBody>
          <a:bodyPr>
            <a:normAutofit/>
          </a:bodyPr>
          <a:lstStyle/>
          <a:p>
            <a:r>
              <a:rPr lang="en-US" sz="3600" dirty="0"/>
              <a:t> When should we develop WBS?</a:t>
            </a:r>
          </a:p>
        </p:txBody>
      </p:sp>
      <p:sp>
        <p:nvSpPr>
          <p:cNvPr id="6" name="Content Placeholder 5"/>
          <p:cNvSpPr>
            <a:spLocks noGrp="1"/>
          </p:cNvSpPr>
          <p:nvPr>
            <p:ph idx="1"/>
          </p:nvPr>
        </p:nvSpPr>
        <p:spPr>
          <a:xfrm>
            <a:off x="838200" y="2590800"/>
            <a:ext cx="7620000" cy="1524000"/>
          </a:xfrm>
        </p:spPr>
        <p:txBody>
          <a:bodyPr/>
          <a:lstStyle/>
          <a:p>
            <a:pPr marL="0" indent="0" algn="just">
              <a:buNone/>
            </a:pPr>
            <a:r>
              <a:rPr lang="en-US" b="1" dirty="0">
                <a:solidFill>
                  <a:schemeClr val="tx1"/>
                </a:solidFill>
              </a:rPr>
              <a:t>Once the project </a:t>
            </a:r>
            <a:r>
              <a:rPr lang="en-US" b="1" i="1" dirty="0">
                <a:solidFill>
                  <a:schemeClr val="accent1"/>
                </a:solidFill>
              </a:rPr>
              <a:t>Scope</a:t>
            </a:r>
            <a:r>
              <a:rPr lang="en-US" b="1" dirty="0">
                <a:solidFill>
                  <a:schemeClr val="tx1"/>
                </a:solidFill>
              </a:rPr>
              <a:t> is agreed (finalized) then before starting the project we need to </a:t>
            </a:r>
            <a:r>
              <a:rPr lang="en-US" b="1" i="1" u="sng" dirty="0">
                <a:solidFill>
                  <a:schemeClr val="tx1"/>
                </a:solidFill>
              </a:rPr>
              <a:t>plan</a:t>
            </a:r>
            <a:r>
              <a:rPr lang="en-US" b="1" i="1" dirty="0">
                <a:solidFill>
                  <a:schemeClr val="tx1"/>
                </a:solidFill>
              </a:rPr>
              <a:t> </a:t>
            </a:r>
            <a:r>
              <a:rPr lang="en-US" b="1" dirty="0">
                <a:solidFill>
                  <a:schemeClr val="tx1"/>
                </a:solidFill>
              </a:rPr>
              <a:t> various </a:t>
            </a:r>
            <a:r>
              <a:rPr lang="en-US" b="1" i="1" dirty="0">
                <a:solidFill>
                  <a:schemeClr val="accent1"/>
                </a:solidFill>
              </a:rPr>
              <a:t>components</a:t>
            </a:r>
            <a:r>
              <a:rPr lang="en-US" b="1" dirty="0">
                <a:solidFill>
                  <a:schemeClr val="tx1"/>
                </a:solidFill>
              </a:rPr>
              <a:t> (activities) of software development project.</a:t>
            </a:r>
          </a:p>
          <a:p>
            <a:pPr algn="just"/>
            <a:endParaRPr lang="en-US" b="1" dirty="0">
              <a:solidFill>
                <a:schemeClr val="tx1"/>
              </a:solidFill>
            </a:endParaRPr>
          </a:p>
        </p:txBody>
      </p:sp>
      <p:sp>
        <p:nvSpPr>
          <p:cNvPr id="3" name="Date Placeholder 2"/>
          <p:cNvSpPr>
            <a:spLocks noGrp="1"/>
          </p:cNvSpPr>
          <p:nvPr>
            <p:ph type="dt" sz="half" idx="10"/>
          </p:nvPr>
        </p:nvSpPr>
        <p:spPr/>
        <p:txBody>
          <a:bodyPr/>
          <a:lstStyle/>
          <a:p>
            <a:fld id="{73DD7AEE-062C-4F89-AF42-61ABFD04C270}" type="datetime1">
              <a:rPr lang="de-DE" smtClean="0"/>
              <a:t>13.03.2021</a:t>
            </a:fld>
            <a:endParaRPr lang="en-US"/>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600C1710-1F18-4889-B86D-182CF88AC237}" type="slidenum">
              <a:rPr lang="en-US" smtClean="0"/>
              <a:pPr/>
              <a:t>9</a:t>
            </a:fld>
            <a:endParaRPr lang="en-US"/>
          </a:p>
        </p:txBody>
      </p:sp>
    </p:spTree>
    <p:extLst>
      <p:ext uri="{BB962C8B-B14F-4D97-AF65-F5344CB8AC3E}">
        <p14:creationId xmlns:p14="http://schemas.microsoft.com/office/powerpoint/2010/main" val="286826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546</Words>
  <Application>Microsoft Office PowerPoint</Application>
  <PresentationFormat>On-screen Show (4:3)</PresentationFormat>
  <Paragraphs>109</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Century Gothic</vt:lpstr>
      <vt:lpstr>Times New Roman</vt:lpstr>
      <vt:lpstr>Office Theme</vt:lpstr>
      <vt:lpstr>Work Breakdown Structure (WBS)</vt:lpstr>
      <vt:lpstr>Project Management</vt:lpstr>
      <vt:lpstr>Why is it needed?</vt:lpstr>
      <vt:lpstr>Introduction to WBS </vt:lpstr>
      <vt:lpstr>PowerPoint Presentation</vt:lpstr>
      <vt:lpstr>Example Template</vt:lpstr>
      <vt:lpstr>Practice Scenario: </vt:lpstr>
      <vt:lpstr>PowerPoint Presentation</vt:lpstr>
      <vt:lpstr> When should we develop WBS?</vt:lpstr>
      <vt:lpstr>WBS helps manager</vt:lpstr>
      <vt:lpstr>WBS Formats</vt:lpstr>
      <vt:lpstr>Displaying the WBS  Example of outlined WBS.</vt:lpstr>
      <vt:lpstr>Displaying the WBS  Example of Chart WBS.</vt:lpstr>
      <vt:lpstr>Pitfalls</vt:lpstr>
      <vt:lpstr>Example WBS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Breakdown Structure (WBS)</dc:title>
  <dc:creator>romasha khurshid</dc:creator>
  <cp:lastModifiedBy>romasha khurshid</cp:lastModifiedBy>
  <cp:revision>1</cp:revision>
  <dcterms:created xsi:type="dcterms:W3CDTF">2021-03-12T21:20:13Z</dcterms:created>
  <dcterms:modified xsi:type="dcterms:W3CDTF">2021-03-12T21:21:36Z</dcterms:modified>
</cp:coreProperties>
</file>