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.xml" ContentType="application/vnd.openxmlformats-officedocument.presentationml.tags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371" r:id="rId9"/>
    <p:sldId id="372" r:id="rId10"/>
    <p:sldId id="358" r:id="rId11"/>
    <p:sldId id="359" r:id="rId12"/>
    <p:sldId id="360" r:id="rId13"/>
    <p:sldId id="361" r:id="rId14"/>
    <p:sldId id="264" r:id="rId15"/>
    <p:sldId id="265" r:id="rId16"/>
    <p:sldId id="362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9" r:id="rId33"/>
    <p:sldId id="376" r:id="rId34"/>
    <p:sldId id="387" r:id="rId35"/>
    <p:sldId id="388" r:id="rId36"/>
    <p:sldId id="280" r:id="rId37"/>
    <p:sldId id="282" r:id="rId38"/>
    <p:sldId id="283" r:id="rId39"/>
    <p:sldId id="284" r:id="rId40"/>
    <p:sldId id="379" r:id="rId41"/>
    <p:sldId id="380" r:id="rId42"/>
    <p:sldId id="382" r:id="rId43"/>
    <p:sldId id="312" r:id="rId44"/>
    <p:sldId id="313" r:id="rId45"/>
    <p:sldId id="314" r:id="rId46"/>
    <p:sldId id="374" r:id="rId47"/>
    <p:sldId id="375" r:id="rId48"/>
    <p:sldId id="320" r:id="rId49"/>
    <p:sldId id="321" r:id="rId50"/>
    <p:sldId id="322" r:id="rId51"/>
    <p:sldId id="385" r:id="rId52"/>
    <p:sldId id="386" r:id="rId53"/>
    <p:sldId id="325" r:id="rId54"/>
    <p:sldId id="326" r:id="rId55"/>
    <p:sldId id="327" r:id="rId56"/>
    <p:sldId id="328" r:id="rId57"/>
  </p:sldIdLst>
  <p:sldSz cx="10080625" cy="7559675"/>
  <p:notesSz cx="7559675" cy="10691813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WenQuanYi Micro Hei" charset="0"/>
        <a:cs typeface="WenQuanYi Micro Hei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WenQuanYi Micro Hei" charset="0"/>
        <a:cs typeface="WenQuanYi Micro Hei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WenQuanYi Micro Hei" charset="0"/>
        <a:cs typeface="WenQuanYi Micro Hei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WenQuanYi Micro Hei" charset="0"/>
        <a:cs typeface="WenQuanYi Micro Hei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WenQuanYi Micro Hei" charset="0"/>
        <a:cs typeface="WenQuanYi Micro Hei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WenQuanYi Micro Hei" charset="0"/>
        <a:cs typeface="WenQuanYi Micro Hei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WenQuanYi Micro Hei" charset="0"/>
        <a:cs typeface="WenQuanYi Micro Hei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WenQuanYi Micro Hei" charset="0"/>
        <a:cs typeface="WenQuanYi Micro Hei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WenQuanYi Micro Hei" charset="0"/>
        <a:cs typeface="WenQuanYi Micro Hei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342" y="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6234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3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9900" y="0"/>
            <a:ext cx="3278188" cy="533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3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646E8960-01C6-4A55-9133-9FAEAD1C73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8673678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EAF17F6-5781-44B0-B054-B11FB4A0AE89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A1818F1-17AC-4DDB-B4E4-A3D314756295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0125"/>
          </a:xfrm>
          <a:noFill/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D0AE4BE-7330-4F4A-9E19-C2DACB08B0D6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8A88819-9FBD-41AC-8781-4E49F416BDA6}" type="slidenum">
              <a:rPr lang="en-US" altLang="en-US" smtClean="0"/>
              <a:pPr/>
              <a:t>24</a:t>
            </a:fld>
            <a:endParaRPr lang="en-US" altLang="en-US" smtClean="0"/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0749476-2CFF-454A-A53E-3768912465B3}" type="slidenum">
              <a:rPr lang="en-US" altLang="en-US" smtClean="0"/>
              <a:pPr/>
              <a:t>25</a:t>
            </a:fld>
            <a:endParaRPr lang="en-US" altLang="en-US" smtClean="0"/>
          </a:p>
        </p:txBody>
      </p:sp>
      <p:sp>
        <p:nvSpPr>
          <p:cNvPr id="1095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95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3CA448D-CAF8-4346-A080-6F517BF8D7DD}" type="slidenum">
              <a:rPr lang="en-US" altLang="en-US" smtClean="0"/>
              <a:pPr/>
              <a:t>26</a:t>
            </a:fld>
            <a:endParaRPr lang="en-US" altLang="en-US" smtClean="0"/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25A7E10-5C10-4494-A7B3-236D5AD20E4B}" type="slidenum">
              <a:rPr lang="en-US" altLang="en-US" smtClean="0"/>
              <a:pPr/>
              <a:t>27</a:t>
            </a:fld>
            <a:endParaRPr lang="en-US" altLang="en-US" smtClean="0"/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EA6847C-1FE0-4B5F-B143-67CE71451F9C}" type="slidenum">
              <a:rPr lang="en-US" altLang="en-US" smtClean="0"/>
              <a:pPr/>
              <a:t>28</a:t>
            </a:fld>
            <a:endParaRPr lang="en-US" altLang="en-US" smtClean="0"/>
          </a:p>
        </p:txBody>
      </p:sp>
      <p:sp>
        <p:nvSpPr>
          <p:cNvPr id="1126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31AEC68-8B4B-4F44-8612-CFA4E95FE0E7}" type="slidenum">
              <a:rPr lang="en-US" altLang="en-US" smtClean="0"/>
              <a:pPr/>
              <a:t>29</a:t>
            </a:fld>
            <a:endParaRPr lang="en-US" altLang="en-US" smtClean="0"/>
          </a:p>
        </p:txBody>
      </p:sp>
      <p:sp>
        <p:nvSpPr>
          <p:cNvPr id="1136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36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0D878D5-DC31-472A-85B4-8682E8177228}" type="slidenum">
              <a:rPr lang="en-US" altLang="en-US" smtClean="0"/>
              <a:pPr/>
              <a:t>30</a:t>
            </a:fld>
            <a:endParaRPr lang="en-US" altLang="en-US" smtClean="0"/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B8D5455-2214-4690-BCBF-189C3EE56DDE}" type="slidenum">
              <a:rPr lang="en-US" altLang="en-US" smtClean="0"/>
              <a:pPr/>
              <a:t>31</a:t>
            </a:fld>
            <a:endParaRPr lang="en-US" altLang="en-US" smtClean="0"/>
          </a:p>
        </p:txBody>
      </p:sp>
      <p:sp>
        <p:nvSpPr>
          <p:cNvPr id="1157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57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028E991-EF63-4985-BA67-FD9203F63A42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2A2EA28-E8BD-47AD-B20E-B5F869F15696}" type="slidenum">
              <a:rPr lang="en-US" altLang="en-US" smtClean="0"/>
              <a:pPr/>
              <a:t>32</a:t>
            </a:fld>
            <a:endParaRPr lang="en-US" altLang="en-US" smtClean="0"/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7DBDD81-3C1F-4D46-A7DC-CF75C4B5CDFF}" type="slidenum">
              <a:rPr lang="en-US" altLang="en-US" smtClean="0"/>
              <a:pPr/>
              <a:t>34</a:t>
            </a:fld>
            <a:endParaRPr lang="en-US" altLang="en-US" smtClean="0"/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5D8C50A-6485-4B74-9190-87EBB5C13155}" type="slidenum">
              <a:rPr lang="en-US" altLang="en-US" smtClean="0"/>
              <a:pPr/>
              <a:t>35</a:t>
            </a:fld>
            <a:endParaRPr lang="en-US" altLang="en-US" smtClean="0"/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199CF74-3FE9-47B7-BC60-F81DB4B3C78F}" type="slidenum">
              <a:rPr lang="en-US" altLang="en-US" smtClean="0"/>
              <a:pPr/>
              <a:t>36</a:t>
            </a:fld>
            <a:endParaRPr lang="en-US" altLang="en-US" smtClean="0"/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81A35C1-9797-46DC-B011-BE0545F785FD}" type="slidenum">
              <a:rPr lang="en-US" altLang="en-US" smtClean="0"/>
              <a:pPr/>
              <a:t>37</a:t>
            </a:fld>
            <a:endParaRPr lang="en-US" altLang="en-US" smtClean="0"/>
          </a:p>
        </p:txBody>
      </p:sp>
      <p:sp>
        <p:nvSpPr>
          <p:cNvPr id="1239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39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F38EC3A-93D0-4108-9819-C432DA1E38E8}" type="slidenum">
              <a:rPr lang="en-US" altLang="en-US" smtClean="0"/>
              <a:pPr/>
              <a:t>38</a:t>
            </a:fld>
            <a:endParaRPr lang="en-US" altLang="en-US" smtClean="0"/>
          </a:p>
        </p:txBody>
      </p:sp>
      <p:sp>
        <p:nvSpPr>
          <p:cNvPr id="1249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49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E3CFA39-8DF7-4CDB-87C3-D652FC2D6147}" type="slidenum">
              <a:rPr lang="en-US" altLang="en-US" smtClean="0"/>
              <a:pPr/>
              <a:t>39</a:t>
            </a:fld>
            <a:endParaRPr lang="en-US" altLang="en-US" smtClean="0"/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0125"/>
          </a:xfrm>
          <a:noFill/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BDD22AF-F1C2-44DD-A275-AE9A0F990812}" type="slidenum">
              <a:rPr lang="en-US" smtClean="0"/>
              <a:pPr/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0125"/>
          </a:xfrm>
          <a:noFill/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674CBBC-AACD-4FA4-9281-E1E88721F4DD}" type="slidenum">
              <a:rPr lang="en-US" smtClean="0"/>
              <a:pPr/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0125"/>
          </a:xfrm>
          <a:noFill/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D908B8F-2544-4895-B841-809CFBC4F800}" type="slidenum">
              <a:rPr lang="en-US" smtClean="0"/>
              <a:pPr/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4F7EB8A-4A61-4D17-9B34-7559707E1F8A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Rey</a:t>
            </a:r>
            <a:r>
              <a:rPr lang="fa-IR" smtClean="0"/>
              <a:t>=تکیه دارد           </a:t>
            </a:r>
            <a:r>
              <a:rPr lang="en-US" smtClean="0"/>
              <a:t>substrate</a:t>
            </a:r>
            <a:r>
              <a:rPr lang="fa-IR" smtClean="0"/>
              <a:t> = لایه؛زیرلایه   </a:t>
            </a:r>
            <a:r>
              <a:rPr lang="en-US" smtClean="0"/>
              <a:t>stage</a:t>
            </a:r>
            <a:r>
              <a:rPr lang="fa-IR" smtClean="0"/>
              <a:t>=مرحله؛وهله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Rey</a:t>
            </a:r>
            <a:r>
              <a:rPr lang="fa-IR" smtClean="0"/>
              <a:t>=تکیه دارد           </a:t>
            </a:r>
            <a:r>
              <a:rPr lang="en-US" smtClean="0"/>
              <a:t>substrate</a:t>
            </a:r>
            <a:r>
              <a:rPr lang="fa-IR" smtClean="0"/>
              <a:t> = لایه؛زیرلایه   </a:t>
            </a:r>
            <a:r>
              <a:rPr lang="en-US" smtClean="0"/>
              <a:t>stage</a:t>
            </a:r>
            <a:r>
              <a:rPr lang="fa-IR" smtClean="0"/>
              <a:t>=مرحله؛وهله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Rey</a:t>
            </a:r>
            <a:r>
              <a:rPr lang="fa-IR" smtClean="0"/>
              <a:t>=تکیه دارد           </a:t>
            </a:r>
            <a:r>
              <a:rPr lang="en-US" smtClean="0"/>
              <a:t>substrate</a:t>
            </a:r>
            <a:r>
              <a:rPr lang="fa-IR" smtClean="0"/>
              <a:t> = لایه؛زیرلایه   </a:t>
            </a:r>
            <a:r>
              <a:rPr lang="en-US" smtClean="0"/>
              <a:t>stage</a:t>
            </a:r>
            <a:r>
              <a:rPr lang="fa-IR" smtClean="0"/>
              <a:t>=مرحله؛وهله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Rey</a:t>
            </a:r>
            <a:r>
              <a:rPr lang="fa-IR" smtClean="0"/>
              <a:t>=تکیه دارد           </a:t>
            </a:r>
            <a:r>
              <a:rPr lang="en-US" smtClean="0"/>
              <a:t>substrate</a:t>
            </a:r>
            <a:r>
              <a:rPr lang="fa-IR" smtClean="0"/>
              <a:t> = لایه؛زیرلایه   </a:t>
            </a:r>
            <a:r>
              <a:rPr lang="en-US" smtClean="0"/>
              <a:t>stage</a:t>
            </a:r>
            <a:r>
              <a:rPr lang="fa-IR" smtClean="0"/>
              <a:t>=مرحله؛وهله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8075" y="803275"/>
            <a:ext cx="5345113" cy="4008438"/>
          </a:xfrm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>
          <a:xfrm>
            <a:off x="1008063" y="5078413"/>
            <a:ext cx="5543550" cy="4811712"/>
          </a:xfrm>
          <a:noFill/>
        </p:spPr>
        <p:txBody>
          <a:bodyPr lIns="104281" tIns="52142" rIns="104281" bIns="52142"/>
          <a:lstStyle/>
          <a:p>
            <a:pPr eaLnBrk="1" hangingPunct="1"/>
            <a:endParaRPr lang="en-US" smtClean="0"/>
          </a:p>
        </p:txBody>
      </p:sp>
      <p:sp>
        <p:nvSpPr>
          <p:cNvPr id="143364" name="Slide Number Placeholder 3"/>
          <p:cNvSpPr txBox="1">
            <a:spLocks noGrp="1"/>
          </p:cNvSpPr>
          <p:nvPr/>
        </p:nvSpPr>
        <p:spPr bwMode="auto">
          <a:xfrm>
            <a:off x="4283075" y="10156825"/>
            <a:ext cx="32766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1" tIns="52142" rIns="104281" bIns="52142" anchor="b"/>
          <a:lstStyle/>
          <a:p>
            <a:pPr algn="r" eaLnBrk="0"/>
            <a:fld id="{8B4FF9F9-8061-4551-A074-CBE4D764E484}" type="slidenum">
              <a:rPr lang="en-US" sz="1400">
                <a:latin typeface="Times New Roman" pitchFamily="18" charset="0"/>
              </a:rPr>
              <a:pPr algn="r" eaLnBrk="0"/>
              <a:t>47</a:t>
            </a:fld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Role</a:t>
            </a:r>
            <a:r>
              <a:rPr lang="fa-IR" smtClean="0"/>
              <a:t>=نقش؛وظیفه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Responsible</a:t>
            </a:r>
            <a:r>
              <a:rPr lang="fa-IR" smtClean="0"/>
              <a:t> = مسئول , عهده دار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Responsible</a:t>
            </a:r>
            <a:r>
              <a:rPr lang="fa-IR" smtClean="0"/>
              <a:t> = مسئول , عهده دار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Morphs</a:t>
            </a:r>
            <a:r>
              <a:rPr lang="fa-IR" smtClean="0"/>
              <a:t>=بصورت پسوند میآید و بمعنی شکل ؛ ریخت     </a:t>
            </a:r>
            <a:r>
              <a:rPr lang="en-US" smtClean="0"/>
              <a:t>figure out=discover</a:t>
            </a:r>
            <a:endParaRPr lang="fa-IR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Morphs</a:t>
            </a:r>
            <a:r>
              <a:rPr lang="fa-IR" smtClean="0"/>
              <a:t>=بصورت پسوند میآید و بمعنی شکل ؛ ریخت     </a:t>
            </a:r>
            <a:r>
              <a:rPr lang="en-US" smtClean="0"/>
              <a:t>figure out=discover</a:t>
            </a:r>
            <a:endParaRPr lang="fa-I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99AF977-E8F5-42F1-B9DE-02DFD7F4B2EA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Morphs</a:t>
            </a:r>
            <a:r>
              <a:rPr lang="fa-IR" smtClean="0"/>
              <a:t>=بصورت پسوند میآید و بمعنی شکل ؛ ریخت     </a:t>
            </a:r>
            <a:r>
              <a:rPr lang="en-US" smtClean="0"/>
              <a:t>figure out=discover</a:t>
            </a:r>
            <a:endParaRPr lang="fa-IR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Morphs</a:t>
            </a:r>
            <a:r>
              <a:rPr lang="fa-IR" smtClean="0"/>
              <a:t>=بصورت پسوند میآید و بمعنی شکل ؛ ریخت     </a:t>
            </a:r>
            <a:r>
              <a:rPr lang="en-US" smtClean="0"/>
              <a:t>figure out=discover</a:t>
            </a:r>
            <a:endParaRPr lang="fa-IR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Morphs</a:t>
            </a:r>
            <a:r>
              <a:rPr lang="fa-IR" smtClean="0"/>
              <a:t>=بصورت پسوند میآید و بمعنی شکل ؛ ریخت     </a:t>
            </a:r>
            <a:r>
              <a:rPr lang="en-US" smtClean="0"/>
              <a:t>figure out=discover</a:t>
            </a:r>
            <a:r>
              <a:rPr lang="fa-IR" smtClean="0"/>
              <a:t>      </a:t>
            </a:r>
            <a:r>
              <a:rPr lang="en-US" smtClean="0"/>
              <a:t>regardless</a:t>
            </a:r>
            <a:r>
              <a:rPr lang="fa-IR" smtClean="0"/>
              <a:t> = صرفنظر از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a-I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F283A48-91F4-41AF-A5C3-27E3806F5D3E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6697C16-7F41-42B1-B2CD-F011BF024B56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A2A093E-B176-4C96-B7AF-4221DC1DF572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Rey</a:t>
            </a:r>
            <a:r>
              <a:rPr lang="fa-IR" smtClean="0"/>
              <a:t>=تکیه دارد           </a:t>
            </a:r>
            <a:r>
              <a:rPr lang="en-US" smtClean="0"/>
              <a:t>substrate</a:t>
            </a:r>
            <a:r>
              <a:rPr lang="fa-IR" smtClean="0"/>
              <a:t> = لایه؛زیرلایه   </a:t>
            </a:r>
            <a:r>
              <a:rPr lang="en-US" smtClean="0"/>
              <a:t>stage</a:t>
            </a:r>
            <a:r>
              <a:rPr lang="fa-IR" smtClean="0"/>
              <a:t>=مرحله؛وهله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C73BF3A-A54C-4026-8C2D-5B512257909E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23F4E-3D86-40A5-A812-378E9B40B3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A69AE-D540-4B30-9457-534F328326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80CEA-7A5F-4F8A-8CB9-DC04B8041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6450CF-2665-4406-AE21-5BF59548A9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80795-B283-4146-933E-E3F236E316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82B1C-3786-4F2C-B712-F03E9D23E9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7687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3325" y="1768475"/>
            <a:ext cx="4357688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2D3B4-698D-4577-BECF-7A185EE748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B5996-C28D-4F72-B0DB-6E4B3643DE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10F30-B19E-4588-AE16-9B4918B883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0515E-A0C0-4CDA-A271-3C119DBA8E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DE52E-012A-49A8-84D4-6B1582528B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8867775" cy="438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6300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446E550E-7B94-4608-B0AC-B4F8BC160A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73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jonathanhui.com/how-cassandra-read-persists-data-and-maintain-consistency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82563"/>
            <a:ext cx="10080625" cy="75596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0" y="4754564"/>
            <a:ext cx="9840912" cy="2926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Prof. </a:t>
            </a:r>
            <a:r>
              <a:rPr lang="en-US" dirty="0" err="1"/>
              <a:t>Latifur</a:t>
            </a:r>
            <a:r>
              <a:rPr lang="en-US" dirty="0"/>
              <a:t> Khan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Department of Computer Science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School of Engineering  &amp; Computer Science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UT </a:t>
            </a:r>
            <a:r>
              <a:rPr lang="en-US" dirty="0" smtClean="0"/>
              <a:t>Dallas</a:t>
            </a:r>
          </a:p>
          <a:p>
            <a:pPr>
              <a:defRPr/>
            </a:pPr>
            <a:r>
              <a:rPr lang="en-US" dirty="0">
                <a:hlinkClick r:id="rId4"/>
              </a:rPr>
              <a:t>http://jonathanhui.com/how-cassandra-read-persists-data-and-maintain-consistency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381000"/>
            <a:ext cx="8818562" cy="641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3FA5BBA-03FC-4695-9C4C-5ACEC3270408}" type="slidenum">
              <a:rPr lang="en-US" smtClean="0"/>
              <a:pPr/>
              <a:t>10</a:t>
            </a:fld>
            <a:r>
              <a:rPr lang="en-US" smtClean="0"/>
              <a:t> / 66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825" y="207963"/>
            <a:ext cx="8818563" cy="707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888DF1C-6C36-4EA6-BC47-A31A830CFC78}" type="slidenum">
              <a:rPr lang="en-US" smtClean="0"/>
              <a:pPr/>
              <a:t>11</a:t>
            </a:fld>
            <a:r>
              <a:rPr lang="en-US" smtClean="0"/>
              <a:t> / 66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013" y="457200"/>
            <a:ext cx="9374187" cy="664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EA615A4-6842-4852-9B02-0AC99900EC7A}" type="slidenum">
              <a:rPr lang="en-US" smtClean="0"/>
              <a:pPr/>
              <a:t>12</a:t>
            </a:fld>
            <a:r>
              <a:rPr lang="en-US" smtClean="0"/>
              <a:t> / 66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800" y="146050"/>
            <a:ext cx="8964613" cy="704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7EC7947-E53E-4F4D-97AA-AEE766387926}" type="slidenum">
              <a:rPr lang="en-US" smtClean="0"/>
              <a:pPr/>
              <a:t>13</a:t>
            </a:fld>
            <a:r>
              <a:rPr lang="en-US" smtClean="0"/>
              <a:t> / 66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33513"/>
            <a:ext cx="10079038" cy="6126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274638" y="274638"/>
            <a:ext cx="9051925" cy="971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83808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4400">
                <a:solidFill>
                  <a:srgbClr val="000000"/>
                </a:solidFill>
              </a:rPr>
              <a:t>Architecture Overview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03438" y="6950075"/>
            <a:ext cx="5676900" cy="361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88" y="6350"/>
            <a:ext cx="10039350" cy="7553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smtClean="0"/>
              <a:t>Data Model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36563" y="1954213"/>
            <a:ext cx="9072562" cy="2063750"/>
          </a:xfrm>
        </p:spPr>
        <p:txBody>
          <a:bodyPr/>
          <a:lstStyle/>
          <a:p>
            <a:pPr marL="0" indent="0" eaLnBrk="1"/>
            <a:r>
              <a:rPr lang="it-IT" smtClean="0"/>
              <a:t>A table in Cassandra is a distributed multi dimensional </a:t>
            </a:r>
            <a:r>
              <a:rPr lang="en-US" smtClean="0"/>
              <a:t>map indexed by a key. The value is an object which is highly structured.</a:t>
            </a:r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595313" y="4891088"/>
            <a:ext cx="5635625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 b="1"/>
              <a:t>Cassandra exposes two kinds of columns families</a:t>
            </a:r>
          </a:p>
        </p:txBody>
      </p:sp>
      <p:sp>
        <p:nvSpPr>
          <p:cNvPr id="5" name="Left Brace 4"/>
          <p:cNvSpPr/>
          <p:nvPr/>
        </p:nvSpPr>
        <p:spPr>
          <a:xfrm>
            <a:off x="6245225" y="4256088"/>
            <a:ext cx="396875" cy="1746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0794" tIns="50397" rIns="100794" bIns="50397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62" name="TextBox 5"/>
          <p:cNvSpPr txBox="1">
            <a:spLocks noChangeArrowheads="1"/>
          </p:cNvSpPr>
          <p:nvPr/>
        </p:nvSpPr>
        <p:spPr bwMode="auto">
          <a:xfrm>
            <a:off x="6678613" y="4214813"/>
            <a:ext cx="293687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 b="1"/>
              <a:t>Simple column families</a:t>
            </a:r>
          </a:p>
        </p:txBody>
      </p:sp>
      <p:sp>
        <p:nvSpPr>
          <p:cNvPr id="19463" name="TextBox 6"/>
          <p:cNvSpPr txBox="1">
            <a:spLocks noChangeArrowheads="1"/>
          </p:cNvSpPr>
          <p:nvPr/>
        </p:nvSpPr>
        <p:spPr bwMode="auto">
          <a:xfrm>
            <a:off x="6707188" y="5605463"/>
            <a:ext cx="293687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 b="1"/>
              <a:t>Super column families</a:t>
            </a:r>
          </a:p>
        </p:txBody>
      </p:sp>
      <p:sp>
        <p:nvSpPr>
          <p:cNvPr id="19465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5F9824E-3290-4A0F-B0BE-8C7B3680BE5D}" type="slidenum">
              <a:rPr lang="en-US" smtClean="0"/>
              <a:pPr/>
              <a:t>16</a:t>
            </a:fld>
            <a:r>
              <a:rPr lang="en-US" smtClean="0"/>
              <a:t> / 66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168275"/>
            <a:ext cx="6715125" cy="581025"/>
          </a:xfrm>
        </p:spPr>
        <p:txBody>
          <a:bodyPr>
            <a:normAutofit fontScale="90000"/>
          </a:bodyPr>
          <a:lstStyle/>
          <a:p>
            <a:pPr eaLnBrk="1">
              <a:defRPr/>
            </a:pPr>
            <a:r>
              <a:rPr lang="en-US" smtClean="0">
                <a:ea typeface="ＭＳ Ｐゴシック" pitchFamily="-84" charset="-128"/>
              </a:rPr>
              <a:t>Issues with today</a:t>
            </a:r>
            <a:r>
              <a:rPr lang="ja-JP" altLang="en-US" smtClean="0">
                <a:ea typeface="ＭＳ Ｐゴシック" pitchFamily="-84" charset="-128"/>
              </a:rPr>
              <a:t>’</a:t>
            </a:r>
            <a:r>
              <a:rPr lang="en-US" altLang="ja-JP" smtClean="0">
                <a:ea typeface="ＭＳ Ｐゴシック" pitchFamily="-84" charset="-128"/>
              </a:rPr>
              <a:t>s workloads </a:t>
            </a:r>
            <a:endParaRPr lang="en-US" smtClean="0">
              <a:ea typeface="ＭＳ Ｐゴシック" pitchFamily="-84" charset="-128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755650" y="1008063"/>
            <a:ext cx="8569325" cy="5964237"/>
          </a:xfrm>
        </p:spPr>
        <p:txBody>
          <a:bodyPr/>
          <a:lstStyle/>
          <a:p>
            <a:pPr eaLnBrk="1"/>
            <a:r>
              <a:rPr lang="en-US" smtClean="0">
                <a:ea typeface="ＭＳ Ｐゴシック" pitchFamily="34" charset="-128"/>
              </a:rPr>
              <a:t>Data: Large and unstructured</a:t>
            </a:r>
          </a:p>
          <a:p>
            <a:pPr eaLnBrk="1"/>
            <a:r>
              <a:rPr lang="en-US" smtClean="0">
                <a:ea typeface="ＭＳ Ｐゴシック" pitchFamily="34" charset="-128"/>
              </a:rPr>
              <a:t>Lots of random reads and writes</a:t>
            </a:r>
          </a:p>
          <a:p>
            <a:pPr eaLnBrk="1"/>
            <a:r>
              <a:rPr lang="en-US" smtClean="0">
                <a:ea typeface="ＭＳ Ｐゴシック" pitchFamily="34" charset="-128"/>
              </a:rPr>
              <a:t>Foreign keys rarely needed</a:t>
            </a:r>
          </a:p>
          <a:p>
            <a:pPr eaLnBrk="1"/>
            <a:r>
              <a:rPr lang="en-US" smtClean="0">
                <a:ea typeface="ＭＳ Ｐゴシック" pitchFamily="34" charset="-128"/>
              </a:rPr>
              <a:t>Need</a:t>
            </a:r>
          </a:p>
          <a:p>
            <a:pPr lvl="1" eaLnBrk="1"/>
            <a:r>
              <a:rPr lang="en-US" smtClean="0">
                <a:ea typeface="ＭＳ Ｐゴシック" pitchFamily="34" charset="-128"/>
              </a:rPr>
              <a:t>Incremental Scalability</a:t>
            </a:r>
          </a:p>
          <a:p>
            <a:pPr lvl="1" eaLnBrk="1"/>
            <a:r>
              <a:rPr lang="en-US" smtClean="0">
                <a:ea typeface="ＭＳ Ｐゴシック" pitchFamily="34" charset="-128"/>
              </a:rPr>
              <a:t>Speed</a:t>
            </a:r>
          </a:p>
          <a:p>
            <a:pPr lvl="1" eaLnBrk="1"/>
            <a:r>
              <a:rPr lang="en-US" smtClean="0">
                <a:ea typeface="ＭＳ Ｐゴシック" pitchFamily="34" charset="-128"/>
              </a:rPr>
              <a:t>No Single point of failure</a:t>
            </a:r>
          </a:p>
          <a:p>
            <a:pPr lvl="1" eaLnBrk="1"/>
            <a:r>
              <a:rPr lang="en-US" smtClean="0">
                <a:ea typeface="ＭＳ Ｐゴシック" pitchFamily="34" charset="-128"/>
              </a:rPr>
              <a:t>Low TCO and admin</a:t>
            </a:r>
          </a:p>
          <a:p>
            <a:pPr lvl="1" eaLnBrk="1"/>
            <a:r>
              <a:rPr lang="en-US" smtClean="0">
                <a:solidFill>
                  <a:schemeClr val="accent2"/>
                </a:solidFill>
                <a:ea typeface="ＭＳ Ｐゴシック" pitchFamily="34" charset="-128"/>
              </a:rPr>
              <a:t>Scale out, not up</a:t>
            </a:r>
          </a:p>
          <a:p>
            <a:pPr lvl="1" eaLnBrk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Schema-free Sparse-table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Flexible column naming</a:t>
            </a:r>
          </a:p>
          <a:p>
            <a:pPr eaLnBrk="1" hangingPunct="1"/>
            <a:r>
              <a:rPr lang="en-US" smtClean="0"/>
              <a:t>You define the sort order</a:t>
            </a:r>
          </a:p>
          <a:p>
            <a:pPr eaLnBrk="1" hangingPunct="1"/>
            <a:r>
              <a:rPr lang="en-US" smtClean="0"/>
              <a:t>Not required to have a specific column just because another row does</a:t>
            </a:r>
          </a:p>
        </p:txBody>
      </p:sp>
      <p:pic>
        <p:nvPicPr>
          <p:cNvPr id="22532" name="Picture 3" descr="cass1 grey shadow.wm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90025" y="7016750"/>
            <a:ext cx="1008063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3900" dirty="0" err="1"/>
              <a:t>Keyspace</a:t>
            </a:r>
            <a:endParaRPr lang="en-US" sz="3900" dirty="0"/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3900" dirty="0" err="1"/>
              <a:t>ColumnFamily</a:t>
            </a:r>
            <a:endParaRPr lang="en-US" sz="3900" dirty="0"/>
          </a:p>
          <a:p>
            <a:pPr lvl="3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3900" dirty="0"/>
              <a:t>Row (indexed)</a:t>
            </a:r>
          </a:p>
          <a:p>
            <a:pPr lvl="4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3900" dirty="0"/>
              <a:t>Key</a:t>
            </a:r>
          </a:p>
          <a:p>
            <a:pPr lvl="4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3900" dirty="0"/>
              <a:t>Columns</a:t>
            </a:r>
          </a:p>
          <a:p>
            <a:pPr lvl="5">
              <a:defRPr/>
            </a:pPr>
            <a:r>
              <a:rPr lang="en-US" sz="3900" dirty="0"/>
              <a:t>Name (sorted)</a:t>
            </a:r>
          </a:p>
          <a:p>
            <a:pPr lvl="5">
              <a:defRPr/>
            </a:pPr>
            <a:r>
              <a:rPr lang="en-US" sz="3900" dirty="0"/>
              <a:t>Value</a:t>
            </a:r>
          </a:p>
        </p:txBody>
      </p:sp>
      <p:pic>
        <p:nvPicPr>
          <p:cNvPr id="23556" name="Picture 3" descr="cass1 grey shadow.wm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90025" y="7016750"/>
            <a:ext cx="1008063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113"/>
            <a:ext cx="10080625" cy="6664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74150" cy="6713537"/>
          </a:xfrm>
        </p:spPr>
        <p:txBody>
          <a:bodyPr/>
          <a:lstStyle/>
          <a:p>
            <a:pPr eaLnBrk="1" hangingPunct="1"/>
            <a:r>
              <a:rPr lang="en-US" smtClean="0"/>
              <a:t>Easier to show from the bottom up</a:t>
            </a:r>
          </a:p>
        </p:txBody>
      </p:sp>
      <p:pic>
        <p:nvPicPr>
          <p:cNvPr id="24579" name="Picture 3" descr="cass1 grey shadow.wm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90025" y="7016750"/>
            <a:ext cx="1008063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Model</a:t>
            </a:r>
          </a:p>
        </p:txBody>
      </p:sp>
      <p:pic>
        <p:nvPicPr>
          <p:cNvPr id="25603" name="Picture 3" descr="cass1 grey shadow.wm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90025" y="7016750"/>
            <a:ext cx="1008063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5" descr="column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5050" y="3130550"/>
            <a:ext cx="2927350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TextBox 6"/>
          <p:cNvSpPr txBox="1">
            <a:spLocks noChangeArrowheads="1"/>
          </p:cNvSpPr>
          <p:nvPr/>
        </p:nvSpPr>
        <p:spPr bwMode="auto">
          <a:xfrm>
            <a:off x="4121150" y="2682875"/>
            <a:ext cx="16827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r>
              <a:rPr lang="en-US">
                <a:latin typeface="Calibri" pitchFamily="34" charset="0"/>
              </a:rPr>
              <a:t>A single column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Model</a:t>
            </a:r>
          </a:p>
        </p:txBody>
      </p:sp>
      <p:pic>
        <p:nvPicPr>
          <p:cNvPr id="26627" name="Picture 3" descr="cass1 grey shadow.wm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90025" y="7016750"/>
            <a:ext cx="1008063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TextBox 6"/>
          <p:cNvSpPr txBox="1">
            <a:spLocks noChangeArrowheads="1"/>
          </p:cNvSpPr>
          <p:nvPr/>
        </p:nvSpPr>
        <p:spPr bwMode="auto">
          <a:xfrm>
            <a:off x="4740275" y="2527300"/>
            <a:ext cx="134778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r>
              <a:rPr lang="en-US">
                <a:latin typeface="Calibri" pitchFamily="34" charset="0"/>
              </a:rPr>
              <a:t>A single row</a:t>
            </a:r>
          </a:p>
        </p:txBody>
      </p:sp>
      <p:pic>
        <p:nvPicPr>
          <p:cNvPr id="26629" name="Picture 7" descr="row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0788" y="2973388"/>
            <a:ext cx="5600700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Model</a:t>
            </a:r>
          </a:p>
        </p:txBody>
      </p:sp>
      <p:pic>
        <p:nvPicPr>
          <p:cNvPr id="27651" name="Picture 3" descr="cass1 grey shadow.wm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90025" y="7016750"/>
            <a:ext cx="1008063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5" descr="column families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9213" y="1982788"/>
            <a:ext cx="7294562" cy="425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113" y="95250"/>
            <a:ext cx="9829800" cy="5848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463" y="182563"/>
            <a:ext cx="9639300" cy="5953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988"/>
            <a:ext cx="8982075" cy="6191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4925" y="0"/>
            <a:ext cx="10079038" cy="7132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3975"/>
            <a:ext cx="10079038" cy="671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6492875" y="6969125"/>
            <a:ext cx="28352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60875" rIns="90000" bIns="45000"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r>
              <a:rPr lang="en-US" altLang="en-US">
                <a:solidFill>
                  <a:srgbClr val="000000"/>
                </a:solidFill>
              </a:rPr>
              <a:t>Source: datastax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113"/>
            <a:ext cx="10079038" cy="6662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38" y="587375"/>
            <a:ext cx="9882187" cy="681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4114800" y="7040563"/>
            <a:ext cx="219392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60875" rIns="90000" bIns="45000"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r>
              <a:rPr lang="en-US" altLang="en-US">
                <a:solidFill>
                  <a:srgbClr val="000000"/>
                </a:solidFill>
              </a:rPr>
              <a:t>A little of both..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875"/>
            <a:ext cx="10079038" cy="684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2563"/>
            <a:ext cx="9944100" cy="512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ChangeArrowheads="1"/>
          </p:cNvSpPr>
          <p:nvPr>
            <p:ph type="title"/>
          </p:nvPr>
        </p:nvSpPr>
        <p:spPr>
          <a:xfrm>
            <a:off x="549275" y="3017838"/>
            <a:ext cx="9070975" cy="1262062"/>
          </a:xfrm>
        </p:spPr>
        <p:txBody>
          <a:bodyPr tIns="3880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mtClean="0"/>
              <a:t>Read and Write in Cassandra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595438" y="2687638"/>
            <a:ext cx="5965825" cy="1008062"/>
          </a:xfrm>
          <a:prstGeom prst="cloud">
            <a:avLst/>
          </a:prstGeom>
          <a:noFill/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lIns="100794" tIns="50397" rIns="100794" bIns="50397" anchor="ctr"/>
          <a:lstStyle/>
          <a:p>
            <a:pPr algn="ctr"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2000" kern="0">
              <a:solidFill>
                <a:srgbClr val="FFFFFF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3213"/>
            <a:ext cx="9074150" cy="1258887"/>
          </a:xfrm>
        </p:spPr>
        <p:txBody>
          <a:bodyPr/>
          <a:lstStyle/>
          <a:p>
            <a:pPr defTabSz="1006475" eaLnBrk="1" hangingPunct="1">
              <a:lnSpc>
                <a:spcPct val="100000"/>
              </a:lnSpc>
              <a:buClrTx/>
              <a:buSzTx/>
            </a:pPr>
            <a:r>
              <a:rPr lang="en-US" sz="2000" smtClean="0"/>
              <a:t>Read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529013" y="2289175"/>
            <a:ext cx="923925" cy="407988"/>
          </a:xfrm>
          <a:prstGeom prst="rect">
            <a:avLst/>
          </a:prstGeom>
          <a:noFill/>
          <a:ln>
            <a:noFill/>
          </a:ln>
          <a:extLst/>
        </p:spPr>
        <p:txBody>
          <a:bodyPr lIns="100794" tIns="50397" rIns="100794" bIns="5039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1007943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defRPr/>
            </a:pPr>
            <a:r>
              <a:rPr lang="en-US" sz="2000" kern="0">
                <a:solidFill>
                  <a:srgbClr val="000000"/>
                </a:solidFill>
                <a:ea typeface="+mn-ea"/>
                <a:cs typeface="+mn-cs"/>
              </a:rPr>
              <a:t>Query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368800" y="3494088"/>
            <a:ext cx="0" cy="7064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/>
        </p:spPr>
        <p:txBody>
          <a:bodyPr lIns="100794" tIns="50397" rIns="100794" bIns="50397">
            <a:sp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2000" kern="0">
              <a:solidFill>
                <a:sysClr val="windowText" lastClr="000000"/>
              </a:solidFill>
              <a:ea typeface="+mn-ea"/>
              <a:cs typeface="+mn-cs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352675" y="3711575"/>
            <a:ext cx="2266950" cy="409575"/>
          </a:xfrm>
          <a:prstGeom prst="rect">
            <a:avLst/>
          </a:prstGeom>
          <a:noFill/>
          <a:ln>
            <a:noFill/>
          </a:ln>
          <a:extLst/>
        </p:spPr>
        <p:txBody>
          <a:bodyPr lIns="100794" tIns="50397" rIns="100794" bIns="5039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1007943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defRPr/>
            </a:pPr>
            <a:r>
              <a:rPr lang="en-US" sz="2000" kern="0">
                <a:solidFill>
                  <a:srgbClr val="000000"/>
                </a:solidFill>
                <a:ea typeface="+mn-ea"/>
                <a:cs typeface="+mn-cs"/>
              </a:rPr>
              <a:t>Closest replica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855913" y="2951163"/>
            <a:ext cx="4284662" cy="414337"/>
          </a:xfrm>
          <a:prstGeom prst="rect">
            <a:avLst/>
          </a:prstGeom>
          <a:noFill/>
          <a:ln>
            <a:noFill/>
          </a:ln>
          <a:extLst/>
        </p:spPr>
        <p:txBody>
          <a:bodyPr lIns="100794" tIns="50397" rIns="100794" bIns="5039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1007943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defRPr/>
            </a:pPr>
            <a:r>
              <a:rPr lang="en-US" sz="2000" kern="0">
                <a:solidFill>
                  <a:srgbClr val="000000"/>
                </a:solidFill>
                <a:ea typeface="+mn-ea"/>
                <a:cs typeface="+mn-cs"/>
              </a:rPr>
              <a:t>Cassandra Cluster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3529013" y="4205288"/>
            <a:ext cx="2266950" cy="414337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1007943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defRPr/>
            </a:pPr>
            <a:r>
              <a:rPr lang="en-US" sz="2000" kern="0">
                <a:solidFill>
                  <a:srgbClr val="000000"/>
                </a:solidFill>
                <a:ea typeface="+mn-ea"/>
                <a:cs typeface="+mn-cs"/>
              </a:rPr>
              <a:t>Replica A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703763" y="2268538"/>
            <a:ext cx="2016125" cy="406400"/>
          </a:xfrm>
          <a:prstGeom prst="rect">
            <a:avLst/>
          </a:prstGeom>
          <a:noFill/>
          <a:ln>
            <a:noFill/>
          </a:ln>
          <a:extLst/>
        </p:spPr>
        <p:txBody>
          <a:bodyPr lIns="100794" tIns="50397" rIns="100794" bIns="5039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1007943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defRPr/>
            </a:pPr>
            <a:r>
              <a:rPr lang="en-US" sz="2000" kern="0">
                <a:solidFill>
                  <a:srgbClr val="000000"/>
                </a:solidFill>
                <a:ea typeface="+mn-ea"/>
                <a:cs typeface="+mn-cs"/>
              </a:rPr>
              <a:t>Result</a:t>
            </a: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2352675" y="6053138"/>
            <a:ext cx="2016125" cy="41433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1007943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defRPr/>
            </a:pPr>
            <a:r>
              <a:rPr lang="en-US" sz="2000" kern="0">
                <a:solidFill>
                  <a:srgbClr val="000000"/>
                </a:solidFill>
                <a:ea typeface="+mn-ea"/>
                <a:cs typeface="+mn-cs"/>
              </a:rPr>
              <a:t>Replica B</a:t>
            </a:r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5208588" y="6053138"/>
            <a:ext cx="2016125" cy="41433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1007943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defRPr/>
            </a:pPr>
            <a:r>
              <a:rPr lang="en-US" sz="2000" kern="0">
                <a:solidFill>
                  <a:srgbClr val="000000"/>
                </a:solidFill>
                <a:ea typeface="+mn-ea"/>
                <a:cs typeface="+mn-cs"/>
              </a:rPr>
              <a:t>Replica C</a:t>
            </a:r>
          </a:p>
        </p:txBody>
      </p:sp>
      <p:sp>
        <p:nvSpPr>
          <p:cNvPr id="14" name="Line 20"/>
          <p:cNvSpPr>
            <a:spLocks noChangeShapeType="1"/>
          </p:cNvSpPr>
          <p:nvPr/>
        </p:nvSpPr>
        <p:spPr bwMode="auto">
          <a:xfrm flipH="1">
            <a:off x="3695700" y="4624388"/>
            <a:ext cx="420688" cy="14287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/>
        </p:spPr>
        <p:txBody>
          <a:bodyPr lIns="100794" tIns="50397" rIns="100794" bIns="50397">
            <a:sp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2000" kern="0">
              <a:solidFill>
                <a:sysClr val="windowText" lastClr="000000"/>
              </a:solidFill>
              <a:ea typeface="+mn-ea"/>
              <a:cs typeface="+mn-cs"/>
            </a:endParaRPr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>
            <a:off x="5208588" y="4624388"/>
            <a:ext cx="587375" cy="14287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/>
        </p:spPr>
        <p:txBody>
          <a:bodyPr lIns="100794" tIns="50397" rIns="100794" bIns="50397">
            <a:sp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2000" kern="0">
              <a:solidFill>
                <a:sysClr val="windowText" lastClr="000000"/>
              </a:solidFill>
              <a:ea typeface="+mn-ea"/>
              <a:cs typeface="+mn-cs"/>
            </a:endParaRP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3863975" y="5060950"/>
            <a:ext cx="1681163" cy="717550"/>
          </a:xfrm>
          <a:prstGeom prst="rect">
            <a:avLst/>
          </a:prstGeom>
          <a:noFill/>
          <a:ln>
            <a:noFill/>
          </a:ln>
          <a:extLst/>
        </p:spPr>
        <p:txBody>
          <a:bodyPr lIns="100794" tIns="50397" rIns="100794" bIns="5039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1007943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defRPr/>
            </a:pPr>
            <a:r>
              <a:rPr lang="en-US" sz="2000" kern="0">
                <a:solidFill>
                  <a:srgbClr val="000000"/>
                </a:solidFill>
                <a:ea typeface="+mn-ea"/>
                <a:cs typeface="+mn-cs"/>
              </a:rPr>
              <a:t>Digest Query</a:t>
            </a: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4368800" y="1852613"/>
            <a:ext cx="0" cy="1092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/>
        </p:spPr>
        <p:txBody>
          <a:bodyPr lIns="100794" tIns="50397" rIns="100794" bIns="50397">
            <a:sp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2000" kern="0">
              <a:solidFill>
                <a:sysClr val="windowText" lastClr="000000"/>
              </a:solidFill>
              <a:ea typeface="+mn-ea"/>
              <a:cs typeface="+mn-cs"/>
            </a:endParaRPr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4787900" y="1852613"/>
            <a:ext cx="0" cy="1092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/>
        </p:spPr>
        <p:txBody>
          <a:bodyPr lIns="100794" tIns="50397" rIns="100794" bIns="50397">
            <a:sp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2000" kern="0">
              <a:solidFill>
                <a:sysClr val="windowText" lastClr="000000"/>
              </a:solidFill>
              <a:ea typeface="+mn-ea"/>
              <a:cs typeface="+mn-cs"/>
            </a:endParaRPr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3276600" y="4619625"/>
            <a:ext cx="419100" cy="14287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/>
        </p:spPr>
        <p:txBody>
          <a:bodyPr lIns="100794" tIns="50397" rIns="100794" bIns="50397">
            <a:sp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2000" kern="0">
              <a:solidFill>
                <a:sysClr val="windowText" lastClr="000000"/>
              </a:solidFill>
              <a:ea typeface="+mn-ea"/>
              <a:cs typeface="+mn-cs"/>
            </a:endParaRP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5627688" y="4619625"/>
            <a:ext cx="588962" cy="14287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/>
        </p:spPr>
        <p:txBody>
          <a:bodyPr lIns="100794" tIns="50397" rIns="100794" bIns="50397">
            <a:sp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2000" kern="0">
              <a:solidFill>
                <a:sysClr val="windowText" lastClr="000000"/>
              </a:solidFill>
              <a:ea typeface="+mn-ea"/>
              <a:cs typeface="+mn-cs"/>
            </a:endParaRPr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>
            <a:off x="4787900" y="3494088"/>
            <a:ext cx="0" cy="7064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/>
        </p:spPr>
        <p:txBody>
          <a:bodyPr lIns="100794" tIns="50397" rIns="100794" bIns="50397">
            <a:spAutoFit/>
          </a:bodyPr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2000" kern="0">
              <a:solidFill>
                <a:sysClr val="windowText" lastClr="000000"/>
              </a:solidFill>
              <a:ea typeface="+mn-ea"/>
              <a:cs typeface="+mn-cs"/>
            </a:endParaRP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4368800" y="3711575"/>
            <a:ext cx="1595438" cy="409575"/>
          </a:xfrm>
          <a:prstGeom prst="rect">
            <a:avLst/>
          </a:prstGeom>
          <a:noFill/>
          <a:ln>
            <a:noFill/>
          </a:ln>
          <a:extLst/>
        </p:spPr>
        <p:txBody>
          <a:bodyPr lIns="100794" tIns="50397" rIns="100794" bIns="5039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1007943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defRPr/>
            </a:pPr>
            <a:r>
              <a:rPr lang="en-US" sz="2000" kern="0">
                <a:solidFill>
                  <a:srgbClr val="000000"/>
                </a:solidFill>
                <a:ea typeface="+mn-ea"/>
                <a:cs typeface="+mn-cs"/>
              </a:rPr>
              <a:t>Result</a:t>
            </a: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3444875" y="1433513"/>
            <a:ext cx="2266950" cy="414337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1007943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defRPr/>
            </a:pPr>
            <a:r>
              <a:rPr lang="en-US" sz="2000" kern="0">
                <a:solidFill>
                  <a:srgbClr val="000000"/>
                </a:solidFill>
                <a:ea typeface="+mn-ea"/>
                <a:cs typeface="+mn-cs"/>
              </a:rPr>
              <a:t>Client</a:t>
            </a:r>
          </a:p>
        </p:txBody>
      </p:sp>
      <p:sp>
        <p:nvSpPr>
          <p:cNvPr id="43031" name="Slide Number Placeholder 2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0421004-FD6C-49F0-A4A5-B4EE19B80028}" type="slidenum">
              <a:rPr lang="en-US" smtClean="0"/>
              <a:pPr/>
              <a:t>33</a:t>
            </a:fld>
            <a:r>
              <a:rPr lang="en-US" smtClean="0"/>
              <a:t> / 66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6" grpId="0"/>
      <p:bldP spid="16" grpId="1"/>
      <p:bldP spid="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875"/>
            <a:ext cx="10079038" cy="684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0079038" cy="5964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6513"/>
            <a:ext cx="10079038" cy="6548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25" y="-11113"/>
            <a:ext cx="10058400" cy="48577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0079038" cy="6791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0079038" cy="579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4925" y="274638"/>
            <a:ext cx="10079038" cy="66500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168275"/>
            <a:ext cx="3276600" cy="581025"/>
          </a:xfrm>
        </p:spPr>
        <p:txBody>
          <a:bodyPr>
            <a:normAutofit fontScale="90000"/>
          </a:bodyPr>
          <a:lstStyle/>
          <a:p>
            <a:pPr eaLnBrk="1">
              <a:defRPr/>
            </a:pPr>
            <a:r>
              <a:rPr lang="en-US" dirty="0" smtClean="0"/>
              <a:t>Writes </a:t>
            </a: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755650" y="1092200"/>
            <a:ext cx="8569325" cy="5880100"/>
          </a:xfrm>
        </p:spPr>
        <p:txBody>
          <a:bodyPr>
            <a:normAutofit fontScale="85000" lnSpcReduction="20000"/>
          </a:bodyPr>
          <a:lstStyle/>
          <a:p>
            <a:pPr eaLnBrk="1">
              <a:defRPr/>
            </a:pPr>
            <a:r>
              <a:rPr lang="en-US" dirty="0" smtClean="0">
                <a:ea typeface="ＭＳ Ｐゴシック" pitchFamily="-84" charset="-128"/>
              </a:rPr>
              <a:t>Need to be lock-free and fast (no reads or disk seeks)</a:t>
            </a:r>
          </a:p>
          <a:p>
            <a:pPr eaLnBrk="1">
              <a:defRPr/>
            </a:pPr>
            <a:r>
              <a:rPr lang="en-US" dirty="0" smtClean="0">
                <a:ea typeface="ＭＳ Ｐゴシック" pitchFamily="-84" charset="-128"/>
              </a:rPr>
              <a:t>Client sends write to one front-end node in Cassandra cluster (Coordinator)</a:t>
            </a:r>
          </a:p>
          <a:p>
            <a:pPr eaLnBrk="1">
              <a:defRPr/>
            </a:pPr>
            <a:r>
              <a:rPr lang="en-US" dirty="0" smtClean="0">
                <a:ea typeface="ＭＳ Ｐゴシック" pitchFamily="-84" charset="-128"/>
              </a:rPr>
              <a:t>Which (via Partitioning function) sends it to all replica nodes responsible for key</a:t>
            </a:r>
          </a:p>
          <a:p>
            <a:pPr lvl="1" eaLnBrk="1">
              <a:defRPr/>
            </a:pPr>
            <a:r>
              <a:rPr lang="en-US" dirty="0" smtClean="0">
                <a:ea typeface="ＭＳ Ｐゴシック" pitchFamily="-84" charset="-128"/>
              </a:rPr>
              <a:t>Always writable: </a:t>
            </a:r>
            <a:r>
              <a:rPr lang="en-US" u="sng" dirty="0" smtClean="0">
                <a:ea typeface="ＭＳ Ｐゴシック" pitchFamily="-84" charset="-128"/>
              </a:rPr>
              <a:t>Hinted Handoff</a:t>
            </a:r>
          </a:p>
          <a:p>
            <a:pPr lvl="2" eaLnBrk="1">
              <a:defRPr/>
            </a:pPr>
            <a:r>
              <a:rPr lang="en-US" dirty="0" smtClean="0">
                <a:ea typeface="ＭＳ Ｐゴシック" pitchFamily="-84" charset="-128"/>
              </a:rPr>
              <a:t>If any replica is down, the coordinator writes to all other replicas, and keeps the write until down replica comes back up.</a:t>
            </a:r>
          </a:p>
          <a:p>
            <a:pPr lvl="2" eaLnBrk="1">
              <a:defRPr/>
            </a:pPr>
            <a:r>
              <a:rPr lang="en-US" dirty="0" smtClean="0">
                <a:ea typeface="ＭＳ Ｐゴシック" pitchFamily="-84" charset="-128"/>
              </a:rPr>
              <a:t>When all replicas are down, the Coordinator (front end) buffers writes (for up to an hour). </a:t>
            </a:r>
          </a:p>
          <a:p>
            <a:pPr lvl="1" eaLnBrk="1">
              <a:defRPr/>
            </a:pPr>
            <a:r>
              <a:rPr lang="en-US" dirty="0" smtClean="0">
                <a:ea typeface="ＭＳ Ｐゴシック" pitchFamily="-84" charset="-128"/>
              </a:rPr>
              <a:t>Provides </a:t>
            </a:r>
            <a:r>
              <a:rPr lang="en-US" u="sng" dirty="0" smtClean="0">
                <a:ea typeface="ＭＳ Ｐゴシック" pitchFamily="-84" charset="-128"/>
              </a:rPr>
              <a:t>Atomicity </a:t>
            </a:r>
            <a:r>
              <a:rPr lang="en-US" dirty="0" smtClean="0">
                <a:ea typeface="ＭＳ Ｐゴシック" pitchFamily="-84" charset="-128"/>
              </a:rPr>
              <a:t>for a given key (i.e., within </a:t>
            </a:r>
            <a:r>
              <a:rPr lang="en-US" dirty="0" err="1" smtClean="0">
                <a:ea typeface="ＭＳ Ｐゴシック" pitchFamily="-84" charset="-128"/>
              </a:rPr>
              <a:t>ColumnFamily</a:t>
            </a:r>
            <a:r>
              <a:rPr lang="en-US" dirty="0" smtClean="0">
                <a:ea typeface="ＭＳ Ｐゴシック" pitchFamily="-84" charset="-128"/>
              </a:rPr>
              <a:t>)</a:t>
            </a:r>
          </a:p>
          <a:p>
            <a:pPr eaLnBrk="1">
              <a:defRPr/>
            </a:pPr>
            <a:r>
              <a:rPr lang="en-US" dirty="0" smtClean="0">
                <a:ea typeface="ＭＳ Ｐゴシック" pitchFamily="-84" charset="-128"/>
              </a:rPr>
              <a:t>One ring per datacenter</a:t>
            </a:r>
          </a:p>
          <a:p>
            <a:pPr lvl="1" eaLnBrk="1">
              <a:defRPr/>
            </a:pPr>
            <a:r>
              <a:rPr lang="en-US" dirty="0" smtClean="0">
                <a:ea typeface="ＭＳ Ｐゴシック" pitchFamily="-84" charset="-128"/>
              </a:rPr>
              <a:t>Coordinator can also send write to one replica per remote datacenter</a:t>
            </a:r>
          </a:p>
          <a:p>
            <a:pPr lvl="1" eaLnBrk="1">
              <a:defRPr/>
            </a:pPr>
            <a:endParaRPr lang="en-US" dirty="0" smtClean="0">
              <a:ea typeface="ＭＳ Ｐゴシック" pitchFamily="-84" charset="-128"/>
            </a:endParaRPr>
          </a:p>
          <a:p>
            <a:pPr eaLnBrk="1">
              <a:defRPr/>
            </a:pPr>
            <a:endParaRPr lang="en-US" dirty="0" smtClean="0">
              <a:ea typeface="ＭＳ Ｐゴシック" pitchFamily="-84" charset="-128"/>
            </a:endParaRPr>
          </a:p>
          <a:p>
            <a:pPr eaLnBrk="1">
              <a:defRPr/>
            </a:pPr>
            <a:endParaRPr lang="en-US" dirty="0" smtClean="0">
              <a:ea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2413" y="168275"/>
            <a:ext cx="8567737" cy="587375"/>
          </a:xfrm>
        </p:spPr>
        <p:txBody>
          <a:bodyPr>
            <a:normAutofit fontScale="90000"/>
          </a:bodyPr>
          <a:lstStyle/>
          <a:p>
            <a:pPr eaLnBrk="1">
              <a:defRPr/>
            </a:pPr>
            <a:r>
              <a:rPr lang="en-US" dirty="0" smtClean="0"/>
              <a:t>Writes at a replica node</a:t>
            </a:r>
            <a:endParaRPr lang="en-US" dirty="0"/>
          </a:p>
        </p:txBody>
      </p:sp>
      <p:sp>
        <p:nvSpPr>
          <p:cNvPr id="13315" name="Content Placeholder 3"/>
          <p:cNvSpPr>
            <a:spLocks noGrp="1"/>
          </p:cNvSpPr>
          <p:nvPr>
            <p:ph idx="1"/>
          </p:nvPr>
        </p:nvSpPr>
        <p:spPr>
          <a:xfrm>
            <a:off x="755650" y="1092200"/>
            <a:ext cx="8569325" cy="5627688"/>
          </a:xfrm>
        </p:spPr>
        <p:txBody>
          <a:bodyPr>
            <a:normAutofit fontScale="77500" lnSpcReduction="20000"/>
          </a:bodyPr>
          <a:lstStyle/>
          <a:p>
            <a:pPr marL="0" indent="0" eaLnBrk="1">
              <a:defRPr/>
            </a:pPr>
            <a:r>
              <a:rPr lang="en-US" smtClean="0">
                <a:ea typeface="ＭＳ Ｐゴシック" pitchFamily="-84" charset="-128"/>
              </a:rPr>
              <a:t>On receiving a write</a:t>
            </a:r>
          </a:p>
          <a:p>
            <a:pPr marL="0" indent="0" eaLnBrk="1">
              <a:defRPr/>
            </a:pPr>
            <a:r>
              <a:rPr lang="en-US" smtClean="0">
                <a:ea typeface="ＭＳ Ｐゴシック" pitchFamily="-84" charset="-128"/>
              </a:rPr>
              <a:t>1. log it in disk commit log</a:t>
            </a:r>
          </a:p>
          <a:p>
            <a:pPr marL="0" indent="0" eaLnBrk="1">
              <a:defRPr/>
            </a:pPr>
            <a:r>
              <a:rPr lang="en-US" smtClean="0">
                <a:ea typeface="ＭＳ Ｐゴシック" pitchFamily="-84" charset="-128"/>
              </a:rPr>
              <a:t>2. Make changes to appropriate </a:t>
            </a:r>
            <a:r>
              <a:rPr lang="en-US" u="sng" smtClean="0">
                <a:ea typeface="ＭＳ Ｐゴシック" pitchFamily="-84" charset="-128"/>
              </a:rPr>
              <a:t>memtables</a:t>
            </a:r>
          </a:p>
          <a:p>
            <a:pPr lvl="1" eaLnBrk="1">
              <a:defRPr/>
            </a:pPr>
            <a:r>
              <a:rPr lang="en-US" smtClean="0">
                <a:ea typeface="ＭＳ Ｐゴシック" pitchFamily="-84" charset="-128"/>
              </a:rPr>
              <a:t>In-memory representation of multiple key-value pairs</a:t>
            </a:r>
          </a:p>
          <a:p>
            <a:pPr marL="0" indent="0" eaLnBrk="1">
              <a:defRPr/>
            </a:pPr>
            <a:r>
              <a:rPr lang="en-US" smtClean="0">
                <a:ea typeface="ＭＳ Ｐゴシック" pitchFamily="-84" charset="-128"/>
              </a:rPr>
              <a:t>Later, when memtable is full or old, flush to disk</a:t>
            </a:r>
          </a:p>
          <a:p>
            <a:pPr lvl="1" eaLnBrk="1">
              <a:defRPr/>
            </a:pPr>
            <a:r>
              <a:rPr lang="en-US" smtClean="0">
                <a:ea typeface="ＭＳ Ｐゴシック" pitchFamily="-84" charset="-128"/>
              </a:rPr>
              <a:t>Data File: An SSTable (Sorted String Table) – list of key value pairs, sorted by key</a:t>
            </a:r>
          </a:p>
          <a:p>
            <a:pPr lvl="1" eaLnBrk="1">
              <a:defRPr/>
            </a:pPr>
            <a:r>
              <a:rPr lang="en-US" smtClean="0">
                <a:ea typeface="ＭＳ Ｐゴシック" pitchFamily="-84" charset="-128"/>
              </a:rPr>
              <a:t>Index file: An SSTable – (key, position in data sstable) pairs</a:t>
            </a:r>
          </a:p>
          <a:p>
            <a:pPr lvl="2" eaLnBrk="1">
              <a:defRPr/>
            </a:pPr>
            <a:r>
              <a:rPr lang="en-US" smtClean="0">
                <a:ea typeface="ＭＳ Ｐゴシック" pitchFamily="-84" charset="-128"/>
              </a:rPr>
              <a:t>And a Bloom filter</a:t>
            </a:r>
          </a:p>
          <a:p>
            <a:pPr marL="0" indent="0" eaLnBrk="1">
              <a:defRPr/>
            </a:pPr>
            <a:r>
              <a:rPr lang="en-US" smtClean="0">
                <a:ea typeface="ＭＳ Ｐゴシック" pitchFamily="-84" charset="-128"/>
              </a:rPr>
              <a:t>Compaction: Data udpates accumulate over time and sstables and logs need to be compacted</a:t>
            </a:r>
          </a:p>
          <a:p>
            <a:pPr lvl="1" eaLnBrk="1">
              <a:defRPr/>
            </a:pPr>
            <a:r>
              <a:rPr lang="en-US" smtClean="0">
                <a:ea typeface="ＭＳ Ｐゴシック" pitchFamily="-84" charset="-128"/>
              </a:rPr>
              <a:t>Merge key updates, etc.</a:t>
            </a:r>
          </a:p>
          <a:p>
            <a:pPr marL="0" indent="0" eaLnBrk="1">
              <a:defRPr/>
            </a:pPr>
            <a:r>
              <a:rPr lang="en-US" smtClean="0">
                <a:ea typeface="ＭＳ Ｐゴシック" pitchFamily="-84" charset="-128"/>
              </a:rPr>
              <a:t>Reads need to touch log and multiple SSTables</a:t>
            </a:r>
          </a:p>
          <a:p>
            <a:pPr lvl="1" eaLnBrk="1">
              <a:defRPr/>
            </a:pPr>
            <a:r>
              <a:rPr lang="en-US" smtClean="0">
                <a:ea typeface="ＭＳ Ｐゴシック" pitchFamily="-84" charset="-128"/>
              </a:rPr>
              <a:t>May be slower than writes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168275"/>
            <a:ext cx="7727950" cy="581025"/>
          </a:xfrm>
        </p:spPr>
        <p:txBody>
          <a:bodyPr>
            <a:normAutofit fontScale="90000"/>
          </a:bodyPr>
          <a:lstStyle/>
          <a:p>
            <a:pPr eaLnBrk="1">
              <a:defRPr/>
            </a:pPr>
            <a:r>
              <a:rPr lang="en-US" dirty="0" smtClean="0"/>
              <a:t>Deletes and Reads 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>
              <a:defRPr/>
            </a:pPr>
            <a:r>
              <a:rPr lang="en-US" smtClean="0">
                <a:ea typeface="ＭＳ Ｐゴシック" pitchFamily="-84" charset="-128"/>
              </a:rPr>
              <a:t>Delete: don</a:t>
            </a:r>
            <a:r>
              <a:rPr lang="en-US" altLang="en-US" smtClean="0">
                <a:ea typeface="ＭＳ Ｐゴシック" pitchFamily="-84" charset="-128"/>
              </a:rPr>
              <a:t>’</a:t>
            </a:r>
            <a:r>
              <a:rPr lang="en-US" smtClean="0">
                <a:ea typeface="ＭＳ Ｐゴシック" pitchFamily="-84" charset="-128"/>
              </a:rPr>
              <a:t>t delete item right away</a:t>
            </a:r>
          </a:p>
          <a:p>
            <a:pPr lvl="1" eaLnBrk="1">
              <a:defRPr/>
            </a:pPr>
            <a:r>
              <a:rPr lang="en-US" smtClean="0">
                <a:ea typeface="ＭＳ Ｐゴシック" pitchFamily="-84" charset="-128"/>
              </a:rPr>
              <a:t>add a tombstone to the log </a:t>
            </a:r>
          </a:p>
          <a:p>
            <a:pPr lvl="1" eaLnBrk="1">
              <a:defRPr/>
            </a:pPr>
            <a:r>
              <a:rPr lang="en-US" smtClean="0">
                <a:ea typeface="ＭＳ Ｐゴシック" pitchFamily="-84" charset="-128"/>
              </a:rPr>
              <a:t>Compaction will remove tombstone and delete item</a:t>
            </a:r>
          </a:p>
          <a:p>
            <a:pPr eaLnBrk="1">
              <a:defRPr/>
            </a:pPr>
            <a:endParaRPr lang="en-US" smtClean="0">
              <a:ea typeface="ＭＳ Ｐゴシック" pitchFamily="-84" charset="-128"/>
            </a:endParaRPr>
          </a:p>
          <a:p>
            <a:pPr eaLnBrk="1">
              <a:defRPr/>
            </a:pPr>
            <a:r>
              <a:rPr lang="en-US" smtClean="0">
                <a:ea typeface="ＭＳ Ｐゴシック" pitchFamily="-84" charset="-128"/>
              </a:rPr>
              <a:t>Read: Similar to writes, except</a:t>
            </a:r>
          </a:p>
          <a:p>
            <a:pPr lvl="1" eaLnBrk="1">
              <a:defRPr/>
            </a:pPr>
            <a:r>
              <a:rPr lang="en-US" smtClean="0">
                <a:ea typeface="ＭＳ Ｐゴシック" pitchFamily="-84" charset="-128"/>
              </a:rPr>
              <a:t>Coordinator can contact closest replica (e.g., in same rack)</a:t>
            </a:r>
          </a:p>
          <a:p>
            <a:pPr lvl="1" eaLnBrk="1">
              <a:defRPr/>
            </a:pPr>
            <a:r>
              <a:rPr lang="en-US" smtClean="0">
                <a:ea typeface="ＭＳ Ｐゴシック" pitchFamily="-84" charset="-128"/>
              </a:rPr>
              <a:t>Coordinator also fetches from multiple replicas</a:t>
            </a:r>
          </a:p>
          <a:p>
            <a:pPr lvl="2" eaLnBrk="1">
              <a:defRPr/>
            </a:pPr>
            <a:r>
              <a:rPr lang="en-US" smtClean="0">
                <a:ea typeface="ＭＳ Ｐゴシック" pitchFamily="-84" charset="-128"/>
              </a:rPr>
              <a:t>check consistency in the background, initiating a </a:t>
            </a:r>
            <a:r>
              <a:rPr lang="en-US" u="sng" smtClean="0">
                <a:ea typeface="ＭＳ Ｐゴシック" pitchFamily="-84" charset="-128"/>
              </a:rPr>
              <a:t>read-repair </a:t>
            </a:r>
            <a:r>
              <a:rPr lang="en-US" smtClean="0">
                <a:ea typeface="ＭＳ Ｐゴシック" pitchFamily="-84" charset="-128"/>
              </a:rPr>
              <a:t>if any two values are different</a:t>
            </a:r>
          </a:p>
          <a:p>
            <a:pPr lvl="2" eaLnBrk="1">
              <a:defRPr/>
            </a:pPr>
            <a:r>
              <a:rPr lang="en-US" smtClean="0">
                <a:ea typeface="ＭＳ Ｐゴシック" pitchFamily="-84" charset="-128"/>
              </a:rPr>
              <a:t>Makes read slower than writes (but still fast)</a:t>
            </a:r>
          </a:p>
          <a:p>
            <a:pPr lvl="2" eaLnBrk="1">
              <a:defRPr/>
            </a:pPr>
            <a:r>
              <a:rPr lang="en-US" smtClean="0">
                <a:ea typeface="ＭＳ Ｐゴシック" pitchFamily="-84" charset="-128"/>
              </a:rPr>
              <a:t>Read repair: uses gossip (remember this?)</a:t>
            </a:r>
          </a:p>
          <a:p>
            <a:pPr lvl="2" eaLnBrk="1">
              <a:defRPr/>
            </a:pPr>
            <a:endParaRPr lang="en-US" smtClean="0">
              <a:ea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ctrTitle"/>
          </p:nvPr>
        </p:nvSpPr>
        <p:spPr>
          <a:xfrm>
            <a:off x="420688" y="168275"/>
            <a:ext cx="8483600" cy="1092200"/>
          </a:xfrm>
        </p:spPr>
        <p:txBody>
          <a:bodyPr/>
          <a:lstStyle/>
          <a:p>
            <a:pPr eaLnBrk="1"/>
            <a:r>
              <a:rPr lang="en-US" smtClean="0"/>
              <a:t>Bootstrapping</a:t>
            </a:r>
            <a:endParaRPr lang="fa-IR" smtClean="0"/>
          </a:p>
        </p:txBody>
      </p:sp>
      <p:sp>
        <p:nvSpPr>
          <p:cNvPr id="60419" name="Rectangle 7"/>
          <p:cNvSpPr>
            <a:spLocks noChangeArrowheads="1"/>
          </p:cNvSpPr>
          <p:nvPr/>
        </p:nvSpPr>
        <p:spPr bwMode="auto">
          <a:xfrm>
            <a:off x="587375" y="2760663"/>
            <a:ext cx="8905875" cy="160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 sz="3500"/>
              <a:t>When a node starts for the first time, it chooses a random token for its position in the ring.</a:t>
            </a:r>
          </a:p>
        </p:txBody>
      </p:sp>
      <p:sp>
        <p:nvSpPr>
          <p:cNvPr id="604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2EA1722-F6AA-4401-A951-222AA4E0897C}" type="slidenum">
              <a:rPr lang="en-US" smtClean="0"/>
              <a:pPr/>
              <a:t>43</a:t>
            </a:fld>
            <a:r>
              <a:rPr lang="en-US" smtClean="0"/>
              <a:t> / 66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ctrTitle"/>
          </p:nvPr>
        </p:nvSpPr>
        <p:spPr>
          <a:xfrm>
            <a:off x="420688" y="168275"/>
            <a:ext cx="8483600" cy="1092200"/>
          </a:xfrm>
        </p:spPr>
        <p:txBody>
          <a:bodyPr/>
          <a:lstStyle/>
          <a:p>
            <a:pPr eaLnBrk="1"/>
            <a:r>
              <a:rPr lang="en-US" smtClean="0"/>
              <a:t>Scaling The Cluster</a:t>
            </a:r>
            <a:endParaRPr lang="fa-IR" smtClean="0"/>
          </a:p>
        </p:txBody>
      </p:sp>
      <p:sp>
        <p:nvSpPr>
          <p:cNvPr id="61443" name="Rectangle 8"/>
          <p:cNvSpPr>
            <a:spLocks noChangeArrowheads="1"/>
          </p:cNvSpPr>
          <p:nvPr/>
        </p:nvSpPr>
        <p:spPr bwMode="auto">
          <a:xfrm>
            <a:off x="503238" y="2554288"/>
            <a:ext cx="8990012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 sz="3500"/>
              <a:t>When a new node is added into the system, it gets assigned a token such that it can alleviate a heavily loaded node.</a:t>
            </a:r>
          </a:p>
        </p:txBody>
      </p:sp>
      <p:sp>
        <p:nvSpPr>
          <p:cNvPr id="614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19F49A7-9CE9-4383-93E4-89BD86077D06}" type="slidenum">
              <a:rPr lang="en-US" smtClean="0"/>
              <a:pPr/>
              <a:t>44</a:t>
            </a:fld>
            <a:r>
              <a:rPr lang="en-US" smtClean="0"/>
              <a:t> / 66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ctrTitle"/>
          </p:nvPr>
        </p:nvSpPr>
        <p:spPr>
          <a:xfrm>
            <a:off x="420688" y="168275"/>
            <a:ext cx="8483600" cy="1092200"/>
          </a:xfrm>
        </p:spPr>
        <p:txBody>
          <a:bodyPr/>
          <a:lstStyle/>
          <a:p>
            <a:pPr eaLnBrk="1"/>
            <a:r>
              <a:rPr lang="en-US" smtClean="0"/>
              <a:t>Local Persistence</a:t>
            </a:r>
            <a:endParaRPr lang="fa-IR" smtClean="0"/>
          </a:p>
        </p:txBody>
      </p:sp>
      <p:sp>
        <p:nvSpPr>
          <p:cNvPr id="62467" name="Rectangle 7"/>
          <p:cNvSpPr>
            <a:spLocks noChangeArrowheads="1"/>
          </p:cNvSpPr>
          <p:nvPr/>
        </p:nvSpPr>
        <p:spPr bwMode="auto">
          <a:xfrm>
            <a:off x="434975" y="2643188"/>
            <a:ext cx="9156700" cy="110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 sz="3500"/>
              <a:t>The Cassandra system relies on the local file system for data persistence.</a:t>
            </a:r>
          </a:p>
        </p:txBody>
      </p:sp>
      <p:sp>
        <p:nvSpPr>
          <p:cNvPr id="624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B0A8702-4360-455F-9271-1F4C2C4B054C}" type="slidenum">
              <a:rPr lang="en-US" smtClean="0"/>
              <a:pPr/>
              <a:t>45</a:t>
            </a:fld>
            <a:r>
              <a:rPr lang="en-US" smtClean="0"/>
              <a:t> / 66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ctrTitle"/>
          </p:nvPr>
        </p:nvSpPr>
        <p:spPr>
          <a:xfrm>
            <a:off x="420688" y="168275"/>
            <a:ext cx="8483600" cy="1092200"/>
          </a:xfrm>
        </p:spPr>
        <p:txBody>
          <a:bodyPr/>
          <a:lstStyle/>
          <a:p>
            <a:pPr eaLnBrk="1"/>
            <a:r>
              <a:rPr lang="en-US" smtClean="0"/>
              <a:t>Partitioning</a:t>
            </a:r>
            <a:endParaRPr lang="fa-IR" smtClean="0"/>
          </a:p>
        </p:txBody>
      </p:sp>
      <p:sp>
        <p:nvSpPr>
          <p:cNvPr id="64515" name="Rectangle 7"/>
          <p:cNvSpPr>
            <a:spLocks noChangeArrowheads="1"/>
          </p:cNvSpPr>
          <p:nvPr/>
        </p:nvSpPr>
        <p:spPr bwMode="auto">
          <a:xfrm>
            <a:off x="471488" y="2535238"/>
            <a:ext cx="9105900" cy="160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 sz="3500"/>
              <a:t>One of the key design features for Cassandra is the ability to scale incrementally.</a:t>
            </a:r>
          </a:p>
        </p:txBody>
      </p:sp>
      <p:sp>
        <p:nvSpPr>
          <p:cNvPr id="645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98B6AC8-E08E-40B3-85A7-FFD8804BD90B}" type="slidenum">
              <a:rPr lang="en-US" smtClean="0"/>
              <a:pPr/>
              <a:t>46</a:t>
            </a:fld>
            <a:r>
              <a:rPr lang="en-US" smtClean="0"/>
              <a:t> / 66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Base Chord Ring"/>
          <p:cNvGrpSpPr>
            <a:grpSpLocks/>
          </p:cNvGrpSpPr>
          <p:nvPr/>
        </p:nvGrpSpPr>
        <p:grpSpPr bwMode="auto">
          <a:xfrm>
            <a:off x="2560638" y="1260475"/>
            <a:ext cx="4959350" cy="5872163"/>
            <a:chOff x="2438400" y="1219200"/>
            <a:chExt cx="4724400" cy="5683771"/>
          </a:xfrm>
        </p:grpSpPr>
        <p:sp>
          <p:nvSpPr>
            <p:cNvPr id="65582" name="Circle"/>
            <p:cNvSpPr>
              <a:spLocks noChangeArrowheads="1"/>
            </p:cNvSpPr>
            <p:nvPr/>
          </p:nvSpPr>
          <p:spPr bwMode="auto">
            <a:xfrm>
              <a:off x="2438400" y="1676400"/>
              <a:ext cx="4724400" cy="4724400"/>
            </a:xfrm>
            <a:prstGeom prst="ellips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6493" tIns="43247" rIns="86493" bIns="43247"/>
            <a:lstStyle/>
            <a:p>
              <a:pPr algn="ctr" defTabSz="952500" eaLnBrk="0"/>
              <a:endParaRPr lang="en-US" sz="2500">
                <a:latin typeface="Times New Roman" pitchFamily="18" charset="0"/>
              </a:endParaRPr>
            </a:p>
          </p:txBody>
        </p:sp>
        <p:cxnSp>
          <p:nvCxnSpPr>
            <p:cNvPr id="65583" name="Min/Max Point"/>
            <p:cNvCxnSpPr>
              <a:cxnSpLocks noChangeShapeType="1"/>
            </p:cNvCxnSpPr>
            <p:nvPr/>
          </p:nvCxnSpPr>
          <p:spPr bwMode="auto">
            <a:xfrm rot="5400000">
              <a:off x="4571008" y="1675407"/>
              <a:ext cx="457201" cy="198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5584" name="0"/>
            <p:cNvSpPr txBox="1">
              <a:spLocks noChangeArrowheads="1"/>
            </p:cNvSpPr>
            <p:nvPr/>
          </p:nvSpPr>
          <p:spPr bwMode="auto">
            <a:xfrm>
              <a:off x="4810404" y="1219200"/>
              <a:ext cx="332818" cy="430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6493" tIns="43247" rIns="86493" bIns="43247">
              <a:spAutoFit/>
            </a:bodyPr>
            <a:lstStyle/>
            <a:p>
              <a:pPr algn="ctr" defTabSz="952500" eaLnBrk="0"/>
              <a:r>
                <a:rPr lang="en-US" sz="2500">
                  <a:latin typeface="Tahoma" pitchFamily="34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65585" name="2^128"/>
            <p:cNvSpPr txBox="1">
              <a:spLocks noChangeArrowheads="1"/>
            </p:cNvSpPr>
            <p:nvPr/>
          </p:nvSpPr>
          <p:spPr bwMode="auto">
            <a:xfrm>
              <a:off x="3581992" y="1219200"/>
              <a:ext cx="1218608" cy="430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493" tIns="43247" rIns="86493" bIns="43247">
              <a:spAutoFit/>
            </a:bodyPr>
            <a:lstStyle/>
            <a:p>
              <a:pPr algn="r" defTabSz="952500" eaLnBrk="0"/>
              <a:r>
                <a:rPr lang="en-US" sz="2500">
                  <a:latin typeface="Tahoma" pitchFamily="34" charset="0"/>
                  <a:cs typeface="Courier New" pitchFamily="49" charset="0"/>
                </a:rPr>
                <a:t>1</a:t>
              </a:r>
              <a:endParaRPr lang="en-US" sz="2500" baseline="50000">
                <a:latin typeface="Tahoma" pitchFamily="34" charset="0"/>
                <a:cs typeface="Courier New" pitchFamily="49" charset="0"/>
              </a:endParaRPr>
            </a:p>
          </p:txBody>
        </p:sp>
        <p:sp>
          <p:nvSpPr>
            <p:cNvPr id="65586" name="2^127"/>
            <p:cNvSpPr txBox="1">
              <a:spLocks noChangeArrowheads="1"/>
            </p:cNvSpPr>
            <p:nvPr/>
          </p:nvSpPr>
          <p:spPr bwMode="auto">
            <a:xfrm>
              <a:off x="4190462" y="6472213"/>
              <a:ext cx="1220276" cy="430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493" tIns="43247" rIns="86493" bIns="43247">
              <a:spAutoFit/>
            </a:bodyPr>
            <a:lstStyle/>
            <a:p>
              <a:pPr algn="ctr" defTabSz="952500" eaLnBrk="0"/>
              <a:r>
                <a:rPr lang="en-US" sz="2500">
                  <a:latin typeface="Tahoma" pitchFamily="34" charset="0"/>
                  <a:cs typeface="Courier New" pitchFamily="49" charset="0"/>
                </a:rPr>
                <a:t>1/2</a:t>
              </a:r>
              <a:endParaRPr lang="en-US" sz="2500" baseline="50000">
                <a:latin typeface="Tahoma" pitchFamily="34" charset="0"/>
                <a:cs typeface="Courier New" pitchFamily="49" charset="0"/>
              </a:endParaRPr>
            </a:p>
          </p:txBody>
        </p:sp>
      </p:grpSp>
      <p:sp>
        <p:nvSpPr>
          <p:cNvPr id="58" name="F's Segment (with repl)"/>
          <p:cNvSpPr>
            <a:spLocks noChangeArrowheads="1"/>
          </p:cNvSpPr>
          <p:nvPr/>
        </p:nvSpPr>
        <p:spPr bwMode="auto">
          <a:xfrm>
            <a:off x="2560638" y="1731963"/>
            <a:ext cx="4959350" cy="4883150"/>
          </a:xfrm>
          <a:custGeom>
            <a:avLst/>
            <a:gdLst>
              <a:gd name="T0" fmla="*/ 131980 w 4724400"/>
              <a:gd name="T1" fmla="*/ 862578 h 4724400"/>
              <a:gd name="T2" fmla="*/ 1676544 w 4724400"/>
              <a:gd name="T3" fmla="*/ 1411523 h 4724400"/>
              <a:gd name="T4" fmla="*/ 3352868 w 4724400"/>
              <a:gd name="T5" fmla="*/ 1388873 h 4724400"/>
              <a:gd name="T6" fmla="*/ 5898240 60000 65536"/>
              <a:gd name="T7" fmla="*/ 17694720 60000 65536"/>
              <a:gd name="T8" fmla="*/ 5898240 60000 65536"/>
              <a:gd name="T9" fmla="*/ 185955 w 4724400"/>
              <a:gd name="T10" fmla="*/ 0 h 4724400"/>
              <a:gd name="T11" fmla="*/ 4724096 w 4724400"/>
              <a:gd name="T12" fmla="*/ 2324298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185955" y="1443536"/>
                </a:moveTo>
                <a:lnTo>
                  <a:pt x="185954" y="1443535"/>
                </a:lnTo>
                <a:cubicBezTo>
                  <a:pt x="555266" y="568663"/>
                  <a:pt x="1412572" y="-1"/>
                  <a:pt x="2362200" y="0"/>
                </a:cubicBezTo>
                <a:cubicBezTo>
                  <a:pt x="3652030" y="0"/>
                  <a:pt x="4703401" y="1034636"/>
                  <a:pt x="4724095" y="2324300"/>
                </a:cubicBezTo>
                <a:lnTo>
                  <a:pt x="2362200" y="2362200"/>
                </a:lnTo>
                <a:lnTo>
                  <a:pt x="185955" y="1443536"/>
                </a:lnTo>
                <a:close/>
              </a:path>
              <a:path w="4724400" h="4724400" fill="none">
                <a:moveTo>
                  <a:pt x="185955" y="1443536"/>
                </a:moveTo>
                <a:lnTo>
                  <a:pt x="185954" y="1443535"/>
                </a:lnTo>
                <a:cubicBezTo>
                  <a:pt x="555266" y="568663"/>
                  <a:pt x="1412572" y="-1"/>
                  <a:pt x="2362200" y="0"/>
                </a:cubicBezTo>
                <a:cubicBezTo>
                  <a:pt x="3652030" y="0"/>
                  <a:pt x="4703401" y="1034636"/>
                  <a:pt x="4724095" y="2324300"/>
                </a:cubicBezTo>
              </a:path>
            </a:pathLst>
          </a:custGeom>
          <a:noFill/>
          <a:ln w="101600" algn="ctr">
            <a:solidFill>
              <a:srgbClr val="00B0F0"/>
            </a:solidFill>
            <a:round/>
            <a:headEnd/>
            <a:tailEnd/>
          </a:ln>
        </p:spPr>
        <p:txBody>
          <a:bodyPr lIns="95341" tIns="47671" rIns="95341" bIns="47671"/>
          <a:lstStyle/>
          <a:p>
            <a:endParaRPr lang="en-US"/>
          </a:p>
        </p:txBody>
      </p:sp>
      <p:sp>
        <p:nvSpPr>
          <p:cNvPr id="72" name="F's Segment"/>
          <p:cNvSpPr>
            <a:spLocks noChangeArrowheads="1"/>
          </p:cNvSpPr>
          <p:nvPr/>
        </p:nvSpPr>
        <p:spPr bwMode="auto">
          <a:xfrm>
            <a:off x="2560638" y="1731963"/>
            <a:ext cx="4959350" cy="4883150"/>
          </a:xfrm>
          <a:custGeom>
            <a:avLst/>
            <a:gdLst>
              <a:gd name="T0" fmla="*/ 3018737 w 4724400"/>
              <a:gd name="T1" fmla="*/ 565695 h 4724400"/>
              <a:gd name="T2" fmla="*/ 1676544 w 4724400"/>
              <a:gd name="T3" fmla="*/ 1411523 h 4724400"/>
              <a:gd name="T4" fmla="*/ 3352868 w 4724400"/>
              <a:gd name="T5" fmla="*/ 1388873 h 4724400"/>
              <a:gd name="T6" fmla="*/ 17694720 60000 65536"/>
              <a:gd name="T7" fmla="*/ 0 60000 65536"/>
              <a:gd name="T8" fmla="*/ 5898240 60000 65536"/>
              <a:gd name="T9" fmla="*/ 4253320 w 4724400"/>
              <a:gd name="T10" fmla="*/ 946698 h 4724400"/>
              <a:gd name="T11" fmla="*/ 4724096 w 4724400"/>
              <a:gd name="T12" fmla="*/ 2324298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4253322" y="946698"/>
                </a:moveTo>
                <a:lnTo>
                  <a:pt x="4253322" y="946697"/>
                </a:lnTo>
                <a:cubicBezTo>
                  <a:pt x="4551364" y="1344884"/>
                  <a:pt x="4716115" y="1826987"/>
                  <a:pt x="4724095" y="2324299"/>
                </a:cubicBezTo>
                <a:lnTo>
                  <a:pt x="2362200" y="2362200"/>
                </a:lnTo>
                <a:lnTo>
                  <a:pt x="4253322" y="946698"/>
                </a:lnTo>
                <a:close/>
              </a:path>
              <a:path w="4724400" h="4724400" fill="none">
                <a:moveTo>
                  <a:pt x="4253322" y="946698"/>
                </a:moveTo>
                <a:lnTo>
                  <a:pt x="4253322" y="946697"/>
                </a:lnTo>
                <a:cubicBezTo>
                  <a:pt x="4551364" y="1344884"/>
                  <a:pt x="4716115" y="1826987"/>
                  <a:pt x="4724095" y="2324299"/>
                </a:cubicBezTo>
              </a:path>
            </a:pathLst>
          </a:custGeom>
          <a:noFill/>
          <a:ln w="101600" algn="ctr">
            <a:solidFill>
              <a:srgbClr val="00B0F0"/>
            </a:solidFill>
            <a:round/>
            <a:headEnd/>
            <a:tailEnd/>
          </a:ln>
        </p:spPr>
        <p:txBody>
          <a:bodyPr lIns="95341" tIns="47671" rIns="95341" bIns="47671"/>
          <a:lstStyle/>
          <a:p>
            <a:endParaRPr lang="en-US"/>
          </a:p>
        </p:txBody>
      </p:sp>
      <p:sp>
        <p:nvSpPr>
          <p:cNvPr id="66" name="E's Segment"/>
          <p:cNvSpPr>
            <a:spLocks noChangeArrowheads="1"/>
          </p:cNvSpPr>
          <p:nvPr/>
        </p:nvSpPr>
        <p:spPr bwMode="auto">
          <a:xfrm>
            <a:off x="2560638" y="1731963"/>
            <a:ext cx="4959350" cy="4883150"/>
          </a:xfrm>
          <a:custGeom>
            <a:avLst/>
            <a:gdLst>
              <a:gd name="T0" fmla="*/ 117674 w 4724400"/>
              <a:gd name="T1" fmla="*/ 892034 h 4724400"/>
              <a:gd name="T2" fmla="*/ 1676544 w 4724400"/>
              <a:gd name="T3" fmla="*/ 1411523 h 4724400"/>
              <a:gd name="T4" fmla="*/ 821916 w 4724400"/>
              <a:gd name="T5" fmla="*/ 197163 h 4724400"/>
              <a:gd name="T6" fmla="*/ 5898240 60000 65536"/>
              <a:gd name="T7" fmla="*/ 11796480 60000 65536"/>
              <a:gd name="T8" fmla="*/ 0 60000 65536"/>
              <a:gd name="T9" fmla="*/ 165798 w 4724400"/>
              <a:gd name="T10" fmla="*/ 329953 h 4724400"/>
              <a:gd name="T11" fmla="*/ 1158056 w 4724400"/>
              <a:gd name="T12" fmla="*/ 1492828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165798" y="1492828"/>
                </a:moveTo>
                <a:lnTo>
                  <a:pt x="165798" y="1492828"/>
                </a:lnTo>
                <a:cubicBezTo>
                  <a:pt x="358517" y="1005937"/>
                  <a:pt x="707555" y="596883"/>
                  <a:pt x="1158056" y="329953"/>
                </a:cubicBezTo>
                <a:lnTo>
                  <a:pt x="2362200" y="2362200"/>
                </a:lnTo>
                <a:lnTo>
                  <a:pt x="165798" y="1492828"/>
                </a:lnTo>
                <a:close/>
              </a:path>
              <a:path w="4724400" h="4724400" fill="none">
                <a:moveTo>
                  <a:pt x="165798" y="1492828"/>
                </a:moveTo>
                <a:lnTo>
                  <a:pt x="165798" y="1492828"/>
                </a:lnTo>
                <a:cubicBezTo>
                  <a:pt x="358517" y="1005937"/>
                  <a:pt x="707555" y="596883"/>
                  <a:pt x="1158056" y="329953"/>
                </a:cubicBezTo>
              </a:path>
            </a:pathLst>
          </a:custGeom>
          <a:noFill/>
          <a:ln w="101600" algn="ctr">
            <a:solidFill>
              <a:srgbClr val="FF0000"/>
            </a:solidFill>
            <a:round/>
            <a:headEnd/>
            <a:tailEnd/>
          </a:ln>
        </p:spPr>
        <p:txBody>
          <a:bodyPr lIns="95341" tIns="47671" rIns="95341" bIns="47671"/>
          <a:lstStyle/>
          <a:p>
            <a:endParaRPr lang="en-US"/>
          </a:p>
        </p:txBody>
      </p:sp>
      <p:sp>
        <p:nvSpPr>
          <p:cNvPr id="38" name="D's Segment"/>
          <p:cNvSpPr>
            <a:spLocks noChangeArrowheads="1"/>
          </p:cNvSpPr>
          <p:nvPr/>
        </p:nvSpPr>
        <p:spPr bwMode="auto">
          <a:xfrm>
            <a:off x="2560638" y="1731963"/>
            <a:ext cx="4959350" cy="4883150"/>
          </a:xfrm>
          <a:custGeom>
            <a:avLst/>
            <a:gdLst>
              <a:gd name="T0" fmla="*/ 2893193 w 4724400"/>
              <a:gd name="T1" fmla="*/ 2382674 h 4724400"/>
              <a:gd name="T2" fmla="*/ 1676544 w 4724400"/>
              <a:gd name="T3" fmla="*/ 1411523 h 4724400"/>
              <a:gd name="T4" fmla="*/ 593063 w 4724400"/>
              <a:gd name="T5" fmla="*/ 2488680 h 4724400"/>
              <a:gd name="T6" fmla="*/ 17694720 60000 65536"/>
              <a:gd name="T7" fmla="*/ 5898240 60000 65536"/>
              <a:gd name="T8" fmla="*/ 11796480 60000 65536"/>
              <a:gd name="T9" fmla="*/ 835610 w 4724400"/>
              <a:gd name="T10" fmla="*/ 3987436 h 4724400"/>
              <a:gd name="T11" fmla="*/ 4076424 w 4724400"/>
              <a:gd name="T12" fmla="*/ 4724400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4076434" y="3987436"/>
                </a:moveTo>
                <a:lnTo>
                  <a:pt x="4076433" y="3987435"/>
                </a:lnTo>
                <a:cubicBezTo>
                  <a:pt x="3630368" y="4457927"/>
                  <a:pt x="3010533" y="4724399"/>
                  <a:pt x="2362200" y="4724400"/>
                </a:cubicBezTo>
                <a:cubicBezTo>
                  <a:pt x="1803155" y="4724400"/>
                  <a:pt x="1262228" y="4526127"/>
                  <a:pt x="835610" y="4164840"/>
                </a:cubicBezTo>
                <a:lnTo>
                  <a:pt x="2362200" y="2362200"/>
                </a:lnTo>
                <a:lnTo>
                  <a:pt x="4076434" y="3987436"/>
                </a:lnTo>
                <a:close/>
              </a:path>
              <a:path w="4724400" h="4724400" fill="none">
                <a:moveTo>
                  <a:pt x="4076434" y="3987436"/>
                </a:moveTo>
                <a:lnTo>
                  <a:pt x="4076433" y="3987435"/>
                </a:lnTo>
                <a:cubicBezTo>
                  <a:pt x="3630368" y="4457927"/>
                  <a:pt x="3010533" y="4724399"/>
                  <a:pt x="2362200" y="4724400"/>
                </a:cubicBezTo>
                <a:cubicBezTo>
                  <a:pt x="1803155" y="4724400"/>
                  <a:pt x="1262228" y="4526127"/>
                  <a:pt x="835610" y="4164840"/>
                </a:cubicBezTo>
              </a:path>
            </a:pathLst>
          </a:custGeom>
          <a:noFill/>
          <a:ln w="101600" algn="ctr">
            <a:solidFill>
              <a:schemeClr val="tx1"/>
            </a:solidFill>
            <a:round/>
            <a:headEnd/>
            <a:tailEnd/>
          </a:ln>
        </p:spPr>
        <p:txBody>
          <a:bodyPr lIns="95341" tIns="47671" rIns="95341" bIns="47671"/>
          <a:lstStyle/>
          <a:p>
            <a:endParaRPr lang="en-US"/>
          </a:p>
        </p:txBody>
      </p:sp>
      <p:sp>
        <p:nvSpPr>
          <p:cNvPr id="39" name="C's Segment (with D)"/>
          <p:cNvSpPr>
            <a:spLocks noChangeArrowheads="1"/>
          </p:cNvSpPr>
          <p:nvPr/>
        </p:nvSpPr>
        <p:spPr bwMode="auto">
          <a:xfrm>
            <a:off x="2560638" y="1731963"/>
            <a:ext cx="4959350" cy="4883150"/>
          </a:xfrm>
          <a:custGeom>
            <a:avLst/>
            <a:gdLst>
              <a:gd name="T0" fmla="*/ 363376 w 4724400"/>
              <a:gd name="T1" fmla="*/ 2289057 h 4724400"/>
              <a:gd name="T2" fmla="*/ 1676544 w 4724400"/>
              <a:gd name="T3" fmla="*/ 1411523 h 4724400"/>
              <a:gd name="T4" fmla="*/ 32453 w 4724400"/>
              <a:gd name="T5" fmla="*/ 1135133 h 4724400"/>
              <a:gd name="T6" fmla="*/ 5898240 60000 65536"/>
              <a:gd name="T7" fmla="*/ 11796480 60000 65536"/>
              <a:gd name="T8" fmla="*/ 17694720 60000 65536"/>
              <a:gd name="T9" fmla="*/ 0 w 4724400"/>
              <a:gd name="T10" fmla="*/ 1899656 h 4724400"/>
              <a:gd name="T11" fmla="*/ 511985 w 4724400"/>
              <a:gd name="T12" fmla="*/ 3830765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511986" y="3830769"/>
                </a:moveTo>
                <a:lnTo>
                  <a:pt x="511985" y="3830769"/>
                </a:lnTo>
                <a:cubicBezTo>
                  <a:pt x="180447" y="3413071"/>
                  <a:pt x="0" y="2895481"/>
                  <a:pt x="0" y="2362200"/>
                </a:cubicBezTo>
                <a:cubicBezTo>
                  <a:pt x="-1" y="2206890"/>
                  <a:pt x="15316" y="2051959"/>
                  <a:pt x="45728" y="1899656"/>
                </a:cubicBezTo>
                <a:lnTo>
                  <a:pt x="2362200" y="2362200"/>
                </a:lnTo>
                <a:lnTo>
                  <a:pt x="511986" y="3830769"/>
                </a:lnTo>
                <a:close/>
              </a:path>
              <a:path w="4724400" h="4724400" fill="none">
                <a:moveTo>
                  <a:pt x="511986" y="3830769"/>
                </a:moveTo>
                <a:lnTo>
                  <a:pt x="511985" y="3830769"/>
                </a:lnTo>
                <a:cubicBezTo>
                  <a:pt x="180447" y="3413071"/>
                  <a:pt x="0" y="2895481"/>
                  <a:pt x="0" y="2362200"/>
                </a:cubicBezTo>
                <a:cubicBezTo>
                  <a:pt x="-1" y="2206890"/>
                  <a:pt x="15316" y="2051959"/>
                  <a:pt x="45728" y="1899656"/>
                </a:cubicBezTo>
              </a:path>
            </a:pathLst>
          </a:custGeom>
          <a:noFill/>
          <a:ln w="101600" algn="ctr">
            <a:solidFill>
              <a:srgbClr val="00B050"/>
            </a:solidFill>
            <a:round/>
            <a:headEnd/>
            <a:tailEnd/>
          </a:ln>
        </p:spPr>
        <p:txBody>
          <a:bodyPr lIns="95341" tIns="47671" rIns="95341" bIns="47671"/>
          <a:lstStyle/>
          <a:p>
            <a:endParaRPr lang="en-US"/>
          </a:p>
        </p:txBody>
      </p:sp>
      <p:sp>
        <p:nvSpPr>
          <p:cNvPr id="61" name="C's Segment (without D)"/>
          <p:cNvSpPr>
            <a:spLocks noChangeArrowheads="1"/>
          </p:cNvSpPr>
          <p:nvPr/>
        </p:nvSpPr>
        <p:spPr bwMode="auto">
          <a:xfrm>
            <a:off x="2560638" y="1731963"/>
            <a:ext cx="4959350" cy="4883150"/>
          </a:xfrm>
          <a:custGeom>
            <a:avLst/>
            <a:gdLst>
              <a:gd name="T0" fmla="*/ 2894375 w 4724400"/>
              <a:gd name="T1" fmla="*/ 2381626 h 4724400"/>
              <a:gd name="T2" fmla="*/ 1676544 w 4724400"/>
              <a:gd name="T3" fmla="*/ 1411523 h 4724400"/>
              <a:gd name="T4" fmla="*/ 32453 w 4724400"/>
              <a:gd name="T5" fmla="*/ 1135133 h 4724400"/>
              <a:gd name="T6" fmla="*/ 17694720 60000 65536"/>
              <a:gd name="T7" fmla="*/ 5898240 60000 65536"/>
              <a:gd name="T8" fmla="*/ 17694720 60000 65536"/>
              <a:gd name="T9" fmla="*/ 0 w 4724400"/>
              <a:gd name="T10" fmla="*/ 1899656 h 4724400"/>
              <a:gd name="T11" fmla="*/ 4078095 w 4724400"/>
              <a:gd name="T12" fmla="*/ 4724400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4078097" y="3985680"/>
                </a:moveTo>
                <a:lnTo>
                  <a:pt x="4078096" y="3985679"/>
                </a:lnTo>
                <a:cubicBezTo>
                  <a:pt x="3631936" y="4457238"/>
                  <a:pt x="3011373" y="4724399"/>
                  <a:pt x="2362200" y="4724400"/>
                </a:cubicBezTo>
                <a:cubicBezTo>
                  <a:pt x="1057592" y="4724400"/>
                  <a:pt x="0" y="3666807"/>
                  <a:pt x="0" y="2362200"/>
                </a:cubicBezTo>
                <a:cubicBezTo>
                  <a:pt x="-1" y="2206890"/>
                  <a:pt x="15316" y="2051959"/>
                  <a:pt x="45727" y="1899656"/>
                </a:cubicBezTo>
                <a:lnTo>
                  <a:pt x="2362200" y="2362200"/>
                </a:lnTo>
                <a:lnTo>
                  <a:pt x="4078097" y="3985680"/>
                </a:lnTo>
                <a:close/>
              </a:path>
              <a:path w="4724400" h="4724400" fill="none">
                <a:moveTo>
                  <a:pt x="4078097" y="3985680"/>
                </a:moveTo>
                <a:lnTo>
                  <a:pt x="4078096" y="3985679"/>
                </a:lnTo>
                <a:cubicBezTo>
                  <a:pt x="3631936" y="4457238"/>
                  <a:pt x="3011373" y="4724399"/>
                  <a:pt x="2362200" y="4724400"/>
                </a:cubicBezTo>
                <a:cubicBezTo>
                  <a:pt x="1057592" y="4724400"/>
                  <a:pt x="0" y="3666807"/>
                  <a:pt x="0" y="2362200"/>
                </a:cubicBezTo>
                <a:cubicBezTo>
                  <a:pt x="-1" y="2206890"/>
                  <a:pt x="15316" y="2051959"/>
                  <a:pt x="45727" y="1899656"/>
                </a:cubicBezTo>
              </a:path>
            </a:pathLst>
          </a:custGeom>
          <a:noFill/>
          <a:ln w="101600" algn="ctr">
            <a:solidFill>
              <a:srgbClr val="00B050"/>
            </a:solidFill>
            <a:round/>
            <a:headEnd/>
            <a:tailEnd/>
          </a:ln>
        </p:spPr>
        <p:txBody>
          <a:bodyPr lIns="95341" tIns="47671" rIns="95341" bIns="47671"/>
          <a:lstStyle/>
          <a:p>
            <a:endParaRPr lang="en-US"/>
          </a:p>
        </p:txBody>
      </p:sp>
      <p:sp>
        <p:nvSpPr>
          <p:cNvPr id="59" name="B's Segment (with repl)"/>
          <p:cNvSpPr>
            <a:spLocks noChangeArrowheads="1"/>
          </p:cNvSpPr>
          <p:nvPr/>
        </p:nvSpPr>
        <p:spPr bwMode="auto">
          <a:xfrm>
            <a:off x="2560638" y="1731963"/>
            <a:ext cx="4959350" cy="4883150"/>
          </a:xfrm>
          <a:custGeom>
            <a:avLst/>
            <a:gdLst>
              <a:gd name="T0" fmla="*/ 1104822 w 4724400"/>
              <a:gd name="T1" fmla="*/ 84609 h 4724400"/>
              <a:gd name="T2" fmla="*/ 1676544 w 4724400"/>
              <a:gd name="T3" fmla="*/ 1411523 h 4724400"/>
              <a:gd name="T4" fmla="*/ 3116026 w 4724400"/>
              <a:gd name="T5" fmla="*/ 2135118 h 4724400"/>
              <a:gd name="T6" fmla="*/ 11796480 60000 65536"/>
              <a:gd name="T7" fmla="*/ 11796480 60000 65536"/>
              <a:gd name="T8" fmla="*/ 5898240 60000 65536"/>
              <a:gd name="T9" fmla="*/ 1556659 w 4724400"/>
              <a:gd name="T10" fmla="*/ 0 h 4724400"/>
              <a:gd name="T11" fmla="*/ 4724400 w 4724400"/>
              <a:gd name="T12" fmla="*/ 3573149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1556659" y="141594"/>
                </a:moveTo>
                <a:lnTo>
                  <a:pt x="1556658" y="141593"/>
                </a:lnTo>
                <a:cubicBezTo>
                  <a:pt x="1814896" y="47915"/>
                  <a:pt x="2087495" y="-1"/>
                  <a:pt x="2362200" y="0"/>
                </a:cubicBezTo>
                <a:cubicBezTo>
                  <a:pt x="3666807" y="0"/>
                  <a:pt x="4724400" y="1057592"/>
                  <a:pt x="4724400" y="2362200"/>
                </a:cubicBezTo>
                <a:cubicBezTo>
                  <a:pt x="4724400" y="2788599"/>
                  <a:pt x="4608983" y="3207047"/>
                  <a:pt x="4390394" y="3573155"/>
                </a:cubicBezTo>
                <a:lnTo>
                  <a:pt x="2362200" y="2362200"/>
                </a:lnTo>
                <a:lnTo>
                  <a:pt x="1556659" y="141594"/>
                </a:lnTo>
                <a:close/>
              </a:path>
              <a:path w="4724400" h="4724400" fill="none">
                <a:moveTo>
                  <a:pt x="1556659" y="141594"/>
                </a:moveTo>
                <a:lnTo>
                  <a:pt x="1556658" y="141593"/>
                </a:lnTo>
                <a:cubicBezTo>
                  <a:pt x="1814896" y="47915"/>
                  <a:pt x="2087495" y="-1"/>
                  <a:pt x="2362200" y="0"/>
                </a:cubicBezTo>
                <a:cubicBezTo>
                  <a:pt x="3666807" y="0"/>
                  <a:pt x="4724400" y="1057592"/>
                  <a:pt x="4724400" y="2362200"/>
                </a:cubicBezTo>
                <a:cubicBezTo>
                  <a:pt x="4724400" y="2788599"/>
                  <a:pt x="4608983" y="3207047"/>
                  <a:pt x="4390394" y="3573155"/>
                </a:cubicBezTo>
              </a:path>
            </a:pathLst>
          </a:custGeom>
          <a:noFill/>
          <a:ln w="101600" algn="ctr">
            <a:solidFill>
              <a:srgbClr val="0070C0"/>
            </a:solidFill>
            <a:round/>
            <a:headEnd/>
            <a:tailEnd/>
          </a:ln>
        </p:spPr>
        <p:txBody>
          <a:bodyPr lIns="95341" tIns="47671" rIns="95341" bIns="47671"/>
          <a:lstStyle/>
          <a:p>
            <a:endParaRPr lang="en-US"/>
          </a:p>
        </p:txBody>
      </p:sp>
      <p:sp>
        <p:nvSpPr>
          <p:cNvPr id="71" name="B's Segment (with F)"/>
          <p:cNvSpPr>
            <a:spLocks noChangeArrowheads="1"/>
          </p:cNvSpPr>
          <p:nvPr/>
        </p:nvSpPr>
        <p:spPr bwMode="auto">
          <a:xfrm>
            <a:off x="2560638" y="1731963"/>
            <a:ext cx="4959350" cy="4883150"/>
          </a:xfrm>
          <a:custGeom>
            <a:avLst/>
            <a:gdLst>
              <a:gd name="T0" fmla="*/ 3328596 w 4724400"/>
              <a:gd name="T1" fmla="*/ 1651858 h 4724400"/>
              <a:gd name="T2" fmla="*/ 1676544 w 4724400"/>
              <a:gd name="T3" fmla="*/ 1411523 h 4724400"/>
              <a:gd name="T4" fmla="*/ 3116026 w 4724400"/>
              <a:gd name="T5" fmla="*/ 2135118 h 4724400"/>
              <a:gd name="T6" fmla="*/ 17694720 60000 65536"/>
              <a:gd name="T7" fmla="*/ 0 60000 65536"/>
              <a:gd name="T8" fmla="*/ 5898240 60000 65536"/>
              <a:gd name="T9" fmla="*/ 4390396 w 4724400"/>
              <a:gd name="T10" fmla="*/ 2764404 h 4724400"/>
              <a:gd name="T11" fmla="*/ 4689904 w 4724400"/>
              <a:gd name="T12" fmla="*/ 3573149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4689907" y="2764407"/>
                </a:moveTo>
                <a:lnTo>
                  <a:pt x="4689906" y="2764406"/>
                </a:lnTo>
                <a:cubicBezTo>
                  <a:pt x="4640544" y="3050083"/>
                  <a:pt x="4539016" y="3324232"/>
                  <a:pt x="4390397" y="3573150"/>
                </a:cubicBezTo>
                <a:lnTo>
                  <a:pt x="2362200" y="2362200"/>
                </a:lnTo>
                <a:lnTo>
                  <a:pt x="4689907" y="2764407"/>
                </a:lnTo>
                <a:close/>
              </a:path>
              <a:path w="4724400" h="4724400" fill="none">
                <a:moveTo>
                  <a:pt x="4689907" y="2764407"/>
                </a:moveTo>
                <a:lnTo>
                  <a:pt x="4689906" y="2764406"/>
                </a:lnTo>
                <a:cubicBezTo>
                  <a:pt x="4640544" y="3050083"/>
                  <a:pt x="4539016" y="3324232"/>
                  <a:pt x="4390397" y="3573150"/>
                </a:cubicBezTo>
              </a:path>
            </a:pathLst>
          </a:custGeom>
          <a:noFill/>
          <a:ln w="101600" algn="ctr">
            <a:solidFill>
              <a:srgbClr val="0070C0"/>
            </a:solidFill>
            <a:round/>
            <a:headEnd/>
            <a:tailEnd/>
          </a:ln>
        </p:spPr>
        <p:txBody>
          <a:bodyPr lIns="95341" tIns="47671" rIns="95341" bIns="47671"/>
          <a:lstStyle/>
          <a:p>
            <a:endParaRPr lang="en-US"/>
          </a:p>
        </p:txBody>
      </p:sp>
      <p:sp>
        <p:nvSpPr>
          <p:cNvPr id="37" name="B's Segment (without F)"/>
          <p:cNvSpPr>
            <a:spLocks noChangeArrowheads="1"/>
          </p:cNvSpPr>
          <p:nvPr/>
        </p:nvSpPr>
        <p:spPr bwMode="auto">
          <a:xfrm>
            <a:off x="2560638" y="1731963"/>
            <a:ext cx="4959350" cy="4883150"/>
          </a:xfrm>
          <a:custGeom>
            <a:avLst/>
            <a:gdLst>
              <a:gd name="T0" fmla="*/ 3018737 w 4724400"/>
              <a:gd name="T1" fmla="*/ 565695 h 4724400"/>
              <a:gd name="T2" fmla="*/ 1676544 w 4724400"/>
              <a:gd name="T3" fmla="*/ 1411523 h 4724400"/>
              <a:gd name="T4" fmla="*/ 3116026 w 4724400"/>
              <a:gd name="T5" fmla="*/ 2135118 h 4724400"/>
              <a:gd name="T6" fmla="*/ 17694720 60000 65536"/>
              <a:gd name="T7" fmla="*/ 11796480 60000 65536"/>
              <a:gd name="T8" fmla="*/ 5898240 60000 65536"/>
              <a:gd name="T9" fmla="*/ 4253320 w 4724400"/>
              <a:gd name="T10" fmla="*/ 946698 h 4724400"/>
              <a:gd name="T11" fmla="*/ 4724400 w 4724400"/>
              <a:gd name="T12" fmla="*/ 3573149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4253322" y="946698"/>
                </a:moveTo>
                <a:lnTo>
                  <a:pt x="4253322" y="946697"/>
                </a:lnTo>
                <a:cubicBezTo>
                  <a:pt x="4559128" y="1355258"/>
                  <a:pt x="4724400" y="1851867"/>
                  <a:pt x="4724400" y="2362200"/>
                </a:cubicBezTo>
                <a:cubicBezTo>
                  <a:pt x="4724400" y="2788599"/>
                  <a:pt x="4608983" y="3207047"/>
                  <a:pt x="4390394" y="3573155"/>
                </a:cubicBezTo>
                <a:lnTo>
                  <a:pt x="2362200" y="2362200"/>
                </a:lnTo>
                <a:lnTo>
                  <a:pt x="4253322" y="946698"/>
                </a:lnTo>
                <a:close/>
              </a:path>
              <a:path w="4724400" h="4724400" fill="none">
                <a:moveTo>
                  <a:pt x="4253322" y="946698"/>
                </a:moveTo>
                <a:lnTo>
                  <a:pt x="4253322" y="946697"/>
                </a:lnTo>
                <a:cubicBezTo>
                  <a:pt x="4559128" y="1355258"/>
                  <a:pt x="4724400" y="1851867"/>
                  <a:pt x="4724400" y="2362200"/>
                </a:cubicBezTo>
                <a:cubicBezTo>
                  <a:pt x="4724400" y="2788599"/>
                  <a:pt x="4608983" y="3207047"/>
                  <a:pt x="4390394" y="3573155"/>
                </a:cubicBezTo>
              </a:path>
            </a:pathLst>
          </a:custGeom>
          <a:noFill/>
          <a:ln w="101600" algn="ctr">
            <a:solidFill>
              <a:srgbClr val="0070C0"/>
            </a:solidFill>
            <a:round/>
            <a:headEnd/>
            <a:tailEnd/>
          </a:ln>
        </p:spPr>
        <p:txBody>
          <a:bodyPr lIns="95341" tIns="47671" rIns="95341" bIns="47671"/>
          <a:lstStyle/>
          <a:p>
            <a:endParaRPr lang="en-US"/>
          </a:p>
        </p:txBody>
      </p:sp>
      <p:sp>
        <p:nvSpPr>
          <p:cNvPr id="57" name="A's Segment (with repl)"/>
          <p:cNvSpPr>
            <a:spLocks noChangeArrowheads="1"/>
          </p:cNvSpPr>
          <p:nvPr/>
        </p:nvSpPr>
        <p:spPr bwMode="auto">
          <a:xfrm>
            <a:off x="2560638" y="1731963"/>
            <a:ext cx="4959350" cy="4883150"/>
          </a:xfrm>
          <a:custGeom>
            <a:avLst/>
            <a:gdLst>
              <a:gd name="T0" fmla="*/ 361764 w 4724400"/>
              <a:gd name="T1" fmla="*/ 2287343 h 4724400"/>
              <a:gd name="T2" fmla="*/ 1676544 w 4724400"/>
              <a:gd name="T3" fmla="*/ 1411523 h 4724400"/>
              <a:gd name="T4" fmla="*/ 2809874 w 4724400"/>
              <a:gd name="T5" fmla="*/ 371365 h 4724400"/>
              <a:gd name="T6" fmla="*/ 5898240 60000 65536"/>
              <a:gd name="T7" fmla="*/ 17694720 60000 65536"/>
              <a:gd name="T8" fmla="*/ 0 60000 65536"/>
              <a:gd name="T9" fmla="*/ 0 w 4724400"/>
              <a:gd name="T10" fmla="*/ 0 h 4724400"/>
              <a:gd name="T11" fmla="*/ 3959037 w 4724400"/>
              <a:gd name="T12" fmla="*/ 3827901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509715" y="3827904"/>
                </a:moveTo>
                <a:lnTo>
                  <a:pt x="509715" y="3827903"/>
                </a:lnTo>
                <a:cubicBezTo>
                  <a:pt x="179601" y="3410677"/>
                  <a:pt x="0" y="2894227"/>
                  <a:pt x="0" y="2362200"/>
                </a:cubicBezTo>
                <a:cubicBezTo>
                  <a:pt x="0" y="1057592"/>
                  <a:pt x="1057592" y="0"/>
                  <a:pt x="2362200" y="0"/>
                </a:cubicBezTo>
                <a:cubicBezTo>
                  <a:pt x="2953503" y="-1"/>
                  <a:pt x="3523304" y="221764"/>
                  <a:pt x="3959038" y="621483"/>
                </a:cubicBezTo>
                <a:lnTo>
                  <a:pt x="2362200" y="2362200"/>
                </a:lnTo>
                <a:lnTo>
                  <a:pt x="509715" y="3827904"/>
                </a:lnTo>
                <a:close/>
              </a:path>
              <a:path w="4724400" h="4724400" fill="none">
                <a:moveTo>
                  <a:pt x="509715" y="3827904"/>
                </a:moveTo>
                <a:lnTo>
                  <a:pt x="509715" y="3827903"/>
                </a:lnTo>
                <a:cubicBezTo>
                  <a:pt x="179601" y="3410677"/>
                  <a:pt x="0" y="2894227"/>
                  <a:pt x="0" y="2362200"/>
                </a:cubicBezTo>
                <a:cubicBezTo>
                  <a:pt x="0" y="1057592"/>
                  <a:pt x="1057592" y="0"/>
                  <a:pt x="2362200" y="0"/>
                </a:cubicBezTo>
                <a:cubicBezTo>
                  <a:pt x="2953503" y="-1"/>
                  <a:pt x="3523304" y="221764"/>
                  <a:pt x="3959038" y="621483"/>
                </a:cubicBezTo>
              </a:path>
            </a:pathLst>
          </a:custGeom>
          <a:noFill/>
          <a:ln w="101600" algn="ctr">
            <a:solidFill>
              <a:srgbClr val="C00000"/>
            </a:solidFill>
            <a:round/>
            <a:headEnd/>
            <a:tailEnd/>
          </a:ln>
        </p:spPr>
        <p:txBody>
          <a:bodyPr lIns="95341" tIns="47671" rIns="95341" bIns="47671"/>
          <a:lstStyle/>
          <a:p>
            <a:endParaRPr lang="en-US"/>
          </a:p>
        </p:txBody>
      </p:sp>
      <p:sp>
        <p:nvSpPr>
          <p:cNvPr id="67" name="A's Segment (with E)"/>
          <p:cNvSpPr>
            <a:spLocks noChangeArrowheads="1"/>
          </p:cNvSpPr>
          <p:nvPr/>
        </p:nvSpPr>
        <p:spPr bwMode="auto">
          <a:xfrm>
            <a:off x="2560638" y="1731963"/>
            <a:ext cx="4959350" cy="4883150"/>
          </a:xfrm>
          <a:custGeom>
            <a:avLst/>
            <a:gdLst>
              <a:gd name="T0" fmla="*/ 1107545 w 4724400"/>
              <a:gd name="T1" fmla="*/ 83780 h 4724400"/>
              <a:gd name="T2" fmla="*/ 1676544 w 4724400"/>
              <a:gd name="T3" fmla="*/ 1411523 h 4724400"/>
              <a:gd name="T4" fmla="*/ 2809874 w 4724400"/>
              <a:gd name="T5" fmla="*/ 371365 h 4724400"/>
              <a:gd name="T6" fmla="*/ 11796480 60000 65536"/>
              <a:gd name="T7" fmla="*/ 17694720 60000 65536"/>
              <a:gd name="T8" fmla="*/ 0 60000 65536"/>
              <a:gd name="T9" fmla="*/ 1560495 w 4724400"/>
              <a:gd name="T10" fmla="*/ 0 h 4724400"/>
              <a:gd name="T11" fmla="*/ 3959037 w 4724400"/>
              <a:gd name="T12" fmla="*/ 621484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1560495" y="140206"/>
                </a:moveTo>
                <a:lnTo>
                  <a:pt x="1560494" y="140205"/>
                </a:lnTo>
                <a:cubicBezTo>
                  <a:pt x="1817605" y="47439"/>
                  <a:pt x="2088865" y="-1"/>
                  <a:pt x="2362200" y="0"/>
                </a:cubicBezTo>
                <a:cubicBezTo>
                  <a:pt x="2953503" y="0"/>
                  <a:pt x="3523305" y="221764"/>
                  <a:pt x="3959039" y="621484"/>
                </a:cubicBezTo>
                <a:lnTo>
                  <a:pt x="2362200" y="2362200"/>
                </a:lnTo>
                <a:lnTo>
                  <a:pt x="1560495" y="140206"/>
                </a:lnTo>
                <a:close/>
              </a:path>
              <a:path w="4724400" h="4724400" fill="none">
                <a:moveTo>
                  <a:pt x="1560495" y="140206"/>
                </a:moveTo>
                <a:lnTo>
                  <a:pt x="1560494" y="140205"/>
                </a:lnTo>
                <a:cubicBezTo>
                  <a:pt x="1817605" y="47439"/>
                  <a:pt x="2088865" y="-1"/>
                  <a:pt x="2362200" y="0"/>
                </a:cubicBezTo>
                <a:cubicBezTo>
                  <a:pt x="2953503" y="0"/>
                  <a:pt x="3523305" y="221764"/>
                  <a:pt x="3959039" y="621484"/>
                </a:cubicBezTo>
              </a:path>
            </a:pathLst>
          </a:custGeom>
          <a:noFill/>
          <a:ln w="101600" algn="ctr">
            <a:solidFill>
              <a:srgbClr val="C00000"/>
            </a:solidFill>
            <a:round/>
            <a:headEnd/>
            <a:tailEnd/>
          </a:ln>
        </p:spPr>
        <p:txBody>
          <a:bodyPr lIns="95341" tIns="47671" rIns="95341" bIns="47671"/>
          <a:lstStyle/>
          <a:p>
            <a:endParaRPr lang="en-US"/>
          </a:p>
        </p:txBody>
      </p:sp>
      <p:sp>
        <p:nvSpPr>
          <p:cNvPr id="36" name="A's Segment (without E)"/>
          <p:cNvSpPr>
            <a:spLocks noChangeArrowheads="1"/>
          </p:cNvSpPr>
          <p:nvPr/>
        </p:nvSpPr>
        <p:spPr bwMode="auto">
          <a:xfrm>
            <a:off x="2560638" y="1731963"/>
            <a:ext cx="4959350" cy="4883150"/>
          </a:xfrm>
          <a:custGeom>
            <a:avLst/>
            <a:gdLst>
              <a:gd name="T0" fmla="*/ 146959 w 4724400"/>
              <a:gd name="T1" fmla="*/ 833615 h 4724400"/>
              <a:gd name="T2" fmla="*/ 1676544 w 4724400"/>
              <a:gd name="T3" fmla="*/ 1411523 h 4724400"/>
              <a:gd name="T4" fmla="*/ 2809874 w 4724400"/>
              <a:gd name="T5" fmla="*/ 371365 h 4724400"/>
              <a:gd name="T6" fmla="*/ 5898240 60000 65536"/>
              <a:gd name="T7" fmla="*/ 17694720 60000 65536"/>
              <a:gd name="T8" fmla="*/ 0 60000 65536"/>
              <a:gd name="T9" fmla="*/ 207060 w 4724400"/>
              <a:gd name="T10" fmla="*/ 0 h 4724400"/>
              <a:gd name="T11" fmla="*/ 3959037 w 4724400"/>
              <a:gd name="T12" fmla="*/ 1395061 h 4724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4400" h="4724400" stroke="0">
                <a:moveTo>
                  <a:pt x="207060" y="1395061"/>
                </a:moveTo>
                <a:lnTo>
                  <a:pt x="207059" y="1395060"/>
                </a:lnTo>
                <a:cubicBezTo>
                  <a:pt x="588000" y="546184"/>
                  <a:pt x="1431765" y="-1"/>
                  <a:pt x="2362200" y="0"/>
                </a:cubicBezTo>
                <a:cubicBezTo>
                  <a:pt x="2953503" y="0"/>
                  <a:pt x="3523305" y="221764"/>
                  <a:pt x="3959039" y="621484"/>
                </a:cubicBezTo>
                <a:lnTo>
                  <a:pt x="2362200" y="2362200"/>
                </a:lnTo>
                <a:lnTo>
                  <a:pt x="207060" y="1395061"/>
                </a:lnTo>
                <a:close/>
              </a:path>
              <a:path w="4724400" h="4724400" fill="none">
                <a:moveTo>
                  <a:pt x="207060" y="1395061"/>
                </a:moveTo>
                <a:lnTo>
                  <a:pt x="207059" y="1395060"/>
                </a:lnTo>
                <a:cubicBezTo>
                  <a:pt x="588000" y="546184"/>
                  <a:pt x="1431765" y="-1"/>
                  <a:pt x="2362200" y="0"/>
                </a:cubicBezTo>
                <a:cubicBezTo>
                  <a:pt x="2953503" y="0"/>
                  <a:pt x="3523305" y="221764"/>
                  <a:pt x="3959039" y="621484"/>
                </a:cubicBezTo>
              </a:path>
            </a:pathLst>
          </a:custGeom>
          <a:noFill/>
          <a:ln w="101600" algn="ctr">
            <a:solidFill>
              <a:srgbClr val="C00000"/>
            </a:solidFill>
            <a:round/>
            <a:headEnd/>
            <a:tailEnd/>
          </a:ln>
        </p:spPr>
        <p:txBody>
          <a:bodyPr lIns="95341" tIns="47671" rIns="95341" bIns="47671"/>
          <a:lstStyle/>
          <a:p>
            <a:endParaRPr lang="en-US"/>
          </a:p>
        </p:txBody>
      </p:sp>
      <p:grpSp>
        <p:nvGrpSpPr>
          <p:cNvPr id="3" name="Node F"/>
          <p:cNvGrpSpPr>
            <a:grpSpLocks/>
          </p:cNvGrpSpPr>
          <p:nvPr/>
        </p:nvGrpSpPr>
        <p:grpSpPr bwMode="auto">
          <a:xfrm>
            <a:off x="7199313" y="4094163"/>
            <a:ext cx="560387" cy="552450"/>
            <a:chOff x="1371600" y="5181600"/>
            <a:chExt cx="533400" cy="533400"/>
          </a:xfrm>
        </p:grpSpPr>
        <p:sp>
          <p:nvSpPr>
            <p:cNvPr id="65580" name="F Circle"/>
            <p:cNvSpPr>
              <a:spLocks noChangeArrowheads="1"/>
            </p:cNvSpPr>
            <p:nvPr/>
          </p:nvSpPr>
          <p:spPr bwMode="auto">
            <a:xfrm>
              <a:off x="1371600" y="5181600"/>
              <a:ext cx="533400" cy="533400"/>
            </a:xfrm>
            <a:prstGeom prst="ellipse">
              <a:avLst/>
            </a:prstGeom>
            <a:solidFill>
              <a:srgbClr val="00B0F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6493" tIns="43247" rIns="86493" bIns="43247"/>
            <a:lstStyle/>
            <a:p>
              <a:pPr algn="ctr" defTabSz="952500" eaLnBrk="0"/>
              <a:endParaRPr lang="en-US" sz="2500">
                <a:latin typeface="Times New Roman" pitchFamily="18" charset="0"/>
              </a:endParaRPr>
            </a:p>
          </p:txBody>
        </p:sp>
        <p:sp>
          <p:nvSpPr>
            <p:cNvPr id="65581" name="&quot;F&quot;"/>
            <p:cNvSpPr txBox="1">
              <a:spLocks noChangeArrowheads="1"/>
            </p:cNvSpPr>
            <p:nvPr/>
          </p:nvSpPr>
          <p:spPr bwMode="auto">
            <a:xfrm>
              <a:off x="1371600" y="5181600"/>
              <a:ext cx="533400" cy="486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493" tIns="43247" rIns="86493" bIns="43247">
              <a:spAutoFit/>
            </a:bodyPr>
            <a:lstStyle/>
            <a:p>
              <a:pPr algn="ctr" defTabSz="952500" eaLnBrk="0"/>
              <a:r>
                <a:rPr lang="en-US" sz="2900" b="1">
                  <a:solidFill>
                    <a:schemeClr val="bg1"/>
                  </a:solidFill>
                  <a:latin typeface="Tahoma" pitchFamily="34" charset="0"/>
                </a:rPr>
                <a:t>F</a:t>
              </a:r>
            </a:p>
          </p:txBody>
        </p:sp>
      </p:grpSp>
      <p:grpSp>
        <p:nvGrpSpPr>
          <p:cNvPr id="4" name="Node E"/>
          <p:cNvGrpSpPr>
            <a:grpSpLocks/>
          </p:cNvGrpSpPr>
          <p:nvPr/>
        </p:nvGrpSpPr>
        <p:grpSpPr bwMode="auto">
          <a:xfrm>
            <a:off x="3679825" y="1654175"/>
            <a:ext cx="560388" cy="550863"/>
            <a:chOff x="1371600" y="5181600"/>
            <a:chExt cx="533400" cy="533400"/>
          </a:xfrm>
        </p:grpSpPr>
        <p:sp>
          <p:nvSpPr>
            <p:cNvPr id="65578" name="E Circle"/>
            <p:cNvSpPr>
              <a:spLocks noChangeArrowheads="1"/>
            </p:cNvSpPr>
            <p:nvPr/>
          </p:nvSpPr>
          <p:spPr bwMode="auto">
            <a:xfrm>
              <a:off x="1371600" y="5181600"/>
              <a:ext cx="533400" cy="533400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6493" tIns="43247" rIns="86493" bIns="43247"/>
            <a:lstStyle/>
            <a:p>
              <a:pPr algn="ctr" defTabSz="952500" eaLnBrk="0"/>
              <a:endParaRPr lang="en-US" sz="2500">
                <a:latin typeface="Times New Roman" pitchFamily="18" charset="0"/>
              </a:endParaRPr>
            </a:p>
          </p:txBody>
        </p:sp>
        <p:sp>
          <p:nvSpPr>
            <p:cNvPr id="65579" name="&quot;E&quot;"/>
            <p:cNvSpPr txBox="1">
              <a:spLocks noChangeArrowheads="1"/>
            </p:cNvSpPr>
            <p:nvPr/>
          </p:nvSpPr>
          <p:spPr bwMode="auto">
            <a:xfrm>
              <a:off x="1371600" y="5181600"/>
              <a:ext cx="533400" cy="486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493" tIns="43247" rIns="86493" bIns="43247">
              <a:spAutoFit/>
            </a:bodyPr>
            <a:lstStyle/>
            <a:p>
              <a:pPr algn="ctr" defTabSz="952500" eaLnBrk="0"/>
              <a:r>
                <a:rPr lang="en-US" sz="2900" b="1">
                  <a:solidFill>
                    <a:schemeClr val="bg1"/>
                  </a:solidFill>
                  <a:latin typeface="Tahoma" pitchFamily="34" charset="0"/>
                </a:rPr>
                <a:t>E</a:t>
              </a:r>
            </a:p>
          </p:txBody>
        </p:sp>
      </p:grpSp>
      <p:grpSp>
        <p:nvGrpSpPr>
          <p:cNvPr id="5" name="Node D"/>
          <p:cNvGrpSpPr>
            <a:grpSpLocks/>
          </p:cNvGrpSpPr>
          <p:nvPr/>
        </p:nvGrpSpPr>
        <p:grpSpPr bwMode="auto">
          <a:xfrm>
            <a:off x="2959100" y="5591175"/>
            <a:ext cx="560388" cy="550863"/>
            <a:chOff x="838200" y="6019800"/>
            <a:chExt cx="533400" cy="533400"/>
          </a:xfrm>
        </p:grpSpPr>
        <p:sp>
          <p:nvSpPr>
            <p:cNvPr id="65576" name="Oval 28"/>
            <p:cNvSpPr>
              <a:spLocks noChangeArrowheads="1"/>
            </p:cNvSpPr>
            <p:nvPr/>
          </p:nvSpPr>
          <p:spPr bwMode="auto">
            <a:xfrm>
              <a:off x="838200" y="6019800"/>
              <a:ext cx="533400" cy="533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6493" tIns="43247" rIns="86493" bIns="43247"/>
            <a:lstStyle/>
            <a:p>
              <a:pPr algn="ctr" defTabSz="952500" eaLnBrk="0"/>
              <a:endParaRPr lang="en-US" sz="2500">
                <a:latin typeface="Times New Roman" pitchFamily="18" charset="0"/>
              </a:endParaRPr>
            </a:p>
          </p:txBody>
        </p:sp>
        <p:sp>
          <p:nvSpPr>
            <p:cNvPr id="65577" name="TextBox 29"/>
            <p:cNvSpPr txBox="1">
              <a:spLocks noChangeArrowheads="1"/>
            </p:cNvSpPr>
            <p:nvPr/>
          </p:nvSpPr>
          <p:spPr bwMode="auto">
            <a:xfrm>
              <a:off x="838200" y="6019800"/>
              <a:ext cx="533400" cy="486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493" tIns="43247" rIns="86493" bIns="43247">
              <a:spAutoFit/>
            </a:bodyPr>
            <a:lstStyle/>
            <a:p>
              <a:pPr algn="ctr" defTabSz="952500" eaLnBrk="0"/>
              <a:r>
                <a:rPr lang="en-US" sz="2900" b="1">
                  <a:solidFill>
                    <a:schemeClr val="bg1"/>
                  </a:solidFill>
                  <a:latin typeface="Tahoma" pitchFamily="34" charset="0"/>
                </a:rPr>
                <a:t>D</a:t>
              </a:r>
            </a:p>
          </p:txBody>
        </p:sp>
      </p:grpSp>
      <p:grpSp>
        <p:nvGrpSpPr>
          <p:cNvPr id="6" name="Node C"/>
          <p:cNvGrpSpPr>
            <a:grpSpLocks/>
          </p:cNvGrpSpPr>
          <p:nvPr/>
        </p:nvGrpSpPr>
        <p:grpSpPr bwMode="auto">
          <a:xfrm>
            <a:off x="2398713" y="3149600"/>
            <a:ext cx="560387" cy="550863"/>
            <a:chOff x="914400" y="5105400"/>
            <a:chExt cx="533400" cy="533400"/>
          </a:xfrm>
        </p:grpSpPr>
        <p:sp>
          <p:nvSpPr>
            <p:cNvPr id="65574" name="Oval 24"/>
            <p:cNvSpPr>
              <a:spLocks noChangeArrowheads="1"/>
            </p:cNvSpPr>
            <p:nvPr/>
          </p:nvSpPr>
          <p:spPr bwMode="auto">
            <a:xfrm>
              <a:off x="914400" y="5105400"/>
              <a:ext cx="533400" cy="533400"/>
            </a:xfrm>
            <a:prstGeom prst="ellipse">
              <a:avLst/>
            </a:prstGeom>
            <a:solidFill>
              <a:srgbClr val="00B05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6493" tIns="43247" rIns="86493" bIns="43247"/>
            <a:lstStyle/>
            <a:p>
              <a:pPr algn="ctr" defTabSz="952500" eaLnBrk="0"/>
              <a:endParaRPr lang="en-US" sz="2500">
                <a:latin typeface="Times New Roman" pitchFamily="18" charset="0"/>
              </a:endParaRPr>
            </a:p>
          </p:txBody>
        </p:sp>
        <p:sp>
          <p:nvSpPr>
            <p:cNvPr id="65575" name="TextBox 25"/>
            <p:cNvSpPr txBox="1">
              <a:spLocks noChangeArrowheads="1"/>
            </p:cNvSpPr>
            <p:nvPr/>
          </p:nvSpPr>
          <p:spPr bwMode="auto">
            <a:xfrm>
              <a:off x="914400" y="5105400"/>
              <a:ext cx="533400" cy="486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493" tIns="43247" rIns="86493" bIns="43247">
              <a:spAutoFit/>
            </a:bodyPr>
            <a:lstStyle/>
            <a:p>
              <a:pPr algn="ctr" defTabSz="952500" eaLnBrk="0"/>
              <a:r>
                <a:rPr lang="en-US" sz="2900" b="1">
                  <a:solidFill>
                    <a:schemeClr val="bg1"/>
                  </a:solidFill>
                  <a:latin typeface="Tahoma" pitchFamily="34" charset="0"/>
                </a:rPr>
                <a:t>C</a:t>
              </a:r>
            </a:p>
          </p:txBody>
        </p:sp>
      </p:grpSp>
      <p:grpSp>
        <p:nvGrpSpPr>
          <p:cNvPr id="7" name="Node B"/>
          <p:cNvGrpSpPr>
            <a:grpSpLocks/>
          </p:cNvGrpSpPr>
          <p:nvPr/>
        </p:nvGrpSpPr>
        <p:grpSpPr bwMode="auto">
          <a:xfrm>
            <a:off x="6719888" y="5354638"/>
            <a:ext cx="560387" cy="550862"/>
            <a:chOff x="457200" y="2895600"/>
            <a:chExt cx="533400" cy="533400"/>
          </a:xfrm>
        </p:grpSpPr>
        <p:sp>
          <p:nvSpPr>
            <p:cNvPr id="65572" name="Oval 20"/>
            <p:cNvSpPr>
              <a:spLocks noChangeArrowheads="1"/>
            </p:cNvSpPr>
            <p:nvPr/>
          </p:nvSpPr>
          <p:spPr bwMode="auto">
            <a:xfrm>
              <a:off x="457200" y="2895600"/>
              <a:ext cx="533400" cy="533400"/>
            </a:xfrm>
            <a:prstGeom prst="ellipse">
              <a:avLst/>
            </a:prstGeom>
            <a:solidFill>
              <a:srgbClr val="0070C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6493" tIns="43247" rIns="86493" bIns="43247"/>
            <a:lstStyle/>
            <a:p>
              <a:pPr algn="ctr" defTabSz="952500" eaLnBrk="0"/>
              <a:endParaRPr lang="en-US" sz="2500">
                <a:latin typeface="Times New Roman" pitchFamily="18" charset="0"/>
              </a:endParaRPr>
            </a:p>
          </p:txBody>
        </p:sp>
        <p:sp>
          <p:nvSpPr>
            <p:cNvPr id="65573" name="TextBox 21"/>
            <p:cNvSpPr txBox="1">
              <a:spLocks noChangeArrowheads="1"/>
            </p:cNvSpPr>
            <p:nvPr/>
          </p:nvSpPr>
          <p:spPr bwMode="auto">
            <a:xfrm>
              <a:off x="457200" y="2895600"/>
              <a:ext cx="533400" cy="486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493" tIns="43247" rIns="86493" bIns="43247">
              <a:spAutoFit/>
            </a:bodyPr>
            <a:lstStyle/>
            <a:p>
              <a:pPr algn="ctr" defTabSz="952500" eaLnBrk="0"/>
              <a:r>
                <a:rPr lang="en-US" sz="2900" b="1">
                  <a:solidFill>
                    <a:schemeClr val="bg1"/>
                  </a:solidFill>
                  <a:latin typeface="Tahoma" pitchFamily="34" charset="0"/>
                </a:rPr>
                <a:t>B</a:t>
              </a:r>
            </a:p>
          </p:txBody>
        </p:sp>
      </p:grpSp>
      <p:grpSp>
        <p:nvGrpSpPr>
          <p:cNvPr id="8" name="Node A"/>
          <p:cNvGrpSpPr>
            <a:grpSpLocks/>
          </p:cNvGrpSpPr>
          <p:nvPr/>
        </p:nvGrpSpPr>
        <p:grpSpPr bwMode="auto">
          <a:xfrm>
            <a:off x="6640513" y="2284413"/>
            <a:ext cx="558800" cy="550862"/>
            <a:chOff x="762000" y="4114800"/>
            <a:chExt cx="533400" cy="533400"/>
          </a:xfrm>
        </p:grpSpPr>
        <p:sp>
          <p:nvSpPr>
            <p:cNvPr id="65570" name="Oval 22"/>
            <p:cNvSpPr>
              <a:spLocks noChangeArrowheads="1"/>
            </p:cNvSpPr>
            <p:nvPr/>
          </p:nvSpPr>
          <p:spPr bwMode="auto">
            <a:xfrm>
              <a:off x="762000" y="4114800"/>
              <a:ext cx="533400" cy="533400"/>
            </a:xfrm>
            <a:prstGeom prst="ellipse">
              <a:avLst/>
            </a:prstGeom>
            <a:solidFill>
              <a:srgbClr val="C000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6493" tIns="43247" rIns="86493" bIns="43247"/>
            <a:lstStyle/>
            <a:p>
              <a:pPr algn="ctr" defTabSz="952500" eaLnBrk="0"/>
              <a:endParaRPr lang="en-US" sz="2500">
                <a:latin typeface="Times New Roman" pitchFamily="18" charset="0"/>
              </a:endParaRPr>
            </a:p>
          </p:txBody>
        </p:sp>
        <p:sp>
          <p:nvSpPr>
            <p:cNvPr id="65571" name="TextBox 23"/>
            <p:cNvSpPr txBox="1">
              <a:spLocks noChangeArrowheads="1"/>
            </p:cNvSpPr>
            <p:nvPr/>
          </p:nvSpPr>
          <p:spPr bwMode="auto">
            <a:xfrm>
              <a:off x="762000" y="4114800"/>
              <a:ext cx="533400" cy="486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6493" tIns="43247" rIns="86493" bIns="43247">
              <a:spAutoFit/>
            </a:bodyPr>
            <a:lstStyle/>
            <a:p>
              <a:pPr algn="ctr" defTabSz="952500" eaLnBrk="0"/>
              <a:r>
                <a:rPr lang="en-US" sz="2900" b="1">
                  <a:solidFill>
                    <a:schemeClr val="bg1"/>
                  </a:solidFill>
                  <a:latin typeface="Tahoma" pitchFamily="34" charset="0"/>
                </a:rPr>
                <a:t>A</a:t>
              </a:r>
            </a:p>
          </p:txBody>
        </p:sp>
      </p:grpSp>
      <p:sp>
        <p:nvSpPr>
          <p:cNvPr id="88" name="h(k2) -&gt; C arrow"/>
          <p:cNvSpPr>
            <a:spLocks noChangeArrowheads="1"/>
          </p:cNvSpPr>
          <p:nvPr/>
        </p:nvSpPr>
        <p:spPr bwMode="auto">
          <a:xfrm>
            <a:off x="2333625" y="3662363"/>
            <a:ext cx="138113" cy="652462"/>
          </a:xfrm>
          <a:custGeom>
            <a:avLst/>
            <a:gdLst>
              <a:gd name="T0" fmla="*/ 86294 w 132169"/>
              <a:gd name="T1" fmla="*/ 371957 h 631178"/>
              <a:gd name="T2" fmla="*/ 1762 w 132169"/>
              <a:gd name="T3" fmla="*/ 190747 h 631178"/>
              <a:gd name="T4" fmla="*/ 75727 w 132169"/>
              <a:gd name="T5" fmla="*/ 0 h 631178"/>
              <a:gd name="T6" fmla="*/ 0 60000 65536"/>
              <a:gd name="T7" fmla="*/ 0 60000 65536"/>
              <a:gd name="T8" fmla="*/ 0 60000 65536"/>
              <a:gd name="T9" fmla="*/ 0 w 132169"/>
              <a:gd name="T10" fmla="*/ 0 h 631178"/>
              <a:gd name="T11" fmla="*/ 132169 w 132169"/>
              <a:gd name="T12" fmla="*/ 631178 h 6311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2169" h="631178">
                <a:moveTo>
                  <a:pt x="132169" y="631178"/>
                </a:moveTo>
                <a:cubicBezTo>
                  <a:pt x="68781" y="530027"/>
                  <a:pt x="5394" y="428877"/>
                  <a:pt x="2697" y="323681"/>
                </a:cubicBezTo>
                <a:cubicBezTo>
                  <a:pt x="0" y="218485"/>
                  <a:pt x="57992" y="109242"/>
                  <a:pt x="115985" y="0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 lIns="95341" tIns="47671" rIns="95341" bIns="47671"/>
          <a:lstStyle/>
          <a:p>
            <a:endParaRPr lang="en-US"/>
          </a:p>
        </p:txBody>
      </p:sp>
      <p:sp>
        <p:nvSpPr>
          <p:cNvPr id="56" name="N=3"/>
          <p:cNvSpPr txBox="1">
            <a:spLocks noChangeArrowheads="1"/>
          </p:cNvSpPr>
          <p:nvPr/>
        </p:nvSpPr>
        <p:spPr bwMode="auto">
          <a:xfrm>
            <a:off x="8243888" y="2441575"/>
            <a:ext cx="81438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341" tIns="47671" rIns="95341" bIns="47671">
            <a:spAutoFit/>
          </a:bodyPr>
          <a:lstStyle/>
          <a:p>
            <a:pPr algn="ctr" defTabSz="952500" eaLnBrk="0"/>
            <a:r>
              <a:rPr lang="en-US" sz="2500">
                <a:latin typeface="Tahoma" pitchFamily="34" charset="0"/>
                <a:cs typeface="Courier New" pitchFamily="49" charset="0"/>
              </a:rPr>
              <a:t>N=3</a:t>
            </a:r>
          </a:p>
        </p:txBody>
      </p:sp>
      <p:sp>
        <p:nvSpPr>
          <p:cNvPr id="75" name="h(k1) -&gt; B arrow"/>
          <p:cNvSpPr>
            <a:spLocks noChangeArrowheads="1"/>
          </p:cNvSpPr>
          <p:nvPr/>
        </p:nvSpPr>
        <p:spPr bwMode="auto">
          <a:xfrm>
            <a:off x="6049963" y="1724025"/>
            <a:ext cx="2105025" cy="3749675"/>
          </a:xfrm>
          <a:custGeom>
            <a:avLst/>
            <a:gdLst>
              <a:gd name="T0" fmla="*/ 0 w 2005012"/>
              <a:gd name="T1" fmla="*/ 73326 h 3627437"/>
              <a:gd name="T2" fmla="*/ 691162 w 2005012"/>
              <a:gd name="T3" fmla="*/ 39044 h 3627437"/>
              <a:gd name="T4" fmla="*/ 1118066 w 2005012"/>
              <a:gd name="T5" fmla="*/ 307594 h 3627437"/>
              <a:gd name="T6" fmla="*/ 1402661 w 2005012"/>
              <a:gd name="T7" fmla="*/ 798989 h 3627437"/>
              <a:gd name="T8" fmla="*/ 1260364 w 2005012"/>
              <a:gd name="T9" fmla="*/ 1644624 h 3627437"/>
              <a:gd name="T10" fmla="*/ 867349 w 2005012"/>
              <a:gd name="T11" fmla="*/ 2176004 h 36274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05012"/>
              <a:gd name="T19" fmla="*/ 0 h 3627437"/>
              <a:gd name="T20" fmla="*/ 2005012 w 2005012"/>
              <a:gd name="T21" fmla="*/ 3627437 h 362743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05012" h="3627437">
                <a:moveTo>
                  <a:pt x="0" y="122237"/>
                </a:moveTo>
                <a:cubicBezTo>
                  <a:pt x="354806" y="61118"/>
                  <a:pt x="709613" y="0"/>
                  <a:pt x="971550" y="65087"/>
                </a:cubicBezTo>
                <a:cubicBezTo>
                  <a:pt x="1233487" y="130174"/>
                  <a:pt x="1404938" y="301625"/>
                  <a:pt x="1571625" y="512762"/>
                </a:cubicBezTo>
                <a:cubicBezTo>
                  <a:pt x="1738313" y="723900"/>
                  <a:pt x="1938338" y="960437"/>
                  <a:pt x="1971675" y="1331912"/>
                </a:cubicBezTo>
                <a:cubicBezTo>
                  <a:pt x="2005012" y="1703387"/>
                  <a:pt x="1897062" y="2359025"/>
                  <a:pt x="1771650" y="2741612"/>
                </a:cubicBezTo>
                <a:cubicBezTo>
                  <a:pt x="1646238" y="3124199"/>
                  <a:pt x="1432719" y="3375818"/>
                  <a:pt x="1219200" y="3627437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 lIns="95341" tIns="47671" rIns="95341" bIns="47671"/>
          <a:lstStyle/>
          <a:p>
            <a:endParaRPr lang="en-US"/>
          </a:p>
        </p:txBody>
      </p:sp>
      <p:sp>
        <p:nvSpPr>
          <p:cNvPr id="74" name="h(k1) -&gt; F arrow"/>
          <p:cNvSpPr>
            <a:spLocks noChangeArrowheads="1"/>
          </p:cNvSpPr>
          <p:nvPr/>
        </p:nvSpPr>
        <p:spPr bwMode="auto">
          <a:xfrm>
            <a:off x="6049963" y="1812925"/>
            <a:ext cx="1768475" cy="2252663"/>
          </a:xfrm>
          <a:custGeom>
            <a:avLst/>
            <a:gdLst>
              <a:gd name="T0" fmla="*/ 0 w 1682750"/>
              <a:gd name="T1" fmla="*/ 21784 h 2179637"/>
              <a:gd name="T2" fmla="*/ 469677 w 1682750"/>
              <a:gd name="T3" fmla="*/ 33150 h 2179637"/>
              <a:gd name="T4" fmla="*/ 823638 w 1682750"/>
              <a:gd name="T5" fmla="*/ 220683 h 2179637"/>
              <a:gd name="T6" fmla="*/ 1075495 w 1682750"/>
              <a:gd name="T7" fmla="*/ 538924 h 2179637"/>
              <a:gd name="T8" fmla="*/ 1198020 w 1682750"/>
              <a:gd name="T9" fmla="*/ 862854 h 2179637"/>
              <a:gd name="T10" fmla="*/ 1102723 w 1682750"/>
              <a:gd name="T11" fmla="*/ 1300424 h 21796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2750"/>
              <a:gd name="T19" fmla="*/ 0 h 2179637"/>
              <a:gd name="T20" fmla="*/ 1682750 w 1682750"/>
              <a:gd name="T21" fmla="*/ 2179637 h 217963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2750" h="2179637">
                <a:moveTo>
                  <a:pt x="0" y="36512"/>
                </a:moveTo>
                <a:cubicBezTo>
                  <a:pt x="232569" y="18256"/>
                  <a:pt x="465138" y="0"/>
                  <a:pt x="657225" y="55562"/>
                </a:cubicBezTo>
                <a:cubicBezTo>
                  <a:pt x="849312" y="111124"/>
                  <a:pt x="1011238" y="228600"/>
                  <a:pt x="1152525" y="369887"/>
                </a:cubicBezTo>
                <a:cubicBezTo>
                  <a:pt x="1293812" y="511174"/>
                  <a:pt x="1417638" y="723900"/>
                  <a:pt x="1504950" y="903287"/>
                </a:cubicBezTo>
                <a:cubicBezTo>
                  <a:pt x="1592262" y="1082674"/>
                  <a:pt x="1670050" y="1233487"/>
                  <a:pt x="1676400" y="1446212"/>
                </a:cubicBezTo>
                <a:cubicBezTo>
                  <a:pt x="1682750" y="1658937"/>
                  <a:pt x="1612900" y="1919287"/>
                  <a:pt x="1543050" y="2179637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 lIns="95341" tIns="47671" rIns="95341" bIns="47671"/>
          <a:lstStyle/>
          <a:p>
            <a:endParaRPr lang="en-US"/>
          </a:p>
        </p:txBody>
      </p:sp>
      <p:sp>
        <p:nvSpPr>
          <p:cNvPr id="48" name="h(k1) -&gt; A arrow"/>
          <p:cNvSpPr>
            <a:spLocks noChangeArrowheads="1"/>
          </p:cNvSpPr>
          <p:nvPr/>
        </p:nvSpPr>
        <p:spPr bwMode="auto">
          <a:xfrm>
            <a:off x="6038850" y="1851025"/>
            <a:ext cx="801688" cy="393700"/>
          </a:xfrm>
          <a:custGeom>
            <a:avLst/>
            <a:gdLst>
              <a:gd name="T0" fmla="*/ 0 w 762000"/>
              <a:gd name="T1" fmla="*/ 0 h 381000"/>
              <a:gd name="T2" fmla="*/ 283330 w 762000"/>
              <a:gd name="T3" fmla="*/ 17070 h 381000"/>
              <a:gd name="T4" fmla="*/ 463002 w 762000"/>
              <a:gd name="T5" fmla="*/ 96733 h 381000"/>
              <a:gd name="T6" fmla="*/ 552840 w 762000"/>
              <a:gd name="T7" fmla="*/ 227609 h 381000"/>
              <a:gd name="T8" fmla="*/ 0 60000 65536"/>
              <a:gd name="T9" fmla="*/ 0 60000 65536"/>
              <a:gd name="T10" fmla="*/ 0 60000 65536"/>
              <a:gd name="T11" fmla="*/ 0 60000 65536"/>
              <a:gd name="T12" fmla="*/ 0 w 762000"/>
              <a:gd name="T13" fmla="*/ 0 h 381000"/>
              <a:gd name="T14" fmla="*/ 762000 w 762000"/>
              <a:gd name="T15" fmla="*/ 381000 h 381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000" h="381000">
                <a:moveTo>
                  <a:pt x="0" y="0"/>
                </a:moveTo>
                <a:cubicBezTo>
                  <a:pt x="142081" y="794"/>
                  <a:pt x="284163" y="1588"/>
                  <a:pt x="390525" y="28575"/>
                </a:cubicBezTo>
                <a:cubicBezTo>
                  <a:pt x="496888" y="55563"/>
                  <a:pt x="576263" y="103188"/>
                  <a:pt x="638175" y="161925"/>
                </a:cubicBezTo>
                <a:cubicBezTo>
                  <a:pt x="700087" y="220662"/>
                  <a:pt x="731043" y="300831"/>
                  <a:pt x="762000" y="381000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 lIns="95341" tIns="47671" rIns="95341" bIns="47671"/>
          <a:lstStyle/>
          <a:p>
            <a:endParaRPr lang="en-US"/>
          </a:p>
        </p:txBody>
      </p:sp>
      <p:sp>
        <p:nvSpPr>
          <p:cNvPr id="43" name="h(k2) arrow"/>
          <p:cNvSpPr>
            <a:spLocks noChangeArrowheads="1"/>
          </p:cNvSpPr>
          <p:nvPr/>
        </p:nvSpPr>
        <p:spPr bwMode="auto">
          <a:xfrm>
            <a:off x="1520825" y="4094163"/>
            <a:ext cx="1360488" cy="315912"/>
          </a:xfrm>
          <a:custGeom>
            <a:avLst/>
            <a:gdLst>
              <a:gd name="T0" fmla="*/ 694148 w 1295400"/>
              <a:gd name="T1" fmla="*/ 169838 h 304800"/>
              <a:gd name="T2" fmla="*/ 459539 w 1295400"/>
              <a:gd name="T3" fmla="*/ 91316 h 304800"/>
              <a:gd name="T4" fmla="*/ 151961 w 1295400"/>
              <a:gd name="T5" fmla="*/ 159162 h 304800"/>
              <a:gd name="T6" fmla="*/ 17694720 60000 65536"/>
              <a:gd name="T7" fmla="*/ 5898240 60000 65536"/>
              <a:gd name="T8" fmla="*/ 17694720 60000 65536"/>
              <a:gd name="T9" fmla="*/ 214182 w 1295400"/>
              <a:gd name="T10" fmla="*/ 265629 h 304800"/>
              <a:gd name="T11" fmla="*/ 978371 w 1295400"/>
              <a:gd name="T12" fmla="*/ 304800 h 304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5400" h="304800" stroke="0">
                <a:moveTo>
                  <a:pt x="978371" y="283443"/>
                </a:moveTo>
                <a:lnTo>
                  <a:pt x="978370" y="283442"/>
                </a:lnTo>
                <a:cubicBezTo>
                  <a:pt x="878302" y="297422"/>
                  <a:pt x="764076" y="304799"/>
                  <a:pt x="647700" y="304800"/>
                </a:cubicBezTo>
                <a:cubicBezTo>
                  <a:pt x="487585" y="304800"/>
                  <a:pt x="333145" y="290845"/>
                  <a:pt x="214183" y="265629"/>
                </a:cubicBezTo>
                <a:lnTo>
                  <a:pt x="647700" y="152400"/>
                </a:lnTo>
                <a:lnTo>
                  <a:pt x="978371" y="283443"/>
                </a:lnTo>
                <a:close/>
              </a:path>
              <a:path w="1295400" h="304800" fill="none">
                <a:moveTo>
                  <a:pt x="978371" y="283443"/>
                </a:moveTo>
                <a:lnTo>
                  <a:pt x="978370" y="283442"/>
                </a:lnTo>
                <a:cubicBezTo>
                  <a:pt x="878302" y="297422"/>
                  <a:pt x="764076" y="304799"/>
                  <a:pt x="647700" y="304800"/>
                </a:cubicBezTo>
                <a:cubicBezTo>
                  <a:pt x="487585" y="304800"/>
                  <a:pt x="333145" y="290845"/>
                  <a:pt x="214183" y="265629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 type="triangle" w="lg" len="lg"/>
            <a:tailEnd/>
          </a:ln>
        </p:spPr>
        <p:txBody>
          <a:bodyPr lIns="95341" tIns="47671" rIns="95341" bIns="47671"/>
          <a:lstStyle/>
          <a:p>
            <a:endParaRPr lang="en-US"/>
          </a:p>
        </p:txBody>
      </p:sp>
      <p:sp>
        <p:nvSpPr>
          <p:cNvPr id="44" name="h(k2) label"/>
          <p:cNvSpPr txBox="1">
            <a:spLocks noChangeArrowheads="1"/>
          </p:cNvSpPr>
          <p:nvPr/>
        </p:nvSpPr>
        <p:spPr bwMode="auto">
          <a:xfrm>
            <a:off x="554038" y="4094163"/>
            <a:ext cx="12795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341" tIns="47671" rIns="95341" bIns="47671">
            <a:spAutoFit/>
          </a:bodyPr>
          <a:lstStyle/>
          <a:p>
            <a:pPr algn="ctr" defTabSz="952500" eaLnBrk="0"/>
            <a:r>
              <a:rPr lang="en-US" sz="2500">
                <a:latin typeface="Tahoma" pitchFamily="34" charset="0"/>
                <a:cs typeface="Courier New" pitchFamily="49" charset="0"/>
              </a:rPr>
              <a:t>h(key2)</a:t>
            </a:r>
          </a:p>
        </p:txBody>
      </p:sp>
      <p:grpSp>
        <p:nvGrpSpPr>
          <p:cNvPr id="9" name="h(k1)"/>
          <p:cNvGrpSpPr>
            <a:grpSpLocks/>
          </p:cNvGrpSpPr>
          <p:nvPr/>
        </p:nvGrpSpPr>
        <p:grpSpPr bwMode="auto">
          <a:xfrm>
            <a:off x="5921375" y="1101725"/>
            <a:ext cx="2235200" cy="1497013"/>
            <a:chOff x="5638800" y="1066800"/>
            <a:chExt cx="2129578" cy="1447800"/>
          </a:xfrm>
        </p:grpSpPr>
        <p:sp>
          <p:nvSpPr>
            <p:cNvPr id="65568" name="h(k1) arrow"/>
            <p:cNvSpPr>
              <a:spLocks noChangeArrowheads="1"/>
            </p:cNvSpPr>
            <p:nvPr/>
          </p:nvSpPr>
          <p:spPr bwMode="auto">
            <a:xfrm>
              <a:off x="5638800" y="1295400"/>
              <a:ext cx="1981208" cy="1219200"/>
            </a:xfrm>
            <a:custGeom>
              <a:avLst/>
              <a:gdLst>
                <a:gd name="T0" fmla="*/ 14891 w 1981208"/>
                <a:gd name="T1" fmla="*/ 504299 h 1219200"/>
                <a:gd name="T2" fmla="*/ 990604 w 1981208"/>
                <a:gd name="T3" fmla="*/ 609600 h 1219200"/>
                <a:gd name="T4" fmla="*/ 964399 w 1981208"/>
                <a:gd name="T5" fmla="*/ 213 h 1219200"/>
                <a:gd name="T6" fmla="*/ 5898240 60000 65536"/>
                <a:gd name="T7" fmla="*/ 17694720 60000 65536"/>
                <a:gd name="T8" fmla="*/ 0 60000 65536"/>
                <a:gd name="T9" fmla="*/ 14891 w 1981208"/>
                <a:gd name="T10" fmla="*/ 213 h 1219200"/>
                <a:gd name="T11" fmla="*/ 964399 w 1981208"/>
                <a:gd name="T12" fmla="*/ 504299 h 1219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81208" h="1219200" stroke="0">
                  <a:moveTo>
                    <a:pt x="14891" y="504299"/>
                  </a:moveTo>
                  <a:lnTo>
                    <a:pt x="14890" y="504298"/>
                  </a:lnTo>
                  <a:cubicBezTo>
                    <a:pt x="96286" y="218684"/>
                    <a:pt x="493355" y="7884"/>
                    <a:pt x="964398" y="213"/>
                  </a:cubicBezTo>
                  <a:lnTo>
                    <a:pt x="990604" y="609600"/>
                  </a:lnTo>
                  <a:lnTo>
                    <a:pt x="14891" y="504299"/>
                  </a:lnTo>
                  <a:close/>
                </a:path>
                <a:path w="1981208" h="1219200" fill="none">
                  <a:moveTo>
                    <a:pt x="14891" y="504299"/>
                  </a:moveTo>
                  <a:lnTo>
                    <a:pt x="14890" y="504298"/>
                  </a:lnTo>
                  <a:cubicBezTo>
                    <a:pt x="96286" y="218684"/>
                    <a:pt x="493355" y="7884"/>
                    <a:pt x="964398" y="213"/>
                  </a:cubicBezTo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 type="triangle" w="lg" len="lg"/>
              <a:tailEnd/>
            </a:ln>
          </p:spPr>
          <p:txBody>
            <a:bodyPr lIns="86493" tIns="43247" rIns="86493" bIns="43247"/>
            <a:lstStyle/>
            <a:p>
              <a:endParaRPr lang="en-US"/>
            </a:p>
          </p:txBody>
        </p:sp>
        <p:sp>
          <p:nvSpPr>
            <p:cNvPr id="65569" name="h(k1) label"/>
            <p:cNvSpPr txBox="1">
              <a:spLocks noChangeArrowheads="1"/>
            </p:cNvSpPr>
            <p:nvPr/>
          </p:nvSpPr>
          <p:spPr bwMode="auto">
            <a:xfrm>
              <a:off x="6566759" y="1066800"/>
              <a:ext cx="1201619" cy="430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6493" tIns="43247" rIns="86493" bIns="43247">
              <a:spAutoFit/>
            </a:bodyPr>
            <a:lstStyle/>
            <a:p>
              <a:pPr algn="ctr" defTabSz="952500" eaLnBrk="0"/>
              <a:r>
                <a:rPr lang="en-US" sz="2500">
                  <a:latin typeface="Tahoma" pitchFamily="34" charset="0"/>
                  <a:cs typeface="Courier New" pitchFamily="49" charset="0"/>
                </a:rPr>
                <a:t>h(key1)</a:t>
              </a:r>
            </a:p>
          </p:txBody>
        </p:sp>
      </p:grpSp>
      <p:sp>
        <p:nvSpPr>
          <p:cNvPr id="65565" name="Title: Partitioning"/>
          <p:cNvSpPr>
            <a:spLocks noGrp="1"/>
          </p:cNvSpPr>
          <p:nvPr>
            <p:ph type="title" idx="4294967295"/>
          </p:nvPr>
        </p:nvSpPr>
        <p:spPr>
          <a:xfrm>
            <a:off x="503238" y="303213"/>
            <a:ext cx="7897812" cy="1258887"/>
          </a:xfrm>
        </p:spPr>
        <p:txBody>
          <a:bodyPr lIns="100773" tIns="50386" rIns="100773" bIns="50386"/>
          <a:lstStyle/>
          <a:p>
            <a:pPr eaLnBrk="1"/>
            <a:r>
              <a:rPr lang="en-US" smtClean="0"/>
              <a:t>Partitioning and Replication</a:t>
            </a:r>
            <a:endParaRPr lang="en-US" b="1" smtClean="0"/>
          </a:p>
        </p:txBody>
      </p:sp>
      <p:sp>
        <p:nvSpPr>
          <p:cNvPr id="65566" name="Title: Load Balancing"/>
          <p:cNvSpPr txBox="1">
            <a:spLocks/>
          </p:cNvSpPr>
          <p:nvPr/>
        </p:nvSpPr>
        <p:spPr bwMode="auto">
          <a:xfrm>
            <a:off x="500063" y="414338"/>
            <a:ext cx="9072562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73" tIns="50386" rIns="100773" bIns="50386" anchor="ctr"/>
          <a:lstStyle/>
          <a:p>
            <a:pPr eaLnBrk="0"/>
            <a:endParaRPr lang="en-US" sz="3300">
              <a:solidFill>
                <a:schemeClr val="tx2"/>
              </a:solidFill>
              <a:latin typeface="Tahoma" pitchFamily="34" charset="0"/>
            </a:endParaRPr>
          </a:p>
          <a:p>
            <a:pPr eaLnBrk="0"/>
            <a:endParaRPr lang="en-US" sz="3300">
              <a:solidFill>
                <a:schemeClr val="tx2"/>
              </a:solidFill>
              <a:latin typeface="Tahoma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72" grpId="0" animBg="1"/>
      <p:bldP spid="72" grpId="1" animBg="1"/>
      <p:bldP spid="66" grpId="0" animBg="1"/>
      <p:bldP spid="66" grpId="1" animBg="1"/>
      <p:bldP spid="38" grpId="0" animBg="1"/>
      <p:bldP spid="38" grpId="1" animBg="1"/>
      <p:bldP spid="39" grpId="0" animBg="1"/>
      <p:bldP spid="39" grpId="1" animBg="1"/>
      <p:bldP spid="61" grpId="0" animBg="1"/>
      <p:bldP spid="61" grpId="1" animBg="1"/>
      <p:bldP spid="59" grpId="0" animBg="1"/>
      <p:bldP spid="71" grpId="0" animBg="1"/>
      <p:bldP spid="71" grpId="1" animBg="1"/>
      <p:bldP spid="37" grpId="0" animBg="1"/>
      <p:bldP spid="37" grpId="1" animBg="1"/>
      <p:bldP spid="57" grpId="0" animBg="1"/>
      <p:bldP spid="57" grpId="1" animBg="1"/>
      <p:bldP spid="67" grpId="0" animBg="1"/>
      <p:bldP spid="67" grpId="1" animBg="1"/>
      <p:bldP spid="36" grpId="0" animBg="1"/>
      <p:bldP spid="36" grpId="1" animBg="1"/>
      <p:bldP spid="88" grpId="0" animBg="1"/>
      <p:bldP spid="88" grpId="1" animBg="1"/>
      <p:bldP spid="56" grpId="0"/>
      <p:bldP spid="75" grpId="0" animBg="1"/>
      <p:bldP spid="74" grpId="0" animBg="1"/>
      <p:bldP spid="48" grpId="0" animBg="1"/>
      <p:bldP spid="48" grpId="1" animBg="1"/>
      <p:bldP spid="48" grpId="2" animBg="1"/>
      <p:bldP spid="43" grpId="0" animBg="1"/>
      <p:bldP spid="4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ctrTitle"/>
          </p:nvPr>
        </p:nvSpPr>
        <p:spPr>
          <a:xfrm>
            <a:off x="420688" y="0"/>
            <a:ext cx="8483600" cy="1092200"/>
          </a:xfrm>
        </p:spPr>
        <p:txBody>
          <a:bodyPr/>
          <a:lstStyle/>
          <a:p>
            <a:pPr eaLnBrk="1"/>
            <a:r>
              <a:rPr lang="en-US" smtClean="0"/>
              <a:t>Partitioning</a:t>
            </a:r>
            <a:r>
              <a:rPr lang="en-US" sz="3100" i="1" baseline="60000" smtClean="0">
                <a:solidFill>
                  <a:srgbClr val="FF0000"/>
                </a:solidFill>
              </a:rPr>
              <a:t>1</a:t>
            </a:r>
            <a:endParaRPr lang="fa-IR" sz="3100" i="1" baseline="60000" smtClean="0">
              <a:solidFill>
                <a:srgbClr val="FF0000"/>
              </a:solidFill>
            </a:endParaRPr>
          </a:p>
        </p:txBody>
      </p:sp>
      <p:sp>
        <p:nvSpPr>
          <p:cNvPr id="66563" name="Title 1"/>
          <p:cNvSpPr txBox="1">
            <a:spLocks/>
          </p:cNvSpPr>
          <p:nvPr/>
        </p:nvSpPr>
        <p:spPr bwMode="auto">
          <a:xfrm>
            <a:off x="671513" y="923925"/>
            <a:ext cx="8821737" cy="562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 anchor="ctr"/>
          <a:lstStyle/>
          <a:p>
            <a:pPr marL="377825" indent="-377825">
              <a:buFont typeface="Arial" charset="0"/>
              <a:buChar char="•"/>
            </a:pPr>
            <a:r>
              <a:rPr lang="en-US" sz="2900"/>
              <a:t>In cassandra, the total data managed by the </a:t>
            </a:r>
            <a:r>
              <a:rPr lang="en-US" sz="2900" i="1">
                <a:solidFill>
                  <a:srgbClr val="FF0000"/>
                </a:solidFill>
              </a:rPr>
              <a:t>cluster</a:t>
            </a:r>
            <a:r>
              <a:rPr lang="en-US" sz="2900"/>
              <a:t> is represented as a </a:t>
            </a:r>
            <a:r>
              <a:rPr lang="en-US" sz="2900" i="1">
                <a:solidFill>
                  <a:srgbClr val="FF0000"/>
                </a:solidFill>
              </a:rPr>
              <a:t>circular space or ring</a:t>
            </a:r>
            <a:r>
              <a:rPr lang="en-US" sz="2900"/>
              <a:t>.</a:t>
            </a:r>
          </a:p>
          <a:p>
            <a:pPr marL="377825" indent="-377825">
              <a:buFont typeface="Arial" charset="0"/>
              <a:buChar char="•"/>
            </a:pPr>
            <a:endParaRPr lang="en-US" sz="2900"/>
          </a:p>
          <a:p>
            <a:pPr marL="377825" indent="-377825">
              <a:buFont typeface="Arial" charset="0"/>
              <a:buChar char="•"/>
            </a:pPr>
            <a:r>
              <a:rPr lang="en-US" sz="2900"/>
              <a:t>The ring is </a:t>
            </a:r>
            <a:r>
              <a:rPr lang="en-US" sz="2900" i="1">
                <a:solidFill>
                  <a:srgbClr val="FF0000"/>
                </a:solidFill>
              </a:rPr>
              <a:t>divided up into ranges equal</a:t>
            </a:r>
            <a:r>
              <a:rPr lang="en-US" sz="2900"/>
              <a:t> to the number of nodes, which each node being responsible for one or more ranges of the overall data.</a:t>
            </a:r>
          </a:p>
          <a:p>
            <a:pPr marL="377825" indent="-377825">
              <a:buFont typeface="Arial" charset="0"/>
              <a:buChar char="•"/>
            </a:pPr>
            <a:endParaRPr lang="en-US" sz="2900"/>
          </a:p>
          <a:p>
            <a:pPr marL="377825" indent="-377825">
              <a:buFont typeface="Arial" charset="0"/>
              <a:buChar char="•"/>
            </a:pPr>
            <a:r>
              <a:rPr lang="en-US" sz="2900"/>
              <a:t>Before a node can join the ring, it must be assigned a token.</a:t>
            </a:r>
          </a:p>
          <a:p>
            <a:pPr marL="377825" indent="-377825">
              <a:buFont typeface="Arial" charset="0"/>
              <a:buChar char="•"/>
            </a:pPr>
            <a:endParaRPr lang="en-US" sz="2900"/>
          </a:p>
          <a:p>
            <a:pPr marL="377825" indent="-377825">
              <a:buFont typeface="Arial" charset="0"/>
              <a:buChar char="•"/>
            </a:pPr>
            <a:r>
              <a:rPr lang="en-US" sz="2900"/>
              <a:t>The token determines the </a:t>
            </a:r>
            <a:r>
              <a:rPr lang="en-US" sz="2900" i="1">
                <a:solidFill>
                  <a:srgbClr val="FF0000"/>
                </a:solidFill>
              </a:rPr>
              <a:t>node’s position</a:t>
            </a:r>
            <a:r>
              <a:rPr lang="en-US" sz="2900"/>
              <a:t> on the ring and the range of data it is responsible for.</a:t>
            </a:r>
          </a:p>
        </p:txBody>
      </p:sp>
      <p:sp>
        <p:nvSpPr>
          <p:cNvPr id="66564" name="TextBox 9"/>
          <p:cNvSpPr txBox="1">
            <a:spLocks noChangeArrowheads="1"/>
          </p:cNvSpPr>
          <p:nvPr/>
        </p:nvSpPr>
        <p:spPr bwMode="auto">
          <a:xfrm>
            <a:off x="755650" y="6551613"/>
            <a:ext cx="4956175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 sz="1500" i="1">
                <a:solidFill>
                  <a:srgbClr val="000099"/>
                </a:solidFill>
              </a:rPr>
              <a:t>1 http://www.datastax.com/docs/0.8/cluster_architecture</a:t>
            </a:r>
          </a:p>
        </p:txBody>
      </p:sp>
      <p:sp>
        <p:nvSpPr>
          <p:cNvPr id="6656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4C0F48F-45DA-4F3F-8857-0171A6124021}" type="slidenum">
              <a:rPr lang="en-US" smtClean="0"/>
              <a:pPr/>
              <a:t>48</a:t>
            </a:fld>
            <a:r>
              <a:rPr lang="en-US" smtClean="0"/>
              <a:t> / 66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0080625" cy="1092200"/>
          </a:xfrm>
        </p:spPr>
        <p:txBody>
          <a:bodyPr/>
          <a:lstStyle/>
          <a:p>
            <a:pPr eaLnBrk="1"/>
            <a:r>
              <a:rPr lang="en-US" sz="4000" smtClean="0"/>
              <a:t>Partitioning – Single Data Center(</a:t>
            </a:r>
            <a:r>
              <a:rPr lang="en-US" sz="3500" smtClean="0"/>
              <a:t>Continue</a:t>
            </a:r>
            <a:r>
              <a:rPr lang="en-US" sz="4000" smtClean="0"/>
              <a:t>)</a:t>
            </a:r>
            <a:r>
              <a:rPr lang="en-US" sz="4000" i="1" baseline="60000" smtClean="0">
                <a:solidFill>
                  <a:srgbClr val="FF0000"/>
                </a:solidFill>
              </a:rPr>
              <a:t>1</a:t>
            </a:r>
            <a:endParaRPr lang="fa-IR" sz="4000" i="1" baseline="60000" smtClean="0">
              <a:solidFill>
                <a:srgbClr val="FF0000"/>
              </a:solidFill>
            </a:endParaRPr>
          </a:p>
        </p:txBody>
      </p:sp>
      <p:sp>
        <p:nvSpPr>
          <p:cNvPr id="67587" name="TextBox 9"/>
          <p:cNvSpPr txBox="1">
            <a:spLocks noChangeArrowheads="1"/>
          </p:cNvSpPr>
          <p:nvPr/>
        </p:nvSpPr>
        <p:spPr bwMode="auto">
          <a:xfrm>
            <a:off x="755650" y="6551613"/>
            <a:ext cx="4956175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 sz="1500" i="1">
                <a:solidFill>
                  <a:srgbClr val="000099"/>
                </a:solidFill>
              </a:rPr>
              <a:t>1 http://www.datastax.com/docs/0.8/cluster_architecture</a:t>
            </a:r>
          </a:p>
        </p:txBody>
      </p:sp>
      <p:pic>
        <p:nvPicPr>
          <p:cNvPr id="67588" name="Picture 10" descr="../../_images/ring_partitio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2250" y="1427163"/>
            <a:ext cx="5545138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9" name="TextBox 11"/>
          <p:cNvSpPr txBox="1">
            <a:spLocks noChangeArrowheads="1"/>
          </p:cNvSpPr>
          <p:nvPr/>
        </p:nvSpPr>
        <p:spPr bwMode="auto">
          <a:xfrm>
            <a:off x="420688" y="1763713"/>
            <a:ext cx="3611562" cy="387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 sz="2200"/>
              <a:t>A cluster with 4 </a:t>
            </a:r>
            <a:r>
              <a:rPr lang="en-US" sz="2200" i="1">
                <a:solidFill>
                  <a:srgbClr val="FF0000"/>
                </a:solidFill>
              </a:rPr>
              <a:t>nodes</a:t>
            </a:r>
            <a:r>
              <a:rPr lang="en-US" sz="2200"/>
              <a:t>, the row keys managed by the cluster were numbers in the range of 0 to 100.</a:t>
            </a:r>
          </a:p>
          <a:p>
            <a:endParaRPr lang="en-US" sz="2200"/>
          </a:p>
          <a:p>
            <a:r>
              <a:rPr lang="en-US" sz="2200"/>
              <a:t>Each node is assigned a token that represents </a:t>
            </a:r>
            <a:r>
              <a:rPr lang="en-US" sz="2200" i="1">
                <a:solidFill>
                  <a:srgbClr val="FF0000"/>
                </a:solidFill>
              </a:rPr>
              <a:t>a point</a:t>
            </a:r>
            <a:r>
              <a:rPr lang="en-US" sz="2200"/>
              <a:t> in this range.</a:t>
            </a:r>
          </a:p>
          <a:p>
            <a:endParaRPr lang="en-US" sz="2200"/>
          </a:p>
          <a:p>
            <a:r>
              <a:rPr lang="en-US" sz="2200"/>
              <a:t>In this simple example, the token values are 0, 25, 50, and 75.</a:t>
            </a:r>
          </a:p>
        </p:txBody>
      </p:sp>
      <p:sp>
        <p:nvSpPr>
          <p:cNvPr id="67591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A2D295F-1356-4A44-874C-C707D0A6BE7A}" type="slidenum">
              <a:rPr lang="en-US" smtClean="0"/>
              <a:pPr/>
              <a:t>49</a:t>
            </a:fld>
            <a:r>
              <a:rPr lang="en-US" smtClean="0"/>
              <a:t> / 66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4925" y="284163"/>
            <a:ext cx="10079038" cy="639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912350" cy="1092200"/>
          </a:xfrm>
        </p:spPr>
        <p:txBody>
          <a:bodyPr/>
          <a:lstStyle/>
          <a:p>
            <a:pPr eaLnBrk="1"/>
            <a:r>
              <a:rPr lang="en-US" sz="4000" smtClean="0"/>
              <a:t>Partitioning – Replica Placement(</a:t>
            </a:r>
            <a:r>
              <a:rPr lang="en-US" sz="3500" smtClean="0"/>
              <a:t>Continue</a:t>
            </a:r>
            <a:r>
              <a:rPr lang="en-US" sz="4000" smtClean="0"/>
              <a:t>)</a:t>
            </a:r>
            <a:r>
              <a:rPr lang="en-US" sz="4000" i="1" baseline="60000" smtClean="0">
                <a:solidFill>
                  <a:srgbClr val="FF0000"/>
                </a:solidFill>
              </a:rPr>
              <a:t>1</a:t>
            </a:r>
            <a:endParaRPr lang="fa-IR" sz="4000" i="1" baseline="60000" smtClean="0">
              <a:solidFill>
                <a:srgbClr val="FF0000"/>
              </a:solidFill>
            </a:endParaRPr>
          </a:p>
        </p:txBody>
      </p:sp>
      <p:sp>
        <p:nvSpPr>
          <p:cNvPr id="68611" name="TextBox 9"/>
          <p:cNvSpPr txBox="1">
            <a:spLocks noChangeArrowheads="1"/>
          </p:cNvSpPr>
          <p:nvPr/>
        </p:nvSpPr>
        <p:spPr bwMode="auto">
          <a:xfrm>
            <a:off x="755650" y="6548438"/>
            <a:ext cx="4956175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 sz="1500" i="1">
                <a:solidFill>
                  <a:srgbClr val="000099"/>
                </a:solidFill>
              </a:rPr>
              <a:t>1 http://www.datastax.com/docs/0.8/cluster_architecture</a:t>
            </a:r>
          </a:p>
        </p:txBody>
      </p:sp>
      <p:sp>
        <p:nvSpPr>
          <p:cNvPr id="68612" name="Title 1"/>
          <p:cNvSpPr txBox="1">
            <a:spLocks/>
          </p:cNvSpPr>
          <p:nvPr/>
        </p:nvSpPr>
        <p:spPr bwMode="auto">
          <a:xfrm>
            <a:off x="420688" y="1595438"/>
            <a:ext cx="9239250" cy="361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 anchor="ctr"/>
          <a:lstStyle/>
          <a:p>
            <a:pPr marL="377825" indent="-377825"/>
            <a:endParaRPr lang="en-US" sz="2900"/>
          </a:p>
          <a:p>
            <a:pPr marL="377825" indent="-377825">
              <a:buFont typeface="Arial" charset="0"/>
              <a:buChar char="•"/>
            </a:pPr>
            <a:r>
              <a:rPr lang="en-US" sz="2900"/>
              <a:t>In </a:t>
            </a:r>
            <a:r>
              <a:rPr lang="en-US" sz="3100"/>
              <a:t>multi-data center deployments, </a:t>
            </a:r>
            <a:r>
              <a:rPr lang="en-US" sz="3100" i="1">
                <a:solidFill>
                  <a:srgbClr val="FF0000"/>
                </a:solidFill>
              </a:rPr>
              <a:t>replica placement</a:t>
            </a:r>
            <a:r>
              <a:rPr lang="en-US" sz="3100"/>
              <a:t> is calculated </a:t>
            </a:r>
            <a:r>
              <a:rPr lang="en-US" sz="3100" i="1">
                <a:solidFill>
                  <a:srgbClr val="FF0000"/>
                </a:solidFill>
              </a:rPr>
              <a:t>per data center</a:t>
            </a:r>
            <a:r>
              <a:rPr lang="en-US" sz="3100"/>
              <a:t>.</a:t>
            </a:r>
          </a:p>
          <a:p>
            <a:pPr marL="377825" indent="-377825"/>
            <a:endParaRPr lang="en-US" sz="3100"/>
          </a:p>
          <a:p>
            <a:pPr marL="377825" indent="-377825">
              <a:buFont typeface="Arial" charset="0"/>
              <a:buChar char="•"/>
            </a:pPr>
            <a:r>
              <a:rPr lang="en-US" sz="3100"/>
              <a:t>Additional replicas in the same data center are placed by walking the ring </a:t>
            </a:r>
            <a:r>
              <a:rPr lang="en-US" sz="3100" i="1">
                <a:solidFill>
                  <a:srgbClr val="FF0000"/>
                </a:solidFill>
              </a:rPr>
              <a:t>clockwise</a:t>
            </a:r>
            <a:r>
              <a:rPr lang="en-US" sz="3100"/>
              <a:t> until it reaches the first node in another rack.</a:t>
            </a:r>
          </a:p>
          <a:p>
            <a:pPr marL="377825" indent="-377825">
              <a:buFont typeface="Arial" charset="0"/>
              <a:buChar char="•"/>
            </a:pPr>
            <a:endParaRPr lang="en-US" sz="2900"/>
          </a:p>
        </p:txBody>
      </p:sp>
      <p:sp>
        <p:nvSpPr>
          <p:cNvPr id="6861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3480727-F997-4AB5-B750-E36EFA3220A5}" type="slidenum">
              <a:rPr lang="en-US" smtClean="0"/>
              <a:pPr/>
              <a:t>50</a:t>
            </a:fld>
            <a:r>
              <a:rPr lang="en-US" smtClean="0"/>
              <a:t> / 66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ctrTitle"/>
          </p:nvPr>
        </p:nvSpPr>
        <p:spPr>
          <a:xfrm>
            <a:off x="420688" y="0"/>
            <a:ext cx="9072562" cy="1008063"/>
          </a:xfrm>
        </p:spPr>
        <p:txBody>
          <a:bodyPr/>
          <a:lstStyle/>
          <a:p>
            <a:pPr marL="377825" indent="-377825" eaLnBrk="1"/>
            <a:r>
              <a:rPr lang="en-US" sz="3500" smtClean="0"/>
              <a:t>Replication Factor  &amp; Replication In Cassandra</a:t>
            </a:r>
          </a:p>
        </p:txBody>
      </p:sp>
      <p:sp>
        <p:nvSpPr>
          <p:cNvPr id="75779" name="Title 1"/>
          <p:cNvSpPr txBox="1">
            <a:spLocks/>
          </p:cNvSpPr>
          <p:nvPr/>
        </p:nvSpPr>
        <p:spPr bwMode="auto">
          <a:xfrm>
            <a:off x="671513" y="1344613"/>
            <a:ext cx="8569325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 anchor="ctr"/>
          <a:lstStyle/>
          <a:p>
            <a:pPr marL="377825" indent="-377825">
              <a:buFont typeface="Arial" charset="0"/>
              <a:buChar char="•"/>
            </a:pPr>
            <a:r>
              <a:rPr lang="en-US" sz="3100" i="1"/>
              <a:t> </a:t>
            </a:r>
            <a:r>
              <a:rPr lang="en-US" sz="3100" i="1">
                <a:solidFill>
                  <a:srgbClr val="FF0000"/>
                </a:solidFill>
              </a:rPr>
              <a:t>Replication factor</a:t>
            </a:r>
            <a:r>
              <a:rPr lang="en-US" sz="3100" i="1"/>
              <a:t> </a:t>
            </a:r>
            <a:r>
              <a:rPr lang="en-US" sz="3100"/>
              <a:t>The total number of replicas across the cluster is often referred to as the replication factor.</a:t>
            </a:r>
          </a:p>
          <a:p>
            <a:pPr marL="377825" indent="-377825">
              <a:buFont typeface="Arial" charset="0"/>
              <a:buChar char="•"/>
            </a:pPr>
            <a:endParaRPr lang="en-US" sz="3100" i="1">
              <a:solidFill>
                <a:srgbClr val="FF0000"/>
              </a:solidFill>
            </a:endParaRPr>
          </a:p>
          <a:p>
            <a:pPr marL="377825" indent="-377825">
              <a:buFont typeface="Arial" charset="0"/>
              <a:buChar char="•"/>
            </a:pPr>
            <a:r>
              <a:rPr lang="en-US" sz="3100" i="1"/>
              <a:t>A </a:t>
            </a:r>
            <a:r>
              <a:rPr lang="en-US" sz="3100" i="1">
                <a:solidFill>
                  <a:srgbClr val="FF0000"/>
                </a:solidFill>
              </a:rPr>
              <a:t>replication factor of 1</a:t>
            </a:r>
            <a:r>
              <a:rPr lang="en-US" sz="3100" i="1"/>
              <a:t> </a:t>
            </a:r>
            <a:r>
              <a:rPr lang="en-US" sz="3100"/>
              <a:t>means that there is only one copy of each row, and </a:t>
            </a:r>
            <a:r>
              <a:rPr lang="en-US" sz="3100" i="1">
                <a:solidFill>
                  <a:srgbClr val="FF0000"/>
                </a:solidFill>
              </a:rPr>
              <a:t>a replication factor of 2 </a:t>
            </a:r>
            <a:r>
              <a:rPr lang="en-US" sz="3100"/>
              <a:t>means two copies of each row.</a:t>
            </a:r>
          </a:p>
          <a:p>
            <a:pPr marL="377825" indent="-377825">
              <a:buFont typeface="Arial" charset="0"/>
              <a:buChar char="•"/>
            </a:pPr>
            <a:endParaRPr lang="en-US" sz="3100"/>
          </a:p>
          <a:p>
            <a:pPr marL="377825" indent="-377825">
              <a:buFont typeface="Arial" charset="0"/>
              <a:buChar char="•"/>
            </a:pPr>
            <a:r>
              <a:rPr lang="en-US" sz="3100" i="1"/>
              <a:t> </a:t>
            </a:r>
            <a:r>
              <a:rPr lang="en-US" sz="3100" i="1">
                <a:solidFill>
                  <a:srgbClr val="FF0000"/>
                </a:solidFill>
              </a:rPr>
              <a:t>Replication</a:t>
            </a:r>
            <a:r>
              <a:rPr lang="en-US" sz="3100"/>
              <a:t> Is the process of storing copies of data on multiple nodes.</a:t>
            </a:r>
          </a:p>
        </p:txBody>
      </p:sp>
      <p:sp>
        <p:nvSpPr>
          <p:cNvPr id="7578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13BE5A5-D585-45CD-A88B-C92556BA2C9C}" type="slidenum">
              <a:rPr lang="en-US" smtClean="0"/>
              <a:pPr/>
              <a:t>51</a:t>
            </a:fld>
            <a:r>
              <a:rPr lang="en-US" smtClean="0"/>
              <a:t> / 66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ctrTitle"/>
          </p:nvPr>
        </p:nvSpPr>
        <p:spPr>
          <a:xfrm>
            <a:off x="420688" y="0"/>
            <a:ext cx="9072562" cy="1008063"/>
          </a:xfrm>
        </p:spPr>
        <p:txBody>
          <a:bodyPr/>
          <a:lstStyle/>
          <a:p>
            <a:pPr marL="377825" indent="-377825" eaLnBrk="1"/>
            <a:r>
              <a:rPr lang="en-US" sz="3500" smtClean="0"/>
              <a:t>Replication Factor In Cassandra</a:t>
            </a:r>
          </a:p>
        </p:txBody>
      </p:sp>
      <p:sp>
        <p:nvSpPr>
          <p:cNvPr id="76803" name="TextBox 7"/>
          <p:cNvSpPr txBox="1">
            <a:spLocks noChangeArrowheads="1"/>
          </p:cNvSpPr>
          <p:nvPr/>
        </p:nvSpPr>
        <p:spPr bwMode="auto">
          <a:xfrm>
            <a:off x="2519363" y="5964238"/>
            <a:ext cx="4284662" cy="104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 sz="2200" i="1">
                <a:solidFill>
                  <a:srgbClr val="FF0000"/>
                </a:solidFill>
              </a:rPr>
              <a:t>Replication</a:t>
            </a:r>
            <a:r>
              <a:rPr lang="en-US" sz="2200"/>
              <a:t> is the process of storing copies of data on multiple nodes.</a:t>
            </a:r>
          </a:p>
        </p:txBody>
      </p:sp>
      <p:pic>
        <p:nvPicPr>
          <p:cNvPr id="76804" name="Picture 12" descr="../../_images/simple_strategy_replica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8538" y="1427163"/>
            <a:ext cx="512445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6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F69C9F5-EBC8-45C2-8AFE-5BBBFB36E173}" type="slidenum">
              <a:rPr lang="en-US" smtClean="0"/>
              <a:pPr/>
              <a:t>52</a:t>
            </a:fld>
            <a:r>
              <a:rPr lang="en-US" smtClean="0"/>
              <a:t> / 66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ctrTitle"/>
          </p:nvPr>
        </p:nvSpPr>
        <p:spPr>
          <a:xfrm>
            <a:off x="420688" y="0"/>
            <a:ext cx="9072562" cy="1008063"/>
          </a:xfrm>
        </p:spPr>
        <p:txBody>
          <a:bodyPr/>
          <a:lstStyle/>
          <a:p>
            <a:pPr marL="377825" indent="-377825" eaLnBrk="1"/>
            <a:r>
              <a:rPr lang="en-US" smtClean="0"/>
              <a:t>About Client Request</a:t>
            </a:r>
          </a:p>
        </p:txBody>
      </p:sp>
      <p:sp>
        <p:nvSpPr>
          <p:cNvPr id="71683" name="Title 1"/>
          <p:cNvSpPr txBox="1">
            <a:spLocks/>
          </p:cNvSpPr>
          <p:nvPr/>
        </p:nvSpPr>
        <p:spPr bwMode="auto">
          <a:xfrm>
            <a:off x="671513" y="923925"/>
            <a:ext cx="8821737" cy="562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 anchor="ctr"/>
          <a:lstStyle/>
          <a:p>
            <a:pPr marL="377825" indent="-377825">
              <a:buFont typeface="Arial" charset="0"/>
              <a:buChar char="•"/>
            </a:pPr>
            <a:r>
              <a:rPr lang="en-US" sz="2900"/>
              <a:t>All nodes in cassandra are </a:t>
            </a:r>
            <a:r>
              <a:rPr lang="en-US" sz="2900" i="1">
                <a:solidFill>
                  <a:srgbClr val="FF0000"/>
                </a:solidFill>
              </a:rPr>
              <a:t>peers</a:t>
            </a:r>
            <a:r>
              <a:rPr lang="en-US" sz="2900"/>
              <a:t>.</a:t>
            </a:r>
          </a:p>
          <a:p>
            <a:pPr marL="377825" indent="-377825">
              <a:buFont typeface="Arial" charset="0"/>
              <a:buChar char="•"/>
            </a:pPr>
            <a:endParaRPr lang="en-US" sz="2900"/>
          </a:p>
          <a:p>
            <a:pPr marL="377825" indent="-377825">
              <a:buFont typeface="Arial" charset="0"/>
              <a:buChar char="•"/>
            </a:pPr>
            <a:r>
              <a:rPr lang="en-US" sz="2900"/>
              <a:t>A client read/write request can go to any node in the cluster.</a:t>
            </a:r>
          </a:p>
          <a:p>
            <a:pPr marL="377825" indent="-377825">
              <a:buFont typeface="Arial" charset="0"/>
              <a:buChar char="•"/>
            </a:pPr>
            <a:endParaRPr lang="en-US" sz="2900"/>
          </a:p>
          <a:p>
            <a:pPr marL="377825" indent="-377825">
              <a:buFont typeface="Arial" charset="0"/>
              <a:buChar char="•"/>
            </a:pPr>
            <a:r>
              <a:rPr lang="en-US" sz="2900"/>
              <a:t>When a client connect to a node and issues a read/write request , that node serves as a </a:t>
            </a:r>
            <a:r>
              <a:rPr lang="en-US" sz="2900" i="1">
                <a:solidFill>
                  <a:srgbClr val="FF0000"/>
                </a:solidFill>
              </a:rPr>
              <a:t>proxy</a:t>
            </a:r>
            <a:r>
              <a:rPr lang="en-US" sz="2900"/>
              <a:t> the </a:t>
            </a:r>
            <a:r>
              <a:rPr lang="en-US" sz="2900" i="1">
                <a:solidFill>
                  <a:srgbClr val="FF0000"/>
                </a:solidFill>
              </a:rPr>
              <a:t>coordinator</a:t>
            </a:r>
            <a:r>
              <a:rPr lang="en-US" sz="2900"/>
              <a:t> for that particular operation.</a:t>
            </a:r>
          </a:p>
          <a:p>
            <a:pPr marL="377825" indent="-377825">
              <a:buFont typeface="Arial" charset="0"/>
              <a:buChar char="•"/>
            </a:pPr>
            <a:endParaRPr lang="en-US" sz="2900"/>
          </a:p>
          <a:p>
            <a:pPr marL="377825" indent="-377825">
              <a:buFont typeface="Arial" charset="0"/>
              <a:buChar char="•"/>
            </a:pPr>
            <a:r>
              <a:rPr lang="en-US" sz="2900"/>
              <a:t>The job of the coordinator is to act between the client application and the nodes(replicas)that own the data being requested.</a:t>
            </a:r>
          </a:p>
        </p:txBody>
      </p:sp>
      <p:sp>
        <p:nvSpPr>
          <p:cNvPr id="7168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A9DB1E5-460C-471C-B498-BDDA1AF5BA55}" type="slidenum">
              <a:rPr lang="en-US" smtClean="0"/>
              <a:pPr/>
              <a:t>53</a:t>
            </a:fld>
            <a:r>
              <a:rPr lang="en-US" smtClean="0"/>
              <a:t> / 66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ctrTitle"/>
          </p:nvPr>
        </p:nvSpPr>
        <p:spPr>
          <a:xfrm>
            <a:off x="420688" y="0"/>
            <a:ext cx="9072562" cy="1008063"/>
          </a:xfrm>
        </p:spPr>
        <p:txBody>
          <a:bodyPr/>
          <a:lstStyle/>
          <a:p>
            <a:pPr marL="377825" indent="-377825" eaLnBrk="1"/>
            <a:r>
              <a:rPr lang="en-US" smtClean="0"/>
              <a:t>About Client Request(Continue)</a:t>
            </a:r>
          </a:p>
        </p:txBody>
      </p:sp>
      <p:sp>
        <p:nvSpPr>
          <p:cNvPr id="72707" name="Title 1"/>
          <p:cNvSpPr txBox="1">
            <a:spLocks/>
          </p:cNvSpPr>
          <p:nvPr/>
        </p:nvSpPr>
        <p:spPr bwMode="auto">
          <a:xfrm>
            <a:off x="671513" y="923925"/>
            <a:ext cx="8821737" cy="529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 anchor="ctr"/>
          <a:lstStyle/>
          <a:p>
            <a:pPr marL="377825" indent="-377825">
              <a:buFont typeface="Arial" charset="0"/>
              <a:buChar char="•"/>
            </a:pPr>
            <a:r>
              <a:rPr lang="en-US" sz="2900"/>
              <a:t>The coordinator sends the </a:t>
            </a:r>
            <a:r>
              <a:rPr lang="en-US" sz="2900" i="1">
                <a:solidFill>
                  <a:srgbClr val="FF0000"/>
                </a:solidFill>
              </a:rPr>
              <a:t>write request to all replicas</a:t>
            </a:r>
            <a:r>
              <a:rPr lang="en-US" sz="2900"/>
              <a:t> that own the row being written. If all replica nodes are up and available.</a:t>
            </a:r>
          </a:p>
          <a:p>
            <a:pPr marL="377825" indent="-377825">
              <a:buFont typeface="Arial" charset="0"/>
              <a:buChar char="•"/>
            </a:pPr>
            <a:endParaRPr lang="en-US" sz="2900"/>
          </a:p>
          <a:p>
            <a:pPr marL="377825" indent="-377825">
              <a:buFont typeface="Arial" charset="0"/>
              <a:buChar char="•"/>
            </a:pPr>
            <a:r>
              <a:rPr lang="en-US" sz="2900"/>
              <a:t>They will get the write regardless of the consistency level specified by the client.</a:t>
            </a:r>
          </a:p>
          <a:p>
            <a:pPr marL="377825" indent="-377825">
              <a:buFont typeface="Arial" charset="0"/>
              <a:buChar char="•"/>
            </a:pPr>
            <a:endParaRPr lang="en-US" sz="2900"/>
          </a:p>
          <a:p>
            <a:pPr marL="377825" indent="-377825">
              <a:buFont typeface="Arial" charset="0"/>
              <a:buChar char="•"/>
            </a:pPr>
            <a:r>
              <a:rPr lang="en-US" sz="2900"/>
              <a:t>The write </a:t>
            </a:r>
            <a:r>
              <a:rPr lang="en-US" sz="2900" i="1">
                <a:solidFill>
                  <a:srgbClr val="FF0000"/>
                </a:solidFill>
              </a:rPr>
              <a:t>consistency level</a:t>
            </a:r>
            <a:r>
              <a:rPr lang="en-US" sz="2900"/>
              <a:t> determines how many replica nodes must respond with a success acknowledgement in order for the write to be considered successful.</a:t>
            </a:r>
          </a:p>
        </p:txBody>
      </p:sp>
      <p:sp>
        <p:nvSpPr>
          <p:cNvPr id="7270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5BF9F4E-CE91-4066-BA0C-A4C2D6EC4AC3}" type="slidenum">
              <a:rPr lang="en-US" smtClean="0"/>
              <a:pPr/>
              <a:t>54</a:t>
            </a:fld>
            <a:r>
              <a:rPr lang="en-US" smtClean="0"/>
              <a:t> / 66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ctrTitle"/>
          </p:nvPr>
        </p:nvSpPr>
        <p:spPr>
          <a:xfrm>
            <a:off x="420688" y="0"/>
            <a:ext cx="9072562" cy="1008063"/>
          </a:xfrm>
        </p:spPr>
        <p:txBody>
          <a:bodyPr/>
          <a:lstStyle/>
          <a:p>
            <a:pPr marL="377825" indent="-377825" eaLnBrk="1"/>
            <a:r>
              <a:rPr lang="en-US" sz="3500" smtClean="0"/>
              <a:t>An Example To Write</a:t>
            </a:r>
          </a:p>
        </p:txBody>
      </p:sp>
      <p:pic>
        <p:nvPicPr>
          <p:cNvPr id="73731" name="Picture 6" descr="../../_images/write_acces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9788" y="2100263"/>
            <a:ext cx="6888162" cy="478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2" name="TextBox 21"/>
          <p:cNvSpPr txBox="1">
            <a:spLocks noChangeArrowheads="1"/>
          </p:cNvSpPr>
          <p:nvPr/>
        </p:nvSpPr>
        <p:spPr bwMode="auto">
          <a:xfrm>
            <a:off x="503238" y="923925"/>
            <a:ext cx="87376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 sz="2600"/>
              <a:t>For example, in a single data center 10 node cluster with a replication factor of 3, an incoming write will go to all 3 nodes that own the requested row.</a:t>
            </a:r>
          </a:p>
          <a:p>
            <a:endParaRPr lang="fa-IR"/>
          </a:p>
        </p:txBody>
      </p:sp>
      <p:sp>
        <p:nvSpPr>
          <p:cNvPr id="73734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B4F3224-72AD-4A70-B0F8-63988ECF502D}" type="slidenum">
              <a:rPr lang="en-US" smtClean="0"/>
              <a:pPr/>
              <a:t>55</a:t>
            </a:fld>
            <a:r>
              <a:rPr lang="en-US" smtClean="0"/>
              <a:t> / 66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4" name="Group 30"/>
          <p:cNvGrpSpPr>
            <a:grpSpLocks/>
          </p:cNvGrpSpPr>
          <p:nvPr/>
        </p:nvGrpSpPr>
        <p:grpSpPr bwMode="auto">
          <a:xfrm>
            <a:off x="336550" y="871538"/>
            <a:ext cx="9407525" cy="5949950"/>
            <a:chOff x="304800" y="790136"/>
            <a:chExt cx="8534400" cy="5398124"/>
          </a:xfrm>
        </p:grpSpPr>
        <p:sp>
          <p:nvSpPr>
            <p:cNvPr id="10" name="Oval 9"/>
            <p:cNvSpPr/>
            <p:nvPr/>
          </p:nvSpPr>
          <p:spPr>
            <a:xfrm>
              <a:off x="3810154" y="1219336"/>
              <a:ext cx="4800060" cy="44201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811" y="1981237"/>
              <a:ext cx="532860" cy="53289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500" b="1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943035" y="990333"/>
              <a:ext cx="534300" cy="53434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7924698" y="1981237"/>
              <a:ext cx="532860" cy="53289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7162851" y="1219336"/>
              <a:ext cx="532860" cy="53289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4877315" y="5105179"/>
              <a:ext cx="532860" cy="53433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8306340" y="3048476"/>
              <a:ext cx="532860" cy="53289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7162851" y="5028844"/>
              <a:ext cx="532860" cy="53434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8077355" y="4190608"/>
              <a:ext cx="532860" cy="53434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5943035" y="5334181"/>
              <a:ext cx="534300" cy="53289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3504840" y="3048476"/>
              <a:ext cx="534301" cy="53289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500" b="1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04800" y="2972141"/>
              <a:ext cx="1600020" cy="83823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100" b="1"/>
                <a:t>Client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3886483" y="4343276"/>
              <a:ext cx="532860" cy="53289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4877315" y="1219336"/>
              <a:ext cx="532860" cy="53289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500" b="1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206584" y="790136"/>
              <a:ext cx="380203" cy="4738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r>
                <a:rPr lang="en-US" sz="1500" b="1"/>
                <a:t>R1</a:t>
              </a:r>
              <a:endParaRPr lang="fa-IR" sz="1500" b="1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468166" y="1066667"/>
              <a:ext cx="380203" cy="4738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r>
                <a:rPr lang="en-US" sz="1500" b="1"/>
                <a:t>R2</a:t>
              </a:r>
              <a:endParaRPr lang="fa-IR" sz="1500" b="1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172020" y="5714411"/>
              <a:ext cx="381643" cy="473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r>
                <a:rPr lang="en-US" sz="1500" b="1"/>
                <a:t>R3</a:t>
              </a:r>
              <a:endParaRPr lang="fa-IR" sz="1500" b="1"/>
            </a:p>
          </p:txBody>
        </p:sp>
      </p:grpSp>
      <p:pic>
        <p:nvPicPr>
          <p:cNvPr id="74755" name="Picture 64" descr="../../_images/write_acces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7375" y="503238"/>
            <a:ext cx="2689225" cy="193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Straight Arrow Connector 27"/>
          <p:cNvCxnSpPr>
            <a:endCxn id="25" idx="2"/>
          </p:cNvCxnSpPr>
          <p:nvPr/>
        </p:nvCxnSpPr>
        <p:spPr>
          <a:xfrm flipV="1">
            <a:off x="2100263" y="3654425"/>
            <a:ext cx="1763712" cy="4127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7"/>
            <a:endCxn id="12" idx="3"/>
          </p:cNvCxnSpPr>
          <p:nvPr/>
        </p:nvCxnSpPr>
        <p:spPr>
          <a:xfrm rot="5400000" flipH="1" flipV="1">
            <a:off x="4575968" y="1383507"/>
            <a:ext cx="1852613" cy="22733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5" idx="6"/>
            <a:endCxn id="14" idx="3"/>
          </p:cNvCxnSpPr>
          <p:nvPr/>
        </p:nvCxnSpPr>
        <p:spPr>
          <a:xfrm flipV="1">
            <a:off x="4452938" y="1846263"/>
            <a:ext cx="3529012" cy="18081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5" idx="5"/>
            <a:endCxn id="24" idx="0"/>
          </p:cNvCxnSpPr>
          <p:nvPr/>
        </p:nvCxnSpPr>
        <p:spPr>
          <a:xfrm rot="16200000" flipH="1">
            <a:off x="4597401" y="3630612"/>
            <a:ext cx="2017712" cy="24812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4" idx="1"/>
            <a:endCxn id="25" idx="4"/>
          </p:cNvCxnSpPr>
          <p:nvPr/>
        </p:nvCxnSpPr>
        <p:spPr>
          <a:xfrm rot="16200000" flipV="1">
            <a:off x="4389438" y="3716338"/>
            <a:ext cx="2017712" cy="248126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5" idx="3"/>
          </p:cNvCxnSpPr>
          <p:nvPr/>
        </p:nvCxnSpPr>
        <p:spPr>
          <a:xfrm rot="5400000">
            <a:off x="3024188" y="2938463"/>
            <a:ext cx="1587" cy="184943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63" name="Slide Number Placeholder 33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D04455F-6186-4325-A406-39DC7F84E56D}" type="slidenum">
              <a:rPr lang="en-US" smtClean="0"/>
              <a:pPr/>
              <a:t>56</a:t>
            </a:fld>
            <a:r>
              <a:rPr lang="en-US" smtClean="0"/>
              <a:t> / 66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563" y="274638"/>
            <a:ext cx="9763125" cy="6438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13" y="1041400"/>
            <a:ext cx="9934575" cy="6248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274638" y="274638"/>
            <a:ext cx="9051925" cy="971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83808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4400">
                <a:solidFill>
                  <a:srgbClr val="000000"/>
                </a:solidFill>
              </a:rPr>
              <a:t>Architecture Overview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420688" y="168275"/>
            <a:ext cx="8483600" cy="1092200"/>
          </a:xfrm>
        </p:spPr>
        <p:txBody>
          <a:bodyPr/>
          <a:lstStyle/>
          <a:p>
            <a:pPr eaLnBrk="1"/>
            <a:r>
              <a:rPr lang="en-US" smtClean="0"/>
              <a:t>Membership</a:t>
            </a:r>
            <a:endParaRPr lang="fa-IR" smtClean="0"/>
          </a:p>
        </p:txBody>
      </p:sp>
      <p:sp>
        <p:nvSpPr>
          <p:cNvPr id="11267" name="Rectangle 7"/>
          <p:cNvSpPr>
            <a:spLocks noChangeArrowheads="1"/>
          </p:cNvSpPr>
          <p:nvPr/>
        </p:nvSpPr>
        <p:spPr bwMode="auto">
          <a:xfrm>
            <a:off x="503238" y="2435225"/>
            <a:ext cx="8990012" cy="160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 sz="3500"/>
              <a:t>Cluster membership in Cassandra is based on Scuttlebutt, a very efficient anti-entropy Gossip based mechanism.</a:t>
            </a: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E3E551C-BC27-4E65-B418-6C352F612753}" type="slidenum">
              <a:rPr lang="en-US" smtClean="0"/>
              <a:pPr/>
              <a:t>8</a:t>
            </a:fld>
            <a:r>
              <a:rPr lang="en-US" smtClean="0"/>
              <a:t> / 66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smtClean="0"/>
              <a:t>Membership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>
              <a:defRPr/>
            </a:pPr>
            <a:r>
              <a:rPr lang="en-US" dirty="0" smtClean="0"/>
              <a:t>Gossip protocol is used for cluster membership.</a:t>
            </a:r>
          </a:p>
          <a:p>
            <a:pPr eaLnBrk="1">
              <a:defRPr/>
            </a:pPr>
            <a:r>
              <a:rPr lang="en-US" dirty="0" smtClean="0"/>
              <a:t>Super lightweight with mathematically provable properties.</a:t>
            </a:r>
          </a:p>
          <a:p>
            <a:pPr eaLnBrk="1">
              <a:defRPr/>
            </a:pPr>
            <a:r>
              <a:rPr lang="en-US" dirty="0" smtClean="0"/>
              <a:t>State disseminated in O(</a:t>
            </a:r>
            <a:r>
              <a:rPr lang="en-US" dirty="0" err="1" smtClean="0"/>
              <a:t>logN</a:t>
            </a:r>
            <a:r>
              <a:rPr lang="en-US" dirty="0" smtClean="0"/>
              <a:t>) rounds where N is the number of nodes in the cluster.</a:t>
            </a:r>
          </a:p>
          <a:p>
            <a:pPr eaLnBrk="1">
              <a:defRPr/>
            </a:pPr>
            <a:r>
              <a:rPr lang="en-US" dirty="0" smtClean="0"/>
              <a:t>Every T seconds each member increments its heartbeat counter and selects one other member to send its list to.</a:t>
            </a:r>
          </a:p>
          <a:p>
            <a:pPr eaLnBrk="1">
              <a:defRPr/>
            </a:pPr>
            <a:r>
              <a:rPr lang="en-US" dirty="0" smtClean="0"/>
              <a:t>A member merges the list with its own list .</a:t>
            </a:r>
          </a:p>
          <a:p>
            <a:pPr eaLnBrk="1">
              <a:defRPr/>
            </a:pPr>
            <a:endParaRPr lang="en-US" dirty="0"/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07E43DA-E76D-4DC9-8670-B990AE96C2AF}" type="slidenum">
              <a:rPr lang="en-US" smtClean="0"/>
              <a:pPr/>
              <a:t>9</a:t>
            </a:fld>
            <a:r>
              <a:rPr lang="en-US" smtClean="0"/>
              <a:t> / 66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13.8|1.3|0.7|7|12.6|1.1|0.6|5|1.5|1.3|8.4|4.8|6|1.5|5.4|5.3|4.5|5.7|0.8|1|3|6.6|24.3|14.1|2.6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WenQuanYi Micro Hei"/>
        <a:cs typeface="WenQuanYi Micro Hei"/>
      </a:majorFont>
      <a:minorFont>
        <a:latin typeface="Arial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2363</TotalTime>
  <Words>1363</Words>
  <Application>Microsoft Office PowerPoint</Application>
  <PresentationFormat>Custom</PresentationFormat>
  <Paragraphs>247</Paragraphs>
  <Slides>56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Membership</vt:lpstr>
      <vt:lpstr>Membership</vt:lpstr>
      <vt:lpstr>Slide 10</vt:lpstr>
      <vt:lpstr>Slide 11</vt:lpstr>
      <vt:lpstr>Slide 12</vt:lpstr>
      <vt:lpstr>Slide 13</vt:lpstr>
      <vt:lpstr>Slide 14</vt:lpstr>
      <vt:lpstr>Slide 15</vt:lpstr>
      <vt:lpstr>Data Model</vt:lpstr>
      <vt:lpstr>Issues with today’s workloads </vt:lpstr>
      <vt:lpstr>Schema-free Sparse-table</vt:lpstr>
      <vt:lpstr>Data Model</vt:lpstr>
      <vt:lpstr>Easier to show from the bottom up</vt:lpstr>
      <vt:lpstr>Data Model</vt:lpstr>
      <vt:lpstr>Data Model</vt:lpstr>
      <vt:lpstr>Data Model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Read and Write in Cassandra</vt:lpstr>
      <vt:lpstr>Read</vt:lpstr>
      <vt:lpstr>Slide 34</vt:lpstr>
      <vt:lpstr>Slide 35</vt:lpstr>
      <vt:lpstr>Slide 36</vt:lpstr>
      <vt:lpstr>Slide 37</vt:lpstr>
      <vt:lpstr>Slide 38</vt:lpstr>
      <vt:lpstr>Slide 39</vt:lpstr>
      <vt:lpstr>Writes </vt:lpstr>
      <vt:lpstr>Writes at a replica node</vt:lpstr>
      <vt:lpstr>Deletes and Reads </vt:lpstr>
      <vt:lpstr>Bootstrapping</vt:lpstr>
      <vt:lpstr>Scaling The Cluster</vt:lpstr>
      <vt:lpstr>Local Persistence</vt:lpstr>
      <vt:lpstr>Partitioning</vt:lpstr>
      <vt:lpstr>Partitioning and Replication</vt:lpstr>
      <vt:lpstr>Partitioning1</vt:lpstr>
      <vt:lpstr>Partitioning – Single Data Center(Continue)1</vt:lpstr>
      <vt:lpstr>Partitioning – Replica Placement(Continue)1</vt:lpstr>
      <vt:lpstr>Replication Factor  &amp; Replication In Cassandra</vt:lpstr>
      <vt:lpstr>Replication Factor In Cassandra</vt:lpstr>
      <vt:lpstr>About Client Request</vt:lpstr>
      <vt:lpstr>About Client Request(Continue)</vt:lpstr>
      <vt:lpstr>An Example To Write</vt:lpstr>
      <vt:lpstr>Slide 56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Latifur</dc:creator>
  <cp:lastModifiedBy>lkhan</cp:lastModifiedBy>
  <cp:revision>24</cp:revision>
  <cp:lastPrinted>1601-01-01T00:00:00Z</cp:lastPrinted>
  <dcterms:created xsi:type="dcterms:W3CDTF">2013-11-10T08:00:47Z</dcterms:created>
  <dcterms:modified xsi:type="dcterms:W3CDTF">2014-10-20T16:57:03Z</dcterms:modified>
</cp:coreProperties>
</file>