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0" r:id="rId3"/>
    <p:sldId id="261" r:id="rId4"/>
    <p:sldId id="258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259" r:id="rId15"/>
    <p:sldId id="262" r:id="rId16"/>
    <p:sldId id="264" r:id="rId17"/>
    <p:sldId id="291" r:id="rId18"/>
    <p:sldId id="265" r:id="rId19"/>
    <p:sldId id="266" r:id="rId20"/>
    <p:sldId id="267" r:id="rId21"/>
    <p:sldId id="268" r:id="rId22"/>
    <p:sldId id="269" r:id="rId23"/>
    <p:sldId id="296" r:id="rId24"/>
    <p:sldId id="270" r:id="rId25"/>
    <p:sldId id="343" r:id="rId26"/>
    <p:sldId id="344" r:id="rId27"/>
    <p:sldId id="345" r:id="rId28"/>
    <p:sldId id="346" r:id="rId29"/>
    <p:sldId id="347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49" r:id="rId39"/>
    <p:sldId id="321" r:id="rId40"/>
    <p:sldId id="322" r:id="rId41"/>
    <p:sldId id="323" r:id="rId42"/>
    <p:sldId id="324" r:id="rId43"/>
    <p:sldId id="325" r:id="rId44"/>
    <p:sldId id="326" r:id="rId45"/>
    <p:sldId id="331" r:id="rId46"/>
    <p:sldId id="332" r:id="rId47"/>
    <p:sldId id="350" r:id="rId48"/>
    <p:sldId id="351" r:id="rId49"/>
    <p:sldId id="352" r:id="rId50"/>
    <p:sldId id="294" r:id="rId51"/>
    <p:sldId id="348" r:id="rId52"/>
    <p:sldId id="278" r:id="rId53"/>
    <p:sldId id="357" r:id="rId54"/>
    <p:sldId id="285" r:id="rId55"/>
    <p:sldId id="286" r:id="rId56"/>
    <p:sldId id="287" r:id="rId57"/>
    <p:sldId id="298" r:id="rId58"/>
    <p:sldId id="358" r:id="rId59"/>
    <p:sldId id="359" r:id="rId60"/>
    <p:sldId id="288" r:id="rId61"/>
    <p:sldId id="299" r:id="rId62"/>
    <p:sldId id="300" r:id="rId63"/>
    <p:sldId id="301" r:id="rId64"/>
    <p:sldId id="361" r:id="rId65"/>
    <p:sldId id="289" r:id="rId66"/>
    <p:sldId id="290" r:id="rId67"/>
    <p:sldId id="362" r:id="rId68"/>
    <p:sldId id="36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6D8E-2BF0-4BFF-80F6-162900C916A0}" type="slidenum">
              <a:rPr lang="en-US"/>
              <a:pPr/>
              <a:t>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E32ED-3A1D-45B4-BFEA-FFBBE9FB9D66}" type="slidenum">
              <a:rPr lang="en-US"/>
              <a:pPr/>
              <a:t>63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ACAA9-CFDF-4E18-9880-33618E3A568B}" type="slidenum">
              <a:rPr lang="en-US"/>
              <a:pPr/>
              <a:t>67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16BB-2513-471D-9B09-24E0566F1FA6}" type="slidenum">
              <a:rPr lang="en-GB"/>
              <a:pPr/>
              <a:t>13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4906" y="8686411"/>
            <a:ext cx="2973094" cy="4575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90" tIns="45568" rIns="91490" bIns="45568" anchor="b"/>
          <a:lstStyle/>
          <a:p>
            <a:pPr algn="r">
              <a:tabLst>
                <a:tab pos="0" algn="l"/>
                <a:tab pos="897232" algn="l"/>
                <a:tab pos="1794464" algn="l"/>
                <a:tab pos="2691697" algn="l"/>
                <a:tab pos="3588929" algn="l"/>
                <a:tab pos="4486162" algn="l"/>
                <a:tab pos="5383394" algn="l"/>
                <a:tab pos="6280627" algn="l"/>
                <a:tab pos="7177858" algn="l"/>
                <a:tab pos="8075090" algn="l"/>
                <a:tab pos="8972322" algn="l"/>
                <a:tab pos="9869555" algn="l"/>
              </a:tabLst>
            </a:pPr>
            <a:fld id="{2199D9A9-8D96-4916-B172-08B625A940CF}" type="slidenum">
              <a:rPr lang="en-GB" sz="1200">
                <a:solidFill>
                  <a:srgbClr val="7D7D7D"/>
                </a:solidFill>
              </a:rPr>
              <a:pPr algn="r">
                <a:tabLst>
                  <a:tab pos="0" algn="l"/>
                  <a:tab pos="897232" algn="l"/>
                  <a:tab pos="1794464" algn="l"/>
                  <a:tab pos="2691697" algn="l"/>
                  <a:tab pos="3588929" algn="l"/>
                  <a:tab pos="4486162" algn="l"/>
                  <a:tab pos="5383394" algn="l"/>
                  <a:tab pos="6280627" algn="l"/>
                  <a:tab pos="7177858" algn="l"/>
                  <a:tab pos="8075090" algn="l"/>
                  <a:tab pos="8972322" algn="l"/>
                  <a:tab pos="9869555" algn="l"/>
                </a:tabLst>
              </a:pPr>
              <a:t>13</a:t>
            </a:fld>
            <a:endParaRPr lang="en-GB" sz="1200" dirty="0">
              <a:solidFill>
                <a:srgbClr val="7D7D7D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155685" y="685607"/>
            <a:ext cx="4548182" cy="3429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723" tIns="44862" rIns="89723" bIns="44862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576" y="4344769"/>
            <a:ext cx="5486400" cy="4115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90" tIns="45568" rIns="91490" bIns="45568"/>
          <a:lstStyle/>
          <a:p>
            <a:pPr>
              <a:lnSpc>
                <a:spcPct val="98000"/>
              </a:lnSpc>
              <a:spcBef>
                <a:spcPts val="662"/>
              </a:spcBef>
              <a:spcAft>
                <a:spcPts val="196"/>
              </a:spcAft>
              <a:tabLst>
                <a:tab pos="0" algn="l"/>
                <a:tab pos="897232" algn="l"/>
                <a:tab pos="1794464" algn="l"/>
                <a:tab pos="2691697" algn="l"/>
                <a:tab pos="3588929" algn="l"/>
                <a:tab pos="4486162" algn="l"/>
                <a:tab pos="5383394" algn="l"/>
                <a:tab pos="6280627" algn="l"/>
                <a:tab pos="7177858" algn="l"/>
                <a:tab pos="8075090" algn="l"/>
                <a:tab pos="8972322" algn="l"/>
                <a:tab pos="9869555" algn="l"/>
              </a:tabLst>
            </a:pPr>
            <a:endParaRPr lang="en-GB" sz="1800" dirty="0">
              <a:latin typeface="Helvetica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F1A-4071-42AD-B819-EB83A428EBF5}" type="slidenum">
              <a:rPr lang="en-US"/>
              <a:pPr/>
              <a:t>23</a:t>
            </a:fld>
            <a:endParaRPr lang="en-US"/>
          </a:p>
        </p:txBody>
      </p:sp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 anchor="b"/>
          <a:lstStyle/>
          <a:p>
            <a:pPr algn="r" eaLnBrk="0" hangingPunct="0"/>
            <a:fld id="{C116765E-E285-40D8-8691-8595B17F2199}" type="slidenum">
              <a:rPr lang="en-US" sz="1200">
                <a:ea typeface="ＭＳ Ｐゴシック" charset="-128"/>
              </a:rPr>
              <a:pPr algn="r" eaLnBrk="0" hangingPunct="0"/>
              <a:t>23</a:t>
            </a:fld>
            <a:endParaRPr lang="en-US" sz="1200" dirty="0">
              <a:ea typeface="ＭＳ Ｐゴシック" charset="-128"/>
            </a:endParaRPr>
          </a:p>
        </p:txBody>
      </p:sp>
      <p:sp>
        <p:nvSpPr>
          <p:cNvPr id="50179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977" y="694857"/>
            <a:ext cx="4547152" cy="3429000"/>
          </a:xfrm>
          <a:ln/>
        </p:spPr>
      </p:sp>
      <p:sp>
        <p:nvSpPr>
          <p:cNvPr id="501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2250"/>
          </a:xfrm>
        </p:spPr>
        <p:txBody>
          <a:bodyPr wrap="none" lIns="91427" tIns="45714" rIns="91427" bIns="4571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8CDA7-E52B-494C-B389-F38CB4400DB8}" type="slidenum">
              <a:rPr lang="en-GB"/>
              <a:pPr/>
              <a:t>39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55685" y="685607"/>
            <a:ext cx="4548182" cy="3429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9723" tIns="44862" rIns="89723" bIns="44862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576" y="4344769"/>
            <a:ext cx="5486400" cy="4115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E7C6-17BD-42CD-B67A-1AAAF12E414C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67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E7C6-17BD-42CD-B67A-1AAAF12E414C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534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E7C6-17BD-42CD-B67A-1AAAF12E414C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7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550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Hadoop/</a:t>
            </a:r>
            <a:r>
              <a:rPr lang="en-US" sz="4300" b="1" dirty="0" err="1" smtClean="0">
                <a:solidFill>
                  <a:srgbClr val="800000"/>
                </a:solidFill>
              </a:rPr>
              <a:t>MapReduce</a:t>
            </a:r>
            <a:r>
              <a:rPr lang="en-US" sz="4300" b="1" dirty="0" smtClean="0">
                <a:solidFill>
                  <a:srgbClr val="800000"/>
                </a:solidFill>
              </a:rPr>
              <a:t> Computing Paradigm</a:t>
            </a:r>
          </a:p>
          <a:p>
            <a:r>
              <a:rPr lang="en-US" sz="3600" dirty="0" smtClean="0"/>
              <a:t>http://developer.yahoo.com/hadoop/tutorial/module4.html</a:t>
            </a:r>
          </a:p>
          <a:p>
            <a:endParaRPr lang="en-US" sz="3600" b="1" dirty="0">
              <a:solidFill>
                <a:srgbClr val="800000"/>
              </a:solidFill>
            </a:endParaRP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r>
              <a:rPr lang="en-US" sz="3600" b="1" smtClean="0">
                <a:solidFill>
                  <a:srgbClr val="800000"/>
                </a:solidFill>
              </a:rPr>
              <a:t>Spring</a:t>
            </a:r>
            <a:r>
              <a:rPr lang="en-US" sz="3000" smtClean="0"/>
              <a:t> </a:t>
            </a:r>
            <a:r>
              <a:rPr lang="en-US" sz="3000" dirty="0" smtClean="0"/>
              <a:t>2014</a:t>
            </a:r>
          </a:p>
          <a:p>
            <a:r>
              <a:rPr lang="en-US" sz="3000" dirty="0" smtClean="0"/>
              <a:t>Taken from: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WPI,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Issue:</a:t>
            </a:r>
            <a:r>
              <a:rPr lang="en-US" b="1" dirty="0"/>
              <a:t> </a:t>
            </a:r>
            <a:r>
              <a:rPr lang="en-US" b="1" dirty="0" smtClean="0"/>
              <a:t>Copying data </a:t>
            </a:r>
            <a:r>
              <a:rPr lang="en-US" b="1" dirty="0"/>
              <a:t>over </a:t>
            </a:r>
            <a:r>
              <a:rPr lang="en-US" b="1" dirty="0" smtClean="0"/>
              <a:t>a network </a:t>
            </a:r>
            <a:r>
              <a:rPr lang="en-US" b="1" dirty="0"/>
              <a:t>takes time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Idea:</a:t>
            </a:r>
          </a:p>
          <a:p>
            <a:pPr lvl="1"/>
            <a:r>
              <a:rPr lang="en-US" dirty="0" smtClean="0"/>
              <a:t>Bring computation close to the data</a:t>
            </a:r>
          </a:p>
          <a:p>
            <a:pPr lvl="1"/>
            <a:r>
              <a:rPr lang="en-US" dirty="0" smtClean="0"/>
              <a:t>Store files multiple times for reliability</a:t>
            </a:r>
          </a:p>
          <a:p>
            <a:r>
              <a:rPr lang="en-US" b="1" dirty="0">
                <a:solidFill>
                  <a:srgbClr val="0000FF"/>
                </a:solidFill>
              </a:rPr>
              <a:t>Map-reduce</a:t>
            </a:r>
            <a:r>
              <a:rPr lang="en-US" dirty="0">
                <a:solidFill>
                  <a:srgbClr val="0000FF"/>
                </a:solidFill>
              </a:rPr>
              <a:t> addresses these problems</a:t>
            </a:r>
          </a:p>
          <a:p>
            <a:pPr lvl="1"/>
            <a:r>
              <a:rPr lang="en-US" dirty="0"/>
              <a:t>Google’s computational/data </a:t>
            </a:r>
            <a:r>
              <a:rPr lang="en-US" dirty="0" smtClean="0"/>
              <a:t>manipulation model</a:t>
            </a:r>
            <a:endParaRPr lang="en-US" dirty="0"/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Storage Infrastructure – File system</a:t>
            </a:r>
          </a:p>
          <a:p>
            <a:pPr lvl="2"/>
            <a:r>
              <a:rPr lang="en-US" dirty="0" smtClean="0"/>
              <a:t>Google: GFS. </a:t>
            </a:r>
            <a:r>
              <a:rPr lang="en-US" dirty="0" err="1" smtClean="0"/>
              <a:t>Hadoop</a:t>
            </a:r>
            <a:r>
              <a:rPr lang="en-US" dirty="0" smtClean="0"/>
              <a:t>: HDFS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Programming model</a:t>
            </a:r>
          </a:p>
          <a:p>
            <a:pPr lvl="2"/>
            <a:r>
              <a:rPr lang="en-US" dirty="0" smtClean="0"/>
              <a:t>Map-Reduce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5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Infrastructure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Problem:</a:t>
            </a:r>
            <a:endParaRPr lang="en-US" b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nodes </a:t>
            </a:r>
            <a:r>
              <a:rPr lang="en-US" dirty="0" smtClean="0"/>
              <a:t>fail</a:t>
            </a:r>
            <a:r>
              <a:rPr lang="en-US" dirty="0"/>
              <a:t>, how </a:t>
            </a:r>
            <a:r>
              <a:rPr lang="en-US" dirty="0" smtClean="0"/>
              <a:t>to </a:t>
            </a:r>
            <a:r>
              <a:rPr lang="en-US" dirty="0"/>
              <a:t>store data persistently? 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Answer: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Distributed </a:t>
            </a:r>
            <a:r>
              <a:rPr lang="en-US" b="1" dirty="0">
                <a:solidFill>
                  <a:schemeClr val="accent2"/>
                </a:solidFill>
              </a:rPr>
              <a:t>File </a:t>
            </a:r>
            <a:r>
              <a:rPr lang="en-US" b="1" dirty="0" smtClean="0">
                <a:solidFill>
                  <a:schemeClr val="accent2"/>
                </a:solidFill>
              </a:rPr>
              <a:t>System: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Provides global file namespace</a:t>
            </a:r>
          </a:p>
          <a:p>
            <a:pPr lvl="2"/>
            <a:r>
              <a:rPr lang="en-US" dirty="0"/>
              <a:t>Google GFS; </a:t>
            </a:r>
            <a:r>
              <a:rPr lang="en-US" dirty="0" err="1"/>
              <a:t>Hadoop</a:t>
            </a:r>
            <a:r>
              <a:rPr lang="en-US" dirty="0"/>
              <a:t> HDFS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Typical usage pattern</a:t>
            </a:r>
          </a:p>
          <a:p>
            <a:pPr lvl="1"/>
            <a:r>
              <a:rPr lang="en-US" dirty="0"/>
              <a:t>Huge files (100s of GB to TB)</a:t>
            </a:r>
          </a:p>
          <a:p>
            <a:pPr lvl="1"/>
            <a:r>
              <a:rPr lang="en-US" dirty="0"/>
              <a:t>Data is rarely updated in place</a:t>
            </a:r>
          </a:p>
          <a:p>
            <a:pPr lvl="1"/>
            <a:r>
              <a:rPr lang="en-US" dirty="0"/>
              <a:t>Reads and appends are common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300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File System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3"/>
                </a:solidFill>
              </a:rPr>
              <a:t>Chunk servers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 is split into contiguous chunks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 each chunk is 16-64MB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chunk replicated (usually 2x or 3x)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Try to keep replicas in different racks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Master node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a.k.a. Name Node in </a:t>
            </a:r>
            <a:r>
              <a:rPr lang="en-US" dirty="0" err="1" smtClean="0"/>
              <a:t>Hadoop’s</a:t>
            </a:r>
            <a:r>
              <a:rPr lang="en-US" dirty="0" smtClean="0"/>
              <a:t> HDFS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Stores metadata about where files are stored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Might be replicated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accent4"/>
                </a:solidFill>
              </a:rPr>
              <a:t>Client library for file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Talks to master to find chunk servers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Connects directly to chunk servers to access data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113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File System</a:t>
            </a:r>
            <a:endParaRPr lang="en-GB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889000" y="1478280"/>
            <a:ext cx="7345363" cy="3931920"/>
          </a:xfrm>
        </p:spPr>
        <p:txBody>
          <a:bodyPr>
            <a:normAutofit/>
          </a:bodyPr>
          <a:lstStyle/>
          <a:p>
            <a:r>
              <a:rPr lang="en-GB" b="1" dirty="0" smtClean="0"/>
              <a:t>Reliable distributed file system</a:t>
            </a:r>
            <a:endParaRPr lang="en-GB" dirty="0"/>
          </a:p>
          <a:p>
            <a:r>
              <a:rPr lang="en-GB" dirty="0" smtClean="0"/>
              <a:t>Data kept in “chunks” spread across machines</a:t>
            </a:r>
          </a:p>
          <a:p>
            <a:r>
              <a:rPr lang="en-GB" dirty="0" smtClean="0"/>
              <a:t>Each chunk </a:t>
            </a:r>
            <a:r>
              <a:rPr lang="en-GB" dirty="0" smtClean="0">
                <a:solidFill>
                  <a:schemeClr val="accent3"/>
                </a:solidFill>
              </a:rPr>
              <a:t>replicated</a:t>
            </a:r>
            <a:r>
              <a:rPr lang="en-GB" dirty="0" smtClean="0"/>
              <a:t> on different machines </a:t>
            </a:r>
          </a:p>
          <a:p>
            <a:pPr lvl="1"/>
            <a:r>
              <a:rPr lang="en-GB" dirty="0" smtClean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buClr>
                <a:srgbClr val="009999"/>
              </a:buClr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3</a:t>
            </a:r>
            <a:endParaRPr lang="en-GB" sz="1600" dirty="0">
              <a:solidFill>
                <a:srgbClr val="009999"/>
              </a:solidFill>
              <a:latin typeface="TradeGothic" pitchFamily="32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b="1" dirty="0">
                <a:solidFill>
                  <a:srgbClr val="7D7D7D"/>
                </a:solidFill>
                <a:latin typeface="TradeGothic" pitchFamily="32" charset="0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Bring computation directly to the data!</a:t>
            </a:r>
            <a:endParaRPr lang="en-US" sz="2800" dirty="0"/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rtl="1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9999"/>
                </a:solidFill>
                <a:latin typeface="TradeGothic" pitchFamily="32" charset="0"/>
              </a:rPr>
              <a:t>Chunk server </a:t>
            </a:r>
            <a:r>
              <a:rPr lang="en-GB" sz="1600" dirty="0">
                <a:solidFill>
                  <a:srgbClr val="009999"/>
                </a:solidFill>
                <a:latin typeface="TradeGothic" pitchFamily="32" charset="0"/>
              </a:rPr>
              <a:t>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7D7D7D"/>
                  </a:solidFill>
                  <a:latin typeface="TradeGothic" pitchFamily="32" charset="0"/>
                </a:rPr>
                <a:t>C</a:t>
              </a:r>
              <a:r>
                <a:rPr lang="en-GB" baseline="-25000">
                  <a:solidFill>
                    <a:srgbClr val="7D7D7D"/>
                  </a:solidFill>
                  <a:latin typeface="TradeGothic" pitchFamily="32" charset="0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7D7D7D"/>
                  </a:solidFill>
                  <a:latin typeface="TradeGothic" pitchFamily="32" charset="0"/>
                </a:rPr>
                <a:t>D</a:t>
              </a:r>
              <a:r>
                <a:rPr lang="en-GB" baseline="-25000" dirty="0" smtClean="0">
                  <a:solidFill>
                    <a:srgbClr val="7D7D7D"/>
                  </a:solidFill>
                  <a:latin typeface="TradeGothic" pitchFamily="32" charset="0"/>
                </a:rPr>
                <a:t>0</a:t>
              </a:r>
              <a:endParaRPr lang="en-GB" baseline="-25000" dirty="0">
                <a:solidFill>
                  <a:srgbClr val="7D7D7D"/>
                </a:solidFill>
                <a:latin typeface="TradeGothic" pitchFamily="32" charset="0"/>
              </a:endParaRP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Chunk servers also serve as compute servers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57155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0509"/>
            <a:ext cx="7345363" cy="11741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Hadoop framework consists on two main layers</a:t>
            </a:r>
          </a:p>
          <a:p>
            <a:pPr lvl="1"/>
            <a:r>
              <a:rPr lang="en-US" sz="2300" dirty="0">
                <a:solidFill>
                  <a:srgbClr val="292934"/>
                </a:solidFill>
              </a:rPr>
              <a:t>Distributed file system (HDFS)</a:t>
            </a:r>
          </a:p>
          <a:p>
            <a:pPr lvl="1"/>
            <a:r>
              <a:rPr lang="en-US" sz="2300" dirty="0">
                <a:solidFill>
                  <a:srgbClr val="292934"/>
                </a:solidFill>
              </a:rPr>
              <a:t>Execution engine (</a:t>
            </a:r>
            <a:r>
              <a:rPr lang="en-US" sz="2300" dirty="0" err="1">
                <a:solidFill>
                  <a:srgbClr val="292934"/>
                </a:solidFill>
              </a:rPr>
              <a:t>MapReduce</a:t>
            </a:r>
            <a:r>
              <a:rPr lang="en-US" sz="2300" dirty="0">
                <a:solidFill>
                  <a:srgbClr val="292934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4934" y="3159611"/>
            <a:ext cx="5405516" cy="26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35" y="244158"/>
            <a:ext cx="8610222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Hadoop Master/Slave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40" y="1828335"/>
            <a:ext cx="8219482" cy="5443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Hadoop is designed as a </a:t>
            </a:r>
            <a:r>
              <a:rPr lang="en-US" i="1" dirty="0" smtClean="0">
                <a:solidFill>
                  <a:srgbClr val="0000FF"/>
                </a:solidFill>
              </a:rPr>
              <a:t>master</a:t>
            </a:r>
            <a:r>
              <a:rPr lang="en-US" i="1" dirty="0">
                <a:solidFill>
                  <a:srgbClr val="0000FF"/>
                </a:solidFill>
              </a:rPr>
              <a:t>-slave </a:t>
            </a:r>
            <a:r>
              <a:rPr lang="en-US" i="1" dirty="0" smtClean="0">
                <a:solidFill>
                  <a:srgbClr val="008000"/>
                </a:solidFill>
              </a:rPr>
              <a:t>shared-nothing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hadoop clust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3516" y="2642843"/>
            <a:ext cx="3855384" cy="34555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23722" y="4243129"/>
            <a:ext cx="4945633" cy="0"/>
          </a:xfrm>
          <a:prstGeom prst="line">
            <a:avLst/>
          </a:prstGeom>
          <a:ln w="146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2001" y="3210690"/>
            <a:ext cx="28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Master node (single node)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2001" y="4924541"/>
            <a:ext cx="22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Many slave nodes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278900" y="2725439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301943" y="4416178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91516" y="5293873"/>
            <a:ext cx="531308" cy="0"/>
          </a:xfrm>
          <a:prstGeom prst="line">
            <a:avLst/>
          </a:prstGeom>
          <a:ln w="3048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12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of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34" y="1870205"/>
            <a:ext cx="8261348" cy="4195316"/>
          </a:xfrm>
        </p:spPr>
        <p:txBody>
          <a:bodyPr/>
          <a:lstStyle/>
          <a:p>
            <a:r>
              <a:rPr lang="en-US" dirty="0" smtClean="0"/>
              <a:t>Need to process big data </a:t>
            </a:r>
          </a:p>
          <a:p>
            <a:r>
              <a:rPr lang="en-US" dirty="0" smtClean="0"/>
              <a:t>Need to parallelize computation across thousands of nodes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Commodity hardware</a:t>
            </a:r>
          </a:p>
          <a:p>
            <a:pPr lvl="1"/>
            <a:r>
              <a:rPr lang="en-US" dirty="0" smtClean="0"/>
              <a:t>Large number </a:t>
            </a:r>
            <a:r>
              <a:rPr lang="en-US" dirty="0"/>
              <a:t>of low-</a:t>
            </a:r>
            <a:r>
              <a:rPr lang="en-US" dirty="0" smtClean="0"/>
              <a:t>end cheap machines </a:t>
            </a:r>
            <a:r>
              <a:rPr lang="en-US" dirty="0"/>
              <a:t>working in parallel to solve a computing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This is in contrast to </a:t>
            </a:r>
            <a:r>
              <a:rPr lang="en-US" b="1" dirty="0" smtClean="0">
                <a:solidFill>
                  <a:srgbClr val="800000"/>
                </a:solidFill>
              </a:rPr>
              <a:t>Parallel DBs</a:t>
            </a:r>
          </a:p>
          <a:p>
            <a:pPr lvl="1"/>
            <a:r>
              <a:rPr lang="en-US" dirty="0" smtClean="0"/>
              <a:t>Small number of high-end expensive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7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Commodity Clusters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/>
              <a:t>MapReduce</a:t>
            </a:r>
            <a:r>
              <a:rPr lang="en-US" sz="2200" dirty="0" smtClean="0"/>
              <a:t> is designed to efficiently process large volumes of data by connecting many commodity computers together to </a:t>
            </a:r>
            <a:br>
              <a:rPr lang="en-US" sz="2200" dirty="0" smtClean="0"/>
            </a:br>
            <a:r>
              <a:rPr lang="en-US" sz="2200" dirty="0" smtClean="0"/>
              <a:t>work in parallel</a:t>
            </a:r>
            <a:endParaRPr lang="en-US" sz="2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smtClean="0"/>
              <a:t>A </a:t>
            </a:r>
            <a:r>
              <a:rPr lang="en-US" sz="2200" i="1" dirty="0" smtClean="0"/>
              <a:t>theoretical</a:t>
            </a:r>
            <a:r>
              <a:rPr lang="en-US" sz="2200" dirty="0" smtClean="0"/>
              <a:t> 1000-CPU machine  would cost a very large amount of money, far more than 1000 single-CPU or 250 quad-core machines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ies smaller and more reasonably priced machines together into a single cost-effective </a:t>
            </a:r>
            <a:b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200" i="1" dirty="0" smtClean="0">
                <a:solidFill>
                  <a:srgbClr val="0000FF"/>
                </a:solidFill>
              </a:rPr>
              <a:t>commodity cluster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0064D1-16F7-45FE-8F6E-56CBF6EE4C58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108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Principles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24" y="1870205"/>
            <a:ext cx="8121798" cy="4195316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Automatic parallelization &amp; </a:t>
            </a:r>
            <a:r>
              <a:rPr lang="en-US" b="1" dirty="0" smtClean="0">
                <a:solidFill>
                  <a:srgbClr val="800000"/>
                </a:solidFill>
              </a:rPr>
              <a:t>distribution</a:t>
            </a:r>
          </a:p>
          <a:p>
            <a:pPr lvl="1"/>
            <a:r>
              <a:rPr lang="en-US" dirty="0" smtClean="0"/>
              <a:t>Hidden from the end-user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Fault tolerance and automatic recovery</a:t>
            </a:r>
          </a:p>
          <a:p>
            <a:pPr lvl="1"/>
            <a:r>
              <a:rPr lang="en-US" dirty="0" smtClean="0"/>
              <a:t>Nodes/tasks will fail and will recover automatically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800000"/>
                </a:solidFill>
              </a:rPr>
              <a:t>Clean and simple programming abstraction</a:t>
            </a:r>
          </a:p>
          <a:p>
            <a:pPr lvl="1"/>
            <a:r>
              <a:rPr lang="en-US" dirty="0" smtClean="0"/>
              <a:t>Users only provide two functions “map” and “reduce”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8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582311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How Uses </a:t>
            </a:r>
            <a:r>
              <a:rPr lang="en-US" dirty="0" err="1" smtClean="0"/>
              <a:t>MapReduce</a:t>
            </a:r>
            <a:r>
              <a:rPr lang="en-US" dirty="0" smtClean="0"/>
              <a:t>/Hadoop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50" y="1981859"/>
            <a:ext cx="8107842" cy="4083662"/>
          </a:xfrm>
        </p:spPr>
        <p:txBody>
          <a:bodyPr/>
          <a:lstStyle/>
          <a:p>
            <a:r>
              <a:rPr lang="en-US" dirty="0" smtClean="0"/>
              <a:t>Google: Inventors of </a:t>
            </a:r>
            <a:r>
              <a:rPr lang="en-US" dirty="0" err="1" smtClean="0"/>
              <a:t>MapReduce</a:t>
            </a:r>
            <a:r>
              <a:rPr lang="en-US" dirty="0" smtClean="0"/>
              <a:t> computing paradigm</a:t>
            </a:r>
          </a:p>
          <a:p>
            <a:r>
              <a:rPr lang="en-US" dirty="0" smtClean="0"/>
              <a:t>Yahoo: Developing Hadoop open-source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/>
              <a:t>IBM, Microsoft, Oracle</a:t>
            </a:r>
          </a:p>
          <a:p>
            <a:r>
              <a:rPr lang="en-US" dirty="0" smtClean="0"/>
              <a:t>Facebook, Amazon, AOL, </a:t>
            </a:r>
            <a:r>
              <a:rPr lang="en-US" dirty="0" err="1" smtClean="0"/>
              <a:t>NetFlex</a:t>
            </a:r>
            <a:endParaRPr lang="en-US" dirty="0" smtClean="0"/>
          </a:p>
          <a:p>
            <a:r>
              <a:rPr lang="en-US" dirty="0" smtClean="0"/>
              <a:t>Many others + universities and research labs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77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154" y="1898119"/>
            <a:ext cx="8093888" cy="62805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MapReduce</a:t>
            </a:r>
            <a:r>
              <a:rPr lang="en-US" dirty="0">
                <a:solidFill>
                  <a:srgbClr val="0000FF"/>
                </a:solidFill>
              </a:rPr>
              <a:t> computing paradigm (E.g., Hadoop)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Traditional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database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3" y="2710339"/>
            <a:ext cx="1573900" cy="11691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302083" y="2710339"/>
            <a:ext cx="1404262" cy="1169183"/>
            <a:chOff x="4651598" y="2686234"/>
            <a:chExt cx="1404262" cy="11691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1598" y="2686234"/>
              <a:ext cx="1404262" cy="1169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18888" y="2708384"/>
              <a:ext cx="112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Database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57629" y="3101821"/>
            <a:ext cx="4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93518" y="4079550"/>
            <a:ext cx="8158852" cy="195960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800000"/>
                </a:solidFill>
              </a:rPr>
              <a:t>Many enterprises are turning to Hadoop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Especially applications generating </a:t>
            </a:r>
            <a:r>
              <a:rPr lang="en-US" sz="1800" b="1" i="1" dirty="0" smtClean="0">
                <a:solidFill>
                  <a:schemeClr val="tx1"/>
                </a:solidFill>
              </a:rPr>
              <a:t>big data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Web applications, social networks, scientific applications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035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672633"/>
            <a:ext cx="7345362" cy="1339850"/>
          </a:xfrm>
        </p:spPr>
        <p:txBody>
          <a:bodyPr/>
          <a:lstStyle/>
          <a:p>
            <a:r>
              <a:rPr lang="en-US" dirty="0" smtClean="0"/>
              <a:t>Hadoop: How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4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hadoop cluster 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3824" y="2866162"/>
            <a:ext cx="3855384" cy="34555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64030" y="4466448"/>
            <a:ext cx="4945633" cy="0"/>
          </a:xfrm>
          <a:prstGeom prst="line">
            <a:avLst/>
          </a:prstGeom>
          <a:ln w="146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02309" y="3434009"/>
            <a:ext cx="280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Master node (single node)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2309" y="5147860"/>
            <a:ext cx="22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Many slave nodes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219208" y="2948758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242251" y="4639497"/>
            <a:ext cx="560058" cy="1435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31824" y="5517192"/>
            <a:ext cx="531308" cy="0"/>
          </a:xfrm>
          <a:prstGeom prst="line">
            <a:avLst/>
          </a:prstGeom>
          <a:ln w="3048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807" y="1824030"/>
            <a:ext cx="70777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292934"/>
                </a:solidFill>
              </a:rPr>
              <a:t>Distributed file system (HDFS)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292934"/>
                </a:solidFill>
              </a:rPr>
              <a:t>Execution engine (</a:t>
            </a:r>
            <a:r>
              <a:rPr lang="en-US" sz="2300" dirty="0" err="1">
                <a:solidFill>
                  <a:srgbClr val="292934"/>
                </a:solidFill>
              </a:rPr>
              <a:t>MapReduce</a:t>
            </a:r>
            <a:r>
              <a:rPr lang="en-US" sz="2300" dirty="0">
                <a:solidFill>
                  <a:srgbClr val="292934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402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7" descr="hdfsdatanodes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7407" r="-57407"/>
          <a:stretch>
            <a:fillRect/>
          </a:stretch>
        </p:blipFill>
        <p:spPr>
          <a:xfrm>
            <a:off x="-1803400" y="2349299"/>
            <a:ext cx="8229600" cy="33401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Hadoop Distributed File System (HDFS)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50900" y="3545216"/>
            <a:ext cx="2908300" cy="660400"/>
            <a:chOff x="3086100" y="2743200"/>
            <a:chExt cx="2908300" cy="6604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086100" y="2743200"/>
              <a:ext cx="14224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38600" y="2743200"/>
              <a:ext cx="469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508500" y="2743200"/>
              <a:ext cx="596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08500" y="2743200"/>
              <a:ext cx="1485900" cy="660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79086" y="2310425"/>
            <a:ext cx="4748529" cy="657292"/>
            <a:chOff x="4279086" y="2310425"/>
            <a:chExt cx="4748529" cy="657292"/>
          </a:xfrm>
        </p:grpSpPr>
        <p:sp>
          <p:nvSpPr>
            <p:cNvPr id="11" name="Left Arrow 10"/>
            <p:cNvSpPr/>
            <p:nvPr/>
          </p:nvSpPr>
          <p:spPr>
            <a:xfrm rot="20163939">
              <a:off x="4279086" y="2648596"/>
              <a:ext cx="603252" cy="31912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9512" y="2310425"/>
              <a:ext cx="4168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Centralized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namenode</a:t>
              </a:r>
              <a:r>
                <a:rPr lang="en-US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Maintains metadata info about files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38462" y="4306019"/>
            <a:ext cx="4789153" cy="1477328"/>
            <a:chOff x="4238462" y="4020943"/>
            <a:chExt cx="4789153" cy="1477328"/>
          </a:xfrm>
        </p:grpSpPr>
        <p:sp>
          <p:nvSpPr>
            <p:cNvPr id="14" name="Left Arrow 13"/>
            <p:cNvSpPr/>
            <p:nvPr/>
          </p:nvSpPr>
          <p:spPr>
            <a:xfrm rot="20163939">
              <a:off x="4238462" y="4359114"/>
              <a:ext cx="603252" cy="31912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18888" y="4020943"/>
              <a:ext cx="42087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Many </a:t>
              </a:r>
              <a:r>
                <a:rPr lang="en-US" b="1" dirty="0" err="1" smtClean="0">
                  <a:solidFill>
                    <a:srgbClr val="FF0000"/>
                  </a:solidFill>
                </a:rPr>
                <a:t>datanode</a:t>
              </a:r>
              <a:r>
                <a:rPr lang="en-US" b="1" dirty="0" smtClean="0">
                  <a:solidFill>
                    <a:srgbClr val="FF0000"/>
                  </a:solidFill>
                </a:rPr>
                <a:t> (1000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s</a:t>
              </a:r>
              <a:r>
                <a:rPr lang="en-US" b="1" dirty="0" smtClean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Store the actual data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Files are divided into blocks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- Each block is replicated </a:t>
              </a:r>
              <a:r>
                <a:rPr lang="en-US" i="1" dirty="0" smtClean="0"/>
                <a:t>N</a:t>
              </a:r>
              <a:r>
                <a:rPr lang="en-US" dirty="0" smtClean="0"/>
                <a:t> times     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   (Default = 3)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4717" y="3259160"/>
            <a:ext cx="2506518" cy="379915"/>
            <a:chOff x="5090225" y="3220286"/>
            <a:chExt cx="2506518" cy="379915"/>
          </a:xfrm>
        </p:grpSpPr>
        <p:sp>
          <p:nvSpPr>
            <p:cNvPr id="17" name="Rectangle 16"/>
            <p:cNvSpPr/>
            <p:nvPr/>
          </p:nvSpPr>
          <p:spPr>
            <a:xfrm>
              <a:off x="5924558" y="3220286"/>
              <a:ext cx="1672185" cy="338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0225" y="3230869"/>
              <a:ext cx="812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</a:t>
              </a:r>
              <a:r>
                <a:rPr lang="en-US" i="1" dirty="0" smtClean="0"/>
                <a:t>F</a:t>
              </a:r>
              <a:endParaRPr lang="en-US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73289" y="3259160"/>
            <a:ext cx="1667946" cy="338667"/>
            <a:chOff x="5369989" y="2131488"/>
            <a:chExt cx="1667946" cy="338667"/>
          </a:xfrm>
        </p:grpSpPr>
        <p:sp>
          <p:nvSpPr>
            <p:cNvPr id="20" name="Rectangle 19"/>
            <p:cNvSpPr/>
            <p:nvPr/>
          </p:nvSpPr>
          <p:spPr>
            <a:xfrm>
              <a:off x="536998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10778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156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92358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24669" y="2131488"/>
              <a:ext cx="313266" cy="338667"/>
            </a:xfrm>
            <a:prstGeom prst="rect">
              <a:avLst/>
            </a:prstGeom>
            <a:solidFill>
              <a:srgbClr val="7DAA00">
                <a:alpha val="76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08924" y="3597827"/>
            <a:ext cx="1764763" cy="490439"/>
            <a:chOff x="7108924" y="3597827"/>
            <a:chExt cx="1764763" cy="490439"/>
          </a:xfrm>
        </p:grpSpPr>
        <p:cxnSp>
          <p:nvCxnSpPr>
            <p:cNvPr id="26" name="Straight Arrow Connector 25"/>
            <p:cNvCxnSpPr>
              <a:endCxn id="24" idx="2"/>
            </p:cNvCxnSpPr>
            <p:nvPr/>
          </p:nvCxnSpPr>
          <p:spPr>
            <a:xfrm flipH="1" flipV="1">
              <a:off x="7284602" y="3597827"/>
              <a:ext cx="516547" cy="172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08924" y="3718934"/>
              <a:ext cx="176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Blocks (64 MB)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5112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4227513" y="2682875"/>
            <a:ext cx="1335087" cy="441325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Secondary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500">
                <a:solidFill>
                  <a:srgbClr val="000000"/>
                </a:solidFill>
                <a:ea typeface="ＭＳ Ｐゴシック" charset="-128"/>
              </a:rPr>
              <a:t>NameNode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449263" y="3048000"/>
            <a:ext cx="914400" cy="609600"/>
          </a:xfrm>
          <a:prstGeom prst="ellipse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/>
          <a:lstStyle/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Client</a:t>
            </a:r>
          </a:p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endParaRPr lang="en-GB" sz="4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7990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57134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8846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5" name="AutoShape 13"/>
          <p:cNvSpPr>
            <a:spLocks/>
          </p:cNvSpPr>
          <p:nvPr/>
        </p:nvSpPr>
        <p:spPr bwMode="auto">
          <a:xfrm rot="16200000" flipV="1">
            <a:off x="5108575" y="3200400"/>
            <a:ext cx="152400" cy="42672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29702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2452" rIns="81639" bIns="42452" anchor="ctr"/>
          <a:lstStyle/>
          <a:p>
            <a:pPr algn="ctr"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en-GB" sz="3600">
                <a:solidFill>
                  <a:srgbClr val="000000"/>
                </a:solidFill>
                <a:ea typeface="ＭＳ Ｐゴシック" charset="-128"/>
              </a:rPr>
              <a:t>HDFS Architecture</a:t>
            </a: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4221163" y="1606550"/>
            <a:ext cx="1341437" cy="45085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1639" tIns="42452" rIns="81639" bIns="42452" anchor="ctr" anchorCtr="1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NameNode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8229600" y="2763838"/>
            <a:ext cx="180975" cy="433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43434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5257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4800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70866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6627813" y="44196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199" name="Rectangle 47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2971800" y="44196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3434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4" name="Rectangle 52"/>
          <p:cNvSpPr>
            <a:spLocks noChangeArrowheads="1"/>
          </p:cNvSpPr>
          <p:nvPr/>
        </p:nvSpPr>
        <p:spPr bwMode="auto">
          <a:xfrm>
            <a:off x="47990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70866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6" name="Rectangle 54"/>
          <p:cNvSpPr>
            <a:spLocks noChangeArrowheads="1"/>
          </p:cNvSpPr>
          <p:nvPr/>
        </p:nvSpPr>
        <p:spPr bwMode="auto">
          <a:xfrm>
            <a:off x="66278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7" name="Rectangle 55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57134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3429000" y="39624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0" name="Rectangle 58"/>
          <p:cNvSpPr>
            <a:spLocks noChangeArrowheads="1"/>
          </p:cNvSpPr>
          <p:nvPr/>
        </p:nvSpPr>
        <p:spPr bwMode="auto">
          <a:xfrm>
            <a:off x="38846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1" name="Rectangle 59"/>
          <p:cNvSpPr>
            <a:spLocks noChangeArrowheads="1"/>
          </p:cNvSpPr>
          <p:nvPr/>
        </p:nvSpPr>
        <p:spPr bwMode="auto">
          <a:xfrm>
            <a:off x="2970213" y="39624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2" name="Rectangle 6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3" name="Rectangle 61"/>
          <p:cNvSpPr>
            <a:spLocks noChangeArrowheads="1"/>
          </p:cNvSpPr>
          <p:nvPr/>
        </p:nvSpPr>
        <p:spPr bwMode="auto">
          <a:xfrm>
            <a:off x="52578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4" name="Rectangle 62"/>
          <p:cNvSpPr>
            <a:spLocks noChangeArrowheads="1"/>
          </p:cNvSpPr>
          <p:nvPr/>
        </p:nvSpPr>
        <p:spPr bwMode="auto">
          <a:xfrm>
            <a:off x="47990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5" name="Rectangle 63"/>
          <p:cNvSpPr>
            <a:spLocks noChangeArrowheads="1"/>
          </p:cNvSpPr>
          <p:nvPr/>
        </p:nvSpPr>
        <p:spPr bwMode="auto">
          <a:xfrm>
            <a:off x="7085013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66278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7" name="Rectangle 65"/>
          <p:cNvSpPr>
            <a:spLocks noChangeArrowheads="1"/>
          </p:cNvSpPr>
          <p:nvPr/>
        </p:nvSpPr>
        <p:spPr bwMode="auto">
          <a:xfrm>
            <a:off x="61722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8" name="Rectangle 66"/>
          <p:cNvSpPr>
            <a:spLocks noChangeArrowheads="1"/>
          </p:cNvSpPr>
          <p:nvPr/>
        </p:nvSpPr>
        <p:spPr bwMode="auto">
          <a:xfrm>
            <a:off x="57134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19" name="Rectangle 67"/>
          <p:cNvSpPr>
            <a:spLocks noChangeArrowheads="1"/>
          </p:cNvSpPr>
          <p:nvPr/>
        </p:nvSpPr>
        <p:spPr bwMode="auto">
          <a:xfrm>
            <a:off x="3429000" y="35052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0" name="Rectangle 68"/>
          <p:cNvSpPr>
            <a:spLocks noChangeArrowheads="1"/>
          </p:cNvSpPr>
          <p:nvPr/>
        </p:nvSpPr>
        <p:spPr bwMode="auto">
          <a:xfrm>
            <a:off x="38846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1" name="Rectangle 69"/>
          <p:cNvSpPr>
            <a:spLocks noChangeArrowheads="1"/>
          </p:cNvSpPr>
          <p:nvPr/>
        </p:nvSpPr>
        <p:spPr bwMode="auto">
          <a:xfrm>
            <a:off x="2970213" y="35052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2" name="Rectangle 7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3" name="Rectangle 7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4" name="Rectangle 7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5" name="Rectangle 7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6" name="Rectangle 7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7" name="Rectangle 7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8" name="Rectangle 7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29" name="Rectangle 7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0" name="Rectangle 7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1" name="Rectangle 7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2" name="Rectangle 8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3" name="Rectangle 8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4" name="Rectangle 8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5" name="Rectangle 8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6" name="Rectangle 8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7" name="Rectangle 8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8" name="Rectangle 8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39" name="Rectangle 8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0" name="Rectangle 8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1" name="Rectangle 8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2" name="Rectangle 90"/>
          <p:cNvSpPr>
            <a:spLocks noChangeArrowheads="1"/>
          </p:cNvSpPr>
          <p:nvPr/>
        </p:nvSpPr>
        <p:spPr bwMode="auto">
          <a:xfrm>
            <a:off x="43434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3" name="Rectangle 91"/>
          <p:cNvSpPr>
            <a:spLocks noChangeArrowheads="1"/>
          </p:cNvSpPr>
          <p:nvPr/>
        </p:nvSpPr>
        <p:spPr bwMode="auto">
          <a:xfrm>
            <a:off x="52578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4" name="Rectangle 92"/>
          <p:cNvSpPr>
            <a:spLocks noChangeArrowheads="1"/>
          </p:cNvSpPr>
          <p:nvPr/>
        </p:nvSpPr>
        <p:spPr bwMode="auto">
          <a:xfrm>
            <a:off x="47990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5" name="Rectangle 93"/>
          <p:cNvSpPr>
            <a:spLocks noChangeArrowheads="1"/>
          </p:cNvSpPr>
          <p:nvPr/>
        </p:nvSpPr>
        <p:spPr bwMode="auto">
          <a:xfrm>
            <a:off x="70866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6" name="Rectangle 94"/>
          <p:cNvSpPr>
            <a:spLocks noChangeArrowheads="1"/>
          </p:cNvSpPr>
          <p:nvPr/>
        </p:nvSpPr>
        <p:spPr bwMode="auto">
          <a:xfrm>
            <a:off x="66278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7" name="Rectangle 95"/>
          <p:cNvSpPr>
            <a:spLocks noChangeArrowheads="1"/>
          </p:cNvSpPr>
          <p:nvPr/>
        </p:nvSpPr>
        <p:spPr bwMode="auto">
          <a:xfrm>
            <a:off x="61722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8" name="Rectangle 96"/>
          <p:cNvSpPr>
            <a:spLocks noChangeArrowheads="1"/>
          </p:cNvSpPr>
          <p:nvPr/>
        </p:nvSpPr>
        <p:spPr bwMode="auto">
          <a:xfrm>
            <a:off x="57134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49" name="Rectangle 97"/>
          <p:cNvSpPr>
            <a:spLocks noChangeArrowheads="1"/>
          </p:cNvSpPr>
          <p:nvPr/>
        </p:nvSpPr>
        <p:spPr bwMode="auto">
          <a:xfrm>
            <a:off x="3429000" y="3505200"/>
            <a:ext cx="228600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0" name="Rectangle 98"/>
          <p:cNvSpPr>
            <a:spLocks noChangeArrowheads="1"/>
          </p:cNvSpPr>
          <p:nvPr/>
        </p:nvSpPr>
        <p:spPr bwMode="auto">
          <a:xfrm>
            <a:off x="38846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1" name="Rectangle 99"/>
          <p:cNvSpPr>
            <a:spLocks noChangeArrowheads="1"/>
          </p:cNvSpPr>
          <p:nvPr/>
        </p:nvSpPr>
        <p:spPr bwMode="auto">
          <a:xfrm>
            <a:off x="2970213" y="3505200"/>
            <a:ext cx="230187" cy="230188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2" name="Rectangle 10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3" name="Rectangle 10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4" name="Rectangle 10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5" name="Rectangle 103"/>
          <p:cNvSpPr>
            <a:spLocks noChangeArrowheads="1"/>
          </p:cNvSpPr>
          <p:nvPr/>
        </p:nvSpPr>
        <p:spPr bwMode="auto">
          <a:xfrm>
            <a:off x="7085013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6" name="Rectangle 10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7" name="Rectangle 10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8" name="Rectangle 10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59" name="Rectangle 10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0" name="Rectangle 10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1" name="Rectangle 10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2" name="Rectangle 11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3" name="Rectangle 11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4" name="Rectangle 11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5" name="Rectangle 11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6" name="Rectangle 11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7" name="Rectangle 11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8" name="Rectangle 11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69" name="Rectangle 11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0" name="Rectangle 11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1" name="Rectangle 11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2" name="Rectangle 12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3" name="Rectangle 12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4" name="Rectangle 12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5" name="Rectangle 12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6" name="Rectangle 12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7" name="Rectangle 12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8" name="Rectangle 12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79" name="Rectangle 12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0" name="Rectangle 12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1" name="Rectangle 12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2" name="Rectangle 130"/>
          <p:cNvSpPr>
            <a:spLocks noChangeArrowheads="1"/>
          </p:cNvSpPr>
          <p:nvPr/>
        </p:nvSpPr>
        <p:spPr bwMode="auto">
          <a:xfrm>
            <a:off x="43434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3" name="Rectangle 131"/>
          <p:cNvSpPr>
            <a:spLocks noChangeArrowheads="1"/>
          </p:cNvSpPr>
          <p:nvPr/>
        </p:nvSpPr>
        <p:spPr bwMode="auto">
          <a:xfrm>
            <a:off x="52578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4" name="Rectangle 132"/>
          <p:cNvSpPr>
            <a:spLocks noChangeArrowheads="1"/>
          </p:cNvSpPr>
          <p:nvPr/>
        </p:nvSpPr>
        <p:spPr bwMode="auto">
          <a:xfrm>
            <a:off x="47990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5" name="Rectangle 133"/>
          <p:cNvSpPr>
            <a:spLocks noChangeArrowheads="1"/>
          </p:cNvSpPr>
          <p:nvPr/>
        </p:nvSpPr>
        <p:spPr bwMode="auto">
          <a:xfrm>
            <a:off x="70866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6" name="Rectangle 134"/>
          <p:cNvSpPr>
            <a:spLocks noChangeArrowheads="1"/>
          </p:cNvSpPr>
          <p:nvPr/>
        </p:nvSpPr>
        <p:spPr bwMode="auto">
          <a:xfrm>
            <a:off x="66278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7" name="Rectangle 135"/>
          <p:cNvSpPr>
            <a:spLocks noChangeArrowheads="1"/>
          </p:cNvSpPr>
          <p:nvPr/>
        </p:nvSpPr>
        <p:spPr bwMode="auto">
          <a:xfrm>
            <a:off x="61722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8" name="Rectangle 136"/>
          <p:cNvSpPr>
            <a:spLocks noChangeArrowheads="1"/>
          </p:cNvSpPr>
          <p:nvPr/>
        </p:nvSpPr>
        <p:spPr bwMode="auto">
          <a:xfrm>
            <a:off x="57134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89" name="Rectangle 137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0" name="Rectangle 138"/>
          <p:cNvSpPr>
            <a:spLocks noChangeArrowheads="1"/>
          </p:cNvSpPr>
          <p:nvPr/>
        </p:nvSpPr>
        <p:spPr bwMode="auto">
          <a:xfrm>
            <a:off x="38846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1" name="Rectangle 139"/>
          <p:cNvSpPr>
            <a:spLocks noChangeArrowheads="1"/>
          </p:cNvSpPr>
          <p:nvPr/>
        </p:nvSpPr>
        <p:spPr bwMode="auto">
          <a:xfrm>
            <a:off x="2970213" y="4876800"/>
            <a:ext cx="230187" cy="228600"/>
          </a:xfrm>
          <a:prstGeom prst="rect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charset="-128"/>
            </a:endParaRPr>
          </a:p>
        </p:txBody>
      </p:sp>
      <p:sp>
        <p:nvSpPr>
          <p:cNvPr id="49292" name="Text Box 140"/>
          <p:cNvSpPr txBox="1">
            <a:spLocks noChangeArrowheads="1"/>
          </p:cNvSpPr>
          <p:nvPr/>
        </p:nvSpPr>
        <p:spPr bwMode="auto">
          <a:xfrm>
            <a:off x="5791200" y="5410200"/>
            <a:ext cx="1371600" cy="15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DataNodes</a:t>
            </a:r>
          </a:p>
        </p:txBody>
      </p:sp>
      <p:cxnSp>
        <p:nvCxnSpPr>
          <p:cNvPr id="49294" name="AutoShape 142"/>
          <p:cNvCxnSpPr>
            <a:cxnSpLocks noChangeShapeType="1"/>
            <a:endCxn id="49169" idx="0"/>
          </p:cNvCxnSpPr>
          <p:nvPr/>
        </p:nvCxnSpPr>
        <p:spPr bwMode="auto">
          <a:xfrm flipV="1">
            <a:off x="1357313" y="1606550"/>
            <a:ext cx="3535362" cy="1441450"/>
          </a:xfrm>
          <a:prstGeom prst="curvedConnector4">
            <a:avLst>
              <a:gd name="adj1" fmla="val 39153"/>
              <a:gd name="adj2" fmla="val 115861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295" name="Text Box 143"/>
          <p:cNvSpPr txBox="1">
            <a:spLocks noChangeArrowheads="1"/>
          </p:cNvSpPr>
          <p:nvPr/>
        </p:nvSpPr>
        <p:spPr bwMode="auto">
          <a:xfrm rot="-2336723">
            <a:off x="1757363" y="1857375"/>
            <a:ext cx="65405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1400">
                <a:solidFill>
                  <a:srgbClr val="000000"/>
                </a:solidFill>
                <a:ea typeface="ＭＳ Ｐゴシック" charset="-128"/>
              </a:rPr>
              <a:t>1. </a:t>
            </a: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filename</a:t>
            </a:r>
          </a:p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endParaRPr lang="en-GB" sz="14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 rot="-2316538">
            <a:off x="2209800" y="2743200"/>
            <a:ext cx="1020763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1400">
                <a:solidFill>
                  <a:srgbClr val="000000"/>
                </a:solidFill>
                <a:ea typeface="ＭＳ Ｐゴシック" charset="-128"/>
              </a:rPr>
              <a:t>2. </a:t>
            </a: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BlckId, DataNodes</a:t>
            </a:r>
          </a:p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</a:tabLst>
            </a:pPr>
            <a:r>
              <a:rPr lang="en-GB" sz="700">
                <a:solidFill>
                  <a:srgbClr val="000000"/>
                </a:solidFill>
                <a:ea typeface="ＭＳ Ｐゴシック" charset="-128"/>
              </a:rPr>
              <a:t>o</a:t>
            </a:r>
          </a:p>
        </p:txBody>
      </p:sp>
      <p:sp>
        <p:nvSpPr>
          <p:cNvPr id="49297" name="Line 145"/>
          <p:cNvSpPr>
            <a:spLocks noChangeShapeType="1"/>
          </p:cNvSpPr>
          <p:nvPr/>
        </p:nvSpPr>
        <p:spPr bwMode="auto">
          <a:xfrm flipV="1">
            <a:off x="2133600" y="1752600"/>
            <a:ext cx="620713" cy="660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98" name="Line 146"/>
          <p:cNvSpPr>
            <a:spLocks noChangeShapeType="1"/>
          </p:cNvSpPr>
          <p:nvPr/>
        </p:nvSpPr>
        <p:spPr bwMode="auto">
          <a:xfrm flipH="1">
            <a:off x="2209800" y="2286000"/>
            <a:ext cx="990600" cy="74136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9299" name="AutoShape 147"/>
          <p:cNvCxnSpPr>
            <a:cxnSpLocks noChangeShapeType="1"/>
            <a:stCxn id="49155" idx="5"/>
          </p:cNvCxnSpPr>
          <p:nvPr/>
        </p:nvCxnSpPr>
        <p:spPr bwMode="auto">
          <a:xfrm rot="16200000" flipH="1">
            <a:off x="1865313" y="2933700"/>
            <a:ext cx="496888" cy="17668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300" name="Text Box 148"/>
          <p:cNvSpPr txBox="1">
            <a:spLocks noChangeArrowheads="1"/>
          </p:cNvSpPr>
          <p:nvPr/>
        </p:nvSpPr>
        <p:spPr bwMode="auto">
          <a:xfrm rot="480000">
            <a:off x="1524000" y="4038600"/>
            <a:ext cx="555625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828675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3.Read data</a:t>
            </a:r>
          </a:p>
        </p:txBody>
      </p:sp>
      <p:sp>
        <p:nvSpPr>
          <p:cNvPr id="49303" name="Text Box 151"/>
          <p:cNvSpPr txBox="1">
            <a:spLocks noChangeArrowheads="1"/>
          </p:cNvSpPr>
          <p:nvPr/>
        </p:nvSpPr>
        <p:spPr bwMode="auto">
          <a:xfrm>
            <a:off x="381000" y="5867400"/>
            <a:ext cx="2620963" cy="344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NameNode : Maps a file to a file-id and list of MapNodes</a:t>
            </a:r>
          </a:p>
          <a:p>
            <a:pPr defTabSz="652463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en-GB" sz="2000">
                <a:solidFill>
                  <a:srgbClr val="000000"/>
                </a:solidFill>
                <a:ea typeface="ＭＳ Ｐゴシック" charset="-128"/>
              </a:rPr>
              <a:t>DataNode  : Maps a block-id to a physical location on disk</a:t>
            </a:r>
          </a:p>
        </p:txBody>
      </p:sp>
      <p:sp>
        <p:nvSpPr>
          <p:cNvPr id="49304" name="Line 152"/>
          <p:cNvSpPr>
            <a:spLocks noChangeShapeType="1"/>
          </p:cNvSpPr>
          <p:nvPr/>
        </p:nvSpPr>
        <p:spPr bwMode="auto">
          <a:xfrm flipH="1">
            <a:off x="4876800" y="2057400"/>
            <a:ext cx="9525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Properties of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90" y="1898119"/>
            <a:ext cx="8275302" cy="4167402"/>
          </a:xfrm>
        </p:spPr>
        <p:txBody>
          <a:bodyPr>
            <a:normAutofit fontScale="92500"/>
          </a:bodyPr>
          <a:lstStyle/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Large:</a:t>
            </a:r>
            <a:r>
              <a:rPr lang="en-US" dirty="0" smtClean="0">
                <a:latin typeface="Georgia" charset="0"/>
              </a:rPr>
              <a:t> A </a:t>
            </a:r>
            <a:r>
              <a:rPr lang="en-US" dirty="0">
                <a:latin typeface="Georgia" charset="0"/>
              </a:rPr>
              <a:t>HDFS instance may consist of thousands of server machines, each storing part of the file </a:t>
            </a:r>
            <a:r>
              <a:rPr lang="en-US" dirty="0" smtClean="0">
                <a:latin typeface="Georgia" charset="0"/>
              </a:rPr>
              <a:t>system’s data</a:t>
            </a: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Replication: </a:t>
            </a:r>
            <a:r>
              <a:rPr lang="en-US" dirty="0" smtClean="0">
                <a:latin typeface="Georgia" charset="0"/>
              </a:rPr>
              <a:t>Each data block is replicated many times (default is 3)</a:t>
            </a:r>
            <a:endParaRPr lang="en-US" dirty="0">
              <a:latin typeface="Georgia" charset="0"/>
            </a:endParaRP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Failure:</a:t>
            </a:r>
            <a:r>
              <a:rPr lang="en-US" dirty="0" smtClean="0">
                <a:latin typeface="Georgia" charset="0"/>
              </a:rPr>
              <a:t> Failure </a:t>
            </a:r>
            <a:r>
              <a:rPr lang="en-US" dirty="0">
                <a:latin typeface="Georgia" charset="0"/>
              </a:rPr>
              <a:t>is the norm rather than exception</a:t>
            </a:r>
          </a:p>
          <a:p>
            <a:r>
              <a:rPr lang="en-US" b="1" i="1" dirty="0" smtClean="0">
                <a:solidFill>
                  <a:srgbClr val="800000"/>
                </a:solidFill>
                <a:latin typeface="Georgia" charset="0"/>
              </a:rPr>
              <a:t>Fault Tolerance:</a:t>
            </a:r>
            <a:r>
              <a:rPr lang="en-US" dirty="0" smtClean="0">
                <a:latin typeface="Georgia" charset="0"/>
              </a:rPr>
              <a:t> Detection </a:t>
            </a:r>
            <a:r>
              <a:rPr lang="en-US" dirty="0">
                <a:latin typeface="Georgia" charset="0"/>
              </a:rPr>
              <a:t>of faults </a:t>
            </a:r>
            <a:r>
              <a:rPr lang="en-US" dirty="0" smtClean="0">
                <a:latin typeface="Georgia" charset="0"/>
              </a:rPr>
              <a:t>is </a:t>
            </a:r>
            <a:r>
              <a:rPr lang="en-US" dirty="0">
                <a:latin typeface="Georgia" charset="0"/>
              </a:rPr>
              <a:t>quick, </a:t>
            </a:r>
            <a:r>
              <a:rPr lang="en-US" dirty="0" smtClean="0">
                <a:latin typeface="Georgia" charset="0"/>
              </a:rPr>
              <a:t> and automatic </a:t>
            </a:r>
            <a:r>
              <a:rPr lang="en-US" dirty="0">
                <a:latin typeface="Georgia" charset="0"/>
              </a:rPr>
              <a:t>recovery from them is a core architectural goal of </a:t>
            </a:r>
            <a:r>
              <a:rPr lang="en-US" dirty="0" smtClean="0">
                <a:latin typeface="Georgia" charset="0"/>
              </a:rPr>
              <a:t>HDFS</a:t>
            </a:r>
          </a:p>
          <a:p>
            <a:pPr lvl="1"/>
            <a:r>
              <a:rPr lang="en-US" dirty="0" err="1" smtClean="0">
                <a:latin typeface="Georgia" charset="0"/>
              </a:rPr>
              <a:t>Namenode</a:t>
            </a:r>
            <a:r>
              <a:rPr lang="en-US" dirty="0" smtClean="0">
                <a:latin typeface="Georgia" charset="0"/>
              </a:rPr>
              <a:t> is consistently checking </a:t>
            </a:r>
            <a:r>
              <a:rPr lang="en-US" dirty="0" err="1" smtClean="0">
                <a:latin typeface="Georgia" charset="0"/>
              </a:rPr>
              <a:t>Datanodes</a:t>
            </a:r>
            <a:r>
              <a:rPr lang="en-US" dirty="0" smtClean="0">
                <a:latin typeface="Georgia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638131" cy="1339850"/>
          </a:xfrm>
        </p:spPr>
        <p:txBody>
          <a:bodyPr>
            <a:normAutofit/>
          </a:bodyPr>
          <a:lstStyle/>
          <a:p>
            <a:r>
              <a:rPr lang="en-US" sz="3600" dirty="0"/>
              <a:t>Map-Reduce Execution Engine</a:t>
            </a:r>
            <a:br>
              <a:rPr lang="en-US" sz="3600" dirty="0"/>
            </a:br>
            <a:r>
              <a:rPr lang="en-US" sz="3600" dirty="0">
                <a:solidFill>
                  <a:srgbClr val="800000"/>
                </a:solidFill>
              </a:rPr>
              <a:t>(Example: Color Count)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3155937" y="1680352"/>
            <a:ext cx="2099313" cy="4152939"/>
            <a:chOff x="2876837" y="1568696"/>
            <a:chExt cx="2099313" cy="4152939"/>
          </a:xfrm>
        </p:grpSpPr>
        <p:sp>
          <p:nvSpPr>
            <p:cNvPr id="6" name="Rectangle 5"/>
            <p:cNvSpPr/>
            <p:nvPr/>
          </p:nvSpPr>
          <p:spPr>
            <a:xfrm>
              <a:off x="2876837" y="2119311"/>
              <a:ext cx="2099313" cy="3602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3398" y="1568696"/>
              <a:ext cx="166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Shuffle &amp; Sorting based on </a:t>
              </a:r>
              <a:r>
                <a:rPr lang="en-US" sz="1400" i="1" dirty="0" smtClean="0"/>
                <a:t>k</a:t>
              </a:r>
              <a:endParaRPr lang="en-US" sz="1400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230967"/>
            <a:ext cx="1147647" cy="3602324"/>
          </a:xfrm>
          <a:prstGeom prst="rect">
            <a:avLst/>
          </a:prstGeom>
        </p:spPr>
      </p:pic>
      <p:grpSp>
        <p:nvGrpSpPr>
          <p:cNvPr id="5" name="Group 8"/>
          <p:cNvGrpSpPr/>
          <p:nvPr/>
        </p:nvGrpSpPr>
        <p:grpSpPr>
          <a:xfrm>
            <a:off x="5816298" y="2709428"/>
            <a:ext cx="1084652" cy="2300254"/>
            <a:chOff x="5537198" y="2597772"/>
            <a:chExt cx="1084652" cy="230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198" y="2597772"/>
              <a:ext cx="1084652" cy="5518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98" y="3414130"/>
              <a:ext cx="1084650" cy="5518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198" y="4355774"/>
              <a:ext cx="1084652" cy="542252"/>
            </a:xfrm>
            <a:prstGeom prst="rect">
              <a:avLst/>
            </a:prstGeom>
          </p:spPr>
        </p:pic>
      </p:grpSp>
      <p:grpSp>
        <p:nvGrpSpPr>
          <p:cNvPr id="9" name="Group 12"/>
          <p:cNvGrpSpPr/>
          <p:nvPr/>
        </p:nvGrpSpPr>
        <p:grpSpPr>
          <a:xfrm>
            <a:off x="1639765" y="2412379"/>
            <a:ext cx="1269956" cy="3256938"/>
            <a:chOff x="1360665" y="2300723"/>
            <a:chExt cx="1269956" cy="32569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3442" y="2300723"/>
              <a:ext cx="817179" cy="6185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3164323"/>
              <a:ext cx="817179" cy="6185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048123"/>
              <a:ext cx="817179" cy="618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939127"/>
              <a:ext cx="817179" cy="61853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360665" y="2609990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60665" y="3462122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60665" y="4356641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60665" y="5247645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92118" y="1680352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13" name="Group 22"/>
          <p:cNvGrpSpPr/>
          <p:nvPr/>
        </p:nvGrpSpPr>
        <p:grpSpPr>
          <a:xfrm>
            <a:off x="1927432" y="1680352"/>
            <a:ext cx="1396968" cy="523220"/>
            <a:chOff x="1648332" y="1568696"/>
            <a:chExt cx="139696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648332" y="1568696"/>
              <a:ext cx="1396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 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(    , 1)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45958" y="1895712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2892138" y="2532568"/>
            <a:ext cx="1398165" cy="3015810"/>
            <a:chOff x="2613038" y="2420912"/>
            <a:chExt cx="1398165" cy="30158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5815" y="2420912"/>
              <a:ext cx="945388" cy="3781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3311918"/>
              <a:ext cx="945388" cy="3781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4166696"/>
              <a:ext cx="945388" cy="378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5058567"/>
              <a:ext cx="945388" cy="37815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613038" y="2632810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30621" y="3513954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18441" y="4381808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18441" y="5260603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4"/>
          <p:cNvGrpSpPr/>
          <p:nvPr/>
        </p:nvGrpSpPr>
        <p:grpSpPr>
          <a:xfrm>
            <a:off x="4276348" y="2721646"/>
            <a:ext cx="1525995" cy="2016910"/>
            <a:chOff x="3997248" y="2609990"/>
            <a:chExt cx="1525995" cy="2016910"/>
          </a:xfrm>
        </p:grpSpPr>
        <p:cxnSp>
          <p:nvCxnSpPr>
            <p:cNvPr id="36" name="Straight Connector 35"/>
            <p:cNvCxnSpPr>
              <a:stCxn id="27" idx="3"/>
              <a:endCxn id="11" idx="1"/>
            </p:cNvCxnSpPr>
            <p:nvPr/>
          </p:nvCxnSpPr>
          <p:spPr>
            <a:xfrm>
              <a:off x="3997248" y="2609990"/>
              <a:ext cx="1525995" cy="1080083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0" idx="1"/>
            </p:cNvCxnSpPr>
            <p:nvPr/>
          </p:nvCxnSpPr>
          <p:spPr>
            <a:xfrm>
              <a:off x="3997248" y="2609990"/>
              <a:ext cx="1525995" cy="263725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12" idx="1"/>
            </p:cNvCxnSpPr>
            <p:nvPr/>
          </p:nvCxnSpPr>
          <p:spPr>
            <a:xfrm>
              <a:off x="3997248" y="2609990"/>
              <a:ext cx="1525995" cy="2016910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8"/>
          <p:cNvGrpSpPr/>
          <p:nvPr/>
        </p:nvGrpSpPr>
        <p:grpSpPr>
          <a:xfrm>
            <a:off x="4276348" y="2985371"/>
            <a:ext cx="1525995" cy="1753185"/>
            <a:chOff x="3997248" y="2873715"/>
            <a:chExt cx="1525995" cy="1753185"/>
          </a:xfrm>
        </p:grpSpPr>
        <p:cxnSp>
          <p:nvCxnSpPr>
            <p:cNvPr id="40" name="Straight Connector 39"/>
            <p:cNvCxnSpPr>
              <a:stCxn id="28" idx="3"/>
              <a:endCxn id="11" idx="1"/>
            </p:cNvCxnSpPr>
            <p:nvPr/>
          </p:nvCxnSpPr>
          <p:spPr>
            <a:xfrm>
              <a:off x="3997248" y="3500996"/>
              <a:ext cx="1525995" cy="189077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10" idx="1"/>
            </p:cNvCxnSpPr>
            <p:nvPr/>
          </p:nvCxnSpPr>
          <p:spPr>
            <a:xfrm flipV="1">
              <a:off x="3997248" y="2873715"/>
              <a:ext cx="1525995" cy="627281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3"/>
              <a:endCxn id="12" idx="1"/>
            </p:cNvCxnSpPr>
            <p:nvPr/>
          </p:nvCxnSpPr>
          <p:spPr>
            <a:xfrm>
              <a:off x="3997248" y="3500996"/>
              <a:ext cx="1525995" cy="1125904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2"/>
          <p:cNvGrpSpPr/>
          <p:nvPr/>
        </p:nvGrpSpPr>
        <p:grpSpPr>
          <a:xfrm>
            <a:off x="4276348" y="2985371"/>
            <a:ext cx="1525995" cy="1753185"/>
            <a:chOff x="3997248" y="2873715"/>
            <a:chExt cx="1525995" cy="1753185"/>
          </a:xfrm>
        </p:grpSpPr>
        <p:cxnSp>
          <p:nvCxnSpPr>
            <p:cNvPr id="44" name="Straight Connector 43"/>
            <p:cNvCxnSpPr>
              <a:stCxn id="29" idx="3"/>
              <a:endCxn id="11" idx="1"/>
            </p:cNvCxnSpPr>
            <p:nvPr/>
          </p:nvCxnSpPr>
          <p:spPr>
            <a:xfrm flipV="1">
              <a:off x="3997248" y="3690073"/>
              <a:ext cx="1525995" cy="665701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3"/>
              <a:endCxn id="10" idx="1"/>
            </p:cNvCxnSpPr>
            <p:nvPr/>
          </p:nvCxnSpPr>
          <p:spPr>
            <a:xfrm flipV="1">
              <a:off x="3997248" y="2873715"/>
              <a:ext cx="1525995" cy="1482059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3"/>
              <a:endCxn id="12" idx="1"/>
            </p:cNvCxnSpPr>
            <p:nvPr/>
          </p:nvCxnSpPr>
          <p:spPr>
            <a:xfrm>
              <a:off x="3997248" y="4355774"/>
              <a:ext cx="1525995" cy="271126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6"/>
          <p:cNvGrpSpPr/>
          <p:nvPr/>
        </p:nvGrpSpPr>
        <p:grpSpPr>
          <a:xfrm>
            <a:off x="4276348" y="2985371"/>
            <a:ext cx="1525995" cy="2373930"/>
            <a:chOff x="3997248" y="2873715"/>
            <a:chExt cx="1525995" cy="2373930"/>
          </a:xfrm>
        </p:grpSpPr>
        <p:cxnSp>
          <p:nvCxnSpPr>
            <p:cNvPr id="48" name="Straight Connector 47"/>
            <p:cNvCxnSpPr>
              <a:stCxn id="30" idx="3"/>
              <a:endCxn id="11" idx="1"/>
            </p:cNvCxnSpPr>
            <p:nvPr/>
          </p:nvCxnSpPr>
          <p:spPr>
            <a:xfrm flipV="1">
              <a:off x="3997248" y="3690073"/>
              <a:ext cx="1525995" cy="1557572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0" idx="3"/>
              <a:endCxn id="10" idx="1"/>
            </p:cNvCxnSpPr>
            <p:nvPr/>
          </p:nvCxnSpPr>
          <p:spPr>
            <a:xfrm flipV="1">
              <a:off x="3997248" y="2873715"/>
              <a:ext cx="1525995" cy="2373930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3"/>
              <a:endCxn id="12" idx="1"/>
            </p:cNvCxnSpPr>
            <p:nvPr/>
          </p:nvCxnSpPr>
          <p:spPr>
            <a:xfrm flipV="1">
              <a:off x="3997248" y="4626900"/>
              <a:ext cx="1525995" cy="620745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50"/>
          <p:cNvGrpSpPr/>
          <p:nvPr/>
        </p:nvGrpSpPr>
        <p:grpSpPr>
          <a:xfrm>
            <a:off x="5503981" y="1680352"/>
            <a:ext cx="1915375" cy="523220"/>
            <a:chOff x="5224881" y="1568696"/>
            <a:chExt cx="1915375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5224881" y="1568696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Consumes(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[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])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[1,1,1,1,1,1..])</a:t>
              </a:r>
              <a:endParaRPr lang="en-US" sz="1400" dirty="0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5571370" y="1892616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1" name="Group 53"/>
          <p:cNvGrpSpPr/>
          <p:nvPr/>
        </p:nvGrpSpPr>
        <p:grpSpPr>
          <a:xfrm>
            <a:off x="6810235" y="2361664"/>
            <a:ext cx="1915375" cy="2383809"/>
            <a:chOff x="6531135" y="2250008"/>
            <a:chExt cx="1915375" cy="2383809"/>
          </a:xfrm>
        </p:grpSpPr>
        <p:sp>
          <p:nvSpPr>
            <p:cNvPr id="55" name="TextBox 54"/>
            <p:cNvSpPr txBox="1"/>
            <p:nvPr/>
          </p:nvSpPr>
          <p:spPr>
            <a:xfrm>
              <a:off x="6531135" y="2250008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Produces(</a:t>
              </a:r>
              <a:r>
                <a:rPr lang="en-US" sz="1400" i="1" dirty="0" smtClean="0"/>
                <a:t>k’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v’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100)</a:t>
              </a:r>
              <a:endParaRPr lang="en-US" sz="1400" dirty="0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6903039" y="2576294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595930" y="287371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582973" y="369007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82973" y="4633817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366859" y="5968653"/>
            <a:ext cx="669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800000"/>
                </a:solidFill>
              </a:rPr>
              <a:t>Users only provide the “</a:t>
            </a:r>
            <a:r>
              <a:rPr lang="en-US" b="1" i="1" dirty="0" smtClean="0"/>
              <a:t>Map</a:t>
            </a:r>
            <a:r>
              <a:rPr lang="en-US" b="1" i="1" dirty="0" smtClean="0">
                <a:solidFill>
                  <a:srgbClr val="800000"/>
                </a:solidFill>
              </a:rPr>
              <a:t>” and “</a:t>
            </a:r>
            <a:r>
              <a:rPr lang="en-US" b="1" i="1" dirty="0" smtClean="0">
                <a:solidFill>
                  <a:srgbClr val="000000"/>
                </a:solidFill>
              </a:rPr>
              <a:t>Reduce</a:t>
            </a:r>
            <a:r>
              <a:rPr lang="en-US" b="1" i="1" dirty="0" smtClean="0">
                <a:solidFill>
                  <a:srgbClr val="800000"/>
                </a:solidFill>
              </a:rPr>
              <a:t>” functions</a:t>
            </a:r>
            <a:endParaRPr lang="en-US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3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56" y="244158"/>
            <a:ext cx="8568356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MapReduce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4" y="1828334"/>
            <a:ext cx="8275303" cy="156315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Job Tracker is the master node (runs with the </a:t>
            </a:r>
            <a:r>
              <a:rPr lang="en-US" b="1" dirty="0" err="1" smtClean="0">
                <a:solidFill>
                  <a:srgbClr val="800000"/>
                </a:solidFill>
              </a:rPr>
              <a:t>namenode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 smtClean="0"/>
              <a:t>Receives the user’s job</a:t>
            </a:r>
          </a:p>
          <a:p>
            <a:pPr lvl="1"/>
            <a:r>
              <a:rPr lang="en-US" dirty="0" smtClean="0"/>
              <a:t>Decides on how many tasks will run (number of mappers)</a:t>
            </a:r>
          </a:p>
          <a:p>
            <a:pPr lvl="1"/>
            <a:r>
              <a:rPr lang="en-US" dirty="0" smtClean="0"/>
              <a:t>Decides on where to run each mapper (concept of locality)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 descr="Screen shot 2013-01-15 at 7.4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056" y="3784439"/>
            <a:ext cx="3418968" cy="18981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9033" y="408716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This file has 5 Blocks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 run 5 map tasks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sym typeface="Wingdings"/>
              </a:rPr>
              <a:t>Where to run the task reading block “1”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>
                <a:solidFill>
                  <a:srgbClr val="800000"/>
                </a:solidFill>
                <a:sym typeface="Wingdings"/>
              </a:rPr>
              <a:t>Try to run it on Node 1 or Node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2604" y="3518894"/>
            <a:ext cx="74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1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55777" y="351889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2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08242" y="3503810"/>
            <a:ext cx="74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Node 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10588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56" y="244158"/>
            <a:ext cx="8568356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MapReduce</a:t>
            </a:r>
            <a:r>
              <a:rPr lang="en-US" dirty="0" smtClean="0"/>
              <a:t> Engine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4" y="1828334"/>
            <a:ext cx="8275303" cy="1563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Task Tracker is the slave node (runs on each </a:t>
            </a:r>
            <a:r>
              <a:rPr lang="en-US" b="1" dirty="0" err="1" smtClean="0">
                <a:solidFill>
                  <a:srgbClr val="800000"/>
                </a:solidFill>
              </a:rPr>
              <a:t>datanode</a:t>
            </a:r>
            <a:r>
              <a:rPr lang="en-US" b="1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dirty="0" smtClean="0"/>
              <a:t>Receives the task from Job Tracker</a:t>
            </a:r>
          </a:p>
          <a:p>
            <a:pPr lvl="1"/>
            <a:r>
              <a:rPr lang="en-US" dirty="0" smtClean="0"/>
              <a:t>Runs the task until completion (either map or reduce task)</a:t>
            </a:r>
          </a:p>
          <a:p>
            <a:pPr lvl="1"/>
            <a:r>
              <a:rPr lang="en-US" dirty="0" smtClean="0"/>
              <a:t>Always in communication with the Job Tracker reporting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" y="3538932"/>
            <a:ext cx="4046944" cy="2713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4918" y="4396378"/>
            <a:ext cx="327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In this example, 1 map-reduce job consists of  4 map tasks and 3 reduce tasks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Isolated Tasks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divides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workload into multiple </a:t>
            </a:r>
            <a:r>
              <a:rPr lang="en-US" sz="2000" i="1" dirty="0">
                <a:solidFill>
                  <a:srgbClr val="0000FF"/>
                </a:solidFill>
              </a:rPr>
              <a:t>independent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i="1" dirty="0">
                <a:solidFill>
                  <a:srgbClr val="0000FF"/>
                </a:solidFill>
              </a:rPr>
              <a:t>tasks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schedule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them across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cluster nodes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A work performed by each task is done </a:t>
            </a:r>
            <a:r>
              <a:rPr lang="en-US" sz="2000" i="1" dirty="0" smtClean="0">
                <a:solidFill>
                  <a:srgbClr val="0000FF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isolation </a:t>
            </a:r>
            <a:r>
              <a:rPr lang="en-US" sz="2000" dirty="0"/>
              <a:t>from </a:t>
            </a:r>
            <a:r>
              <a:rPr lang="en-US" sz="2000" dirty="0" smtClean="0"/>
              <a:t>one another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/>
              <a:t>The </a:t>
            </a:r>
            <a:r>
              <a:rPr lang="en-US" sz="2000" dirty="0"/>
              <a:t>amount of communication which can be </a:t>
            </a:r>
            <a:r>
              <a:rPr lang="en-US" sz="2000" dirty="0" smtClean="0"/>
              <a:t>performed </a:t>
            </a:r>
            <a:r>
              <a:rPr lang="en-US" sz="2000" dirty="0"/>
              <a:t>by </a:t>
            </a:r>
            <a:r>
              <a:rPr lang="en-US" sz="2000" dirty="0" smtClean="0"/>
              <a:t>tasks is mainly limited for scalability reasons</a:t>
            </a:r>
          </a:p>
          <a:p>
            <a:pPr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EA0995-83E5-454A-8EC1-0B205BCB96AA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75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14" y="1842292"/>
            <a:ext cx="8275303" cy="43684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Mappers and Reducers are users’ code (provided functions)</a:t>
            </a:r>
            <a:endParaRPr lang="en-US" dirty="0"/>
          </a:p>
          <a:p>
            <a:r>
              <a:rPr lang="en-US" dirty="0" smtClean="0"/>
              <a:t>Just need to obey the Key-Value pairs interface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Mappers:</a:t>
            </a:r>
          </a:p>
          <a:p>
            <a:pPr lvl="1"/>
            <a:r>
              <a:rPr lang="en-US" dirty="0" smtClean="0"/>
              <a:t>Consume &lt;key, value&gt; pairs</a:t>
            </a:r>
          </a:p>
          <a:p>
            <a:pPr lvl="1"/>
            <a:r>
              <a:rPr lang="en-US" dirty="0" smtClean="0"/>
              <a:t>Produce &lt;key, value&gt; pairs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Reducers:</a:t>
            </a:r>
          </a:p>
          <a:p>
            <a:pPr lvl="1"/>
            <a:r>
              <a:rPr lang="en-US" dirty="0" smtClean="0"/>
              <a:t>Consume &lt;key, &lt;list of values&gt;&gt;</a:t>
            </a:r>
          </a:p>
          <a:p>
            <a:pPr lvl="1"/>
            <a:r>
              <a:rPr lang="en-US" dirty="0" smtClean="0"/>
              <a:t>Produce &lt;key, value&gt;</a:t>
            </a:r>
            <a:endParaRPr lang="en-US" dirty="0"/>
          </a:p>
          <a:p>
            <a:r>
              <a:rPr lang="en-US" b="1" dirty="0" smtClean="0">
                <a:solidFill>
                  <a:srgbClr val="800000"/>
                </a:solidFill>
              </a:rPr>
              <a:t>Shuffling and Sorting:</a:t>
            </a:r>
          </a:p>
          <a:p>
            <a:pPr lvl="1"/>
            <a:r>
              <a:rPr lang="en-US" dirty="0" smtClean="0"/>
              <a:t>Hidden phase between mappers and reducers</a:t>
            </a:r>
          </a:p>
          <a:p>
            <a:pPr lvl="1"/>
            <a:r>
              <a:rPr lang="en-US" dirty="0" smtClean="0"/>
              <a:t>Groups all similar keys from all mappers, sorts and passes them to a certain reducer in the form of &lt;key, &lt;list of values&gt;&gt;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79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04" y="244158"/>
            <a:ext cx="8289257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Hadoop is able to compete?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6" y="1813180"/>
            <a:ext cx="1573900" cy="116918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1752" y="3263641"/>
            <a:ext cx="3514570" cy="523220"/>
            <a:chOff x="301752" y="3040329"/>
            <a:chExt cx="351457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955828" y="3040329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Scalability (petabytes of data, thousands </a:t>
              </a:r>
              <a:r>
                <a:rPr lang="en-US" sz="1400" dirty="0">
                  <a:solidFill>
                    <a:srgbClr val="0000FF"/>
                  </a:solidFill>
                </a:rPr>
                <a:t>o</a:t>
              </a:r>
              <a:r>
                <a:rPr lang="en-US" sz="1400" dirty="0" smtClean="0">
                  <a:solidFill>
                    <a:srgbClr val="0000FF"/>
                  </a:solidFill>
                </a:rPr>
                <a:t>f machines)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52" y="3068203"/>
              <a:ext cx="681487" cy="49534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417144" y="1813180"/>
            <a:ext cx="1404262" cy="1169183"/>
            <a:chOff x="4651598" y="2686234"/>
            <a:chExt cx="1404262" cy="11691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598" y="2686234"/>
              <a:ext cx="1404262" cy="11691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18888" y="2708384"/>
              <a:ext cx="112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Database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57629" y="2296026"/>
            <a:ext cx="4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1752" y="3921298"/>
            <a:ext cx="3514570" cy="523220"/>
            <a:chOff x="301752" y="3697986"/>
            <a:chExt cx="3514570" cy="52322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752" y="3716111"/>
              <a:ext cx="681487" cy="5050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55828" y="3697986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Flexibility in accepting all data formats (no schema)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752" y="5384550"/>
            <a:ext cx="3514570" cy="523220"/>
            <a:chOff x="301752" y="5161238"/>
            <a:chExt cx="3514570" cy="523220"/>
          </a:xfrm>
        </p:grpSpPr>
        <p:pic>
          <p:nvPicPr>
            <p:cNvPr id="17" name="Picture 16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752" y="5181538"/>
              <a:ext cx="685800" cy="50292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55828" y="5161238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Commodity inexpensive hardware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1752" y="4621254"/>
            <a:ext cx="3307421" cy="523220"/>
            <a:chOff x="301752" y="4397942"/>
            <a:chExt cx="3307421" cy="523220"/>
          </a:xfrm>
        </p:grpSpPr>
        <p:pic>
          <p:nvPicPr>
            <p:cNvPr id="20" name="Picture 19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1752" y="4418242"/>
              <a:ext cx="685800" cy="5029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55828" y="4397942"/>
              <a:ext cx="2653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Efficient and simple fault-tolerant mechanism</a:t>
              </a:r>
              <a:endParaRPr lang="en-US" sz="1600" baseline="30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72234" y="3283941"/>
            <a:ext cx="3540706" cy="523220"/>
            <a:chOff x="5572234" y="3060629"/>
            <a:chExt cx="3540706" cy="523220"/>
          </a:xfrm>
        </p:grpSpPr>
        <p:pic>
          <p:nvPicPr>
            <p:cNvPr id="23" name="Picture 22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72234" y="3060629"/>
              <a:ext cx="685800" cy="50292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252446" y="3060629"/>
              <a:ext cx="286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Performance</a:t>
              </a:r>
              <a:r>
                <a:rPr lang="en-US" sz="1400" dirty="0" smtClean="0">
                  <a:solidFill>
                    <a:srgbClr val="800000"/>
                  </a:solidFill>
                </a:rPr>
                <a:t> (tons of indexing, tuning, data organization tech.) </a:t>
              </a:r>
              <a:endParaRPr lang="en-US" sz="1600" baseline="300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234" y="4172758"/>
            <a:ext cx="3540706" cy="1200328"/>
            <a:chOff x="5572234" y="3949446"/>
            <a:chExt cx="3540706" cy="1200328"/>
          </a:xfrm>
        </p:grpSpPr>
        <p:pic>
          <p:nvPicPr>
            <p:cNvPr id="26" name="Picture 25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72234" y="3969746"/>
              <a:ext cx="685800" cy="50292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252446" y="3949446"/>
              <a:ext cx="286049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Features:</a:t>
              </a:r>
              <a:endParaRPr lang="en-US" sz="1600" baseline="30000" dirty="0" smtClean="0">
                <a:solidFill>
                  <a:srgbClr val="FF0000"/>
                </a:solidFill>
              </a:endParaRPr>
            </a:p>
            <a:p>
              <a:r>
                <a:rPr lang="en-US" sz="1600" dirty="0">
                  <a:solidFill>
                    <a:srgbClr val="800000"/>
                  </a:solidFill>
                </a:rPr>
                <a:t> </a:t>
              </a:r>
              <a:r>
                <a:rPr lang="en-US" sz="1600" dirty="0" smtClean="0">
                  <a:solidFill>
                    <a:srgbClr val="800000"/>
                  </a:solidFill>
                </a:rPr>
                <a:t>  </a:t>
              </a:r>
              <a:r>
                <a:rPr lang="en-US" sz="1400" dirty="0" smtClean="0">
                  <a:solidFill>
                    <a:srgbClr val="800000"/>
                  </a:solidFill>
                </a:rPr>
                <a:t> - Provenance tracking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- Annotation management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- …. </a:t>
              </a:r>
            </a:p>
            <a:p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 smtClean="0">
                  <a:solidFill>
                    <a:srgbClr val="800000"/>
                  </a:solidFill>
                </a:rPr>
                <a:t>      </a:t>
              </a:r>
              <a:endParaRPr lang="en-US" sz="1200" dirty="0" smtClean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939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Model: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Warm-up task:</a:t>
            </a:r>
          </a:p>
          <a:p>
            <a:r>
              <a:rPr lang="en-US" dirty="0" smtClean="0"/>
              <a:t>We </a:t>
            </a:r>
            <a:r>
              <a:rPr lang="en-US" dirty="0"/>
              <a:t>have a </a:t>
            </a:r>
            <a:r>
              <a:rPr lang="en-US" dirty="0" smtClean="0"/>
              <a:t>huge text document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the number of times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distinct </a:t>
            </a:r>
            <a:r>
              <a:rPr lang="en-US" dirty="0"/>
              <a:t>word appears in the </a:t>
            </a:r>
            <a:r>
              <a:rPr lang="en-US" dirty="0" smtClean="0"/>
              <a:t>file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Sample application: 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Analyze </a:t>
            </a:r>
            <a:r>
              <a:rPr lang="en-US" dirty="0"/>
              <a:t>web server logs to find popular URLs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377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Word Count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Case 1: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too large for memory, but all &lt;word, count&gt; pairs fit in memory</a:t>
            </a:r>
          </a:p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Case </a:t>
            </a:r>
            <a:r>
              <a:rPr lang="en-US" b="1" dirty="0" smtClean="0">
                <a:solidFill>
                  <a:schemeClr val="accent2"/>
                </a:solidFill>
              </a:rPr>
              <a:t>2:</a:t>
            </a:r>
          </a:p>
          <a:p>
            <a:r>
              <a:rPr lang="en-US" dirty="0" smtClean="0"/>
              <a:t>Count occurrences of words: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</a:rPr>
              <a:t>words(doc.txt) </a:t>
            </a:r>
            <a:r>
              <a:rPr lang="en-US" b="1" dirty="0">
                <a:latin typeface="Courier New" pitchFamily="49" charset="0"/>
              </a:rPr>
              <a:t>| sort | </a:t>
            </a:r>
            <a:r>
              <a:rPr lang="en-US" b="1" dirty="0" err="1">
                <a:latin typeface="Courier New" pitchFamily="49" charset="0"/>
              </a:rPr>
              <a:t>uniq</a:t>
            </a:r>
            <a:r>
              <a:rPr lang="en-US" b="1" dirty="0">
                <a:latin typeface="Courier New" pitchFamily="49" charset="0"/>
              </a:rPr>
              <a:t> -c</a:t>
            </a:r>
          </a:p>
          <a:p>
            <a:pPr lvl="2"/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words</a:t>
            </a:r>
            <a:r>
              <a:rPr lang="en-US" dirty="0"/>
              <a:t> takes a file and outputs the words in it, one </a:t>
            </a:r>
            <a:r>
              <a:rPr lang="en-US" dirty="0" smtClean="0"/>
              <a:t>per a </a:t>
            </a:r>
            <a:r>
              <a:rPr lang="en-US" dirty="0"/>
              <a:t>line</a:t>
            </a:r>
          </a:p>
          <a:p>
            <a:r>
              <a:rPr lang="en-US" dirty="0" smtClean="0"/>
              <a:t>Case 2 captures </a:t>
            </a:r>
            <a:r>
              <a:rPr lang="en-US" dirty="0"/>
              <a:t>the essence of </a:t>
            </a:r>
            <a:r>
              <a:rPr lang="en-US" b="1" dirty="0" err="1">
                <a:solidFill>
                  <a:schemeClr val="accent2"/>
                </a:solidFill>
              </a:rPr>
              <a:t>MapReduce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Great thing is </a:t>
            </a:r>
            <a:r>
              <a:rPr lang="en-US" dirty="0" smtClean="0"/>
              <a:t>that it </a:t>
            </a:r>
            <a:r>
              <a:rPr lang="en-US" dirty="0"/>
              <a:t>is naturally parallelizable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808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Sequentially read a lot of data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Map:</a:t>
            </a:r>
          </a:p>
          <a:p>
            <a:pPr lvl="1"/>
            <a:r>
              <a:rPr lang="en-US" dirty="0" smtClean="0"/>
              <a:t>Extract something you care about</a:t>
            </a:r>
          </a:p>
          <a:p>
            <a:r>
              <a:rPr lang="en-US" b="1" dirty="0"/>
              <a:t>Group by </a:t>
            </a:r>
            <a:r>
              <a:rPr lang="en-US" b="1" dirty="0" smtClean="0"/>
              <a:t>key:</a:t>
            </a:r>
            <a:r>
              <a:rPr lang="en-US" dirty="0" smtClean="0"/>
              <a:t> Sort and Shuffle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Reduce:</a:t>
            </a:r>
          </a:p>
          <a:p>
            <a:pPr lvl="1"/>
            <a:r>
              <a:rPr lang="en-US" dirty="0" smtClean="0"/>
              <a:t>Aggregate, summarize, filter or transform</a:t>
            </a:r>
          </a:p>
          <a:p>
            <a:r>
              <a:rPr lang="en-US" dirty="0" smtClean="0"/>
              <a:t>Write the result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257800"/>
            <a:ext cx="5410200" cy="1066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Outline stays the same, </a:t>
            </a:r>
            <a:r>
              <a:rPr lang="en-US" sz="2400" b="1" dirty="0" smtClean="0"/>
              <a:t>Map </a:t>
            </a:r>
            <a:r>
              <a:rPr lang="en-US" sz="2400" dirty="0" smtClean="0"/>
              <a:t>and </a:t>
            </a:r>
            <a:r>
              <a:rPr lang="en-US" sz="2400" b="1" dirty="0"/>
              <a:t>R</a:t>
            </a:r>
            <a:r>
              <a:rPr lang="en-US" sz="2400" b="1" dirty="0" smtClean="0"/>
              <a:t>educe </a:t>
            </a:r>
            <a:r>
              <a:rPr lang="en-US" sz="2400" dirty="0" smtClean="0"/>
              <a:t>change to fit the problem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6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Map</a:t>
            </a:r>
            <a:r>
              <a:rPr lang="en-US" dirty="0" smtClean="0"/>
              <a:t> Step</a:t>
            </a:r>
            <a:endParaRPr lang="en-US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414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MapReduce</a:t>
            </a:r>
            <a:r>
              <a:rPr lang="en-US" dirty="0"/>
              <a:t>: The </a:t>
            </a:r>
            <a:r>
              <a:rPr lang="en-US" u="sng" dirty="0" smtClean="0"/>
              <a:t>Reduce </a:t>
            </a:r>
            <a:r>
              <a:rPr lang="en-US" dirty="0" smtClean="0"/>
              <a:t>Step</a:t>
            </a: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  <a:endPara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Group</a:t>
              </a:r>
            </a:p>
            <a:p>
              <a:r>
                <a:rPr lang="en-US" b="1" dirty="0" smtClean="0"/>
                <a:t>by key</a:t>
              </a:r>
              <a:endParaRPr lang="en-US" b="1" dirty="0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42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Input:</a:t>
            </a:r>
            <a:r>
              <a:rPr lang="en-US" dirty="0"/>
              <a:t> a set of </a:t>
            </a:r>
            <a:r>
              <a:rPr lang="en-US" dirty="0" smtClean="0"/>
              <a:t>key-value </a:t>
            </a:r>
            <a:r>
              <a:rPr lang="en-US" dirty="0"/>
              <a:t>pairs</a:t>
            </a:r>
          </a:p>
          <a:p>
            <a:r>
              <a:rPr lang="en-US" dirty="0" smtClean="0"/>
              <a:t>Programmer specifies two methods: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There is one Map call for every </a:t>
            </a:r>
            <a:r>
              <a:rPr lang="en-US" i="1" dirty="0" smtClean="0">
                <a:sym typeface="Wingdings" pitchFamily="2" charset="2"/>
              </a:rPr>
              <a:t>(</a:t>
            </a:r>
            <a:r>
              <a:rPr lang="en-US" i="1" dirty="0" err="1" smtClean="0">
                <a:sym typeface="Wingdings" pitchFamily="2" charset="2"/>
              </a:rPr>
              <a:t>k,v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pair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All values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with same key </a:t>
            </a:r>
            <a:r>
              <a:rPr lang="en-US" b="1" i="1" dirty="0" smtClean="0">
                <a:sym typeface="Wingdings" pitchFamily="2" charset="2"/>
              </a:rPr>
              <a:t>k’</a:t>
            </a:r>
            <a:r>
              <a:rPr lang="en-US" b="1" dirty="0" smtClean="0">
                <a:sym typeface="Wingdings" pitchFamily="2" charset="2"/>
              </a:rPr>
              <a:t> are reduced together </a:t>
            </a:r>
            <a:br>
              <a:rPr lang="en-US" b="1" dirty="0" smtClean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and processed in </a:t>
            </a:r>
            <a:r>
              <a:rPr lang="en-US" b="1" i="1" dirty="0" smtClean="0">
                <a:sym typeface="Wingdings" pitchFamily="2" charset="2"/>
              </a:rPr>
              <a:t>v’</a:t>
            </a:r>
            <a:r>
              <a:rPr lang="en-US" b="1" dirty="0" smtClean="0">
                <a:sym typeface="Wingdings" pitchFamily="2" charset="2"/>
              </a:rPr>
              <a:t> order</a:t>
            </a:r>
          </a:p>
          <a:p>
            <a:pPr lvl="2"/>
            <a:r>
              <a:rPr lang="en-US" dirty="0"/>
              <a:t>There is one </a:t>
            </a:r>
            <a:r>
              <a:rPr lang="en-US" dirty="0" smtClean="0"/>
              <a:t>Reduce </a:t>
            </a:r>
            <a:r>
              <a:rPr lang="en-US" dirty="0"/>
              <a:t>function call per unique </a:t>
            </a:r>
            <a:r>
              <a:rPr lang="en-US" dirty="0" smtClean="0"/>
              <a:t>key </a:t>
            </a:r>
            <a:r>
              <a:rPr lang="en-US" i="1" dirty="0" smtClean="0"/>
              <a:t>k’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8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: Word Counting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dirty="0" err="1" smtClean="0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dirty="0" smtClean="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  <a:endParaRPr lang="en-US" sz="11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(of,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(Endeavor,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(crew, 1)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(the, 1)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(crew, 2)</a:t>
            </a:r>
          </a:p>
          <a:p>
            <a:pPr algn="ctr"/>
            <a:r>
              <a:rPr lang="en-US" dirty="0" smtClean="0"/>
              <a:t>(space, 1)</a:t>
            </a:r>
          </a:p>
          <a:p>
            <a:pPr algn="ctr"/>
            <a:r>
              <a:rPr lang="en-US" dirty="0" smtClean="0"/>
              <a:t>(the, 3)</a:t>
            </a:r>
          </a:p>
          <a:p>
            <a:pPr algn="ctr"/>
            <a:r>
              <a:rPr lang="en-US" dirty="0" smtClean="0"/>
              <a:t>(shuttle, 1)</a:t>
            </a:r>
          </a:p>
          <a:p>
            <a:pPr algn="ctr"/>
            <a:r>
              <a:rPr lang="en-US" dirty="0" smtClean="0"/>
              <a:t>(recently, 1)</a:t>
            </a:r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Provided by the programmer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Sequentially read the data</a:t>
              </a:r>
              <a:endParaRPr lang="en-US" dirty="0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Only  </a:t>
              </a:r>
              <a:r>
                <a:rPr lang="en-US" dirty="0" smtClean="0">
                  <a:solidFill>
                    <a:schemeClr val="bg1"/>
                  </a:solidFill>
                </a:rPr>
                <a:t>  sequential    reads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Count </a:t>
            </a:r>
            <a:r>
              <a:rPr lang="en-US" dirty="0" smtClean="0"/>
              <a:t>Using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057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document name; value: text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document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emit(key, result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6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079557"/>
            <a:ext cx="8229600" cy="43762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635692"/>
            <a:ext cx="677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Map </a:t>
            </a:r>
          </a:p>
          <a:p>
            <a:r>
              <a:rPr lang="en-US" sz="1400" b="1" dirty="0" smtClean="0">
                <a:solidFill>
                  <a:srgbClr val="292934"/>
                </a:solidFill>
              </a:rPr>
              <a:t>Tasks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5625512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Reduce</a:t>
            </a:r>
          </a:p>
          <a:p>
            <a:r>
              <a:rPr lang="en-US" sz="1400" b="1" dirty="0" smtClean="0">
                <a:solidFill>
                  <a:srgbClr val="292934"/>
                </a:solidFill>
              </a:rPr>
              <a:t>Tasks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Job: Count the occurrences of each word in a data set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67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Map-Reduce: Environment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Map-Reduce environment takes care of: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Partitioning</a:t>
            </a:r>
            <a:r>
              <a:rPr lang="en-GB" dirty="0" smtClean="0"/>
              <a:t> the input data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Scheduling</a:t>
            </a:r>
            <a:r>
              <a:rPr lang="en-GB" dirty="0" smtClean="0"/>
              <a:t> the program’s execution across a </a:t>
            </a:r>
            <a:br>
              <a:rPr lang="en-GB" dirty="0" smtClean="0"/>
            </a:br>
            <a:r>
              <a:rPr lang="en-GB" dirty="0" smtClean="0"/>
              <a:t>set of machines</a:t>
            </a:r>
          </a:p>
          <a:p>
            <a:r>
              <a:rPr lang="en-GB" dirty="0" smtClean="0"/>
              <a:t>Performing the </a:t>
            </a:r>
            <a:r>
              <a:rPr lang="en-GB" b="1" dirty="0" smtClean="0">
                <a:solidFill>
                  <a:schemeClr val="accent4"/>
                </a:solidFill>
              </a:rPr>
              <a:t>group by key</a:t>
            </a:r>
            <a:r>
              <a:rPr lang="en-GB" dirty="0" smtClean="0"/>
              <a:t> step</a:t>
            </a:r>
          </a:p>
          <a:p>
            <a:r>
              <a:rPr lang="en-GB" dirty="0" smtClean="0"/>
              <a:t>Handling machine </a:t>
            </a:r>
            <a:r>
              <a:rPr lang="en-GB" dirty="0" smtClean="0">
                <a:solidFill>
                  <a:schemeClr val="accent4"/>
                </a:solidFill>
              </a:rPr>
              <a:t>failures</a:t>
            </a:r>
            <a:endParaRPr lang="en-GB" dirty="0" smtClean="0"/>
          </a:p>
          <a:p>
            <a:r>
              <a:rPr lang="en-GB" dirty="0" smtClean="0"/>
              <a:t>Managing required inter-machine </a:t>
            </a:r>
            <a:r>
              <a:rPr lang="en-GB" dirty="0" smtClean="0">
                <a:solidFill>
                  <a:schemeClr val="accent4"/>
                </a:solidFill>
              </a:rPr>
              <a:t>communication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01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0" y="1828335"/>
            <a:ext cx="8247392" cy="400558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Hadoop is a software framework for </a:t>
            </a:r>
            <a:r>
              <a:rPr lang="en-US" i="1" dirty="0">
                <a:solidFill>
                  <a:srgbClr val="3366FF"/>
                </a:solidFill>
              </a:rPr>
              <a:t>distributed processing </a:t>
            </a:r>
            <a:r>
              <a:rPr lang="en-US" dirty="0"/>
              <a:t>of </a:t>
            </a:r>
            <a:r>
              <a:rPr lang="en-US" i="1" dirty="0">
                <a:solidFill>
                  <a:srgbClr val="3366FF"/>
                </a:solidFill>
              </a:rPr>
              <a:t>large datasets </a:t>
            </a:r>
            <a:r>
              <a:rPr lang="en-US" dirty="0"/>
              <a:t>across </a:t>
            </a:r>
            <a:r>
              <a:rPr lang="en-US" i="1" dirty="0">
                <a:solidFill>
                  <a:srgbClr val="3366FF"/>
                </a:solidFill>
              </a:rPr>
              <a:t>large clusters </a:t>
            </a:r>
            <a:r>
              <a:rPr lang="en-US" dirty="0"/>
              <a:t>of </a:t>
            </a:r>
            <a:r>
              <a:rPr lang="en-US" dirty="0" smtClean="0"/>
              <a:t>computers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/>
              <a:t>Large datasets </a:t>
            </a:r>
            <a:r>
              <a:rPr lang="en-US" dirty="0" smtClean="0">
                <a:sym typeface="Wingdings"/>
              </a:rPr>
              <a:t> Terabytes or petabytes of data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ym typeface="Wingdings"/>
              </a:rPr>
              <a:t>Large clusters </a:t>
            </a:r>
            <a:r>
              <a:rPr lang="en-US" dirty="0" smtClean="0">
                <a:sym typeface="Wingdings"/>
              </a:rPr>
              <a:t> hundreds or thousands of nodes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Hadoop is open-source implementation for Google </a:t>
            </a:r>
            <a:r>
              <a:rPr lang="en-US" b="1" i="1" dirty="0" err="1" smtClean="0">
                <a:solidFill>
                  <a:srgbClr val="800000"/>
                </a:solidFill>
              </a:rPr>
              <a:t>MapReduce</a:t>
            </a:r>
            <a:endParaRPr lang="en-US" b="1" i="1" dirty="0">
              <a:solidFill>
                <a:srgbClr val="8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Hadoop is based on a simple programming model called </a:t>
            </a:r>
            <a:r>
              <a:rPr lang="en-US" i="1" dirty="0" err="1" smtClean="0">
                <a:solidFill>
                  <a:srgbClr val="3366FF"/>
                </a:solidFill>
              </a:rPr>
              <a:t>MapReduce</a:t>
            </a:r>
            <a:endParaRPr lang="en-US" i="1" dirty="0">
              <a:solidFill>
                <a:srgbClr val="3366FF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Hadoop is based on a simple data model, </a:t>
            </a:r>
            <a:r>
              <a:rPr lang="en-US" i="1" dirty="0">
                <a:solidFill>
                  <a:srgbClr val="3366FF"/>
                </a:solidFill>
              </a:rPr>
              <a:t>any data will </a:t>
            </a:r>
            <a:r>
              <a:rPr lang="en-US" i="1" dirty="0" smtClean="0">
                <a:solidFill>
                  <a:srgbClr val="3366FF"/>
                </a:solidFill>
              </a:rPr>
              <a:t>fit</a:t>
            </a:r>
            <a:endParaRPr lang="en-US" i="1" dirty="0">
              <a:solidFill>
                <a:srgbClr val="3366FF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78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A diagram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Big document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MAP:</a:t>
            </a:r>
          </a:p>
          <a:p>
            <a:pPr algn="ctr"/>
            <a:r>
              <a:rPr lang="en-US" sz="1400" dirty="0" smtClean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by key:</a:t>
            </a:r>
          </a:p>
          <a:p>
            <a:pPr algn="ctr"/>
            <a:r>
              <a:rPr lang="en-US" sz="1400" dirty="0" smtClean="0"/>
              <a:t>Collect all pairs with same key</a:t>
            </a:r>
          </a:p>
          <a:p>
            <a:pPr algn="ctr"/>
            <a:r>
              <a:rPr lang="en-US" sz="1200" b="1" dirty="0" smtClean="0"/>
              <a:t>(Hash merge, Shuffle, Sort, Partition)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Reduce:</a:t>
            </a:r>
          </a:p>
          <a:p>
            <a:pPr algn="ctr"/>
            <a:r>
              <a:rPr lang="en-US" sz="1400" dirty="0" smtClean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382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Map-Reduce: In Parallel</a:t>
            </a:r>
            <a:endParaRPr lang="en-US" dirty="0"/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6179403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="" xmlns:p14="http://schemas.microsoft.com/office/powerpoint/2010/main" val="24811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Map-Reduce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47800"/>
            <a:ext cx="5105400" cy="525780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 smtClean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 smtClean="0"/>
              <a:t>Map and Reduce and input files</a:t>
            </a:r>
          </a:p>
          <a:p>
            <a:pPr lvl="0"/>
            <a:r>
              <a:rPr lang="en-GB" b="1" dirty="0" smtClean="0"/>
              <a:t>Workflow:</a:t>
            </a:r>
          </a:p>
          <a:p>
            <a:pPr lvl="1"/>
            <a:r>
              <a:rPr lang="en-GB" dirty="0" smtClean="0"/>
              <a:t>Read inputs as a set of key-value-pairs</a:t>
            </a: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Map</a:t>
            </a:r>
            <a:r>
              <a:rPr lang="en-GB" b="1" dirty="0" smtClean="0"/>
              <a:t> </a:t>
            </a:r>
            <a:r>
              <a:rPr lang="en-GB" dirty="0" smtClean="0"/>
              <a:t>transforms input </a:t>
            </a:r>
            <a:r>
              <a:rPr lang="en-GB" dirty="0" err="1" smtClean="0"/>
              <a:t>kv</a:t>
            </a:r>
            <a:r>
              <a:rPr lang="en-GB" dirty="0" smtClean="0"/>
              <a:t>-pairs into a new set of </a:t>
            </a:r>
            <a:r>
              <a:rPr lang="en-GB" dirty="0" err="1" smtClean="0"/>
              <a:t>k'v</a:t>
            </a:r>
            <a:r>
              <a:rPr lang="en-GB" dirty="0" smtClean="0"/>
              <a:t>'-pairs</a:t>
            </a:r>
          </a:p>
          <a:p>
            <a:pPr lvl="1"/>
            <a:r>
              <a:rPr lang="en-GB" dirty="0" smtClean="0"/>
              <a:t>Sorts &amp; Shuffles the </a:t>
            </a:r>
            <a:r>
              <a:rPr lang="en-GB" dirty="0" err="1" smtClean="0"/>
              <a:t>k'v</a:t>
            </a:r>
            <a:r>
              <a:rPr lang="en-GB" dirty="0" smtClean="0"/>
              <a:t>'-pairs to output nodes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k’v</a:t>
            </a:r>
            <a:r>
              <a:rPr lang="en-GB" dirty="0" smtClean="0"/>
              <a:t>’-pairs with a given k’ are sent to the same </a:t>
            </a:r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4"/>
                </a:solidFill>
              </a:rPr>
              <a:t>Reduce</a:t>
            </a:r>
            <a:r>
              <a:rPr lang="en-GB" b="1" dirty="0" smtClean="0"/>
              <a:t> </a:t>
            </a:r>
            <a:r>
              <a:rPr lang="en-GB" dirty="0" smtClean="0"/>
              <a:t>processes all </a:t>
            </a:r>
            <a:r>
              <a:rPr lang="en-GB" dirty="0" err="1" smtClean="0"/>
              <a:t>k'v</a:t>
            </a:r>
            <a:r>
              <a:rPr lang="en-GB" dirty="0" smtClean="0"/>
              <a:t>'-pairs grouped by key into new </a:t>
            </a:r>
            <a:r>
              <a:rPr lang="en-GB" dirty="0" err="1" smtClean="0"/>
              <a:t>k''v</a:t>
            </a:r>
            <a:r>
              <a:rPr lang="en-GB" dirty="0" smtClean="0"/>
              <a:t>''-pairs</a:t>
            </a:r>
          </a:p>
          <a:p>
            <a:pPr lvl="1"/>
            <a:r>
              <a:rPr lang="en-GB" dirty="0" smtClean="0"/>
              <a:t>Write the resulting pairs to files</a:t>
            </a:r>
          </a:p>
          <a:p>
            <a:pPr lvl="8"/>
            <a:endParaRPr lang="en-GB" dirty="0" smtClean="0"/>
          </a:p>
          <a:p>
            <a:pPr lvl="0"/>
            <a:r>
              <a:rPr lang="en-GB" dirty="0" smtClean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>
                <a:solidFill>
                  <a:schemeClr val="bg1"/>
                </a:solidFill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>
                <a:solidFill>
                  <a:schemeClr val="bg1"/>
                </a:solidFill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Shuffle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919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Input and final </a:t>
            </a:r>
            <a:r>
              <a:rPr lang="en-US" b="1" dirty="0">
                <a:solidFill>
                  <a:schemeClr val="accent4"/>
                </a:solidFill>
              </a:rPr>
              <a:t>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</a:t>
            </a:r>
            <a:r>
              <a:rPr lang="en-US" b="1" dirty="0" smtClean="0">
                <a:solidFill>
                  <a:schemeClr val="accent4"/>
                </a:solidFill>
              </a:rPr>
              <a:t>system (FS):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Intermediate </a:t>
            </a:r>
            <a:r>
              <a:rPr lang="en-US" b="1" dirty="0">
                <a:solidFill>
                  <a:schemeClr val="accent2"/>
                </a:solidFill>
              </a:rPr>
              <a:t>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Map </a:t>
            </a:r>
            <a:r>
              <a:rPr lang="en-US" b="1" dirty="0"/>
              <a:t>and </a:t>
            </a:r>
            <a:r>
              <a:rPr lang="en-US" b="1" dirty="0" smtClean="0"/>
              <a:t>Reduce </a:t>
            </a:r>
            <a:r>
              <a:rPr lang="en-US" b="1" dirty="0"/>
              <a:t>workers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Output </a:t>
            </a:r>
            <a:r>
              <a:rPr lang="en-US" b="1" dirty="0"/>
              <a:t>is often input to another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  <a:r>
              <a:rPr lang="en-US" b="1" dirty="0"/>
              <a:t>task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61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Coordination: Master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Master </a:t>
            </a:r>
            <a:r>
              <a:rPr lang="en-US" b="1" dirty="0" smtClean="0">
                <a:solidFill>
                  <a:schemeClr val="accent3"/>
                </a:solidFill>
              </a:rPr>
              <a:t>node takes care of coordination: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Task status:</a:t>
            </a:r>
            <a:r>
              <a:rPr lang="en-US" dirty="0"/>
              <a:t> (idle, in-progress, completed)</a:t>
            </a:r>
          </a:p>
          <a:p>
            <a:pPr lvl="1"/>
            <a:r>
              <a:rPr lang="en-US" b="1" dirty="0"/>
              <a:t>Idle tasks</a:t>
            </a:r>
            <a:r>
              <a:rPr lang="en-US" dirty="0"/>
              <a:t> get scheduled as workers become available</a:t>
            </a:r>
          </a:p>
          <a:p>
            <a:pPr lvl="1"/>
            <a:r>
              <a:rPr lang="en-US" dirty="0"/>
              <a:t>When a map task completes, it sends the master the location and sizes of its </a:t>
            </a:r>
            <a:r>
              <a:rPr lang="en-US" i="1" dirty="0"/>
              <a:t>R</a:t>
            </a:r>
            <a:r>
              <a:rPr lang="en-US" dirty="0"/>
              <a:t> intermediate files, one for each reducer</a:t>
            </a:r>
          </a:p>
          <a:p>
            <a:pPr lvl="1"/>
            <a:r>
              <a:rPr lang="en-US" dirty="0"/>
              <a:t>Master pushes this info to </a:t>
            </a:r>
            <a:r>
              <a:rPr lang="en-US" dirty="0" smtClean="0"/>
              <a:t>reducers</a:t>
            </a:r>
          </a:p>
          <a:p>
            <a:pPr lvl="7"/>
            <a:endParaRPr lang="en-US" dirty="0"/>
          </a:p>
          <a:p>
            <a:r>
              <a:rPr lang="en-US" dirty="0"/>
              <a:t>Master pings workers periodically </a:t>
            </a:r>
            <a:r>
              <a:rPr lang="en-US" dirty="0" smtClean="0"/>
              <a:t>to </a:t>
            </a:r>
            <a:r>
              <a:rPr lang="en-US" dirty="0"/>
              <a:t>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113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Combiners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</a:t>
            </a:r>
            <a:r>
              <a:rPr lang="en-US" dirty="0" smtClean="0"/>
              <a:t>Map </a:t>
            </a:r>
            <a:r>
              <a:rPr lang="en-US" dirty="0"/>
              <a:t>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</a:t>
            </a:r>
            <a:r>
              <a:rPr lang="en-US" dirty="0" smtClean="0"/>
              <a:t>the word count example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Can </a:t>
            </a:r>
            <a:r>
              <a:rPr lang="en-US" b="1" dirty="0"/>
              <a:t>save network time by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3"/>
                </a:solidFill>
              </a:rPr>
              <a:t>pre-aggregating values in 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the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mapper: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combine(k, </a:t>
            </a:r>
            <a:r>
              <a:rPr lang="en-US" dirty="0">
                <a:latin typeface="Arial" pitchFamily="34" charset="0"/>
                <a:cs typeface="Arial" pitchFamily="34" charset="0"/>
              </a:rPr>
              <a:t>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Combiner is usually </a:t>
            </a:r>
            <a:r>
              <a:rPr lang="en-US" dirty="0">
                <a:sym typeface="Wingdings" pitchFamily="2" charset="2"/>
              </a:rPr>
              <a:t>same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</a:t>
            </a:r>
            <a:r>
              <a:rPr lang="en-US" dirty="0"/>
              <a:t>only if reduce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is commutative </a:t>
            </a:r>
            <a:r>
              <a:rPr lang="en-US" dirty="0"/>
              <a:t>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46959"/>
            <a:ext cx="3634462" cy="25146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56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</a:t>
            </a:r>
            <a:r>
              <a:rPr lang="en-US" dirty="0"/>
              <a:t>Combiners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 smtClean="0"/>
              <a:t>Combiner combines the values of all keys of a single mapper (single machine):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Much less data needs to be copied and shuffled!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94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Combiner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313815"/>
            <a:ext cx="7345363" cy="393192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/>
              <a:t>MapReduce</a:t>
            </a:r>
            <a:r>
              <a:rPr lang="en-US" sz="1800" dirty="0" smtClean="0"/>
              <a:t> applications are limited by the bandwidth available </a:t>
            </a:r>
            <a:br>
              <a:rPr lang="en-US" sz="1800" dirty="0" smtClean="0"/>
            </a:br>
            <a:r>
              <a:rPr lang="en-US" sz="1800" dirty="0" smtClean="0"/>
              <a:t>on the cluster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/>
              <a:t>It pays to minimize the data shuffled between map and reduce tasks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/>
              <a:t>Hadoop</a:t>
            </a:r>
            <a:r>
              <a:rPr lang="en-US" sz="1800" dirty="0" smtClean="0"/>
              <a:t> allows the user to specify a combiner function (just like the reduce function) to be run on a map output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marL="0" indent="0" eaLnBrk="1" hangingPunct="1">
              <a:buFontTx/>
              <a:buNone/>
              <a:defRPr/>
            </a:pPr>
            <a:endParaRPr lang="en-US" sz="1750" dirty="0" smtClean="0"/>
          </a:p>
        </p:txBody>
      </p:sp>
      <p:sp>
        <p:nvSpPr>
          <p:cNvPr id="2" name="Oval 1"/>
          <p:cNvSpPr/>
          <p:nvPr/>
        </p:nvSpPr>
        <p:spPr>
          <a:xfrm>
            <a:off x="1820863" y="3594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6" name="Oval 5"/>
          <p:cNvSpPr/>
          <p:nvPr/>
        </p:nvSpPr>
        <p:spPr>
          <a:xfrm>
            <a:off x="1820863" y="41275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7" name="Oval 6"/>
          <p:cNvSpPr/>
          <p:nvPr/>
        </p:nvSpPr>
        <p:spPr>
          <a:xfrm>
            <a:off x="1820863" y="46609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8" name="Oval 7"/>
          <p:cNvSpPr/>
          <p:nvPr/>
        </p:nvSpPr>
        <p:spPr>
          <a:xfrm>
            <a:off x="1801813" y="51943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9" name="Oval 8"/>
          <p:cNvSpPr/>
          <p:nvPr/>
        </p:nvSpPr>
        <p:spPr>
          <a:xfrm>
            <a:off x="1792288" y="57277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sp>
        <p:nvSpPr>
          <p:cNvPr id="10" name="Oval 9"/>
          <p:cNvSpPr/>
          <p:nvPr/>
        </p:nvSpPr>
        <p:spPr>
          <a:xfrm>
            <a:off x="1798638" y="6261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MT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25663" y="3746500"/>
            <a:ext cx="2438400" cy="11430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2125663" y="4279900"/>
            <a:ext cx="2438400" cy="6096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</p:cNvCxnSpPr>
          <p:nvPr/>
        </p:nvCxnSpPr>
        <p:spPr>
          <a:xfrm>
            <a:off x="2125663" y="4813300"/>
            <a:ext cx="2438400" cy="76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>
          <a:xfrm flipV="1">
            <a:off x="2106613" y="4889500"/>
            <a:ext cx="2457450" cy="4572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 flipV="1">
            <a:off x="2097088" y="4889500"/>
            <a:ext cx="2466975" cy="9906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</p:cNvCxnSpPr>
          <p:nvPr/>
        </p:nvCxnSpPr>
        <p:spPr>
          <a:xfrm flipV="1">
            <a:off x="2103438" y="4889500"/>
            <a:ext cx="2460625" cy="152400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72000" y="4737100"/>
            <a:ext cx="304800" cy="304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100" dirty="0"/>
              <a:t>RT</a:t>
            </a:r>
          </a:p>
        </p:txBody>
      </p:sp>
      <p:sp>
        <p:nvSpPr>
          <p:cNvPr id="3089" name="TextBox 22"/>
          <p:cNvSpPr txBox="1">
            <a:spLocks noChangeArrowheads="1"/>
          </p:cNvSpPr>
          <p:nvPr/>
        </p:nvSpPr>
        <p:spPr bwMode="auto">
          <a:xfrm>
            <a:off x="6850063" y="4560888"/>
            <a:ext cx="2154237" cy="2246312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ash"/>
            <a:miter lim="800000"/>
            <a:headEnd/>
            <a:tailEnd/>
          </a:ln>
          <a:extLst/>
        </p:spPr>
        <p:txBody>
          <a:bodyPr wrap="none" t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defRPr/>
            </a:pPr>
            <a:r>
              <a:rPr lang="en-US" sz="1600" b="1" dirty="0" smtClean="0">
                <a:solidFill>
                  <a:srgbClr val="0000FF"/>
                </a:solidFill>
              </a:rPr>
              <a:t>LEGEND:</a:t>
            </a:r>
          </a:p>
          <a:p>
            <a:pPr marL="0" indent="0" eaLnBrk="1" hangingPunct="1">
              <a:defRPr/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R = Rack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N = Node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MT = Map Task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RT = Reduce Task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Y = Year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 smtClean="0"/>
              <a:t>T = Temperature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  <p:cxnSp>
        <p:nvCxnSpPr>
          <p:cNvPr id="28" name="Straight Connector 27"/>
          <p:cNvCxnSpPr>
            <a:stCxn id="2" idx="6"/>
            <a:endCxn id="31" idx="0"/>
          </p:cNvCxnSpPr>
          <p:nvPr/>
        </p:nvCxnSpPr>
        <p:spPr>
          <a:xfrm flipV="1">
            <a:off x="2125663" y="3279775"/>
            <a:ext cx="3998912" cy="4667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6"/>
            <a:endCxn id="31" idx="4"/>
          </p:cNvCxnSpPr>
          <p:nvPr/>
        </p:nvCxnSpPr>
        <p:spPr>
          <a:xfrm>
            <a:off x="2125663" y="3746500"/>
            <a:ext cx="3998912" cy="4476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67375" y="3279775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MT</a:t>
            </a:r>
          </a:p>
        </p:txBody>
      </p:sp>
      <p:sp>
        <p:nvSpPr>
          <p:cNvPr id="3078" name="Chevron 3077"/>
          <p:cNvSpPr/>
          <p:nvPr/>
        </p:nvSpPr>
        <p:spPr>
          <a:xfrm>
            <a:off x="6697663" y="3594100"/>
            <a:ext cx="152400" cy="3048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79" name="TextBox 3078"/>
          <p:cNvSpPr txBox="1">
            <a:spLocks noChangeArrowheads="1"/>
          </p:cNvSpPr>
          <p:nvPr/>
        </p:nvSpPr>
        <p:spPr bwMode="auto">
          <a:xfrm>
            <a:off x="7002463" y="3349625"/>
            <a:ext cx="9985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(1950, 0)</a:t>
            </a:r>
          </a:p>
          <a:p>
            <a:r>
              <a:rPr lang="en-US" sz="1400"/>
              <a:t>(1950, 20)</a:t>
            </a:r>
          </a:p>
          <a:p>
            <a:r>
              <a:rPr lang="en-US" sz="1400"/>
              <a:t>(1950, 10)</a:t>
            </a:r>
          </a:p>
        </p:txBody>
      </p:sp>
      <p:sp>
        <p:nvSpPr>
          <p:cNvPr id="40" name="Chevron 39"/>
          <p:cNvSpPr/>
          <p:nvPr/>
        </p:nvSpPr>
        <p:spPr>
          <a:xfrm>
            <a:off x="8001000" y="3589338"/>
            <a:ext cx="152400" cy="304800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1663" y="3563938"/>
            <a:ext cx="998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(1950, 20)</a:t>
            </a:r>
          </a:p>
        </p:txBody>
      </p:sp>
      <p:sp>
        <p:nvSpPr>
          <p:cNvPr id="3080" name="TextBox 3079"/>
          <p:cNvSpPr txBox="1">
            <a:spLocks noChangeArrowheads="1"/>
          </p:cNvSpPr>
          <p:nvPr/>
        </p:nvSpPr>
        <p:spPr bwMode="auto">
          <a:xfrm>
            <a:off x="6484938" y="30988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Map </a:t>
            </a:r>
          </a:p>
          <a:p>
            <a:r>
              <a:rPr lang="en-US" sz="1100"/>
              <a:t>output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66063" y="3087688"/>
            <a:ext cx="7969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/>
              <a:t>Combiner</a:t>
            </a:r>
          </a:p>
          <a:p>
            <a:r>
              <a:rPr lang="en-US" sz="1100"/>
              <a:t>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70000" y="3871913"/>
            <a:ext cx="261938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68413" y="4660900"/>
            <a:ext cx="261937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50" y="4279900"/>
            <a:ext cx="261938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12850" y="5464175"/>
            <a:ext cx="261938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211263" y="6253163"/>
            <a:ext cx="261937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8000" y="5872163"/>
            <a:ext cx="263525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42" name="Chevron 41"/>
          <p:cNvSpPr/>
          <p:nvPr/>
        </p:nvSpPr>
        <p:spPr>
          <a:xfrm>
            <a:off x="1675318" y="3737579"/>
            <a:ext cx="116422" cy="569035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/>
          <p:cNvSpPr/>
          <p:nvPr/>
        </p:nvSpPr>
        <p:spPr>
          <a:xfrm>
            <a:off x="1675318" y="4661437"/>
            <a:ext cx="116422" cy="328450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922897" y="4001754"/>
            <a:ext cx="101097" cy="797635"/>
          </a:xfrm>
          <a:prstGeom prst="chevron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1665237" y="5336676"/>
            <a:ext cx="116422" cy="569035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hevron 61"/>
          <p:cNvSpPr/>
          <p:nvPr/>
        </p:nvSpPr>
        <p:spPr>
          <a:xfrm>
            <a:off x="1665237" y="6260534"/>
            <a:ext cx="116422" cy="328450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hevron 62"/>
          <p:cNvSpPr/>
          <p:nvPr/>
        </p:nvSpPr>
        <p:spPr>
          <a:xfrm>
            <a:off x="912816" y="5600851"/>
            <a:ext cx="101097" cy="797635"/>
          </a:xfrm>
          <a:prstGeom prst="chevron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061200" y="2979738"/>
            <a:ext cx="727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(Y, T)</a:t>
            </a:r>
          </a:p>
        </p:txBody>
      </p:sp>
    </p:spTree>
    <p:extLst>
      <p:ext uri="{BB962C8B-B14F-4D97-AF65-F5344CB8AC3E}">
        <p14:creationId xmlns:p14="http://schemas.microsoft.com/office/powerpoint/2010/main" xmlns="" val="13056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78" grpId="0" animBg="1"/>
      <p:bldP spid="3079" grpId="0"/>
      <p:bldP spid="40" grpId="0" animBg="1"/>
      <p:bldP spid="41" grpId="0"/>
      <p:bldP spid="3080" grpId="0"/>
      <p:bldP spid="43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rPr>
              <a:t>Mapper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rPr>
              <a:t>Reducer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44" name="Oval 43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3"/>
            <a:endCxn id="53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5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148854" y="5943600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3">
                    <a:lumMod val="10000"/>
                  </a:schemeClr>
                </a:solidFill>
              </a:rPr>
              <a:t>other </a:t>
            </a:r>
            <a:r>
              <a:rPr lang="en-US" b="0" dirty="0" err="1" smtClean="0">
                <a:solidFill>
                  <a:schemeClr val="accent3">
                    <a:lumMod val="10000"/>
                  </a:schemeClr>
                </a:solidFill>
              </a:rPr>
              <a:t>mappers</a:t>
            </a: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50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15854" y="4843046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3">
                    <a:lumMod val="10000"/>
                  </a:schemeClr>
                </a:solidFill>
              </a:rPr>
              <a:t>other reducers</a:t>
            </a:r>
            <a:endParaRPr lang="en-US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1" y="3048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circular buffer </a:t>
            </a:r>
            <a:b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(in memory)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19200" y="5029200"/>
            <a:ext cx="1156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spills (on disk)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79827" y="1976735"/>
            <a:ext cx="113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merged spills </a:t>
            </a:r>
            <a:b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(on disk)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32882" y="1600200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intermediate files </a:t>
            </a:r>
            <a:b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200" b="0" dirty="0" smtClean="0">
                <a:solidFill>
                  <a:schemeClr val="accent3">
                    <a:lumMod val="10000"/>
                  </a:schemeClr>
                </a:solidFill>
              </a:rPr>
              <a:t>(on disk)</a:t>
            </a:r>
            <a:endParaRPr lang="en-US" sz="1200" b="0" dirty="0">
              <a:solidFill>
                <a:schemeClr val="accent3">
                  <a:lumMod val="10000"/>
                </a:schemeClr>
              </a:solidFill>
            </a:endParaRPr>
          </a:p>
        </p:txBody>
      </p:sp>
      <p:cxnSp>
        <p:nvCxnSpPr>
          <p:cNvPr id="73" name="Straight Arrow Connector 72"/>
          <p:cNvCxnSpPr>
            <a:endCxn id="53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1"/>
            <a:endCxn id="54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55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 bwMode="auto">
          <a:xfrm>
            <a:off x="2286000" y="37338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accent3">
                    <a:lumMod val="10000"/>
                  </a:schemeClr>
                </a:solidFill>
                <a:latin typeface="Arial" charset="0"/>
              </a:rPr>
              <a:t>Combiner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943600" y="23622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chemeClr val="accent3">
                    <a:lumMod val="10000"/>
                  </a:schemeClr>
                </a:solidFill>
                <a:latin typeface="Arial" charset="0"/>
              </a:rPr>
              <a:t>Combiner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accent3">
                  <a:lumMod val="1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8307" y="501039"/>
            <a:ext cx="80291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Shuffle and Sort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 lIns="91425" tIns="45713" rIns="91425" bIns="45713"/>
          <a:lstStyle/>
          <a:p>
            <a:pPr eaLnBrk="1" hangingPunct="1"/>
            <a:r>
              <a:rPr lang="en-US" smtClean="0"/>
              <a:t>Shuffle and Sort in Hadoop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610600" cy="4114800"/>
          </a:xfrm>
        </p:spPr>
        <p:txBody>
          <a:bodyPr lIns="91425" tIns="45713" rIns="91425" bIns="45713">
            <a:normAutofit lnSpcReduction="10000"/>
          </a:bodyPr>
          <a:lstStyle/>
          <a:p>
            <a:pPr marL="341313" indent="-341313" eaLnBrk="1" hangingPunct="1"/>
            <a:r>
              <a:rPr lang="en-US" sz="2000" smtClean="0"/>
              <a:t>Probably the most complex aspect of MapReduce!</a:t>
            </a:r>
          </a:p>
          <a:p>
            <a:pPr marL="341313" indent="-341313" eaLnBrk="1" hangingPunct="1"/>
            <a:r>
              <a:rPr lang="en-US" sz="2000" smtClean="0"/>
              <a:t>Map side</a:t>
            </a:r>
          </a:p>
          <a:p>
            <a:pPr marL="741363" lvl="1" indent="-284163" eaLnBrk="1" hangingPunct="1"/>
            <a:r>
              <a:rPr lang="en-US" sz="2000" smtClean="0"/>
              <a:t>Map outputs are buffered in memory in a circular buffer</a:t>
            </a:r>
          </a:p>
          <a:p>
            <a:pPr marL="741363" lvl="1" indent="-284163" eaLnBrk="1" hangingPunct="1"/>
            <a:r>
              <a:rPr lang="en-US" sz="2000" smtClean="0"/>
              <a:t>When buffer reaches threshold, contents are “spilled” to disk</a:t>
            </a:r>
          </a:p>
          <a:p>
            <a:pPr marL="741363" lvl="1" indent="-284163" eaLnBrk="1" hangingPunct="1"/>
            <a:r>
              <a:rPr lang="en-US" sz="2000" smtClean="0"/>
              <a:t>Spills merged in a single, partitioned file (sorted within each partition): combiner runs here</a:t>
            </a:r>
          </a:p>
          <a:p>
            <a:pPr marL="341313" indent="-341313" eaLnBrk="1" hangingPunct="1"/>
            <a:r>
              <a:rPr lang="en-US" sz="2000" smtClean="0"/>
              <a:t>Reduce side</a:t>
            </a:r>
          </a:p>
          <a:p>
            <a:pPr marL="741363" lvl="1" indent="-284163" eaLnBrk="1" hangingPunct="1"/>
            <a:r>
              <a:rPr lang="en-US" sz="2000" smtClean="0"/>
              <a:t>First, map outputs are copied over to reducer machine</a:t>
            </a:r>
          </a:p>
          <a:p>
            <a:pPr marL="741363" lvl="1" indent="-284163" eaLnBrk="1" hangingPunct="1"/>
            <a:r>
              <a:rPr lang="en-US" sz="2000" smtClean="0"/>
              <a:t>“Sort” is a multi-pass merge of map outputs (happens in memory and on disk): combiner runs here</a:t>
            </a:r>
          </a:p>
          <a:p>
            <a:pPr marL="741363" lvl="1" indent="-284163" eaLnBrk="1" hangingPunct="1"/>
            <a:r>
              <a:rPr lang="en-US" sz="2000" smtClean="0"/>
              <a:t>Final merge pass goes directly into reducer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Node Architecture</a:t>
            </a:r>
            <a:endParaRPr lang="en-US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05000" y="3505200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Memory</a:t>
            </a: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1905000" y="4648200"/>
            <a:ext cx="1524000" cy="914400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Disk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1905000" y="27432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CPU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447800" y="2438400"/>
            <a:ext cx="2362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75125" y="3232150"/>
            <a:ext cx="3945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Machine Learning, Statistics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251325" y="4451350"/>
            <a:ext cx="3283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</a:rPr>
              <a:t>“Classical” 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3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8" grpId="0" animBg="1"/>
      <p:bldP spid="51210" grpId="0"/>
      <p:bldP spid="512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554" y="1638490"/>
            <a:ext cx="7345363" cy="3931920"/>
          </a:xfrm>
        </p:spPr>
        <p:txBody>
          <a:bodyPr/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intermediate output values are not usually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reduced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i="1" dirty="0" smtClean="0">
                <a:solidFill>
                  <a:srgbClr val="0000FF"/>
                </a:solidFill>
              </a:rPr>
              <a:t>All values with the same key are presented to a single </a:t>
            </a:r>
            <a:br>
              <a:rPr lang="en-US" sz="2000" i="1" dirty="0" smtClean="0">
                <a:solidFill>
                  <a:srgbClr val="0000FF"/>
                </a:solidFill>
              </a:rPr>
            </a:br>
            <a:r>
              <a:rPr lang="en-US" sz="2000" i="1" dirty="0" smtClean="0">
                <a:solidFill>
                  <a:srgbClr val="0000FF"/>
                </a:solidFill>
              </a:rPr>
              <a:t>Reducer together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More specifically, a different subset of intermediate key space is assigned to each Reducer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These subsets are known as </a:t>
            </a:r>
            <a:r>
              <a:rPr lang="en-US" sz="2000" i="1" dirty="0" smtClean="0">
                <a:solidFill>
                  <a:srgbClr val="0000FF"/>
                </a:solidFill>
              </a:rPr>
              <a:t>partitions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940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7512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208463" y="5411788"/>
            <a:ext cx="304800" cy="2286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0466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5038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9610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418263" y="5411788"/>
            <a:ext cx="304800" cy="2286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1802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637463" y="5411788"/>
            <a:ext cx="304800" cy="2286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 rot="5400000">
            <a:off x="3737769" y="5349082"/>
            <a:ext cx="331787" cy="12192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75063" y="6248400"/>
            <a:ext cx="457200" cy="3810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5" name="Chevron 24"/>
          <p:cNvSpPr/>
          <p:nvPr/>
        </p:nvSpPr>
        <p:spPr>
          <a:xfrm rot="5400000">
            <a:off x="5718969" y="5120482"/>
            <a:ext cx="331787" cy="16764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0063" y="6248400"/>
            <a:ext cx="609600" cy="381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27" name="Chevron 26"/>
          <p:cNvSpPr/>
          <p:nvPr/>
        </p:nvSpPr>
        <p:spPr>
          <a:xfrm rot="5400000">
            <a:off x="7395369" y="5577682"/>
            <a:ext cx="331787" cy="762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8863" y="6248400"/>
            <a:ext cx="304800" cy="381000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156200"/>
            <a:ext cx="22733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Different colors represent </a:t>
            </a:r>
          </a:p>
          <a:p>
            <a:r>
              <a:rPr lang="en-US" sz="1400" i="1"/>
              <a:t>different keys (potentially) </a:t>
            </a:r>
          </a:p>
          <a:p>
            <a:r>
              <a:rPr lang="en-US" sz="1400" i="1"/>
              <a:t>from different Mappers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6284913"/>
            <a:ext cx="2989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Partitions are the input to Reducers</a:t>
            </a:r>
          </a:p>
        </p:txBody>
      </p:sp>
    </p:spTree>
    <p:extLst>
      <p:ext uri="{BB962C8B-B14F-4D97-AF65-F5344CB8AC3E}">
        <p14:creationId xmlns:p14="http://schemas.microsoft.com/office/powerpoint/2010/main" xmlns="" val="33619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2" y="244158"/>
            <a:ext cx="7786687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Refinement: Partition </a:t>
            </a:r>
            <a:r>
              <a:rPr lang="en-US" dirty="0"/>
              <a:t>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84008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Want to control how keys get partitioned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Inputs </a:t>
            </a:r>
            <a:r>
              <a:rPr lang="en-US" dirty="0"/>
              <a:t>to map tasks are created by contiguous splits of input </a:t>
            </a:r>
            <a:r>
              <a:rPr lang="en-US" dirty="0" smtClean="0"/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needs </a:t>
            </a:r>
            <a:r>
              <a:rPr lang="en-US" dirty="0"/>
              <a:t>to ensure that records with the same intermediate key end up at the same </a:t>
            </a:r>
            <a:r>
              <a:rPr lang="en-US" dirty="0" smtClean="0"/>
              <a:t>worker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System </a:t>
            </a:r>
            <a:r>
              <a:rPr lang="en-US" b="1" dirty="0"/>
              <a:t>uses a default partition </a:t>
            </a:r>
            <a:r>
              <a:rPr lang="en-US" b="1" dirty="0" smtClean="0"/>
              <a:t>function: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hash(key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 mod </a:t>
            </a:r>
            <a:r>
              <a:rPr lang="en-US" b="1" i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8">
              <a:lnSpc>
                <a:spcPct val="90000"/>
              </a:lnSpc>
            </a:pPr>
            <a:endParaRPr lang="en-US" b="1" i="1" dirty="0" smtClean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D60093"/>
                </a:solidFill>
              </a:rPr>
              <a:t>Sometimes useful </a:t>
            </a:r>
            <a:r>
              <a:rPr lang="en-US" b="1" dirty="0">
                <a:solidFill>
                  <a:srgbClr val="D60093"/>
                </a:solidFill>
              </a:rPr>
              <a:t>to </a:t>
            </a:r>
            <a:r>
              <a:rPr lang="en-US" b="1" dirty="0" smtClean="0">
                <a:solidFill>
                  <a:srgbClr val="D60093"/>
                </a:solidFill>
              </a:rPr>
              <a:t>override the hash function:</a:t>
            </a:r>
            <a:endParaRPr lang="en-US" b="1" dirty="0">
              <a:solidFill>
                <a:srgbClr val="D6009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E.g.,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hash(hostname(URL)) mod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/>
              <a:t> ensures URLs from a host end up in the same output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5457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00" y="244158"/>
            <a:ext cx="8638131" cy="13398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2: Color Count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55937" y="2154890"/>
            <a:ext cx="2099313" cy="4152939"/>
            <a:chOff x="2876837" y="1568696"/>
            <a:chExt cx="2099313" cy="4152939"/>
          </a:xfrm>
        </p:grpSpPr>
        <p:sp>
          <p:nvSpPr>
            <p:cNvPr id="6" name="Rectangle 5"/>
            <p:cNvSpPr/>
            <p:nvPr/>
          </p:nvSpPr>
          <p:spPr>
            <a:xfrm>
              <a:off x="2876837" y="2119311"/>
              <a:ext cx="2099313" cy="36023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2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3398" y="1568696"/>
              <a:ext cx="1663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Shuffle &amp; Sorting based on </a:t>
              </a:r>
              <a:r>
                <a:rPr lang="en-US" sz="1400" i="1" dirty="0" smtClean="0"/>
                <a:t>k</a:t>
              </a:r>
              <a:endParaRPr lang="en-US" sz="1400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705505"/>
            <a:ext cx="1147647" cy="36023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816298" y="3183966"/>
            <a:ext cx="1084652" cy="2300254"/>
            <a:chOff x="5537198" y="2597772"/>
            <a:chExt cx="1084652" cy="230025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198" y="2597772"/>
              <a:ext cx="1084652" cy="5518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198" y="3414130"/>
              <a:ext cx="1084650" cy="5518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198" y="4355774"/>
              <a:ext cx="1084652" cy="54225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639765" y="2886917"/>
            <a:ext cx="1269956" cy="3256938"/>
            <a:chOff x="1360665" y="2300723"/>
            <a:chExt cx="1269956" cy="32569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3442" y="2300723"/>
              <a:ext cx="817179" cy="61853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3164323"/>
              <a:ext cx="817179" cy="61853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048123"/>
              <a:ext cx="817179" cy="6185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3442" y="4939127"/>
              <a:ext cx="817179" cy="61853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1360665" y="2609990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60665" y="3462122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60665" y="4356641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60665" y="5247645"/>
              <a:ext cx="452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92118" y="2154890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27432" y="2154890"/>
            <a:ext cx="1396968" cy="523220"/>
            <a:chOff x="1648332" y="1568696"/>
            <a:chExt cx="139696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648332" y="1568696"/>
              <a:ext cx="1396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 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(    , 1)</a:t>
              </a: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1945958" y="1895712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92138" y="3007106"/>
            <a:ext cx="1398165" cy="3015810"/>
            <a:chOff x="2613038" y="2420912"/>
            <a:chExt cx="1398165" cy="30158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5815" y="2420912"/>
              <a:ext cx="945388" cy="37815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3311918"/>
              <a:ext cx="945388" cy="37815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4166696"/>
              <a:ext cx="945388" cy="37815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5815" y="5058567"/>
              <a:ext cx="945388" cy="378155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2613038" y="2632810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630621" y="3513954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618441" y="4381808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618441" y="5260603"/>
              <a:ext cx="452777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90303" y="3182227"/>
            <a:ext cx="1525995" cy="2016910"/>
            <a:chOff x="4011203" y="2596033"/>
            <a:chExt cx="1525995" cy="2016910"/>
          </a:xfrm>
        </p:grpSpPr>
        <p:cxnSp>
          <p:nvCxnSpPr>
            <p:cNvPr id="36" name="Straight Connector 35"/>
            <p:cNvCxnSpPr>
              <a:stCxn id="27" idx="3"/>
              <a:endCxn id="11" idx="1"/>
            </p:cNvCxnSpPr>
            <p:nvPr/>
          </p:nvCxnSpPr>
          <p:spPr>
            <a:xfrm>
              <a:off x="4011203" y="2596033"/>
              <a:ext cx="1525995" cy="1080083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3"/>
              <a:endCxn id="10" idx="1"/>
            </p:cNvCxnSpPr>
            <p:nvPr/>
          </p:nvCxnSpPr>
          <p:spPr>
            <a:xfrm>
              <a:off x="4011203" y="2596033"/>
              <a:ext cx="1525995" cy="263725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3"/>
              <a:endCxn id="12" idx="1"/>
            </p:cNvCxnSpPr>
            <p:nvPr/>
          </p:nvCxnSpPr>
          <p:spPr>
            <a:xfrm>
              <a:off x="4011203" y="2596033"/>
              <a:ext cx="1525995" cy="2016910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290303" y="3445952"/>
            <a:ext cx="1525995" cy="1753185"/>
            <a:chOff x="4011203" y="2859758"/>
            <a:chExt cx="1525995" cy="1753185"/>
          </a:xfrm>
        </p:grpSpPr>
        <p:cxnSp>
          <p:nvCxnSpPr>
            <p:cNvPr id="40" name="Straight Connector 39"/>
            <p:cNvCxnSpPr>
              <a:stCxn id="28" idx="3"/>
              <a:endCxn id="11" idx="1"/>
            </p:cNvCxnSpPr>
            <p:nvPr/>
          </p:nvCxnSpPr>
          <p:spPr>
            <a:xfrm>
              <a:off x="4011203" y="3487039"/>
              <a:ext cx="1525995" cy="189077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8" idx="3"/>
              <a:endCxn id="10" idx="1"/>
            </p:cNvCxnSpPr>
            <p:nvPr/>
          </p:nvCxnSpPr>
          <p:spPr>
            <a:xfrm flipV="1">
              <a:off x="4011203" y="2859758"/>
              <a:ext cx="1525995" cy="627281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3"/>
              <a:endCxn id="12" idx="1"/>
            </p:cNvCxnSpPr>
            <p:nvPr/>
          </p:nvCxnSpPr>
          <p:spPr>
            <a:xfrm>
              <a:off x="4011203" y="3487039"/>
              <a:ext cx="1525995" cy="1125904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290303" y="3445952"/>
            <a:ext cx="1525995" cy="1753185"/>
            <a:chOff x="4011203" y="2859758"/>
            <a:chExt cx="1525995" cy="1753185"/>
          </a:xfrm>
        </p:grpSpPr>
        <p:cxnSp>
          <p:nvCxnSpPr>
            <p:cNvPr id="44" name="Straight Connector 43"/>
            <p:cNvCxnSpPr>
              <a:stCxn id="29" idx="3"/>
              <a:endCxn id="11" idx="1"/>
            </p:cNvCxnSpPr>
            <p:nvPr/>
          </p:nvCxnSpPr>
          <p:spPr>
            <a:xfrm flipV="1">
              <a:off x="4011203" y="3676116"/>
              <a:ext cx="1525995" cy="665701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3"/>
              <a:endCxn id="10" idx="1"/>
            </p:cNvCxnSpPr>
            <p:nvPr/>
          </p:nvCxnSpPr>
          <p:spPr>
            <a:xfrm flipV="1">
              <a:off x="4011203" y="2859758"/>
              <a:ext cx="1525995" cy="1482059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3"/>
              <a:endCxn id="12" idx="1"/>
            </p:cNvCxnSpPr>
            <p:nvPr/>
          </p:nvCxnSpPr>
          <p:spPr>
            <a:xfrm>
              <a:off x="4011203" y="4341817"/>
              <a:ext cx="1525995" cy="271126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290303" y="3445952"/>
            <a:ext cx="1525995" cy="2373930"/>
            <a:chOff x="4011203" y="2859758"/>
            <a:chExt cx="1525995" cy="2373930"/>
          </a:xfrm>
        </p:grpSpPr>
        <p:cxnSp>
          <p:nvCxnSpPr>
            <p:cNvPr id="48" name="Straight Connector 47"/>
            <p:cNvCxnSpPr>
              <a:stCxn id="30" idx="3"/>
              <a:endCxn id="11" idx="1"/>
            </p:cNvCxnSpPr>
            <p:nvPr/>
          </p:nvCxnSpPr>
          <p:spPr>
            <a:xfrm flipV="1">
              <a:off x="4011203" y="3676116"/>
              <a:ext cx="1525995" cy="1557572"/>
            </a:xfrm>
            <a:prstGeom prst="line">
              <a:avLst/>
            </a:prstGeom>
            <a:ln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0" idx="3"/>
              <a:endCxn id="10" idx="1"/>
            </p:cNvCxnSpPr>
            <p:nvPr/>
          </p:nvCxnSpPr>
          <p:spPr>
            <a:xfrm flipV="1">
              <a:off x="4011203" y="2859758"/>
              <a:ext cx="1525995" cy="2373930"/>
            </a:xfrm>
            <a:prstGeom prst="line">
              <a:avLst/>
            </a:prstGeom>
            <a:ln>
              <a:solidFill>
                <a:srgbClr val="3366FF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0" idx="3"/>
              <a:endCxn id="12" idx="1"/>
            </p:cNvCxnSpPr>
            <p:nvPr/>
          </p:nvCxnSpPr>
          <p:spPr>
            <a:xfrm flipV="1">
              <a:off x="4011203" y="4612943"/>
              <a:ext cx="1525995" cy="620745"/>
            </a:xfrm>
            <a:prstGeom prst="line">
              <a:avLst/>
            </a:prstGeom>
            <a:ln>
              <a:solidFill>
                <a:srgbClr val="008000"/>
              </a:solidFill>
              <a:tailEnd type="arrow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503981" y="2154890"/>
            <a:ext cx="1915375" cy="523220"/>
            <a:chOff x="5224881" y="1568696"/>
            <a:chExt cx="1915375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5224881" y="1568696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Consumes(</a:t>
              </a:r>
              <a:r>
                <a:rPr lang="en-US" sz="1400" i="1" dirty="0" smtClean="0"/>
                <a:t>k</a:t>
              </a:r>
              <a:r>
                <a:rPr lang="en-US" sz="1400" dirty="0" smtClean="0"/>
                <a:t>, [</a:t>
              </a:r>
              <a:r>
                <a:rPr lang="en-US" sz="1400" i="1" dirty="0" smtClean="0"/>
                <a:t>v</a:t>
              </a:r>
              <a:r>
                <a:rPr lang="en-US" sz="1400" dirty="0" smtClean="0"/>
                <a:t>])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[1,1,1,1,1,1..])</a:t>
              </a:r>
              <a:endParaRPr lang="en-US" sz="1400" dirty="0"/>
            </a:p>
          </p:txBody>
        </p:sp>
        <p:sp>
          <p:nvSpPr>
            <p:cNvPr id="53" name="Rounded Rectangle 52"/>
            <p:cNvSpPr>
              <a:spLocks noChangeAspect="1"/>
            </p:cNvSpPr>
            <p:nvPr/>
          </p:nvSpPr>
          <p:spPr>
            <a:xfrm>
              <a:off x="5571370" y="1892616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10235" y="2836202"/>
            <a:ext cx="1915375" cy="2383809"/>
            <a:chOff x="6531135" y="2250008"/>
            <a:chExt cx="1915375" cy="2383809"/>
          </a:xfrm>
        </p:grpSpPr>
        <p:sp>
          <p:nvSpPr>
            <p:cNvPr id="55" name="TextBox 54"/>
            <p:cNvSpPr txBox="1"/>
            <p:nvPr/>
          </p:nvSpPr>
          <p:spPr>
            <a:xfrm>
              <a:off x="6531135" y="2250008"/>
              <a:ext cx="1915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Produces(</a:t>
              </a:r>
              <a:r>
                <a:rPr lang="en-US" sz="1400" i="1" dirty="0" smtClean="0"/>
                <a:t>k’</a:t>
              </a:r>
              <a:r>
                <a:rPr lang="en-US" sz="1400" dirty="0" smtClean="0"/>
                <a:t>, </a:t>
              </a:r>
              <a:r>
                <a:rPr lang="en-US" sz="1400" i="1" dirty="0" smtClean="0"/>
                <a:t>v’</a:t>
              </a:r>
              <a:r>
                <a:rPr lang="en-US" sz="1400" dirty="0" smtClean="0"/>
                <a:t>)</a:t>
              </a:r>
            </a:p>
            <a:p>
              <a:r>
                <a:rPr lang="en-US" sz="1400" dirty="0" smtClean="0"/>
                <a:t> </a:t>
              </a:r>
              <a:r>
                <a:rPr lang="en-US" sz="1400" dirty="0"/>
                <a:t> </a:t>
              </a:r>
              <a:r>
                <a:rPr lang="en-US" sz="1400" dirty="0" smtClean="0"/>
                <a:t>  (     , 100)</a:t>
              </a:r>
              <a:endParaRPr lang="en-US" sz="1400" dirty="0"/>
            </a:p>
          </p:txBody>
        </p:sp>
        <p:sp>
          <p:nvSpPr>
            <p:cNvPr id="56" name="Rounded Rectangle 55"/>
            <p:cNvSpPr>
              <a:spLocks noChangeAspect="1"/>
            </p:cNvSpPr>
            <p:nvPr/>
          </p:nvSpPr>
          <p:spPr>
            <a:xfrm>
              <a:off x="6903039" y="2576294"/>
              <a:ext cx="109728" cy="10972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595930" y="287371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582973" y="369007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582973" y="4633817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92117" y="1606258"/>
            <a:ext cx="7308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Job: Count the </a:t>
            </a:r>
            <a:r>
              <a:rPr lang="en-US" b="1" dirty="0" smtClean="0">
                <a:solidFill>
                  <a:srgbClr val="800000"/>
                </a:solidFill>
              </a:rPr>
              <a:t>number of </a:t>
            </a:r>
            <a:r>
              <a:rPr lang="en-US" b="1" dirty="0">
                <a:solidFill>
                  <a:srgbClr val="800000"/>
                </a:solidFill>
              </a:rPr>
              <a:t>each </a:t>
            </a:r>
            <a:r>
              <a:rPr lang="en-US" b="1" dirty="0" smtClean="0">
                <a:solidFill>
                  <a:srgbClr val="800000"/>
                </a:solidFill>
              </a:rPr>
              <a:t>color </a:t>
            </a:r>
            <a:r>
              <a:rPr lang="en-US" b="1" dirty="0">
                <a:solidFill>
                  <a:srgbClr val="800000"/>
                </a:solidFill>
              </a:rPr>
              <a:t>in a data set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5633901" y="3229374"/>
            <a:ext cx="3307291" cy="3390945"/>
            <a:chOff x="5633901" y="3229374"/>
            <a:chExt cx="3307291" cy="3390945"/>
          </a:xfrm>
        </p:grpSpPr>
        <p:sp>
          <p:nvSpPr>
            <p:cNvPr id="64" name="TextBox 63"/>
            <p:cNvSpPr txBox="1"/>
            <p:nvPr/>
          </p:nvSpPr>
          <p:spPr>
            <a:xfrm>
              <a:off x="8037439" y="3229374"/>
              <a:ext cx="884873" cy="22959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50274" y="5045248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Part0003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50274" y="4108421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Part0002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74235" y="3265948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Part0001</a:t>
              </a:r>
              <a:endParaRPr lang="en-US" sz="1400" dirty="0"/>
            </a:p>
          </p:txBody>
        </p:sp>
        <p:cxnSp>
          <p:nvCxnSpPr>
            <p:cNvPr id="65" name="Straight Arrow Connector 64"/>
            <p:cNvCxnSpPr>
              <a:stCxn id="66" idx="0"/>
              <a:endCxn id="64" idx="2"/>
            </p:cNvCxnSpPr>
            <p:nvPr/>
          </p:nvCxnSpPr>
          <p:spPr>
            <a:xfrm flipV="1">
              <a:off x="6900950" y="5525322"/>
              <a:ext cx="1578926" cy="26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633901" y="5789322"/>
              <a:ext cx="2534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That’s the output file, it has 3 parts on probably 3 different machines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254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Color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999" y="1765987"/>
            <a:ext cx="7336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Job: </a:t>
            </a:r>
            <a:r>
              <a:rPr lang="en-US" b="1" dirty="0" smtClean="0">
                <a:solidFill>
                  <a:srgbClr val="800000"/>
                </a:solidFill>
              </a:rPr>
              <a:t>Select only the blue and the green colors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8" y="2705505"/>
            <a:ext cx="1147647" cy="3602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118" y="2154890"/>
            <a:ext cx="1282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blocks on HDFS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39765" y="2154890"/>
            <a:ext cx="2630681" cy="3988965"/>
            <a:chOff x="1639765" y="2154890"/>
            <a:chExt cx="2630681" cy="3988965"/>
          </a:xfrm>
        </p:grpSpPr>
        <p:grpSp>
          <p:nvGrpSpPr>
            <p:cNvPr id="7" name="Group 6"/>
            <p:cNvGrpSpPr/>
            <p:nvPr/>
          </p:nvGrpSpPr>
          <p:grpSpPr>
            <a:xfrm>
              <a:off x="1639765" y="2886917"/>
              <a:ext cx="1269956" cy="3256938"/>
              <a:chOff x="1360665" y="2300723"/>
              <a:chExt cx="1269956" cy="325693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442" y="23007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31643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4048123"/>
                <a:ext cx="817179" cy="61853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3442" y="4939127"/>
                <a:ext cx="817179" cy="618534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1360665" y="2609990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360665" y="3462122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0665" y="4356641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360665" y="5247645"/>
                <a:ext cx="45277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927432" y="2154890"/>
              <a:ext cx="1396968" cy="523220"/>
              <a:chOff x="1648332" y="1568696"/>
              <a:chExt cx="1396968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48332" y="1568696"/>
                <a:ext cx="1396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Produces (</a:t>
                </a:r>
                <a:r>
                  <a:rPr lang="en-US" sz="1400" i="1" dirty="0" smtClean="0"/>
                  <a:t>k</a:t>
                </a:r>
                <a:r>
                  <a:rPr lang="en-US" sz="1400" dirty="0" smtClean="0"/>
                  <a:t>, </a:t>
                </a:r>
                <a:r>
                  <a:rPr lang="en-US" sz="1400" i="1" dirty="0" smtClean="0"/>
                  <a:t>v</a:t>
                </a:r>
                <a:r>
                  <a:rPr lang="en-US" sz="1400" dirty="0" smtClean="0"/>
                  <a:t>)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(    , 1)</a:t>
                </a:r>
              </a:p>
            </p:txBody>
          </p:sp>
          <p:sp>
            <p:nvSpPr>
              <p:cNvPr id="19" name="Rounded Rectangle 18"/>
              <p:cNvSpPr>
                <a:spLocks noChangeAspect="1"/>
              </p:cNvSpPr>
              <p:nvPr/>
            </p:nvSpPr>
            <p:spPr>
              <a:xfrm>
                <a:off x="1945958" y="1895712"/>
                <a:ext cx="109728" cy="10972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2909721" y="3222731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881811" y="4087783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81811" y="4942835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881811" y="5833839"/>
              <a:ext cx="1205222" cy="0"/>
            </a:xfrm>
            <a:prstGeom prst="straightConnector1">
              <a:avLst/>
            </a:prstGeom>
            <a:ln w="20955"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00272" y="2914954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00272" y="3740539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0272" y="4631914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00272" y="5526062"/>
              <a:ext cx="137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to HDFS</a:t>
              </a:r>
              <a:endParaRPr lang="en-US" sz="14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77659" y="1897850"/>
            <a:ext cx="3584497" cy="1200329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Each map task will select only the blue or green colors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No need for reduce phase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173067" y="2967861"/>
            <a:ext cx="4560648" cy="3175993"/>
            <a:chOff x="4173067" y="2967861"/>
            <a:chExt cx="4560648" cy="3175993"/>
          </a:xfrm>
        </p:grpSpPr>
        <p:sp>
          <p:nvSpPr>
            <p:cNvPr id="34" name="TextBox 33"/>
            <p:cNvSpPr txBox="1"/>
            <p:nvPr/>
          </p:nvSpPr>
          <p:spPr>
            <a:xfrm>
              <a:off x="4191000" y="2967861"/>
              <a:ext cx="970413" cy="31759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73067" y="3040304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Part0001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73067" y="3933894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Part0002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3067" y="4785802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Part0003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73067" y="5679950"/>
              <a:ext cx="86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Part0004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endCxn id="34" idx="3"/>
            </p:cNvCxnSpPr>
            <p:nvPr/>
          </p:nvCxnSpPr>
          <p:spPr>
            <a:xfrm flipH="1" flipV="1">
              <a:off x="5161413" y="4555858"/>
              <a:ext cx="1060646" cy="784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199618" y="4226976"/>
              <a:ext cx="2534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That’s the output file, it has 4 parts on probably 4 different machines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071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Task Scheduling in MapReduce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adopts a </a:t>
            </a:r>
            <a:r>
              <a:rPr lang="en-US" sz="2000" i="1" dirty="0" smtClean="0">
                <a:solidFill>
                  <a:srgbClr val="0000FF"/>
                </a:solidFill>
              </a:rPr>
              <a:t>master-slave architecture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master node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referred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as </a:t>
            </a:r>
            <a:r>
              <a:rPr lang="en-US" sz="2000" i="1" dirty="0" smtClean="0">
                <a:solidFill>
                  <a:srgbClr val="0000FF"/>
                </a:solidFill>
              </a:rPr>
              <a:t>Job Tracker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(JT)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Each slave node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is referred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to as </a:t>
            </a:r>
            <a:r>
              <a:rPr lang="en-US" sz="2000" i="1" dirty="0" smtClean="0">
                <a:solidFill>
                  <a:srgbClr val="0000FF"/>
                </a:solidFill>
              </a:rPr>
              <a:t>Task Tracker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(TT)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adopts a </a:t>
            </a:r>
            <a:r>
              <a:rPr lang="en-US" sz="2000" i="1" dirty="0" smtClean="0">
                <a:solidFill>
                  <a:srgbClr val="0000FF"/>
                </a:solidFill>
              </a:rPr>
              <a:t>pull scheduling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strategy rather than 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sz="2000" i="1" dirty="0" smtClean="0">
                <a:solidFill>
                  <a:srgbClr val="0000FF"/>
                </a:solidFill>
              </a:rPr>
              <a:t>push one </a:t>
            </a:r>
          </a:p>
          <a:p>
            <a:pPr marL="0" lvl="1" indent="0" eaLnBrk="1" hangingPunct="1">
              <a:buFontTx/>
              <a:buNone/>
              <a:defRPr/>
            </a:pPr>
            <a:endParaRPr lang="en-US" sz="2000" i="1" dirty="0" smtClean="0">
              <a:solidFill>
                <a:srgbClr val="0000FF"/>
              </a:solidFill>
            </a:endParaRPr>
          </a:p>
          <a:p>
            <a:pPr marL="742950" lvl="2" indent="-342900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I.e., JT does not push map and reduce tasks to TTs but rather TTs pull them by making pertaining requests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B6C2C4-9745-4612-941D-758FD15F2F2A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" name="Rounded Rectangle 1"/>
          <p:cNvSpPr/>
          <p:nvPr/>
        </p:nvSpPr>
        <p:spPr>
          <a:xfrm>
            <a:off x="5867400" y="28194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JT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T0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000" dirty="0"/>
              <a:t>T2</a:t>
            </a:r>
          </a:p>
        </p:txBody>
      </p:sp>
      <p:sp>
        <p:nvSpPr>
          <p:cNvPr id="29705" name="TextBox 3"/>
          <p:cNvSpPr txBox="1">
            <a:spLocks noChangeArrowheads="1"/>
          </p:cNvSpPr>
          <p:nvPr/>
        </p:nvSpPr>
        <p:spPr bwMode="auto">
          <a:xfrm>
            <a:off x="6011863" y="3267075"/>
            <a:ext cx="1082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Tasks Queue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96200" y="16764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TT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010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01000" y="26670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2296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TextBox 19"/>
          <p:cNvSpPr txBox="1">
            <a:spLocks noChangeArrowheads="1"/>
          </p:cNvSpPr>
          <p:nvPr/>
        </p:nvSpPr>
        <p:spPr bwMode="auto">
          <a:xfrm>
            <a:off x="7899400" y="2166938"/>
            <a:ext cx="88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 Slots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582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58200" y="26670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686800" y="24384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696200" y="3886200"/>
            <a:ext cx="1295400" cy="10668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/>
              <a:t>TT</a:t>
            </a:r>
          </a:p>
          <a:p>
            <a:pPr algn="ctr">
              <a:defRPr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0010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01000" y="48768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2296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8" name="TextBox 27"/>
          <p:cNvSpPr txBox="1">
            <a:spLocks noChangeArrowheads="1"/>
          </p:cNvSpPr>
          <p:nvPr/>
        </p:nvSpPr>
        <p:spPr bwMode="auto">
          <a:xfrm>
            <a:off x="7899400" y="4376738"/>
            <a:ext cx="88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Task Slots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4582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58200" y="487680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686800" y="4648200"/>
            <a:ext cx="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/>
          <p:cNvCxnSpPr/>
          <p:nvPr/>
        </p:nvCxnSpPr>
        <p:spPr>
          <a:xfrm flipH="1">
            <a:off x="7162800" y="2743200"/>
            <a:ext cx="838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Straight Arrow Connector 7179"/>
          <p:cNvCxnSpPr/>
          <p:nvPr/>
        </p:nvCxnSpPr>
        <p:spPr>
          <a:xfrm flipH="1" flipV="1">
            <a:off x="7094538" y="3543300"/>
            <a:ext cx="906462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/>
          <p:cNvCxnSpPr/>
          <p:nvPr/>
        </p:nvCxnSpPr>
        <p:spPr>
          <a:xfrm>
            <a:off x="7162800" y="3405188"/>
            <a:ext cx="1295400" cy="458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7189"/>
          <p:cNvSpPr txBox="1">
            <a:spLocks noChangeArrowheads="1"/>
          </p:cNvSpPr>
          <p:nvPr/>
        </p:nvSpPr>
        <p:spPr bwMode="auto">
          <a:xfrm rot="-1454928">
            <a:off x="7175500" y="2735263"/>
            <a:ext cx="527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Request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 rot="-1454928">
            <a:off x="7531100" y="3116263"/>
            <a:ext cx="3635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Reply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 rot="1067820">
            <a:off x="7204075" y="3765550"/>
            <a:ext cx="5254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Request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 rot="1365242">
            <a:off x="7731125" y="34686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/>
              <a:t>Reply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096000" y="3543300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7191" name="TextBox 7190"/>
          <p:cNvSpPr txBox="1">
            <a:spLocks noChangeArrowheads="1"/>
          </p:cNvSpPr>
          <p:nvPr/>
        </p:nvSpPr>
        <p:spPr bwMode="auto">
          <a:xfrm>
            <a:off x="6065838" y="3533775"/>
            <a:ext cx="3349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T0</a:t>
            </a:r>
          </a:p>
        </p:txBody>
      </p:sp>
      <p:cxnSp>
        <p:nvCxnSpPr>
          <p:cNvPr id="61" name="Straight Arrow Connector 60"/>
          <p:cNvCxnSpPr>
            <a:stCxn id="2" idx="3"/>
          </p:cNvCxnSpPr>
          <p:nvPr/>
        </p:nvCxnSpPr>
        <p:spPr>
          <a:xfrm flipV="1">
            <a:off x="7162800" y="2743200"/>
            <a:ext cx="12954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00800" y="3541713"/>
            <a:ext cx="3048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en-US" sz="1000" dirty="0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400800" y="3533775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xmlns="" val="89049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25834 -0.1682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8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7344 0.1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78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/>
      <p:bldP spid="56" grpId="0"/>
      <p:bldP spid="57" grpId="0"/>
      <p:bldP spid="58" grpId="0"/>
      <p:bldP spid="59" grpId="0" animBg="1"/>
      <p:bldP spid="7191" grpId="0"/>
      <p:bldP spid="64" grpId="0" animBg="1"/>
      <p:bldP spid="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Map and Reduce Task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Every TT sends a </a:t>
            </a:r>
            <a:r>
              <a:rPr lang="en-US" sz="2000" i="1" smtClean="0">
                <a:solidFill>
                  <a:srgbClr val="0000FF"/>
                </a:solidFill>
              </a:rPr>
              <a:t>heartbeat message </a:t>
            </a:r>
            <a:r>
              <a:rPr lang="en-US" sz="2000" smtClean="0">
                <a:solidFill>
                  <a:srgbClr val="7F7F7F"/>
                </a:solidFill>
              </a:rPr>
              <a:t>periodically to JT encompassing a request for a map or a reduce task to run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Tx/>
              <a:buAutoNum type="romanUcPeriod"/>
            </a:pPr>
            <a:r>
              <a:rPr lang="en-US" sz="2000" u="sng" smtClean="0">
                <a:solidFill>
                  <a:srgbClr val="C00000"/>
                </a:solidFill>
              </a:rPr>
              <a:t>Map Task Scheduling</a:t>
            </a:r>
            <a:r>
              <a:rPr lang="en-US" sz="2000" smtClean="0">
                <a:solidFill>
                  <a:srgbClr val="7F7F7F"/>
                </a:solidFill>
              </a:rPr>
              <a:t>: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7F7F7F"/>
                </a:solidFill>
              </a:rPr>
              <a:t>JT satisfies requests for map tasks via attempting to schedule mappers in the </a:t>
            </a:r>
            <a:r>
              <a:rPr lang="en-US" sz="1800" i="1" smtClean="0">
                <a:solidFill>
                  <a:srgbClr val="0000FF"/>
                </a:solidFill>
              </a:rPr>
              <a:t>vicinity</a:t>
            </a:r>
            <a:r>
              <a:rPr lang="en-US" sz="1800" smtClean="0">
                <a:solidFill>
                  <a:srgbClr val="7F7F7F"/>
                </a:solidFill>
              </a:rPr>
              <a:t> of their input splits (i.e., it considers locality)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endParaRPr lang="en-US" sz="16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Tx/>
              <a:buAutoNum type="romanUcPeriod" startAt="2"/>
            </a:pPr>
            <a:r>
              <a:rPr lang="en-US" sz="2000" u="sng" smtClean="0">
                <a:solidFill>
                  <a:srgbClr val="C00000"/>
                </a:solidFill>
              </a:rPr>
              <a:t>Reduce Task Scheduling</a:t>
            </a:r>
            <a:r>
              <a:rPr lang="en-US" sz="2000" smtClean="0">
                <a:solidFill>
                  <a:srgbClr val="7F7F7F"/>
                </a:solidFill>
              </a:rPr>
              <a:t>: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</a:pPr>
            <a:r>
              <a:rPr lang="en-US" sz="1800" smtClean="0">
                <a:solidFill>
                  <a:srgbClr val="7F7F7F"/>
                </a:solidFill>
              </a:rPr>
              <a:t>However, JT simply assigns the next yet-to-run reduce task to a requesting TT regardless of TT’s network location and its implied effect on the reducer’s shuffle time (i.e., it does not consider locality)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18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2000" smtClean="0"/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z="14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smtClean="0">
              <a:solidFill>
                <a:srgbClr val="7F7F7F"/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</a:pPr>
            <a:endParaRPr lang="en-US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AFC624-9929-4E7F-8D1C-E7A75A33FED6}" type="slidenum">
              <a:rPr lang="en-US" smtClean="0"/>
              <a:pPr/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34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Job Scheduling in MapReduce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an application is represented as a </a:t>
            </a:r>
            <a:r>
              <a:rPr lang="en-US" sz="2000" i="1" dirty="0" smtClean="0">
                <a:solidFill>
                  <a:srgbClr val="0000FF"/>
                </a:solidFill>
              </a:rPr>
              <a:t>job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 job encompasses multiple map and reduce tasks </a:t>
            </a:r>
          </a:p>
          <a:p>
            <a:pPr marL="0" lvl="1" indent="0" algn="just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comes with a choice of schedulers: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default is the </a:t>
            </a:r>
            <a:r>
              <a:rPr lang="en-US" sz="1800" i="1" dirty="0" smtClean="0">
                <a:solidFill>
                  <a:srgbClr val="0000FF"/>
                </a:solidFill>
              </a:rPr>
              <a:t>FIFO scheduler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which schedules jobs </a:t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 order of submission</a:t>
            </a:r>
          </a:p>
          <a:p>
            <a:pPr marL="857250" lvl="3" indent="0" algn="just" eaLnBrk="1" hangingPunct="1">
              <a:buFontTx/>
              <a:buNone/>
              <a:defRPr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There is also a multi-user scheduler called the </a:t>
            </a:r>
            <a:r>
              <a:rPr lang="en-US" sz="1800" i="1" dirty="0" smtClean="0">
                <a:solidFill>
                  <a:srgbClr val="0000FF"/>
                </a:solidFill>
              </a:rPr>
              <a:t>Fair scheduler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which aims to give every user a fair share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of the cluster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capacity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over time</a:t>
            </a:r>
          </a:p>
          <a:p>
            <a:pPr marL="1200150" lvl="3" indent="-342900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47C26A-E832-41D1-9594-B15A7011E66E}" type="slidenum">
              <a:rPr lang="en-US" smtClean="0"/>
              <a:pPr/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660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0802" y="1481138"/>
            <a:ext cx="63623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Execution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2136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Failures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Map worker failure</a:t>
            </a:r>
          </a:p>
          <a:p>
            <a:pPr lvl="1"/>
            <a:r>
              <a:rPr lang="en-US" dirty="0"/>
              <a:t>Map tasks completed or in-progress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worker </a:t>
            </a:r>
            <a:r>
              <a:rPr lang="en-US" dirty="0"/>
              <a:t>are reset to idle</a:t>
            </a:r>
          </a:p>
          <a:p>
            <a:pPr lvl="1"/>
            <a:r>
              <a:rPr lang="en-US" dirty="0"/>
              <a:t>Reduce workers are notified when task is rescheduled on another worker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Reduce worker failure</a:t>
            </a:r>
          </a:p>
          <a:p>
            <a:pPr lvl="1"/>
            <a:r>
              <a:rPr lang="en-US" dirty="0"/>
              <a:t>Only in-progress tasks are reset to </a:t>
            </a:r>
            <a:r>
              <a:rPr lang="en-US" dirty="0" smtClean="0"/>
              <a:t>idle </a:t>
            </a:r>
          </a:p>
          <a:p>
            <a:pPr lvl="1"/>
            <a:r>
              <a:rPr lang="en-US" dirty="0" smtClean="0"/>
              <a:t>Reduce task is restarted</a:t>
            </a:r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Master failure</a:t>
            </a:r>
          </a:p>
          <a:p>
            <a:pPr lvl="1"/>
            <a:r>
              <a:rPr lang="en-US" dirty="0" err="1"/>
              <a:t>MapReduce</a:t>
            </a:r>
            <a:r>
              <a:rPr lang="en-US" dirty="0"/>
              <a:t> task is aborted and client is notified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065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76"/>
            <a:ext cx="86868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Map and Reduce jobs?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191"/>
            <a:ext cx="7924800" cy="4528159"/>
          </a:xfrm>
        </p:spPr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 map tasks, </a:t>
            </a:r>
            <a:r>
              <a:rPr lang="en-US" i="1" dirty="0"/>
              <a:t>R</a:t>
            </a:r>
            <a:r>
              <a:rPr lang="en-US" dirty="0"/>
              <a:t> reduce tasks</a:t>
            </a:r>
          </a:p>
          <a:p>
            <a:r>
              <a:rPr lang="en-US" b="1" dirty="0">
                <a:solidFill>
                  <a:schemeClr val="accent3"/>
                </a:solidFill>
              </a:rPr>
              <a:t>Rule of </a:t>
            </a:r>
            <a:r>
              <a:rPr lang="en-US" b="1" dirty="0" smtClean="0">
                <a:solidFill>
                  <a:schemeClr val="accent3"/>
                </a:solidFill>
              </a:rPr>
              <a:t>a thumb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smtClean="0"/>
              <a:t>much </a:t>
            </a:r>
            <a:r>
              <a:rPr lang="en-US" dirty="0"/>
              <a:t>larger than the number of nodes in </a:t>
            </a:r>
            <a:r>
              <a:rPr lang="en-US" dirty="0" smtClean="0"/>
              <a:t>the cluster</a:t>
            </a:r>
            <a:endParaRPr lang="en-US" dirty="0"/>
          </a:p>
          <a:p>
            <a:pPr lvl="1"/>
            <a:r>
              <a:rPr lang="en-US" dirty="0"/>
              <a:t>One DFS chunk per map is common</a:t>
            </a:r>
          </a:p>
          <a:p>
            <a:pPr lvl="1"/>
            <a:r>
              <a:rPr lang="en-US" dirty="0"/>
              <a:t>Improves dynamic load balancing and speeds </a:t>
            </a:r>
            <a:r>
              <a:rPr lang="en-US" dirty="0" smtClean="0"/>
              <a:t>up recovery </a:t>
            </a:r>
            <a:r>
              <a:rPr lang="en-US" dirty="0"/>
              <a:t>from worker </a:t>
            </a:r>
            <a:r>
              <a:rPr lang="en-US" dirty="0" smtClean="0"/>
              <a:t>failures</a:t>
            </a:r>
            <a:endParaRPr lang="en-US" dirty="0"/>
          </a:p>
          <a:p>
            <a:r>
              <a:rPr lang="en-US" b="1" dirty="0"/>
              <a:t>Usually </a:t>
            </a:r>
            <a:r>
              <a:rPr lang="en-US" b="1" i="1" dirty="0"/>
              <a:t>R</a:t>
            </a:r>
            <a:r>
              <a:rPr lang="en-US" b="1" dirty="0"/>
              <a:t> is smaller than </a:t>
            </a:r>
            <a:r>
              <a:rPr lang="en-US" b="1" i="1" dirty="0" smtClean="0"/>
              <a:t>M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output is spread across </a:t>
            </a:r>
            <a:r>
              <a:rPr lang="en-US" i="1" dirty="0"/>
              <a:t>R</a:t>
            </a:r>
            <a:r>
              <a:rPr lang="en-US" dirty="0"/>
              <a:t>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2546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Motivation: Google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20+ billion web pages x 20KB = 400+ TB</a:t>
            </a:r>
          </a:p>
          <a:p>
            <a:r>
              <a:rPr lang="en-US" dirty="0" smtClean="0"/>
              <a:t>1 computer reads 30-35 MB/sec from disk</a:t>
            </a:r>
          </a:p>
          <a:p>
            <a:pPr lvl="1"/>
            <a:r>
              <a:rPr lang="en-US" dirty="0" smtClean="0"/>
              <a:t>~4 months to read the web</a:t>
            </a:r>
          </a:p>
          <a:p>
            <a:r>
              <a:rPr lang="en-US" dirty="0" smtClean="0"/>
              <a:t>~1,000 hard drives to store the web</a:t>
            </a:r>
          </a:p>
          <a:p>
            <a:r>
              <a:rPr lang="en-US" dirty="0" smtClean="0">
                <a:solidFill>
                  <a:srgbClr val="D60093"/>
                </a:solidFill>
              </a:rPr>
              <a:t>Takes even more to </a:t>
            </a:r>
            <a:r>
              <a:rPr lang="en-US" b="1" dirty="0" smtClean="0">
                <a:solidFill>
                  <a:srgbClr val="D60093"/>
                </a:solidFill>
              </a:rPr>
              <a:t>do</a:t>
            </a:r>
            <a:r>
              <a:rPr lang="en-US" dirty="0" smtClean="0">
                <a:solidFill>
                  <a:srgbClr val="D60093"/>
                </a:solidFill>
              </a:rPr>
              <a:t> something useful </a:t>
            </a:r>
            <a:br>
              <a:rPr lang="en-US" dirty="0" smtClean="0">
                <a:solidFill>
                  <a:srgbClr val="D60093"/>
                </a:solidFill>
              </a:rPr>
            </a:br>
            <a:r>
              <a:rPr lang="en-US" dirty="0" smtClean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Today, a standard </a:t>
            </a:r>
            <a:r>
              <a:rPr lang="en-US" b="1" dirty="0">
                <a:solidFill>
                  <a:srgbClr val="008000"/>
                </a:solidFill>
              </a:rPr>
              <a:t>architecture </a:t>
            </a:r>
            <a:r>
              <a:rPr lang="en-US" b="1" dirty="0" smtClean="0">
                <a:solidFill>
                  <a:srgbClr val="008000"/>
                </a:solidFill>
              </a:rPr>
              <a:t>for such problems is emerging</a:t>
            </a:r>
            <a:r>
              <a:rPr lang="en-US" b="1" dirty="0">
                <a:solidFill>
                  <a:srgbClr val="008000"/>
                </a:solidFill>
              </a:rPr>
              <a:t>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 smtClean="0"/>
              <a:t>Commodity network (</a:t>
            </a:r>
            <a:r>
              <a:rPr lang="en-US" dirty="0" err="1" smtClean="0"/>
              <a:t>ethernet</a:t>
            </a:r>
            <a:r>
              <a:rPr lang="en-US" dirty="0" smtClean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36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Fault Tolerance in Hadoop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can guide jobs toward a successful completion even when jobs are run on a large cluster where probability of failures increases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The primary way that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achieves fault tolerance is through </a:t>
            </a:r>
            <a:r>
              <a:rPr lang="en-US" sz="1800" i="1" dirty="0" smtClean="0">
                <a:solidFill>
                  <a:srgbClr val="0000FF"/>
                </a:solidFill>
              </a:rPr>
              <a:t>restarting tasks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a TT fails to communicate with JT for a period of time (by default, 1 minute in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Hadoop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), JT will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ssume that TT in question has crashed</a:t>
            </a: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the job is still in the map phase, JT asks another TT to re-execute </a:t>
            </a:r>
            <a:r>
              <a:rPr lang="en-US" sz="1800" i="1" u="sng" dirty="0" smtClean="0">
                <a:solidFill>
                  <a:schemeClr val="bg1">
                    <a:lumMod val="50000"/>
                  </a:schemeClr>
                </a:solidFill>
              </a:rPr>
              <a:t>all Mappers that previously ran at the failed TT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If the job is in the reduce phase, JT asks another TT to re-execute </a:t>
            </a:r>
            <a:r>
              <a:rPr lang="en-US" sz="1800" i="1" u="sng" dirty="0" smtClean="0">
                <a:solidFill>
                  <a:schemeClr val="bg1">
                    <a:lumMod val="50000"/>
                  </a:schemeClr>
                </a:solidFill>
              </a:rPr>
              <a:t>all Reducers that were in progress on the failed TT</a:t>
            </a:r>
            <a:endParaRPr lang="en-US" sz="1800" i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EA1840-5DD7-4452-A349-FDB97D8AA961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350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0802" y="1481138"/>
            <a:ext cx="63623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Worker Failure</a:t>
            </a:r>
          </a:p>
        </p:txBody>
      </p:sp>
      <p:sp>
        <p:nvSpPr>
          <p:cNvPr id="2" name="Multiply 1"/>
          <p:cNvSpPr/>
          <p:nvPr/>
        </p:nvSpPr>
        <p:spPr>
          <a:xfrm>
            <a:off x="2667000" y="3886200"/>
            <a:ext cx="718351" cy="990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5638800" y="3535902"/>
            <a:ext cx="718351" cy="990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0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0802" y="1481138"/>
            <a:ext cx="636239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Master Failure</a:t>
            </a:r>
          </a:p>
        </p:txBody>
      </p:sp>
      <p:sp>
        <p:nvSpPr>
          <p:cNvPr id="5" name="Multiply 4"/>
          <p:cNvSpPr/>
          <p:nvPr/>
        </p:nvSpPr>
        <p:spPr>
          <a:xfrm>
            <a:off x="4158449" y="2362200"/>
            <a:ext cx="718351" cy="9906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9144000" cy="58213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Handled via re-execution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Detect failure via periodic heartbeats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Re-execute completed + in-progress </a:t>
            </a:r>
            <a:r>
              <a:rPr lang="en-US" i="1" dirty="0">
                <a:solidFill>
                  <a:srgbClr val="FF0000"/>
                </a:solidFill>
              </a:rPr>
              <a:t>map</a:t>
            </a:r>
            <a:r>
              <a:rPr lang="en-US" dirty="0"/>
              <a:t> tasks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Why????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Re-execute in progress </a:t>
            </a:r>
            <a:r>
              <a:rPr lang="en-US" i="1" dirty="0">
                <a:solidFill>
                  <a:srgbClr val="FF0000"/>
                </a:solidFill>
              </a:rPr>
              <a:t>reduce</a:t>
            </a:r>
            <a:r>
              <a:rPr lang="en-US" dirty="0"/>
              <a:t> tasks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Task completion committed through master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Robust: </a:t>
            </a:r>
            <a:endParaRPr lang="en-US" sz="2800" dirty="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lost </a:t>
            </a:r>
            <a:r>
              <a:rPr lang="en-US" sz="2800" dirty="0"/>
              <a:t>1600/1800 machines once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finished ok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Semantics in presence of failures: see paper</a:t>
            </a:r>
          </a:p>
        </p:txBody>
      </p:sp>
      <p:sp>
        <p:nvSpPr>
          <p:cNvPr id="45074" name="Rectangle 18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15200" cy="1028700"/>
          </a:xfrm>
        </p:spPr>
        <p:txBody>
          <a:bodyPr/>
          <a:lstStyle/>
          <a:p>
            <a:r>
              <a:rPr lang="en-US" dirty="0"/>
              <a:t>Fault Tolerance /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Refinements: Backup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</a:t>
            </a:r>
          </a:p>
          <a:p>
            <a:pPr lvl="1"/>
            <a:r>
              <a:rPr lang="en-US" dirty="0" smtClean="0"/>
              <a:t>Slow workers significantly lengthen the job completion time:</a:t>
            </a:r>
          </a:p>
          <a:p>
            <a:pPr lvl="2"/>
            <a:r>
              <a:rPr lang="en-US" dirty="0" smtClean="0"/>
              <a:t>Other jobs on the machine</a:t>
            </a:r>
          </a:p>
          <a:p>
            <a:pPr lvl="2"/>
            <a:r>
              <a:rPr lang="en-US" dirty="0" smtClean="0"/>
              <a:t>Bad disks</a:t>
            </a:r>
          </a:p>
          <a:p>
            <a:pPr lvl="2"/>
            <a:r>
              <a:rPr lang="en-US" dirty="0" smtClean="0"/>
              <a:t>Weird things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Solution</a:t>
            </a:r>
          </a:p>
          <a:p>
            <a:pPr lvl="1"/>
            <a:r>
              <a:rPr lang="en-US" dirty="0" smtClean="0"/>
              <a:t>Near end of phase, spawn backup copies of tasks</a:t>
            </a:r>
          </a:p>
          <a:p>
            <a:pPr lvl="2"/>
            <a:r>
              <a:rPr lang="en-US" dirty="0" smtClean="0"/>
              <a:t>Whichever one finishes first “wins”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Effect</a:t>
            </a:r>
          </a:p>
          <a:p>
            <a:pPr lvl="1"/>
            <a:r>
              <a:rPr lang="en-US" dirty="0" smtClean="0"/>
              <a:t>Dramatically shortens job completion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059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Speculative Execution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A MapReduce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MapReduce attempts to locate slow tasks (</a:t>
            </a:r>
            <a:r>
              <a:rPr lang="en-US" sz="2000" i="1" smtClean="0">
                <a:solidFill>
                  <a:srgbClr val="0000FF"/>
                </a:solidFill>
              </a:rPr>
              <a:t>stragglers</a:t>
            </a:r>
            <a:r>
              <a:rPr lang="en-US" sz="2000" smtClean="0">
                <a:solidFill>
                  <a:srgbClr val="7F7F7F"/>
                </a:solidFill>
              </a:rPr>
              <a:t>) and run redundant (</a:t>
            </a:r>
            <a:r>
              <a:rPr lang="en-US" sz="2000" i="1" smtClean="0">
                <a:solidFill>
                  <a:srgbClr val="0000FF"/>
                </a:solidFill>
              </a:rPr>
              <a:t>speculative</a:t>
            </a:r>
            <a:r>
              <a:rPr lang="en-US" sz="2000" smtClean="0">
                <a:solidFill>
                  <a:srgbClr val="7F7F7F"/>
                </a:solidFill>
              </a:rPr>
              <a:t>) tasks that will optimistically commit before the corresponding stragglers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This process is known as </a:t>
            </a:r>
            <a:r>
              <a:rPr lang="en-US" sz="2000" i="1" smtClean="0">
                <a:solidFill>
                  <a:srgbClr val="0000FF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Only one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00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000" smtClean="0">
                <a:solidFill>
                  <a:srgbClr val="7F7F7F"/>
                </a:solidFill>
              </a:rPr>
              <a:t>Whichever copy (among the two copies) of a task commits first, it becomes the definitive copy, and the other copy is killed by JT</a:t>
            </a:r>
          </a:p>
        </p:txBody>
      </p:sp>
    </p:spTree>
    <p:extLst>
      <p:ext uri="{BB962C8B-B14F-4D97-AF65-F5344CB8AC3E}">
        <p14:creationId xmlns:p14="http://schemas.microsoft.com/office/powerpoint/2010/main" xmlns="" val="7854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Locating Stragglers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430" y="1596234"/>
            <a:ext cx="7345363" cy="393192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How does </a:t>
            </a:r>
            <a:r>
              <a:rPr lang="en-US" sz="2000" dirty="0" err="1" smtClean="0">
                <a:solidFill>
                  <a:srgbClr val="7F7F7F"/>
                </a:solidFill>
              </a:rPr>
              <a:t>Hadoop</a:t>
            </a:r>
            <a:r>
              <a:rPr lang="en-US" sz="2000" dirty="0" smtClean="0">
                <a:solidFill>
                  <a:srgbClr val="7F7F7F"/>
                </a:solidFill>
              </a:rPr>
              <a:t> locate stragglers?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err="1" smtClean="0">
                <a:solidFill>
                  <a:srgbClr val="7F7F7F"/>
                </a:solidFill>
              </a:rPr>
              <a:t>Hadoop</a:t>
            </a:r>
            <a:r>
              <a:rPr lang="en-US" sz="1800" dirty="0" smtClean="0">
                <a:solidFill>
                  <a:srgbClr val="7F7F7F"/>
                </a:solidFill>
              </a:rPr>
              <a:t> monitors each task progress using a </a:t>
            </a:r>
            <a:r>
              <a:rPr lang="en-US" sz="1800" i="1" dirty="0" smtClean="0">
                <a:solidFill>
                  <a:srgbClr val="7F7F7F"/>
                </a:solidFill>
              </a:rPr>
              <a:t>progress score </a:t>
            </a:r>
            <a:br>
              <a:rPr lang="en-US" sz="1800" i="1" dirty="0" smtClean="0">
                <a:solidFill>
                  <a:srgbClr val="7F7F7F"/>
                </a:solidFill>
              </a:rPr>
            </a:br>
            <a:r>
              <a:rPr lang="en-US" sz="1800" dirty="0" smtClean="0">
                <a:solidFill>
                  <a:srgbClr val="7F7F7F"/>
                </a:solidFill>
              </a:rPr>
              <a:t>between 0 and 1</a:t>
            </a:r>
          </a:p>
          <a:p>
            <a:pPr marL="914400" lvl="1" indent="-457200" algn="just" eaLnBrk="1" hangingPunct="1">
              <a:buFontTx/>
              <a:buNone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rgbClr val="7F7F7F"/>
                </a:solidFill>
              </a:rPr>
              <a:t>If a task’s progress score </a:t>
            </a:r>
            <a:r>
              <a:rPr lang="en-US" sz="1800" b="1" i="1" dirty="0" smtClean="0">
                <a:solidFill>
                  <a:srgbClr val="7F7F7F"/>
                </a:solidFill>
              </a:rPr>
              <a:t>is less than</a:t>
            </a:r>
            <a:r>
              <a:rPr lang="en-US" sz="1800" dirty="0" smtClean="0">
                <a:solidFill>
                  <a:srgbClr val="7F7F7F"/>
                </a:solidFill>
              </a:rPr>
              <a:t> (average – 0.2), and the task has run for at least 1 minute, it is marked as a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straggler</a:t>
            </a:r>
            <a:endParaRPr lang="en-US" sz="1800" dirty="0">
              <a:solidFill>
                <a:srgbClr val="7F7F7F"/>
              </a:solidFill>
            </a:endParaRPr>
          </a:p>
          <a:p>
            <a:pPr marL="457200" lvl="1" indent="0" algn="just" eaLnBrk="1" hangingPunct="1">
              <a:buFontTx/>
              <a:buNone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600" dirty="0" smtClean="0">
              <a:solidFill>
                <a:srgbClr val="7F7F7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212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0463" y="52832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45212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3924300" y="4822825"/>
            <a:ext cx="827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45212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52832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52863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362200" y="5588000"/>
            <a:ext cx="927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59690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41950" y="4441825"/>
            <a:ext cx="1647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400"/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30463" y="42926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1968500" y="4443413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1968500" y="5205413"/>
            <a:ext cx="39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119938" y="6092825"/>
            <a:ext cx="576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43400" y="39624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45163" y="5178425"/>
            <a:ext cx="104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5441950" y="51768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3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Granularity &amp; Pipelining</a:t>
            </a:r>
            <a:endParaRPr lang="en-US" dirty="0"/>
          </a:p>
        </p:txBody>
      </p:sp>
      <p:sp>
        <p:nvSpPr>
          <p:cNvPr id="13321" name="Rectangle 9"/>
          <p:cNvSpPr>
            <a:spLocks noGrp="1" noChangeArrowheads="1"/>
          </p:cNvSpPr>
          <p:nvPr>
            <p:ph idx="1"/>
          </p:nvPr>
        </p:nvSpPr>
        <p:spPr>
          <a:xfrm>
            <a:off x="472440" y="1584008"/>
            <a:ext cx="8382000" cy="5257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Fine granularity tasks:</a:t>
            </a:r>
            <a:r>
              <a:rPr lang="en-US" dirty="0" smtClean="0">
                <a:solidFill>
                  <a:schemeClr val="accent3"/>
                </a:solidFill>
              </a:rPr>
              <a:t>  </a:t>
            </a:r>
            <a:r>
              <a:rPr lang="en-US" dirty="0" smtClean="0"/>
              <a:t>map tasks &gt;&gt; machines</a:t>
            </a:r>
          </a:p>
          <a:p>
            <a:pPr lvl="1"/>
            <a:r>
              <a:rPr lang="en-US" dirty="0" smtClean="0"/>
              <a:t>Minimizes time for fault recovery</a:t>
            </a:r>
          </a:p>
          <a:p>
            <a:pPr lvl="1"/>
            <a:r>
              <a:rPr lang="en-US" dirty="0"/>
              <a:t>Can do pipeline shuffling with map execution</a:t>
            </a:r>
            <a:endParaRPr lang="en-US" dirty="0" smtClean="0"/>
          </a:p>
          <a:p>
            <a:pPr lvl="1"/>
            <a:r>
              <a:rPr lang="en-US" dirty="0" smtClean="0"/>
              <a:t>Better dynamic load balancing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3318" name="Picture 6" descr="index-auto-0009-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505200"/>
            <a:ext cx="7753350" cy="2590800"/>
          </a:xfrm>
          <a:prstGeom prst="rect">
            <a:avLst/>
          </a:prstGeom>
          <a:noFill/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tabLst>
                <a:tab pos="293688" algn="l"/>
                <a:tab pos="457200" algn="l"/>
              </a:tabLst>
            </a:pPr>
            <a:endParaRPr lang="en-US" b="1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91" y="286029"/>
            <a:ext cx="8539240" cy="997993"/>
          </a:xfrm>
        </p:spPr>
        <p:txBody>
          <a:bodyPr>
            <a:noAutofit/>
          </a:bodyPr>
          <a:lstStyle/>
          <a:p>
            <a:r>
              <a:rPr lang="en-US" sz="3600" dirty="0"/>
              <a:t>Bigger Picture: Hadoop vs.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2479087"/>
              </p:ext>
            </p:extLst>
          </p:nvPr>
        </p:nvGraphicFramePr>
        <p:xfrm>
          <a:off x="324491" y="1393805"/>
          <a:ext cx="8539240" cy="3190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6218"/>
                <a:gridCol w="3459793"/>
                <a:gridCol w="3153229"/>
              </a:tblGrid>
              <a:tr h="28856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Distributed Databases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Hadoop</a:t>
                      </a:r>
                      <a:endParaRPr lang="en-US" sz="1400" dirty="0"/>
                    </a:p>
                  </a:txBody>
                  <a:tcPr/>
                </a:tc>
              </a:tr>
              <a:tr h="77572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Computing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Notion of transactions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Transaction is the unit of work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ACID properties, Concurrency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Notion of jobs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Job</a:t>
                      </a:r>
                      <a:r>
                        <a:rPr lang="en-US" sz="1400" baseline="0" dirty="0" smtClean="0"/>
                        <a:t> is the unit of work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No c</a:t>
                      </a:r>
                      <a:r>
                        <a:rPr lang="en-US" sz="1400" baseline="0" dirty="0" smtClean="0"/>
                        <a:t>oncurrency control</a:t>
                      </a:r>
                      <a:endParaRPr lang="en-US" sz="1400" dirty="0"/>
                    </a:p>
                  </a:txBody>
                  <a:tcPr/>
                </a:tc>
              </a:tr>
              <a:tr h="69254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Structured</a:t>
                      </a:r>
                      <a:r>
                        <a:rPr lang="en-US" sz="1400" baseline="0" dirty="0" smtClean="0"/>
                        <a:t> data with known schema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Read/Write mode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Any</a:t>
                      </a:r>
                      <a:r>
                        <a:rPr lang="en-US" sz="1400" baseline="0" dirty="0" smtClean="0"/>
                        <a:t> data will fit in any format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(un)(semi)structured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ReadOnly</a:t>
                      </a:r>
                      <a:r>
                        <a:rPr lang="en-US" sz="1400" baseline="0" dirty="0" smtClean="0"/>
                        <a:t> mode</a:t>
                      </a:r>
                      <a:endParaRPr lang="en-US" sz="1400" dirty="0"/>
                    </a:p>
                  </a:txBody>
                  <a:tcPr/>
                </a:tc>
              </a:tr>
              <a:tr h="3425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Cost Model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Expensive</a:t>
                      </a:r>
                      <a:r>
                        <a:rPr lang="en-US" sz="1400" baseline="0" dirty="0" smtClean="0"/>
                        <a:t> servers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Cheap commodity machines </a:t>
                      </a:r>
                      <a:endParaRPr lang="en-US" sz="1400" dirty="0"/>
                    </a:p>
                  </a:txBody>
                  <a:tcPr/>
                </a:tc>
              </a:tr>
              <a:tr h="69254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Fault Tolerance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Failures are rare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Recovery mechanisms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Failures are common over thousands</a:t>
                      </a:r>
                      <a:r>
                        <a:rPr lang="en-US" sz="1400" baseline="0" dirty="0" smtClean="0"/>
                        <a:t> of machines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Simple yet efficient fault tolerance</a:t>
                      </a:r>
                      <a:endParaRPr lang="en-US" sz="1400" dirty="0"/>
                    </a:p>
                  </a:txBody>
                  <a:tcPr/>
                </a:tc>
              </a:tr>
              <a:tr h="2885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Key Characteristics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Efficiency, optimizations, fine-tuning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Scalability, flexibility, fault tolerance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662px-Cloud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3331" y="4558859"/>
            <a:ext cx="2888982" cy="17974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1387" y="4668614"/>
            <a:ext cx="5634938" cy="181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>
                <a:solidFill>
                  <a:srgbClr val="800000"/>
                </a:solidFill>
              </a:rPr>
              <a:t>Cloud Computing</a:t>
            </a:r>
          </a:p>
          <a:p>
            <a:pPr lvl="1"/>
            <a:r>
              <a:rPr lang="en-US" sz="1600" dirty="0" smtClean="0"/>
              <a:t>A computing model where any computing infrastructure can run on the cloud</a:t>
            </a:r>
          </a:p>
          <a:p>
            <a:pPr lvl="1"/>
            <a:r>
              <a:rPr lang="en-US" sz="1600" dirty="0" smtClean="0"/>
              <a:t>Hardware &amp; Software are provided as remote services</a:t>
            </a:r>
          </a:p>
          <a:p>
            <a:pPr lvl="1"/>
            <a:r>
              <a:rPr lang="en-US" sz="1600" dirty="0" smtClean="0"/>
              <a:t>Elastic: grows and shrinks based on the user’s demand</a:t>
            </a:r>
          </a:p>
          <a:p>
            <a:pPr lvl="1"/>
            <a:r>
              <a:rPr lang="en-US" sz="1600" dirty="0" smtClean="0"/>
              <a:t>Example: Amazon EC2  </a:t>
            </a:r>
          </a:p>
        </p:txBody>
      </p:sp>
    </p:spTree>
    <p:extLst>
      <p:ext uri="{BB962C8B-B14F-4D97-AF65-F5344CB8AC3E}">
        <p14:creationId xmlns:p14="http://schemas.microsoft.com/office/powerpoint/2010/main" xmlns="" val="33451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2011 it was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that Google had </a:t>
            </a:r>
            <a:r>
              <a:rPr lang="en-US" dirty="0">
                <a:latin typeface="Arial" pitchFamily="34" charset="0"/>
                <a:cs typeface="Arial" pitchFamily="34" charset="0"/>
              </a:rPr>
              <a:t>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bit.ly/Shh0RO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45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Large-scale computing</a:t>
            </a:r>
            <a:r>
              <a:rPr lang="en-US" dirty="0" smtClean="0">
                <a:solidFill>
                  <a:srgbClr val="008000"/>
                </a:solidFill>
              </a:rPr>
              <a:t> for </a:t>
            </a:r>
            <a:r>
              <a:rPr lang="en-US" b="1" dirty="0" smtClean="0">
                <a:solidFill>
                  <a:srgbClr val="008000"/>
                </a:solidFill>
              </a:rPr>
              <a:t>data mining </a:t>
            </a:r>
            <a:br>
              <a:rPr lang="en-US" b="1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problems on </a:t>
            </a:r>
            <a:r>
              <a:rPr lang="en-US" b="1" dirty="0" smtClean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 smtClean="0"/>
              <a:t>Challenges: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How </a:t>
            </a:r>
            <a:r>
              <a:rPr lang="en-US" b="1" dirty="0">
                <a:solidFill>
                  <a:schemeClr val="accent2"/>
                </a:solidFill>
              </a:rPr>
              <a:t>can we make it easy to write distributed </a:t>
            </a:r>
            <a:r>
              <a:rPr lang="en-US" b="1" dirty="0" smtClean="0">
                <a:solidFill>
                  <a:schemeClr val="accent2"/>
                </a:solidFill>
              </a:rPr>
              <a:t>programs?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</a:t>
            </a:r>
            <a:r>
              <a:rPr lang="en-US" dirty="0" smtClean="0"/>
              <a:t>1,000 </a:t>
            </a:r>
            <a:r>
              <a:rPr lang="en-US" dirty="0"/>
              <a:t>servers, expect to loose </a:t>
            </a:r>
            <a:r>
              <a:rPr lang="en-US" dirty="0" smtClean="0"/>
              <a:t>1/day</a:t>
            </a:r>
          </a:p>
          <a:p>
            <a:pPr lvl="2"/>
            <a:r>
              <a:rPr lang="en-US" dirty="0" smtClean="0"/>
              <a:t>People estimated Google </a:t>
            </a:r>
            <a:r>
              <a:rPr lang="en-US" dirty="0"/>
              <a:t>had ~1M </a:t>
            </a:r>
            <a:r>
              <a:rPr lang="en-US" dirty="0" smtClean="0"/>
              <a:t>machines in 2011</a:t>
            </a:r>
          </a:p>
          <a:p>
            <a:pPr lvl="3"/>
            <a:r>
              <a:rPr lang="en-US" dirty="0" smtClean="0"/>
              <a:t>1,000 machines fail every day!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10269</TotalTime>
  <Words>4089</Words>
  <Application>Microsoft Office PowerPoint</Application>
  <PresentationFormat>On-screen Show (4:3)</PresentationFormat>
  <Paragraphs>973</Paragraphs>
  <Slides>68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Capital</vt:lpstr>
      <vt:lpstr>Slide 1</vt:lpstr>
      <vt:lpstr>Large-Scale Data Analytics</vt:lpstr>
      <vt:lpstr>Why Hadoop is able to compete? </vt:lpstr>
      <vt:lpstr>What is Hadoop</vt:lpstr>
      <vt:lpstr>Single Node Architecture</vt:lpstr>
      <vt:lpstr>Motivation: Google Example</vt:lpstr>
      <vt:lpstr>Cluster Architecture</vt:lpstr>
      <vt:lpstr>Slide 8</vt:lpstr>
      <vt:lpstr>Large-scale Computing</vt:lpstr>
      <vt:lpstr>Idea and Solution</vt:lpstr>
      <vt:lpstr>Storage Infrastructure</vt:lpstr>
      <vt:lpstr>Distributed File System</vt:lpstr>
      <vt:lpstr>Distributed File System</vt:lpstr>
      <vt:lpstr>What is Hadoop</vt:lpstr>
      <vt:lpstr>Hadoop Master/Slave Architecture</vt:lpstr>
      <vt:lpstr>Design Principles of Hadoop</vt:lpstr>
      <vt:lpstr>Commodity Clusters</vt:lpstr>
      <vt:lpstr>Design Principles of Hadoop</vt:lpstr>
      <vt:lpstr>How Uses MapReduce/Hadoop</vt:lpstr>
      <vt:lpstr>Hadoop: How it Works</vt:lpstr>
      <vt:lpstr>Hadoop Architecture</vt:lpstr>
      <vt:lpstr>Hadoop Distributed File System (HDFS)</vt:lpstr>
      <vt:lpstr>Slide 23</vt:lpstr>
      <vt:lpstr>Main Properties of HDFS</vt:lpstr>
      <vt:lpstr>Map-Reduce Execution Engine (Example: Color Count)</vt:lpstr>
      <vt:lpstr>Properties of MapReduce Engine</vt:lpstr>
      <vt:lpstr>Properties of MapReduce Engine (Cont’d)</vt:lpstr>
      <vt:lpstr>Isolated Tasks</vt:lpstr>
      <vt:lpstr>Key-Value Pairs </vt:lpstr>
      <vt:lpstr>Programming Model: MapReduce</vt:lpstr>
      <vt:lpstr>Task: Word Count</vt:lpstr>
      <vt:lpstr>MapReduce: Overview</vt:lpstr>
      <vt:lpstr>MapReduce: The Map Step</vt:lpstr>
      <vt:lpstr>MapReduce: The Reduce Step</vt:lpstr>
      <vt:lpstr>More Specifically</vt:lpstr>
      <vt:lpstr>MapReduce: Word Counting</vt:lpstr>
      <vt:lpstr>Word Count Using MapReduce</vt:lpstr>
      <vt:lpstr>Example: Word Count</vt:lpstr>
      <vt:lpstr>Map-Reduce: Environment</vt:lpstr>
      <vt:lpstr>Map-Reduce: A diagram</vt:lpstr>
      <vt:lpstr>Map-Reduce: In Parallel</vt:lpstr>
      <vt:lpstr>Map-Reduce</vt:lpstr>
      <vt:lpstr>Data Flow</vt:lpstr>
      <vt:lpstr>Coordination: Master</vt:lpstr>
      <vt:lpstr>Refinement: Combiners</vt:lpstr>
      <vt:lpstr>Refinement: Combiners</vt:lpstr>
      <vt:lpstr>Combiner Functions</vt:lpstr>
      <vt:lpstr>Slide 48</vt:lpstr>
      <vt:lpstr>Shuffle and Sort in Hadoop</vt:lpstr>
      <vt:lpstr>Partitions</vt:lpstr>
      <vt:lpstr>Refinement: Partition Function</vt:lpstr>
      <vt:lpstr>Example 2: Color Count</vt:lpstr>
      <vt:lpstr>Example 3: Color Filter</vt:lpstr>
      <vt:lpstr>Task Scheduling in MapReduce</vt:lpstr>
      <vt:lpstr>Map and Reduce Task Scheduling</vt:lpstr>
      <vt:lpstr>Job Scheduling in MapReduce</vt:lpstr>
      <vt:lpstr>Execution Overview</vt:lpstr>
      <vt:lpstr>Dealing with Failures</vt:lpstr>
      <vt:lpstr>How many Map and Reduce jobs?</vt:lpstr>
      <vt:lpstr>Fault Tolerance in Hadoop</vt:lpstr>
      <vt:lpstr>Worker Failure</vt:lpstr>
      <vt:lpstr>Master Failure</vt:lpstr>
      <vt:lpstr>Fault Tolerance / Workers</vt:lpstr>
      <vt:lpstr>Refinements: Backup Tasks</vt:lpstr>
      <vt:lpstr>Speculative Execution</vt:lpstr>
      <vt:lpstr>Locating Stragglers</vt:lpstr>
      <vt:lpstr>Task Granularity &amp; Pipelining</vt:lpstr>
      <vt:lpstr>Bigger Picture: Hadoop vs. Other Systems</vt:lpstr>
    </vt:vector>
  </TitlesOfParts>
  <Company>WPI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lkhan</cp:lastModifiedBy>
  <cp:revision>125</cp:revision>
  <dcterms:created xsi:type="dcterms:W3CDTF">2013-01-13T20:33:29Z</dcterms:created>
  <dcterms:modified xsi:type="dcterms:W3CDTF">2015-01-15T20:20:38Z</dcterms:modified>
</cp:coreProperties>
</file>