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4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C955C93-62FD-48BE-B500-123247F014F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6480" rIns="96480" tIns="48240" bIns="48240" anchor="b"/>
          <a:p>
            <a:pPr>
              <a:lnSpc>
                <a:spcPct val="100000"/>
              </a:lnSpc>
            </a:pPr>
            <a:fld id="{4DF208FA-D94D-4480-A2CD-502DDE9788DF}" type="slidenum">
              <a:rPr lang="en-US" sz="1200">
                <a:latin typeface="Arial"/>
              </a:rPr>
              <a:t>&lt;number&gt;</a:t>
            </a:fld>
            <a:endParaRPr/>
          </a:p>
        </p:txBody>
      </p:sp>
      <p:sp>
        <p:nvSpPr>
          <p:cNvPr id="706" name="CustomShape 2"/>
          <p:cNvSpPr/>
          <p:nvPr/>
        </p:nvSpPr>
        <p:spPr>
          <a:xfrm>
            <a:off x="1219320" y="720720"/>
            <a:ext cx="4876560" cy="3598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7840" cy="4319280"/>
          </a:xfrm>
          <a:prstGeom prst="rect">
            <a:avLst/>
          </a:prstGeom>
        </p:spPr>
        <p:txBody>
          <a:bodyPr lIns="96480" rIns="96480" tIns="48240" bIns="4824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6480" rIns="96480" tIns="48240" bIns="48240" anchor="b"/>
          <a:p>
            <a:pPr>
              <a:lnSpc>
                <a:spcPct val="100000"/>
              </a:lnSpc>
            </a:pPr>
            <a:fld id="{B9FF77DA-BDEB-495D-93F4-08CE39F97691}" type="slidenum">
              <a:rPr lang="en-US" sz="1200">
                <a:latin typeface="Arial"/>
              </a:rPr>
              <a:t>&lt;number&gt;</a:t>
            </a:fld>
            <a:endParaRPr/>
          </a:p>
        </p:txBody>
      </p:sp>
      <p:sp>
        <p:nvSpPr>
          <p:cNvPr id="703" name="CustomShape 2"/>
          <p:cNvSpPr/>
          <p:nvPr/>
        </p:nvSpPr>
        <p:spPr>
          <a:xfrm>
            <a:off x="1219320" y="720720"/>
            <a:ext cx="4876560" cy="3598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7840" cy="4319280"/>
          </a:xfrm>
          <a:prstGeom prst="rect">
            <a:avLst/>
          </a:prstGeom>
        </p:spPr>
        <p:txBody>
          <a:bodyPr lIns="96480" rIns="96480" tIns="48240" bIns="4824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2895480"/>
            <a:ext cx="9143640" cy="47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0" y="2895480"/>
            <a:ext cx="9143640" cy="47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0" y="2895480"/>
            <a:ext cx="9143640" cy="47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0" y="2895480"/>
            <a:ext cx="9143640" cy="47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895480"/>
            <a:ext cx="9143640" cy="47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6476760" cy="175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2895480"/>
            <a:ext cx="9143640" cy="1028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3520" y="1752480"/>
            <a:ext cx="8305560" cy="1752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70c0"/>
                </a:solidFill>
                <a:latin typeface="Arial"/>
              </a:rPr>
              <a:t>MapReduce Algorithm Design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0880" y="2023560"/>
            <a:ext cx="731484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Big Data Mining and Analytics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1389240" y="6324480"/>
            <a:ext cx="7372800" cy="455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This work is licensed under a Creative Commons Attribution-Noncommercial-Share Alike 3.0 United States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See http://creativecommons.org/licenses/by-nc-sa/3.0/us/ for details</a:t>
            </a:r>
            <a:endParaRPr/>
          </a:p>
        </p:txBody>
      </p:sp>
      <p:pic>
        <p:nvPicPr>
          <p:cNvPr id="188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20" y="6324480"/>
            <a:ext cx="1117080" cy="393480"/>
          </a:xfrm>
          <a:prstGeom prst="rect">
            <a:avLst/>
          </a:prstGeom>
          <a:ln w="9360">
            <a:noFill/>
          </a:ln>
        </p:spPr>
      </p:pic>
      <p:sp>
        <p:nvSpPr>
          <p:cNvPr id="189" name="TextShape 4"/>
          <p:cNvSpPr txBox="1"/>
          <p:nvPr/>
        </p:nvSpPr>
        <p:spPr>
          <a:xfrm>
            <a:off x="1828800" y="3581280"/>
            <a:ext cx="563832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Dr. Latifur Khan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Department of Computer Science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University of Texas at Dallas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(Chapter 3: Jimmy Lin and Chris Dyer, Data-Intensive Text Processing with MapReduce, Morgan &amp; Claypool Publishers, 2010.) </a:t>
            </a:r>
            <a:r>
              <a:rPr lang="en-US" sz="2000" u="sng">
                <a:solidFill>
                  <a:srgbClr val="ffffff"/>
                </a:solidFill>
                <a:latin typeface="Arial"/>
              </a:rPr>
              <a:t>http://lintool.github.com/MapReduceAlgorithms/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Importance of Local Aggregation</a:t>
            </a:r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Ideal scaling characteristics: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Twice the data, twice the running time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Twice the resources, half the running time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Why can’t we achieve this?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Synchronization requires communication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Communication kills performance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Thus… avoid communication!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Reduce intermediate data via local aggregation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Combiners can help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7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1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3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85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6611760"/>
            <a:ext cx="3352320" cy="394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Source: redrawn from a slide by Cloduera, cc-licensed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609480" y="86688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 rot="5400000">
            <a:off x="1029960" y="166608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19" name="CustomShape 4"/>
          <p:cNvSpPr/>
          <p:nvPr/>
        </p:nvSpPr>
        <p:spPr>
          <a:xfrm>
            <a:off x="2209680" y="86508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</a:t>
            </a:r>
            <a:endParaRPr/>
          </a:p>
        </p:txBody>
      </p:sp>
      <p:sp>
        <p:nvSpPr>
          <p:cNvPr id="420" name="CustomShape 5"/>
          <p:cNvSpPr/>
          <p:nvPr/>
        </p:nvSpPr>
        <p:spPr>
          <a:xfrm rot="5400000">
            <a:off x="2630160" y="166464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21" name="CustomShape 6"/>
          <p:cNvSpPr/>
          <p:nvPr/>
        </p:nvSpPr>
        <p:spPr>
          <a:xfrm>
            <a:off x="3832200" y="86508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</a:t>
            </a:r>
            <a:endParaRPr/>
          </a:p>
        </p:txBody>
      </p:sp>
      <p:sp>
        <p:nvSpPr>
          <p:cNvPr id="422" name="CustomShape 7"/>
          <p:cNvSpPr/>
          <p:nvPr/>
        </p:nvSpPr>
        <p:spPr>
          <a:xfrm rot="5400000">
            <a:off x="4252320" y="166464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23" name="CustomShape 8"/>
          <p:cNvSpPr/>
          <p:nvPr/>
        </p:nvSpPr>
        <p:spPr>
          <a:xfrm>
            <a:off x="5715000" y="86508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</a:t>
            </a:r>
            <a:endParaRPr/>
          </a:p>
        </p:txBody>
      </p:sp>
      <p:sp>
        <p:nvSpPr>
          <p:cNvPr id="424" name="CustomShape 9"/>
          <p:cNvSpPr/>
          <p:nvPr/>
        </p:nvSpPr>
        <p:spPr>
          <a:xfrm rot="5400000">
            <a:off x="6135120" y="166464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25" name="CustomShape 10"/>
          <p:cNvSpPr/>
          <p:nvPr/>
        </p:nvSpPr>
        <p:spPr>
          <a:xfrm>
            <a:off x="7337520" y="86508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</a:t>
            </a:r>
            <a:endParaRPr/>
          </a:p>
        </p:txBody>
      </p:sp>
      <p:sp>
        <p:nvSpPr>
          <p:cNvPr id="426" name="CustomShape 11"/>
          <p:cNvSpPr/>
          <p:nvPr/>
        </p:nvSpPr>
        <p:spPr>
          <a:xfrm rot="5400000">
            <a:off x="7757640" y="166464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27" name="CustomShape 12"/>
          <p:cNvSpPr/>
          <p:nvPr/>
        </p:nvSpPr>
        <p:spPr>
          <a:xfrm>
            <a:off x="609480" y="274320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</p:txBody>
      </p:sp>
      <p:sp>
        <p:nvSpPr>
          <p:cNvPr id="428" name="CustomShape 13"/>
          <p:cNvSpPr/>
          <p:nvPr/>
        </p:nvSpPr>
        <p:spPr>
          <a:xfrm rot="5400000">
            <a:off x="1029960" y="24757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29" name="CustomShape 14"/>
          <p:cNvSpPr/>
          <p:nvPr/>
        </p:nvSpPr>
        <p:spPr>
          <a:xfrm>
            <a:off x="2209680" y="27417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</p:txBody>
      </p:sp>
      <p:sp>
        <p:nvSpPr>
          <p:cNvPr id="430" name="CustomShape 15"/>
          <p:cNvSpPr/>
          <p:nvPr/>
        </p:nvSpPr>
        <p:spPr>
          <a:xfrm rot="5400000">
            <a:off x="2630160" y="24757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31" name="CustomShape 16"/>
          <p:cNvSpPr/>
          <p:nvPr/>
        </p:nvSpPr>
        <p:spPr>
          <a:xfrm>
            <a:off x="3832200" y="27417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</p:txBody>
      </p:sp>
      <p:sp>
        <p:nvSpPr>
          <p:cNvPr id="432" name="CustomShape 17"/>
          <p:cNvSpPr/>
          <p:nvPr/>
        </p:nvSpPr>
        <p:spPr>
          <a:xfrm rot="5400000">
            <a:off x="4252320" y="24757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33" name="CustomShape 18"/>
          <p:cNvSpPr/>
          <p:nvPr/>
        </p:nvSpPr>
        <p:spPr>
          <a:xfrm>
            <a:off x="5715000" y="27417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</p:txBody>
      </p:sp>
      <p:sp>
        <p:nvSpPr>
          <p:cNvPr id="434" name="CustomShape 19"/>
          <p:cNvSpPr/>
          <p:nvPr/>
        </p:nvSpPr>
        <p:spPr>
          <a:xfrm rot="5400000">
            <a:off x="6135120" y="24757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35" name="CustomShape 20"/>
          <p:cNvSpPr/>
          <p:nvPr/>
        </p:nvSpPr>
        <p:spPr>
          <a:xfrm>
            <a:off x="7337520" y="27417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</p:txBody>
      </p:sp>
      <p:sp>
        <p:nvSpPr>
          <p:cNvPr id="436" name="CustomShape 21"/>
          <p:cNvSpPr/>
          <p:nvPr/>
        </p:nvSpPr>
        <p:spPr>
          <a:xfrm rot="5400000">
            <a:off x="7757640" y="24757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37" name="CustomShape 22"/>
          <p:cNvSpPr/>
          <p:nvPr/>
        </p:nvSpPr>
        <p:spPr>
          <a:xfrm>
            <a:off x="703800" y="193356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38" name="CustomShape 23"/>
          <p:cNvSpPr/>
          <p:nvPr/>
        </p:nvSpPr>
        <p:spPr>
          <a:xfrm>
            <a:off x="2304000" y="19321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39" name="CustomShape 24"/>
          <p:cNvSpPr/>
          <p:nvPr/>
        </p:nvSpPr>
        <p:spPr>
          <a:xfrm>
            <a:off x="3926160" y="19321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40" name="CustomShape 25"/>
          <p:cNvSpPr/>
          <p:nvPr/>
        </p:nvSpPr>
        <p:spPr>
          <a:xfrm>
            <a:off x="5808960" y="19321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41" name="CustomShape 26"/>
          <p:cNvSpPr/>
          <p:nvPr/>
        </p:nvSpPr>
        <p:spPr>
          <a:xfrm>
            <a:off x="7431480" y="19321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42" name="CustomShape 27"/>
          <p:cNvSpPr/>
          <p:nvPr/>
        </p:nvSpPr>
        <p:spPr>
          <a:xfrm>
            <a:off x="2416320" y="525780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Reducer</a:t>
            </a:r>
            <a:endParaRPr/>
          </a:p>
        </p:txBody>
      </p:sp>
      <p:sp>
        <p:nvSpPr>
          <p:cNvPr id="443" name="CustomShape 28"/>
          <p:cNvSpPr/>
          <p:nvPr/>
        </p:nvSpPr>
        <p:spPr>
          <a:xfrm rot="5400000">
            <a:off x="2836440" y="49903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44" name="CustomShape 29"/>
          <p:cNvSpPr/>
          <p:nvPr/>
        </p:nvSpPr>
        <p:spPr>
          <a:xfrm>
            <a:off x="4016520" y="52563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Reducer</a:t>
            </a:r>
            <a:endParaRPr/>
          </a:p>
        </p:txBody>
      </p:sp>
      <p:sp>
        <p:nvSpPr>
          <p:cNvPr id="445" name="CustomShape 30"/>
          <p:cNvSpPr/>
          <p:nvPr/>
        </p:nvSpPr>
        <p:spPr>
          <a:xfrm rot="5400000">
            <a:off x="4436640" y="49903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46" name="CustomShape 31"/>
          <p:cNvSpPr/>
          <p:nvPr/>
        </p:nvSpPr>
        <p:spPr>
          <a:xfrm>
            <a:off x="5638680" y="5256360"/>
            <a:ext cx="1371240" cy="5331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447" name="CustomShape 32"/>
          <p:cNvSpPr/>
          <p:nvPr/>
        </p:nvSpPr>
        <p:spPr>
          <a:xfrm rot="5400000">
            <a:off x="6059160" y="499032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48" name="CustomShape 33"/>
          <p:cNvSpPr/>
          <p:nvPr/>
        </p:nvSpPr>
        <p:spPr>
          <a:xfrm>
            <a:off x="2509920" y="444816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49" name="CustomShape 34"/>
          <p:cNvSpPr/>
          <p:nvPr/>
        </p:nvSpPr>
        <p:spPr>
          <a:xfrm>
            <a:off x="4110120" y="44467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50" name="CustomShape 35"/>
          <p:cNvSpPr/>
          <p:nvPr/>
        </p:nvSpPr>
        <p:spPr>
          <a:xfrm>
            <a:off x="5733000" y="4446720"/>
            <a:ext cx="11746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Intermediates</a:t>
            </a:r>
            <a:endParaRPr/>
          </a:p>
        </p:txBody>
      </p:sp>
      <p:sp>
        <p:nvSpPr>
          <p:cNvPr id="451" name="CustomShape 36"/>
          <p:cNvSpPr/>
          <p:nvPr/>
        </p:nvSpPr>
        <p:spPr>
          <a:xfrm>
            <a:off x="1295280" y="3276720"/>
            <a:ext cx="1599840" cy="1142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2" name="CustomShape 37"/>
          <p:cNvSpPr/>
          <p:nvPr/>
        </p:nvSpPr>
        <p:spPr>
          <a:xfrm>
            <a:off x="1295280" y="3276720"/>
            <a:ext cx="3200040" cy="1142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3" name="CustomShape 38"/>
          <p:cNvSpPr/>
          <p:nvPr/>
        </p:nvSpPr>
        <p:spPr>
          <a:xfrm>
            <a:off x="1295280" y="3276720"/>
            <a:ext cx="4723920" cy="1142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4" name="CustomShape 39"/>
          <p:cNvSpPr/>
          <p:nvPr/>
        </p:nvSpPr>
        <p:spPr>
          <a:xfrm flipH="1" rot="5400000">
            <a:off x="2360520" y="3809520"/>
            <a:ext cx="1144080" cy="759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5" name="CustomShape 40"/>
          <p:cNvSpPr/>
          <p:nvPr/>
        </p:nvSpPr>
        <p:spPr>
          <a:xfrm flipH="1" rot="5400000">
            <a:off x="3198600" y="2971440"/>
            <a:ext cx="1144080" cy="1752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6" name="CustomShape 41"/>
          <p:cNvSpPr/>
          <p:nvPr/>
        </p:nvSpPr>
        <p:spPr>
          <a:xfrm flipH="1" rot="5400000">
            <a:off x="3960720" y="2209320"/>
            <a:ext cx="1144080" cy="3276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7" name="CustomShape 42"/>
          <p:cNvSpPr/>
          <p:nvPr/>
        </p:nvSpPr>
        <p:spPr>
          <a:xfrm rot="5400000">
            <a:off x="3211200" y="3112200"/>
            <a:ext cx="1144080" cy="1469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8" name="CustomShape 43"/>
          <p:cNvSpPr/>
          <p:nvPr/>
        </p:nvSpPr>
        <p:spPr>
          <a:xfrm flipH="1" rot="5400000">
            <a:off x="4021200" y="3771720"/>
            <a:ext cx="1171080" cy="1789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59" name="CustomShape 44"/>
          <p:cNvSpPr/>
          <p:nvPr/>
        </p:nvSpPr>
        <p:spPr>
          <a:xfrm flipH="1" rot="5400000">
            <a:off x="4833000" y="2960280"/>
            <a:ext cx="1171080" cy="1801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0" name="CustomShape 45"/>
          <p:cNvSpPr/>
          <p:nvPr/>
        </p:nvSpPr>
        <p:spPr>
          <a:xfrm rot="5400000">
            <a:off x="4228560" y="2246760"/>
            <a:ext cx="1144080" cy="32000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1" name="CustomShape 46"/>
          <p:cNvSpPr/>
          <p:nvPr/>
        </p:nvSpPr>
        <p:spPr>
          <a:xfrm rot="5400000">
            <a:off x="5154120" y="1549800"/>
            <a:ext cx="1144080" cy="45939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2" name="CustomShape 47"/>
          <p:cNvSpPr/>
          <p:nvPr/>
        </p:nvSpPr>
        <p:spPr>
          <a:xfrm rot="5400000">
            <a:off x="4990680" y="3008880"/>
            <a:ext cx="1144080" cy="16761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3" name="CustomShape 48"/>
          <p:cNvSpPr/>
          <p:nvPr/>
        </p:nvSpPr>
        <p:spPr>
          <a:xfrm rot="5400000">
            <a:off x="5878080" y="2273760"/>
            <a:ext cx="1144080" cy="31460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4" name="CustomShape 49"/>
          <p:cNvSpPr/>
          <p:nvPr/>
        </p:nvSpPr>
        <p:spPr>
          <a:xfrm rot="5400000">
            <a:off x="5777280" y="3822480"/>
            <a:ext cx="1171080" cy="759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5" name="CustomShape 50"/>
          <p:cNvSpPr/>
          <p:nvPr/>
        </p:nvSpPr>
        <p:spPr>
          <a:xfrm rot="5400000">
            <a:off x="6628320" y="3025800"/>
            <a:ext cx="1145880" cy="1644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lg" type="triangle" w="lg"/>
          </a:ln>
        </p:spPr>
      </p:sp>
      <p:sp>
        <p:nvSpPr>
          <p:cNvPr id="466" name="CustomShape 51"/>
          <p:cNvSpPr/>
          <p:nvPr/>
        </p:nvSpPr>
        <p:spPr>
          <a:xfrm>
            <a:off x="232560" y="3852720"/>
            <a:ext cx="1866600" cy="257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(combiners omitted here)</a:t>
            </a:r>
            <a:endParaRPr/>
          </a:p>
        </p:txBody>
      </p:sp>
    </p:spTree>
  </p:cSld>
  <p:transition>
    <p:pull dir="d"/>
  </p:transition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 rot="5400000">
            <a:off x="2644920" y="3212640"/>
            <a:ext cx="27252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8" name="CustomShape 2"/>
          <p:cNvSpPr/>
          <p:nvPr/>
        </p:nvSpPr>
        <p:spPr>
          <a:xfrm rot="5400000">
            <a:off x="393876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9" name="CustomShape 3"/>
          <p:cNvSpPr/>
          <p:nvPr/>
        </p:nvSpPr>
        <p:spPr>
          <a:xfrm rot="5400000">
            <a:off x="523440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0" name="CustomShape 4"/>
          <p:cNvSpPr/>
          <p:nvPr/>
        </p:nvSpPr>
        <p:spPr>
          <a:xfrm rot="5400000">
            <a:off x="660600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1" name="CustomShape 5"/>
          <p:cNvSpPr/>
          <p:nvPr/>
        </p:nvSpPr>
        <p:spPr>
          <a:xfrm>
            <a:off x="632448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472" name="CustomShape 6"/>
          <p:cNvSpPr/>
          <p:nvPr/>
        </p:nvSpPr>
        <p:spPr>
          <a:xfrm>
            <a:off x="236232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473" name="CustomShape 7"/>
          <p:cNvSpPr/>
          <p:nvPr/>
        </p:nvSpPr>
        <p:spPr>
          <a:xfrm>
            <a:off x="365760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474" name="CustomShape 8"/>
          <p:cNvSpPr/>
          <p:nvPr/>
        </p:nvSpPr>
        <p:spPr>
          <a:xfrm>
            <a:off x="495288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475" name="CustomShape 9"/>
          <p:cNvSpPr/>
          <p:nvPr/>
        </p:nvSpPr>
        <p:spPr>
          <a:xfrm>
            <a:off x="27946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76" name="CustomShape 10"/>
          <p:cNvSpPr/>
          <p:nvPr/>
        </p:nvSpPr>
        <p:spPr>
          <a:xfrm>
            <a:off x="27860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477" name="CustomShape 11"/>
          <p:cNvSpPr/>
          <p:nvPr/>
        </p:nvSpPr>
        <p:spPr>
          <a:xfrm>
            <a:off x="22960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78" name="CustomShape 12"/>
          <p:cNvSpPr/>
          <p:nvPr/>
        </p:nvSpPr>
        <p:spPr>
          <a:xfrm>
            <a:off x="22874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479" name="CustomShape 13"/>
          <p:cNvSpPr/>
          <p:nvPr/>
        </p:nvSpPr>
        <p:spPr>
          <a:xfrm>
            <a:off x="252504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480" name="CustomShape 14"/>
          <p:cNvSpPr/>
          <p:nvPr/>
        </p:nvSpPr>
        <p:spPr>
          <a:xfrm>
            <a:off x="25160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481" name="CustomShape 15"/>
          <p:cNvSpPr/>
          <p:nvPr/>
        </p:nvSpPr>
        <p:spPr>
          <a:xfrm>
            <a:off x="30232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482" name="CustomShape 16"/>
          <p:cNvSpPr/>
          <p:nvPr/>
        </p:nvSpPr>
        <p:spPr>
          <a:xfrm>
            <a:off x="30146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483" name="CustomShape 17"/>
          <p:cNvSpPr/>
          <p:nvPr/>
        </p:nvSpPr>
        <p:spPr>
          <a:xfrm>
            <a:off x="385524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84" name="CustomShape 18"/>
          <p:cNvSpPr/>
          <p:nvPr/>
        </p:nvSpPr>
        <p:spPr>
          <a:xfrm>
            <a:off x="385056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485" name="CustomShape 19"/>
          <p:cNvSpPr/>
          <p:nvPr/>
        </p:nvSpPr>
        <p:spPr>
          <a:xfrm>
            <a:off x="408384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486" name="CustomShape 20"/>
          <p:cNvSpPr/>
          <p:nvPr/>
        </p:nvSpPr>
        <p:spPr>
          <a:xfrm>
            <a:off x="407520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9</a:t>
            </a:r>
            <a:endParaRPr/>
          </a:p>
        </p:txBody>
      </p:sp>
      <p:sp>
        <p:nvSpPr>
          <p:cNvPr id="487" name="CustomShape 21"/>
          <p:cNvSpPr/>
          <p:nvPr/>
        </p:nvSpPr>
        <p:spPr>
          <a:xfrm>
            <a:off x="488700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88" name="CustomShape 22"/>
          <p:cNvSpPr/>
          <p:nvPr/>
        </p:nvSpPr>
        <p:spPr>
          <a:xfrm>
            <a:off x="53794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89" name="CustomShape 23"/>
          <p:cNvSpPr/>
          <p:nvPr/>
        </p:nvSpPr>
        <p:spPr>
          <a:xfrm>
            <a:off x="48783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490" name="CustomShape 24"/>
          <p:cNvSpPr/>
          <p:nvPr/>
        </p:nvSpPr>
        <p:spPr>
          <a:xfrm>
            <a:off x="537084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491" name="CustomShape 25"/>
          <p:cNvSpPr/>
          <p:nvPr/>
        </p:nvSpPr>
        <p:spPr>
          <a:xfrm>
            <a:off x="511560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492" name="CustomShape 26"/>
          <p:cNvSpPr/>
          <p:nvPr/>
        </p:nvSpPr>
        <p:spPr>
          <a:xfrm>
            <a:off x="51069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493" name="CustomShape 27"/>
          <p:cNvSpPr/>
          <p:nvPr/>
        </p:nvSpPr>
        <p:spPr>
          <a:xfrm>
            <a:off x="56080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494" name="CustomShape 28"/>
          <p:cNvSpPr/>
          <p:nvPr/>
        </p:nvSpPr>
        <p:spPr>
          <a:xfrm>
            <a:off x="559908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495" name="CustomShape 29"/>
          <p:cNvSpPr/>
          <p:nvPr/>
        </p:nvSpPr>
        <p:spPr>
          <a:xfrm>
            <a:off x="625860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96" name="CustomShape 30"/>
          <p:cNvSpPr/>
          <p:nvPr/>
        </p:nvSpPr>
        <p:spPr>
          <a:xfrm>
            <a:off x="67510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97" name="CustomShape 31"/>
          <p:cNvSpPr/>
          <p:nvPr/>
        </p:nvSpPr>
        <p:spPr>
          <a:xfrm>
            <a:off x="62499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498" name="CustomShape 32"/>
          <p:cNvSpPr/>
          <p:nvPr/>
        </p:nvSpPr>
        <p:spPr>
          <a:xfrm>
            <a:off x="674244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499" name="CustomShape 33"/>
          <p:cNvSpPr/>
          <p:nvPr/>
        </p:nvSpPr>
        <p:spPr>
          <a:xfrm>
            <a:off x="648720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00" name="CustomShape 34"/>
          <p:cNvSpPr/>
          <p:nvPr/>
        </p:nvSpPr>
        <p:spPr>
          <a:xfrm>
            <a:off x="64785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01" name="CustomShape 35"/>
          <p:cNvSpPr/>
          <p:nvPr/>
        </p:nvSpPr>
        <p:spPr>
          <a:xfrm>
            <a:off x="69796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02" name="CustomShape 36"/>
          <p:cNvSpPr/>
          <p:nvPr/>
        </p:nvSpPr>
        <p:spPr>
          <a:xfrm>
            <a:off x="697068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503" name="CustomShape 37"/>
          <p:cNvSpPr/>
          <p:nvPr/>
        </p:nvSpPr>
        <p:spPr>
          <a:xfrm>
            <a:off x="228600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504" name="CustomShape 38"/>
          <p:cNvSpPr/>
          <p:nvPr/>
        </p:nvSpPr>
        <p:spPr>
          <a:xfrm>
            <a:off x="358128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505" name="CustomShape 39"/>
          <p:cNvSpPr/>
          <p:nvPr/>
        </p:nvSpPr>
        <p:spPr>
          <a:xfrm>
            <a:off x="487692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506" name="CustomShape 40"/>
          <p:cNvSpPr/>
          <p:nvPr/>
        </p:nvSpPr>
        <p:spPr>
          <a:xfrm>
            <a:off x="624852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507" name="CustomShape 41"/>
          <p:cNvSpPr/>
          <p:nvPr/>
        </p:nvSpPr>
        <p:spPr>
          <a:xfrm rot="5400000">
            <a:off x="2644920" y="2145960"/>
            <a:ext cx="27252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8" name="CustomShape 42"/>
          <p:cNvSpPr/>
          <p:nvPr/>
        </p:nvSpPr>
        <p:spPr>
          <a:xfrm rot="5400000">
            <a:off x="393876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9" name="CustomShape 43"/>
          <p:cNvSpPr/>
          <p:nvPr/>
        </p:nvSpPr>
        <p:spPr>
          <a:xfrm rot="5400000">
            <a:off x="523440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0" name="CustomShape 44"/>
          <p:cNvSpPr/>
          <p:nvPr/>
        </p:nvSpPr>
        <p:spPr>
          <a:xfrm rot="5400000">
            <a:off x="660600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1" name="CustomShape 45"/>
          <p:cNvSpPr/>
          <p:nvPr/>
        </p:nvSpPr>
        <p:spPr>
          <a:xfrm>
            <a:off x="632448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512" name="CustomShape 46"/>
          <p:cNvSpPr/>
          <p:nvPr/>
        </p:nvSpPr>
        <p:spPr>
          <a:xfrm flipH="1" rot="5400000">
            <a:off x="6019920" y="714600"/>
            <a:ext cx="609120" cy="609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3" name="CustomShape 47"/>
          <p:cNvSpPr/>
          <p:nvPr/>
        </p:nvSpPr>
        <p:spPr>
          <a:xfrm>
            <a:off x="236232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514" name="CustomShape 48"/>
          <p:cNvSpPr/>
          <p:nvPr/>
        </p:nvSpPr>
        <p:spPr>
          <a:xfrm rot="5400000">
            <a:off x="2819880" y="713880"/>
            <a:ext cx="609120" cy="609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5" name="CustomShape 49"/>
          <p:cNvSpPr/>
          <p:nvPr/>
        </p:nvSpPr>
        <p:spPr>
          <a:xfrm>
            <a:off x="365760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516" name="CustomShape 50"/>
          <p:cNvSpPr/>
          <p:nvPr/>
        </p:nvSpPr>
        <p:spPr>
          <a:xfrm rot="5400000">
            <a:off x="3772080" y="980640"/>
            <a:ext cx="609120" cy="75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7" name="CustomShape 51"/>
          <p:cNvSpPr/>
          <p:nvPr/>
        </p:nvSpPr>
        <p:spPr>
          <a:xfrm>
            <a:off x="495288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518" name="CustomShape 52"/>
          <p:cNvSpPr/>
          <p:nvPr/>
        </p:nvSpPr>
        <p:spPr>
          <a:xfrm flipH="1" rot="5400000">
            <a:off x="4990320" y="981360"/>
            <a:ext cx="609120" cy="75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9" name="CustomShape 53"/>
          <p:cNvSpPr/>
          <p:nvPr/>
        </p:nvSpPr>
        <p:spPr>
          <a:xfrm>
            <a:off x="307908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0" name="CustomShape 54"/>
          <p:cNvSpPr/>
          <p:nvPr/>
        </p:nvSpPr>
        <p:spPr>
          <a:xfrm>
            <a:off x="361260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1" name="CustomShape 55"/>
          <p:cNvSpPr/>
          <p:nvPr/>
        </p:nvSpPr>
        <p:spPr>
          <a:xfrm>
            <a:off x="414576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2" name="CustomShape 56"/>
          <p:cNvSpPr/>
          <p:nvPr/>
        </p:nvSpPr>
        <p:spPr>
          <a:xfrm>
            <a:off x="467928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3" name="CustomShape 57"/>
          <p:cNvSpPr/>
          <p:nvPr/>
        </p:nvSpPr>
        <p:spPr>
          <a:xfrm>
            <a:off x="521244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4" name="CustomShape 58"/>
          <p:cNvSpPr/>
          <p:nvPr/>
        </p:nvSpPr>
        <p:spPr>
          <a:xfrm>
            <a:off x="574596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25" name="CustomShape 59"/>
          <p:cNvSpPr/>
          <p:nvPr/>
        </p:nvSpPr>
        <p:spPr>
          <a:xfrm>
            <a:off x="30402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26" name="CustomShape 60"/>
          <p:cNvSpPr/>
          <p:nvPr/>
        </p:nvSpPr>
        <p:spPr>
          <a:xfrm>
            <a:off x="357372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27" name="CustomShape 61"/>
          <p:cNvSpPr/>
          <p:nvPr/>
        </p:nvSpPr>
        <p:spPr>
          <a:xfrm>
            <a:off x="41068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28" name="CustomShape 62"/>
          <p:cNvSpPr/>
          <p:nvPr/>
        </p:nvSpPr>
        <p:spPr>
          <a:xfrm>
            <a:off x="46404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29" name="CustomShape 63"/>
          <p:cNvSpPr/>
          <p:nvPr/>
        </p:nvSpPr>
        <p:spPr>
          <a:xfrm>
            <a:off x="51735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30" name="CustomShape 64"/>
          <p:cNvSpPr/>
          <p:nvPr/>
        </p:nvSpPr>
        <p:spPr>
          <a:xfrm>
            <a:off x="57070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31" name="CustomShape 65"/>
          <p:cNvSpPr/>
          <p:nvPr/>
        </p:nvSpPr>
        <p:spPr>
          <a:xfrm>
            <a:off x="330768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32" name="CustomShape 66"/>
          <p:cNvSpPr/>
          <p:nvPr/>
        </p:nvSpPr>
        <p:spPr>
          <a:xfrm>
            <a:off x="32688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3" name="CustomShape 67"/>
          <p:cNvSpPr/>
          <p:nvPr/>
        </p:nvSpPr>
        <p:spPr>
          <a:xfrm>
            <a:off x="384084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34" name="CustomShape 68"/>
          <p:cNvSpPr/>
          <p:nvPr/>
        </p:nvSpPr>
        <p:spPr>
          <a:xfrm>
            <a:off x="38019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35" name="CustomShape 69"/>
          <p:cNvSpPr/>
          <p:nvPr/>
        </p:nvSpPr>
        <p:spPr>
          <a:xfrm>
            <a:off x="437436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36" name="CustomShape 70"/>
          <p:cNvSpPr/>
          <p:nvPr/>
        </p:nvSpPr>
        <p:spPr>
          <a:xfrm>
            <a:off x="43354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37" name="CustomShape 71"/>
          <p:cNvSpPr/>
          <p:nvPr/>
        </p:nvSpPr>
        <p:spPr>
          <a:xfrm>
            <a:off x="490788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38" name="CustomShape 72"/>
          <p:cNvSpPr/>
          <p:nvPr/>
        </p:nvSpPr>
        <p:spPr>
          <a:xfrm>
            <a:off x="48690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39" name="CustomShape 73"/>
          <p:cNvSpPr/>
          <p:nvPr/>
        </p:nvSpPr>
        <p:spPr>
          <a:xfrm>
            <a:off x="544104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40" name="CustomShape 74"/>
          <p:cNvSpPr/>
          <p:nvPr/>
        </p:nvSpPr>
        <p:spPr>
          <a:xfrm>
            <a:off x="54021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41" name="CustomShape 75"/>
          <p:cNvSpPr/>
          <p:nvPr/>
        </p:nvSpPr>
        <p:spPr>
          <a:xfrm>
            <a:off x="597456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42" name="CustomShape 76"/>
          <p:cNvSpPr/>
          <p:nvPr/>
        </p:nvSpPr>
        <p:spPr>
          <a:xfrm>
            <a:off x="59356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43" name="CustomShape 77"/>
          <p:cNvSpPr/>
          <p:nvPr/>
        </p:nvSpPr>
        <p:spPr>
          <a:xfrm>
            <a:off x="27946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44" name="CustomShape 78"/>
          <p:cNvSpPr/>
          <p:nvPr/>
        </p:nvSpPr>
        <p:spPr>
          <a:xfrm>
            <a:off x="27860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545" name="CustomShape 79"/>
          <p:cNvSpPr/>
          <p:nvPr/>
        </p:nvSpPr>
        <p:spPr>
          <a:xfrm>
            <a:off x="22960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46" name="CustomShape 80"/>
          <p:cNvSpPr/>
          <p:nvPr/>
        </p:nvSpPr>
        <p:spPr>
          <a:xfrm>
            <a:off x="22874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547" name="CustomShape 81"/>
          <p:cNvSpPr/>
          <p:nvPr/>
        </p:nvSpPr>
        <p:spPr>
          <a:xfrm>
            <a:off x="252504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48" name="CustomShape 82"/>
          <p:cNvSpPr/>
          <p:nvPr/>
        </p:nvSpPr>
        <p:spPr>
          <a:xfrm>
            <a:off x="25160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49" name="CustomShape 83"/>
          <p:cNvSpPr/>
          <p:nvPr/>
        </p:nvSpPr>
        <p:spPr>
          <a:xfrm>
            <a:off x="30232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50" name="CustomShape 84"/>
          <p:cNvSpPr/>
          <p:nvPr/>
        </p:nvSpPr>
        <p:spPr>
          <a:xfrm>
            <a:off x="30146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51" name="CustomShape 85"/>
          <p:cNvSpPr/>
          <p:nvPr/>
        </p:nvSpPr>
        <p:spPr>
          <a:xfrm>
            <a:off x="359172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52" name="CustomShape 86"/>
          <p:cNvSpPr/>
          <p:nvPr/>
        </p:nvSpPr>
        <p:spPr>
          <a:xfrm>
            <a:off x="408996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53" name="CustomShape 87"/>
          <p:cNvSpPr/>
          <p:nvPr/>
        </p:nvSpPr>
        <p:spPr>
          <a:xfrm>
            <a:off x="35870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54" name="CustomShape 88"/>
          <p:cNvSpPr/>
          <p:nvPr/>
        </p:nvSpPr>
        <p:spPr>
          <a:xfrm>
            <a:off x="40856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55" name="CustomShape 89"/>
          <p:cNvSpPr/>
          <p:nvPr/>
        </p:nvSpPr>
        <p:spPr>
          <a:xfrm>
            <a:off x="382032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56" name="CustomShape 90"/>
          <p:cNvSpPr/>
          <p:nvPr/>
        </p:nvSpPr>
        <p:spPr>
          <a:xfrm>
            <a:off x="38116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57" name="CustomShape 91"/>
          <p:cNvSpPr/>
          <p:nvPr/>
        </p:nvSpPr>
        <p:spPr>
          <a:xfrm>
            <a:off x="431892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58" name="CustomShape 92"/>
          <p:cNvSpPr/>
          <p:nvPr/>
        </p:nvSpPr>
        <p:spPr>
          <a:xfrm>
            <a:off x="430992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59" name="CustomShape 93"/>
          <p:cNvSpPr/>
          <p:nvPr/>
        </p:nvSpPr>
        <p:spPr>
          <a:xfrm>
            <a:off x="488700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60" name="CustomShape 94"/>
          <p:cNvSpPr/>
          <p:nvPr/>
        </p:nvSpPr>
        <p:spPr>
          <a:xfrm>
            <a:off x="53794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61" name="CustomShape 95"/>
          <p:cNvSpPr/>
          <p:nvPr/>
        </p:nvSpPr>
        <p:spPr>
          <a:xfrm>
            <a:off x="48783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562" name="CustomShape 96"/>
          <p:cNvSpPr/>
          <p:nvPr/>
        </p:nvSpPr>
        <p:spPr>
          <a:xfrm>
            <a:off x="53708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63" name="CustomShape 97"/>
          <p:cNvSpPr/>
          <p:nvPr/>
        </p:nvSpPr>
        <p:spPr>
          <a:xfrm>
            <a:off x="511560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64" name="CustomShape 98"/>
          <p:cNvSpPr/>
          <p:nvPr/>
        </p:nvSpPr>
        <p:spPr>
          <a:xfrm>
            <a:off x="51069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65" name="CustomShape 99"/>
          <p:cNvSpPr/>
          <p:nvPr/>
        </p:nvSpPr>
        <p:spPr>
          <a:xfrm>
            <a:off x="56080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66" name="CustomShape 100"/>
          <p:cNvSpPr/>
          <p:nvPr/>
        </p:nvSpPr>
        <p:spPr>
          <a:xfrm>
            <a:off x="55990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67" name="CustomShape 101"/>
          <p:cNvSpPr/>
          <p:nvPr/>
        </p:nvSpPr>
        <p:spPr>
          <a:xfrm>
            <a:off x="625860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68" name="CustomShape 102"/>
          <p:cNvSpPr/>
          <p:nvPr/>
        </p:nvSpPr>
        <p:spPr>
          <a:xfrm>
            <a:off x="67510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69" name="CustomShape 103"/>
          <p:cNvSpPr/>
          <p:nvPr/>
        </p:nvSpPr>
        <p:spPr>
          <a:xfrm>
            <a:off x="62499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570" name="CustomShape 104"/>
          <p:cNvSpPr/>
          <p:nvPr/>
        </p:nvSpPr>
        <p:spPr>
          <a:xfrm>
            <a:off x="67424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71" name="CustomShape 105"/>
          <p:cNvSpPr/>
          <p:nvPr/>
        </p:nvSpPr>
        <p:spPr>
          <a:xfrm>
            <a:off x="648720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72" name="CustomShape 106"/>
          <p:cNvSpPr/>
          <p:nvPr/>
        </p:nvSpPr>
        <p:spPr>
          <a:xfrm>
            <a:off x="64785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73" name="CustomShape 107"/>
          <p:cNvSpPr/>
          <p:nvPr/>
        </p:nvSpPr>
        <p:spPr>
          <a:xfrm>
            <a:off x="69796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74" name="CustomShape 108"/>
          <p:cNvSpPr/>
          <p:nvPr/>
        </p:nvSpPr>
        <p:spPr>
          <a:xfrm>
            <a:off x="69706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575" name="CustomShape 109"/>
          <p:cNvSpPr/>
          <p:nvPr/>
        </p:nvSpPr>
        <p:spPr>
          <a:xfrm rot="5400000">
            <a:off x="3047760" y="5066640"/>
            <a:ext cx="5331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6" name="CustomShape 110"/>
          <p:cNvSpPr/>
          <p:nvPr/>
        </p:nvSpPr>
        <p:spPr>
          <a:xfrm rot="5400000">
            <a:off x="317844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7" name="CustomShape 111"/>
          <p:cNvSpPr/>
          <p:nvPr/>
        </p:nvSpPr>
        <p:spPr>
          <a:xfrm rot="5400000">
            <a:off x="4419720" y="5065560"/>
            <a:ext cx="53316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8" name="CustomShape 112"/>
          <p:cNvSpPr/>
          <p:nvPr/>
        </p:nvSpPr>
        <p:spPr>
          <a:xfrm rot="5400000">
            <a:off x="455004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9" name="CustomShape 113"/>
          <p:cNvSpPr/>
          <p:nvPr/>
        </p:nvSpPr>
        <p:spPr>
          <a:xfrm rot="5400000">
            <a:off x="5714640" y="5066640"/>
            <a:ext cx="5331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0" name="CustomShape 114"/>
          <p:cNvSpPr/>
          <p:nvPr/>
        </p:nvSpPr>
        <p:spPr>
          <a:xfrm rot="5400000">
            <a:off x="584532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1" name="CustomShape 115"/>
          <p:cNvSpPr/>
          <p:nvPr/>
        </p:nvSpPr>
        <p:spPr>
          <a:xfrm>
            <a:off x="1981080" y="4114800"/>
            <a:ext cx="5486040" cy="304560"/>
          </a:xfrm>
          <a:prstGeom prst="rect">
            <a:avLst/>
          </a:prstGeom>
          <a:solidFill>
            <a:srgbClr val="99ccff"/>
          </a:solidFill>
          <a:ln w="25560">
            <a:solidFill>
              <a:srgbClr val="7196b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Shuffle and Sort: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aggregate values by keys</a:t>
            </a:r>
            <a:endParaRPr/>
          </a:p>
        </p:txBody>
      </p:sp>
      <p:sp>
        <p:nvSpPr>
          <p:cNvPr id="582" name="CustomShape 116"/>
          <p:cNvSpPr/>
          <p:nvPr/>
        </p:nvSpPr>
        <p:spPr>
          <a:xfrm>
            <a:off x="289548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583" name="CustomShape 117"/>
          <p:cNvSpPr/>
          <p:nvPr/>
        </p:nvSpPr>
        <p:spPr>
          <a:xfrm>
            <a:off x="426708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584" name="CustomShape 118"/>
          <p:cNvSpPr/>
          <p:nvPr/>
        </p:nvSpPr>
        <p:spPr>
          <a:xfrm>
            <a:off x="556272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585" name="CustomShape 119"/>
          <p:cNvSpPr/>
          <p:nvPr/>
        </p:nvSpPr>
        <p:spPr>
          <a:xfrm>
            <a:off x="321048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86" name="CustomShape 120"/>
          <p:cNvSpPr/>
          <p:nvPr/>
        </p:nvSpPr>
        <p:spPr>
          <a:xfrm>
            <a:off x="32018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587" name="CustomShape 121"/>
          <p:cNvSpPr/>
          <p:nvPr/>
        </p:nvSpPr>
        <p:spPr>
          <a:xfrm>
            <a:off x="35154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88" name="CustomShape 122"/>
          <p:cNvSpPr/>
          <p:nvPr/>
        </p:nvSpPr>
        <p:spPr>
          <a:xfrm>
            <a:off x="35067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89" name="CustomShape 123"/>
          <p:cNvSpPr/>
          <p:nvPr/>
        </p:nvSpPr>
        <p:spPr>
          <a:xfrm>
            <a:off x="37440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90" name="CustomShape 124"/>
          <p:cNvSpPr/>
          <p:nvPr/>
        </p:nvSpPr>
        <p:spPr>
          <a:xfrm>
            <a:off x="37353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91" name="CustomShape 125"/>
          <p:cNvSpPr/>
          <p:nvPr/>
        </p:nvSpPr>
        <p:spPr>
          <a:xfrm>
            <a:off x="458208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92" name="CustomShape 126"/>
          <p:cNvSpPr/>
          <p:nvPr/>
        </p:nvSpPr>
        <p:spPr>
          <a:xfrm>
            <a:off x="45734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593" name="CustomShape 127"/>
          <p:cNvSpPr/>
          <p:nvPr/>
        </p:nvSpPr>
        <p:spPr>
          <a:xfrm>
            <a:off x="48870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94" name="CustomShape 128"/>
          <p:cNvSpPr/>
          <p:nvPr/>
        </p:nvSpPr>
        <p:spPr>
          <a:xfrm>
            <a:off x="48783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95" name="CustomShape 129"/>
          <p:cNvSpPr/>
          <p:nvPr/>
        </p:nvSpPr>
        <p:spPr>
          <a:xfrm>
            <a:off x="51156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96" name="CustomShape 130"/>
          <p:cNvSpPr/>
          <p:nvPr/>
        </p:nvSpPr>
        <p:spPr>
          <a:xfrm>
            <a:off x="51069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97" name="CustomShape 131"/>
          <p:cNvSpPr/>
          <p:nvPr/>
        </p:nvSpPr>
        <p:spPr>
          <a:xfrm>
            <a:off x="587772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98" name="CustomShape 132"/>
          <p:cNvSpPr/>
          <p:nvPr/>
        </p:nvSpPr>
        <p:spPr>
          <a:xfrm>
            <a:off x="5873040" y="444816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99" name="CustomShape 133"/>
          <p:cNvSpPr/>
          <p:nvPr/>
        </p:nvSpPr>
        <p:spPr>
          <a:xfrm>
            <a:off x="618228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00" name="CustomShape 134"/>
          <p:cNvSpPr/>
          <p:nvPr/>
        </p:nvSpPr>
        <p:spPr>
          <a:xfrm>
            <a:off x="61736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01" name="CustomShape 135"/>
          <p:cNvSpPr/>
          <p:nvPr/>
        </p:nvSpPr>
        <p:spPr>
          <a:xfrm>
            <a:off x="641124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02" name="CustomShape 136"/>
          <p:cNvSpPr/>
          <p:nvPr/>
        </p:nvSpPr>
        <p:spPr>
          <a:xfrm>
            <a:off x="64022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9</a:t>
            </a:r>
            <a:endParaRPr/>
          </a:p>
        </p:txBody>
      </p:sp>
      <p:sp>
        <p:nvSpPr>
          <p:cNvPr id="603" name="CustomShape 137"/>
          <p:cNvSpPr/>
          <p:nvPr/>
        </p:nvSpPr>
        <p:spPr>
          <a:xfrm>
            <a:off x="663984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04" name="CustomShape 138"/>
          <p:cNvSpPr/>
          <p:nvPr/>
        </p:nvSpPr>
        <p:spPr>
          <a:xfrm>
            <a:off x="66308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605" name="CustomShape 139"/>
          <p:cNvSpPr/>
          <p:nvPr/>
        </p:nvSpPr>
        <p:spPr>
          <a:xfrm>
            <a:off x="309348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606" name="CustomShape 140"/>
          <p:cNvSpPr/>
          <p:nvPr/>
        </p:nvSpPr>
        <p:spPr>
          <a:xfrm>
            <a:off x="305460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07" name="CustomShape 141"/>
          <p:cNvSpPr/>
          <p:nvPr/>
        </p:nvSpPr>
        <p:spPr>
          <a:xfrm>
            <a:off x="332172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08" name="CustomShape 142"/>
          <p:cNvSpPr/>
          <p:nvPr/>
        </p:nvSpPr>
        <p:spPr>
          <a:xfrm>
            <a:off x="328284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09" name="CustomShape 143"/>
          <p:cNvSpPr/>
          <p:nvPr/>
        </p:nvSpPr>
        <p:spPr>
          <a:xfrm>
            <a:off x="445068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610" name="CustomShape 144"/>
          <p:cNvSpPr/>
          <p:nvPr/>
        </p:nvSpPr>
        <p:spPr>
          <a:xfrm>
            <a:off x="441180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11" name="CustomShape 145"/>
          <p:cNvSpPr/>
          <p:nvPr/>
        </p:nvSpPr>
        <p:spPr>
          <a:xfrm>
            <a:off x="467928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12" name="CustomShape 146"/>
          <p:cNvSpPr/>
          <p:nvPr/>
        </p:nvSpPr>
        <p:spPr>
          <a:xfrm>
            <a:off x="464040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13" name="CustomShape 147"/>
          <p:cNvSpPr/>
          <p:nvPr/>
        </p:nvSpPr>
        <p:spPr>
          <a:xfrm>
            <a:off x="576036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614" name="CustomShape 148"/>
          <p:cNvSpPr/>
          <p:nvPr/>
        </p:nvSpPr>
        <p:spPr>
          <a:xfrm>
            <a:off x="572148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615" name="CustomShape 149"/>
          <p:cNvSpPr/>
          <p:nvPr/>
        </p:nvSpPr>
        <p:spPr>
          <a:xfrm>
            <a:off x="598896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16" name="CustomShape 150"/>
          <p:cNvSpPr/>
          <p:nvPr/>
        </p:nvSpPr>
        <p:spPr>
          <a:xfrm>
            <a:off x="595008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Word Count: Baseline</a:t>
            </a:r>
            <a:endParaRPr/>
          </a:p>
        </p:txBody>
      </p:sp>
      <p:pic>
        <p:nvPicPr>
          <p:cNvPr id="61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2286000"/>
            <a:ext cx="4876560" cy="2838240"/>
          </a:xfrm>
          <a:prstGeom prst="rect">
            <a:avLst/>
          </a:prstGeom>
          <a:ln>
            <a:noFill/>
          </a:ln>
        </p:spPr>
      </p:pic>
      <p:sp>
        <p:nvSpPr>
          <p:cNvPr id="619" name="CustomShape 2"/>
          <p:cNvSpPr/>
          <p:nvPr/>
        </p:nvSpPr>
        <p:spPr>
          <a:xfrm>
            <a:off x="332640" y="5867280"/>
            <a:ext cx="496476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What’s the impact of combiners?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Word Count: Version 1</a:t>
            </a:r>
            <a:endParaRPr/>
          </a:p>
        </p:txBody>
      </p:sp>
      <p:pic>
        <p:nvPicPr>
          <p:cNvPr id="62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2286000"/>
            <a:ext cx="8172000" cy="1980720"/>
          </a:xfrm>
          <a:prstGeom prst="rect">
            <a:avLst/>
          </a:prstGeom>
          <a:ln>
            <a:noFill/>
          </a:ln>
        </p:spPr>
      </p:pic>
      <p:sp>
        <p:nvSpPr>
          <p:cNvPr id="622" name="CustomShape 2"/>
          <p:cNvSpPr/>
          <p:nvPr/>
        </p:nvSpPr>
        <p:spPr>
          <a:xfrm>
            <a:off x="325080" y="5867280"/>
            <a:ext cx="42638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Are combiners still needed?</a:t>
            </a:r>
            <a:endParaRPr/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Word Count: Version 2</a:t>
            </a:r>
            <a:endParaRPr/>
          </a:p>
        </p:txBody>
      </p:sp>
      <p:pic>
        <p:nvPicPr>
          <p:cNvPr id="62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2286000"/>
            <a:ext cx="8162640" cy="2504880"/>
          </a:xfrm>
          <a:prstGeom prst="rect">
            <a:avLst/>
          </a:prstGeom>
          <a:ln>
            <a:noFill/>
          </a:ln>
        </p:spPr>
      </p:pic>
      <p:sp>
        <p:nvSpPr>
          <p:cNvPr id="625" name="CustomShape 2"/>
          <p:cNvSpPr/>
          <p:nvPr/>
        </p:nvSpPr>
        <p:spPr>
          <a:xfrm>
            <a:off x="325080" y="5867280"/>
            <a:ext cx="42638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Are combiners still needed?</a:t>
            </a:r>
            <a:endParaRPr/>
          </a:p>
        </p:txBody>
      </p:sp>
      <p:sp>
        <p:nvSpPr>
          <p:cNvPr id="626" name="CustomShape 3"/>
          <p:cNvSpPr/>
          <p:nvPr/>
        </p:nvSpPr>
        <p:spPr>
          <a:xfrm rot="20273400">
            <a:off x="4054320" y="2604240"/>
            <a:ext cx="3424320" cy="69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"/>
              </a:rPr>
              <a:t>Key: preserve state across</a:t>
            </a:r>
            <a:r>
              <a:rPr b="1" lang="en-US" sz="20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000">
                <a:solidFill>
                  <a:srgbClr val="ff0000"/>
                </a:solidFill>
                <a:latin typeface="Arial"/>
              </a:rPr>
              <a:t>input key-value pairs!</a:t>
            </a: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Design Pattern for Local Aggregation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In-mapper combining”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Fold the functionality of the combiner into the mapper by preserving state across multiple map calls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Speed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Why is this faster than actual combiners?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Explicit memory management required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Potential for order-dependent bugs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Combiner Design</a:t>
            </a:r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Combiners and reducers share same method signature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Sometimes, reducers can serve as combiners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Often, not…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Remember: combiner are optional optimizations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Should not affect algorithm correctness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May be run 0, 1, or multiple times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Example: find average of all integers associated with the same key</a:t>
            </a:r>
            <a:endParaRPr/>
          </a:p>
          <a:p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Computing the Mean: Version 1</a:t>
            </a:r>
            <a:endParaRPr/>
          </a:p>
        </p:txBody>
      </p:sp>
      <p:pic>
        <p:nvPicPr>
          <p:cNvPr id="6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28960" y="1719360"/>
            <a:ext cx="5086080" cy="3419280"/>
          </a:xfrm>
          <a:prstGeom prst="rect">
            <a:avLst/>
          </a:prstGeom>
          <a:ln>
            <a:noFill/>
          </a:ln>
        </p:spPr>
      </p:pic>
      <p:sp>
        <p:nvSpPr>
          <p:cNvPr id="633" name="CustomShape 2"/>
          <p:cNvSpPr/>
          <p:nvPr/>
        </p:nvSpPr>
        <p:spPr>
          <a:xfrm>
            <a:off x="332640" y="5867280"/>
            <a:ext cx="59922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Why can’t we use reducer as combiner?</a:t>
            </a: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Computing the Mean: Version 2</a:t>
            </a:r>
            <a:endParaRPr/>
          </a:p>
        </p:txBody>
      </p:sp>
      <p:pic>
        <p:nvPicPr>
          <p:cNvPr id="63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97280"/>
            <a:ext cx="7372080" cy="5091840"/>
          </a:xfrm>
          <a:prstGeom prst="rect">
            <a:avLst/>
          </a:prstGeom>
          <a:ln>
            <a:noFill/>
          </a:ln>
        </p:spPr>
      </p:pic>
      <p:sp>
        <p:nvSpPr>
          <p:cNvPr id="636" name="CustomShape 2"/>
          <p:cNvSpPr/>
          <p:nvPr/>
        </p:nvSpPr>
        <p:spPr>
          <a:xfrm>
            <a:off x="319680" y="6172200"/>
            <a:ext cx="360396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Why doesn’t this work?</a:t>
            </a:r>
            <a:endParaRPr/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Sort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lang="en-US" sz="2000">
                <a:solidFill>
                  <a:srgbClr val="808080"/>
                </a:solidFill>
                <a:latin typeface="Lucida Sans Unicode"/>
              </a:rPr>
              <a:t>Each Reducer is responsible for reducing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the values associated with (several)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intermediate keys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Char char=""/>
            </a:pPr>
            <a:r>
              <a:rPr lang="en-US" sz="2000">
                <a:solidFill>
                  <a:srgbClr val="808080"/>
                </a:solidFill>
                <a:latin typeface="Lucida Sans Unicode"/>
              </a:rPr>
              <a:t>The set of intermediate keys on a single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node is </a:t>
            </a:r>
            <a:r>
              <a:rPr i="1" lang="en-US" sz="2000">
                <a:solidFill>
                  <a:srgbClr val="0000ff"/>
                </a:solidFill>
                <a:latin typeface="Lucida Sans Unicode"/>
              </a:rPr>
              <a:t>automatically sorted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by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MapReduce before they are presented 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
</a:t>
            </a:r>
            <a:r>
              <a:rPr lang="en-US" sz="2000">
                <a:solidFill>
                  <a:srgbClr val="808080"/>
                </a:solidFill>
                <a:latin typeface="Lucida Sans Unicode"/>
              </a:rPr>
              <a:t>to the Reducer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5665680" y="2438280"/>
            <a:ext cx="761760" cy="1142640"/>
          </a:xfrm>
          <a:prstGeom prst="can">
            <a:avLst>
              <a:gd name="adj" fmla="val 25000"/>
            </a:avLst>
          </a:prstGeom>
          <a:solidFill>
            <a:srgbClr val="808080"/>
          </a:solidFill>
          <a:ln w="55080">
            <a:solidFill>
              <a:srgbClr val="0000ff"/>
            </a:solidFill>
            <a:round/>
          </a:ln>
        </p:spPr>
      </p:sp>
      <p:sp>
        <p:nvSpPr>
          <p:cNvPr id="193" name="CustomShape 4"/>
          <p:cNvSpPr/>
          <p:nvPr/>
        </p:nvSpPr>
        <p:spPr>
          <a:xfrm>
            <a:off x="5953680" y="2797200"/>
            <a:ext cx="412920" cy="272880"/>
          </a:xfrm>
          <a:prstGeom prst="rect">
            <a:avLst/>
          </a:prstGeom>
          <a:noFill/>
          <a:ln w="9360">
            <a:solidFill>
              <a:srgbClr val="00b050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Lucida Sans Unicode"/>
              </a:rPr>
              <a:t>file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5725080" y="3228840"/>
            <a:ext cx="412920" cy="272880"/>
          </a:xfrm>
          <a:prstGeom prst="rect">
            <a:avLst/>
          </a:prstGeom>
          <a:noFill/>
          <a:ln w="9360">
            <a:solidFill>
              <a:srgbClr val="00b050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Lucida Sans Unicode"/>
              </a:rPr>
              <a:t>file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6808680" y="2192400"/>
            <a:ext cx="1828440" cy="533160"/>
          </a:xfrm>
          <a:prstGeom prst="rect">
            <a:avLst/>
          </a:prstGeom>
          <a:solidFill>
            <a:srgbClr val="c00000"/>
          </a:solidFill>
          <a:ln w="550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Lucida Sans Unicode"/>
              </a:rPr>
              <a:t>InputFormat</a:t>
            </a:r>
            <a:endParaRPr/>
          </a:p>
        </p:txBody>
      </p:sp>
      <p:sp>
        <p:nvSpPr>
          <p:cNvPr id="196" name="Line 7"/>
          <p:cNvSpPr/>
          <p:nvPr/>
        </p:nvSpPr>
        <p:spPr>
          <a:xfrm flipV="1">
            <a:off x="6046560" y="2057400"/>
            <a:ext cx="0" cy="380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97" name="Line 8"/>
          <p:cNvSpPr/>
          <p:nvPr/>
        </p:nvSpPr>
        <p:spPr>
          <a:xfrm>
            <a:off x="6046560" y="2057400"/>
            <a:ext cx="16765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98" name="CustomShape 9"/>
          <p:cNvSpPr/>
          <p:nvPr/>
        </p:nvSpPr>
        <p:spPr>
          <a:xfrm>
            <a:off x="6808680" y="2916360"/>
            <a:ext cx="456840" cy="356760"/>
          </a:xfrm>
          <a:prstGeom prst="rect">
            <a:avLst/>
          </a:prstGeom>
          <a:solidFill>
            <a:srgbClr val="ec767c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Split</a:t>
            </a:r>
            <a:endParaRPr/>
          </a:p>
        </p:txBody>
      </p:sp>
      <p:sp>
        <p:nvSpPr>
          <p:cNvPr id="199" name="CustomShape 10"/>
          <p:cNvSpPr/>
          <p:nvPr/>
        </p:nvSpPr>
        <p:spPr>
          <a:xfrm>
            <a:off x="7494480" y="2919240"/>
            <a:ext cx="456840" cy="356760"/>
          </a:xfrm>
          <a:prstGeom prst="rect">
            <a:avLst/>
          </a:prstGeom>
          <a:solidFill>
            <a:srgbClr val="ec767c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Split</a:t>
            </a:r>
            <a:endParaRPr/>
          </a:p>
        </p:txBody>
      </p:sp>
      <p:sp>
        <p:nvSpPr>
          <p:cNvPr id="200" name="CustomShape 11"/>
          <p:cNvSpPr/>
          <p:nvPr/>
        </p:nvSpPr>
        <p:spPr>
          <a:xfrm>
            <a:off x="8180280" y="2919240"/>
            <a:ext cx="456840" cy="356760"/>
          </a:xfrm>
          <a:prstGeom prst="rect">
            <a:avLst/>
          </a:prstGeom>
          <a:solidFill>
            <a:srgbClr val="ec767c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Split</a:t>
            </a:r>
            <a:endParaRPr/>
          </a:p>
        </p:txBody>
      </p:sp>
      <p:sp>
        <p:nvSpPr>
          <p:cNvPr id="201" name="CustomShape 12"/>
          <p:cNvSpPr/>
          <p:nvPr/>
        </p:nvSpPr>
        <p:spPr>
          <a:xfrm>
            <a:off x="7037280" y="2725560"/>
            <a:ext cx="360" cy="190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2" name="CustomShape 13"/>
          <p:cNvSpPr/>
          <p:nvPr/>
        </p:nvSpPr>
        <p:spPr>
          <a:xfrm>
            <a:off x="7723080" y="2725560"/>
            <a:ext cx="360" cy="193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3" name="CustomShape 14"/>
          <p:cNvSpPr/>
          <p:nvPr/>
        </p:nvSpPr>
        <p:spPr>
          <a:xfrm>
            <a:off x="8408880" y="2725560"/>
            <a:ext cx="360" cy="193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4" name="CustomShape 15"/>
          <p:cNvSpPr/>
          <p:nvPr/>
        </p:nvSpPr>
        <p:spPr>
          <a:xfrm>
            <a:off x="5532120" y="1752480"/>
            <a:ext cx="277812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Lucida Sans Unicode"/>
              </a:rPr>
              <a:t>Files loaded from local HDFS store</a:t>
            </a:r>
            <a:endParaRPr/>
          </a:p>
        </p:txBody>
      </p:sp>
      <p:sp>
        <p:nvSpPr>
          <p:cNvPr id="205" name="CustomShape 16"/>
          <p:cNvSpPr/>
          <p:nvPr/>
        </p:nvSpPr>
        <p:spPr>
          <a:xfrm>
            <a:off x="6808680" y="3605040"/>
            <a:ext cx="456840" cy="356760"/>
          </a:xfrm>
          <a:prstGeom prst="rect">
            <a:avLst/>
          </a:prstGeom>
          <a:solidFill>
            <a:srgbClr val="227a8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RR</a:t>
            </a:r>
            <a:endParaRPr/>
          </a:p>
        </p:txBody>
      </p:sp>
      <p:sp>
        <p:nvSpPr>
          <p:cNvPr id="206" name="CustomShape 17"/>
          <p:cNvSpPr/>
          <p:nvPr/>
        </p:nvSpPr>
        <p:spPr>
          <a:xfrm>
            <a:off x="7494480" y="3610080"/>
            <a:ext cx="456840" cy="355320"/>
          </a:xfrm>
          <a:prstGeom prst="rect">
            <a:avLst/>
          </a:prstGeom>
          <a:solidFill>
            <a:srgbClr val="227a8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RR</a:t>
            </a:r>
            <a:endParaRPr/>
          </a:p>
        </p:txBody>
      </p:sp>
      <p:sp>
        <p:nvSpPr>
          <p:cNvPr id="207" name="CustomShape 18"/>
          <p:cNvSpPr/>
          <p:nvPr/>
        </p:nvSpPr>
        <p:spPr>
          <a:xfrm>
            <a:off x="8180280" y="3610080"/>
            <a:ext cx="456840" cy="355320"/>
          </a:xfrm>
          <a:prstGeom prst="rect">
            <a:avLst/>
          </a:prstGeom>
          <a:solidFill>
            <a:srgbClr val="227a8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RR</a:t>
            </a:r>
            <a:endParaRPr/>
          </a:p>
        </p:txBody>
      </p:sp>
      <p:sp>
        <p:nvSpPr>
          <p:cNvPr id="208" name="CustomShape 19"/>
          <p:cNvSpPr/>
          <p:nvPr/>
        </p:nvSpPr>
        <p:spPr>
          <a:xfrm>
            <a:off x="7037280" y="3276720"/>
            <a:ext cx="360" cy="328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209" name="CustomShape 20"/>
          <p:cNvSpPr/>
          <p:nvPr/>
        </p:nvSpPr>
        <p:spPr>
          <a:xfrm>
            <a:off x="7723080" y="3279600"/>
            <a:ext cx="360" cy="329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210" name="CustomShape 21"/>
          <p:cNvSpPr/>
          <p:nvPr/>
        </p:nvSpPr>
        <p:spPr>
          <a:xfrm>
            <a:off x="8408880" y="3279600"/>
            <a:ext cx="360" cy="329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211" name="CustomShape 22"/>
          <p:cNvSpPr/>
          <p:nvPr/>
        </p:nvSpPr>
        <p:spPr>
          <a:xfrm>
            <a:off x="6808680" y="4264200"/>
            <a:ext cx="456840" cy="355320"/>
          </a:xfrm>
          <a:prstGeom prst="rect">
            <a:avLst/>
          </a:prstGeom>
          <a:solidFill>
            <a:srgbClr val="0000f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Map</a:t>
            </a:r>
            <a:endParaRPr/>
          </a:p>
        </p:txBody>
      </p:sp>
      <p:sp>
        <p:nvSpPr>
          <p:cNvPr id="212" name="CustomShape 23"/>
          <p:cNvSpPr/>
          <p:nvPr/>
        </p:nvSpPr>
        <p:spPr>
          <a:xfrm>
            <a:off x="7494480" y="4267080"/>
            <a:ext cx="456840" cy="356760"/>
          </a:xfrm>
          <a:prstGeom prst="rect">
            <a:avLst/>
          </a:prstGeom>
          <a:solidFill>
            <a:srgbClr val="0000f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Map</a:t>
            </a:r>
            <a:endParaRPr/>
          </a:p>
        </p:txBody>
      </p:sp>
      <p:sp>
        <p:nvSpPr>
          <p:cNvPr id="213" name="CustomShape 24"/>
          <p:cNvSpPr/>
          <p:nvPr/>
        </p:nvSpPr>
        <p:spPr>
          <a:xfrm>
            <a:off x="8180280" y="4267080"/>
            <a:ext cx="456840" cy="356760"/>
          </a:xfrm>
          <a:prstGeom prst="rect">
            <a:avLst/>
          </a:prstGeom>
          <a:solidFill>
            <a:srgbClr val="0000ff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Map</a:t>
            </a:r>
            <a:endParaRPr/>
          </a:p>
        </p:txBody>
      </p:sp>
      <p:sp>
        <p:nvSpPr>
          <p:cNvPr id="214" name="CustomShape 25"/>
          <p:cNvSpPr/>
          <p:nvPr/>
        </p:nvSpPr>
        <p:spPr>
          <a:xfrm>
            <a:off x="7037280" y="3933720"/>
            <a:ext cx="360" cy="329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5" name="CustomShape 26"/>
          <p:cNvSpPr/>
          <p:nvPr/>
        </p:nvSpPr>
        <p:spPr>
          <a:xfrm>
            <a:off x="7723080" y="3938760"/>
            <a:ext cx="360" cy="328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6" name="CustomShape 27"/>
          <p:cNvSpPr/>
          <p:nvPr/>
        </p:nvSpPr>
        <p:spPr>
          <a:xfrm>
            <a:off x="8408880" y="3938760"/>
            <a:ext cx="360" cy="328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7" name="CustomShape 28"/>
          <p:cNvSpPr/>
          <p:nvPr/>
        </p:nvSpPr>
        <p:spPr>
          <a:xfrm>
            <a:off x="7265880" y="4900680"/>
            <a:ext cx="914040" cy="356760"/>
          </a:xfrm>
          <a:prstGeom prst="rect">
            <a:avLst/>
          </a:prstGeom>
          <a:solidFill>
            <a:srgbClr val="ffc000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Lucida Sans Unicode"/>
              </a:rPr>
              <a:t>Partitioner</a:t>
            </a:r>
            <a:endParaRPr/>
          </a:p>
        </p:txBody>
      </p:sp>
      <p:sp>
        <p:nvSpPr>
          <p:cNvPr id="218" name="CustomShape 29"/>
          <p:cNvSpPr/>
          <p:nvPr/>
        </p:nvSpPr>
        <p:spPr>
          <a:xfrm>
            <a:off x="7037280" y="4619520"/>
            <a:ext cx="685440" cy="280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9" name="CustomShape 30"/>
          <p:cNvSpPr/>
          <p:nvPr/>
        </p:nvSpPr>
        <p:spPr>
          <a:xfrm>
            <a:off x="7723080" y="4624560"/>
            <a:ext cx="360" cy="275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0" name="CustomShape 31"/>
          <p:cNvSpPr/>
          <p:nvPr/>
        </p:nvSpPr>
        <p:spPr>
          <a:xfrm flipH="1">
            <a:off x="7723080" y="4624560"/>
            <a:ext cx="685440" cy="275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1" name="CustomShape 32"/>
          <p:cNvSpPr/>
          <p:nvPr/>
        </p:nvSpPr>
        <p:spPr>
          <a:xfrm>
            <a:off x="6808680" y="5510160"/>
            <a:ext cx="1828440" cy="356760"/>
          </a:xfrm>
          <a:prstGeom prst="rect">
            <a:avLst/>
          </a:prstGeom>
          <a:solidFill>
            <a:srgbClr val="7030a0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Sort</a:t>
            </a:r>
            <a:endParaRPr/>
          </a:p>
        </p:txBody>
      </p:sp>
      <p:sp>
        <p:nvSpPr>
          <p:cNvPr id="222" name="CustomShape 33"/>
          <p:cNvSpPr/>
          <p:nvPr/>
        </p:nvSpPr>
        <p:spPr>
          <a:xfrm>
            <a:off x="7723080" y="5257800"/>
            <a:ext cx="360" cy="2520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3" name="CustomShape 34"/>
          <p:cNvSpPr/>
          <p:nvPr/>
        </p:nvSpPr>
        <p:spPr>
          <a:xfrm>
            <a:off x="6808680" y="6043680"/>
            <a:ext cx="1828440" cy="356760"/>
          </a:xfrm>
          <a:prstGeom prst="rect">
            <a:avLst/>
          </a:prstGeom>
          <a:solidFill>
            <a:srgbClr val="ff0000"/>
          </a:solidFill>
          <a:ln w="55080">
            <a:noFill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Lucida Sans Unicode"/>
              </a:rPr>
              <a:t>Reduce</a:t>
            </a:r>
            <a:endParaRPr/>
          </a:p>
        </p:txBody>
      </p:sp>
      <p:sp>
        <p:nvSpPr>
          <p:cNvPr id="224" name="CustomShape 35"/>
          <p:cNvSpPr/>
          <p:nvPr/>
        </p:nvSpPr>
        <p:spPr>
          <a:xfrm>
            <a:off x="7723080" y="5867280"/>
            <a:ext cx="360" cy="1756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5" name="CustomShape 36"/>
          <p:cNvSpPr/>
          <p:nvPr/>
        </p:nvSpPr>
        <p:spPr>
          <a:xfrm>
            <a:off x="7723080" y="2057400"/>
            <a:ext cx="360" cy="134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Computing the Mean: Version 3</a:t>
            </a:r>
            <a:endParaRPr/>
          </a:p>
        </p:txBody>
      </p:sp>
      <p:pic>
        <p:nvPicPr>
          <p:cNvPr id="63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88640"/>
            <a:ext cx="5306040" cy="5083200"/>
          </a:xfrm>
          <a:prstGeom prst="rect">
            <a:avLst/>
          </a:prstGeom>
          <a:ln>
            <a:noFill/>
          </a:ln>
        </p:spPr>
      </p:pic>
      <p:sp>
        <p:nvSpPr>
          <p:cNvPr id="639" name="CustomShape 2"/>
          <p:cNvSpPr/>
          <p:nvPr/>
        </p:nvSpPr>
        <p:spPr>
          <a:xfrm>
            <a:off x="311040" y="6172200"/>
            <a:ext cx="11624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Fixed?</a:t>
            </a:r>
            <a:endParaRPr/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Computing the Mean: Version 4</a:t>
            </a:r>
            <a:endParaRPr/>
          </a:p>
        </p:txBody>
      </p:sp>
      <p:pic>
        <p:nvPicPr>
          <p:cNvPr id="64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9200" y="2043000"/>
            <a:ext cx="4304880" cy="277128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325080" y="5867280"/>
            <a:ext cx="42638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Are combiners still needed?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Algorithm Design: Running Example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Term co-occurrence matrix for a text collection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 = N x N matrix (N = vocabulary size)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</a:t>
            </a:r>
            <a:r>
              <a:rPr i="1" lang="en-US" sz="2000" baseline="-25000">
                <a:solidFill>
                  <a:srgbClr val="000000"/>
                </a:solidFill>
                <a:latin typeface="Arial"/>
              </a:rPr>
              <a:t>ij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: number of times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and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j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co-occur in some context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(for concreteness, let’s say context = sentence)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Why?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Distributional profiles as a way of measuring semantic distance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Semantic distance useful for many language processing tasks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8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91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96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260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MapReduce: Large Counting Problems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Term co-occurrence matrix for a text collection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= specific instance of a large counting problem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 large event space (number of terms)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 large number of observations (the collection itself)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Goal: keep track of interesting statistics about the events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Basic approach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Mappers generate partial counts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Reducers aggregate partial counts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7" name="CustomShape 3"/>
          <p:cNvSpPr/>
          <p:nvPr/>
        </p:nvSpPr>
        <p:spPr>
          <a:xfrm>
            <a:off x="1020960" y="5029200"/>
            <a:ext cx="70956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How do we aggregate partial counts efficiently?</a:t>
            </a:r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First Try: “Pairs”</a:t>
            </a:r>
            <a:endParaRPr/>
          </a:p>
        </p:txBody>
      </p:sp>
      <p:sp>
        <p:nvSpPr>
          <p:cNvPr id="649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Each mapper takes a sentence: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Generate all co-occurring term pairs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For all pairs, emit (a, b) → count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Reducers sum up counts associated with these pairs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Use combiners!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Pairs: Pseudo-Code</a:t>
            </a:r>
            <a:endParaRPr/>
          </a:p>
        </p:txBody>
      </p:sp>
      <p:pic>
        <p:nvPicPr>
          <p:cNvPr id="65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2071800"/>
            <a:ext cx="8219880" cy="3095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“</a:t>
            </a:r>
            <a:r>
              <a:rPr lang="en-US" sz="3200">
                <a:solidFill>
                  <a:srgbClr val="000000"/>
                </a:solidFill>
                <a:latin typeface="Arial Black"/>
              </a:rPr>
              <a:t>Pairs” Analysis</a:t>
            </a:r>
            <a:endParaRPr/>
          </a:p>
        </p:txBody>
      </p:sp>
      <p:sp>
        <p:nvSpPr>
          <p:cNvPr id="653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Easy to implement, easy to understand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Lots of pairs to sort and shuffle around (upper bound?)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Not many opportunities for combiners to work</a:t>
            </a:r>
            <a:endParaRPr/>
          </a:p>
        </p:txBody>
      </p:sp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Another Try: “Stripes”</a:t>
            </a:r>
            <a:endParaRPr/>
          </a:p>
        </p:txBody>
      </p:sp>
      <p:sp>
        <p:nvSpPr>
          <p:cNvPr id="655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Idea: group together pairs into an associative array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Each mapper takes a sentence: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Generate all co-occurring term pairs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For each term, emit a → { b: count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c: count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d: count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… }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Reducers perform element-wise sum of associative arrays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6" name="CustomShape 3"/>
          <p:cNvSpPr/>
          <p:nvPr/>
        </p:nvSpPr>
        <p:spPr>
          <a:xfrm>
            <a:off x="1265400" y="1569960"/>
            <a:ext cx="1261440" cy="1461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(a, b) → 1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(a, c) → 2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(a, d) → 5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(a, e) → 3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(a, f) → 2 </a:t>
            </a:r>
            <a:endParaRPr/>
          </a:p>
        </p:txBody>
      </p:sp>
      <p:sp>
        <p:nvSpPr>
          <p:cNvPr id="657" name="CustomShape 4"/>
          <p:cNvSpPr/>
          <p:nvPr/>
        </p:nvSpPr>
        <p:spPr>
          <a:xfrm>
            <a:off x="3898800" y="2103480"/>
            <a:ext cx="32871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 → { b: 1, c: 2, d: 5, e: 3, f: 2 }</a:t>
            </a:r>
            <a:endParaRPr/>
          </a:p>
        </p:txBody>
      </p:sp>
      <p:sp>
        <p:nvSpPr>
          <p:cNvPr id="658" name="CustomShape 5"/>
          <p:cNvSpPr/>
          <p:nvPr/>
        </p:nvSpPr>
        <p:spPr>
          <a:xfrm>
            <a:off x="1916280" y="4952880"/>
            <a:ext cx="3290040" cy="91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 → { b: 1,         d: 5, e: 3 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 → { b: 1, c: 2, d: 2,         f: 2 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 → { b: 2, c: 2, d: 7, e: 3, f: 2 }</a:t>
            </a:r>
            <a:endParaRPr/>
          </a:p>
        </p:txBody>
      </p:sp>
      <p:sp>
        <p:nvSpPr>
          <p:cNvPr id="659" name="Line 6"/>
          <p:cNvSpPr/>
          <p:nvPr/>
        </p:nvSpPr>
        <p:spPr>
          <a:xfrm>
            <a:off x="1523880" y="5562360"/>
            <a:ext cx="380988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0" name="CustomShape 7"/>
          <p:cNvSpPr/>
          <p:nvPr/>
        </p:nvSpPr>
        <p:spPr>
          <a:xfrm>
            <a:off x="1449000" y="5257800"/>
            <a:ext cx="33048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+</a:t>
            </a:r>
            <a:endParaRPr/>
          </a:p>
        </p:txBody>
      </p:sp>
      <p:sp>
        <p:nvSpPr>
          <p:cNvPr id="661" name="CustomShape 8"/>
          <p:cNvSpPr/>
          <p:nvPr/>
        </p:nvSpPr>
        <p:spPr>
          <a:xfrm rot="20634600">
            <a:off x="3975120" y="5341320"/>
            <a:ext cx="5065560" cy="69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"/>
              </a:rPr>
              <a:t>Key: cleverly-constructed data structure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"/>
              </a:rPr>
              <a:t>brings together partial results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Stripes: Pseudo-Code</a:t>
            </a:r>
            <a:endParaRPr/>
          </a:p>
        </p:txBody>
      </p:sp>
      <p:pic>
        <p:nvPicPr>
          <p:cNvPr id="66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20" y="1738440"/>
            <a:ext cx="8181720" cy="376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“</a:t>
            </a:r>
            <a:r>
              <a:rPr lang="en-US" sz="3200">
                <a:solidFill>
                  <a:srgbClr val="000000"/>
                </a:solidFill>
                <a:latin typeface="Arial Black"/>
              </a:rPr>
              <a:t>Stripes” Analysis</a:t>
            </a:r>
            <a:endParaRPr/>
          </a:p>
        </p:txBody>
      </p:sp>
      <p:sp>
        <p:nvSpPr>
          <p:cNvPr id="665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Far less sorting and shuffling of key-value pairs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Can make better use of combiners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More difficult to implement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Underlying object more heavyweight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Fundamental limitation in terms of size of event space</a:t>
            </a:r>
            <a:endParaRPr/>
          </a:p>
        </p:txBody>
      </p:sp>
    </p:spTree>
  </p:cSld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14720"/>
            <a:ext cx="9143640" cy="602856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0" y="6611760"/>
            <a:ext cx="2742840" cy="2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Wikipedia (Mahout)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685800"/>
            <a:ext cx="8915040" cy="5348880"/>
          </a:xfrm>
          <a:prstGeom prst="rect">
            <a:avLst/>
          </a:prstGeom>
          <a:ln>
            <a:noFill/>
          </a:ln>
        </p:spPr>
      </p:pic>
      <p:sp>
        <p:nvSpPr>
          <p:cNvPr id="667" name="CustomShape 1"/>
          <p:cNvSpPr/>
          <p:nvPr/>
        </p:nvSpPr>
        <p:spPr>
          <a:xfrm>
            <a:off x="0" y="6303960"/>
            <a:ext cx="5409720" cy="547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Cluster size: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38 cores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Data Source: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Associated Press Worldstream (APW) of the English Gigaword Corpus (v3), which contains 2.27 million documents (1.8 GB compressed, 5.7 GB uncompressed)</a:t>
            </a:r>
            <a:endParaRPr/>
          </a:p>
        </p:txBody>
      </p:sp>
    </p:spTree>
  </p:cSld>
  <p:timing>
    <p:tnLst>
      <p:par>
        <p:cTn id="247" dur="indefinite" restart="never" nodeType="tmRoot">
          <p:childTnLst>
            <p:seq>
              <p:cTn id="2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685800"/>
            <a:ext cx="8915040" cy="534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9" dur="indefinite" restart="never" nodeType="tmRoot">
          <p:childTnLst>
            <p:seq>
              <p:cTn id="2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Relative Frequencies</a:t>
            </a:r>
            <a:endParaRPr/>
          </a:p>
        </p:txBody>
      </p:sp>
      <p:sp>
        <p:nvSpPr>
          <p:cNvPr id="670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How do we estimate relative frequencies from counts?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Why do we want to do this?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How do we do this with MapReduce?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1" dur="indefinite" restart="never" nodeType="tmRoot">
          <p:childTnLst>
            <p:seq>
              <p:cTn id="2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f(B|A): “Stripes” </a:t>
            </a:r>
            <a:endParaRPr/>
          </a:p>
        </p:txBody>
      </p:sp>
      <p:sp>
        <p:nvSpPr>
          <p:cNvPr id="672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Easy!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One pass to compute (a, *)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Another pass to directly compute f(B|A)</a:t>
            </a:r>
            <a:endParaRPr/>
          </a:p>
        </p:txBody>
      </p:sp>
      <p:sp>
        <p:nvSpPr>
          <p:cNvPr id="673" name="CustomShape 3"/>
          <p:cNvSpPr/>
          <p:nvPr/>
        </p:nvSpPr>
        <p:spPr>
          <a:xfrm>
            <a:off x="798480" y="1371600"/>
            <a:ext cx="393984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a →  {b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:3,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:12,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:7,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4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:1, … }</a:t>
            </a:r>
            <a:endParaRPr/>
          </a:p>
        </p:txBody>
      </p:sp>
    </p:spTree>
  </p:cSld>
  <p:timing>
    <p:tnLst>
      <p:par>
        <p:cTn id="253" dur="indefinite" restart="never" nodeType="tmRoot">
          <p:childTnLst>
            <p:seq>
              <p:cTn id="2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f(B|A): “Pairs” </a:t>
            </a:r>
            <a:endParaRPr/>
          </a:p>
        </p:txBody>
      </p:sp>
      <p:sp>
        <p:nvSpPr>
          <p:cNvPr id="675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 this to work: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Must emit extra (a, *) for every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in mapper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Must make sure all a’s get sent to same reducer (use partitioner)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Must make sure (a, *) comes first (define sort order)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Must hold state in reducer across different key-value pairs</a:t>
            </a:r>
            <a:endParaRPr/>
          </a:p>
        </p:txBody>
      </p:sp>
      <p:sp>
        <p:nvSpPr>
          <p:cNvPr id="676" name="CustomShape 3"/>
          <p:cNvSpPr/>
          <p:nvPr/>
        </p:nvSpPr>
        <p:spPr>
          <a:xfrm>
            <a:off x="1153800" y="1720800"/>
            <a:ext cx="1606320" cy="1781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3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12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7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4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1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677" name="CustomShape 4"/>
          <p:cNvSpPr/>
          <p:nvPr/>
        </p:nvSpPr>
        <p:spPr>
          <a:xfrm>
            <a:off x="3429000" y="2133720"/>
            <a:ext cx="91404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</p:sp>
      <p:sp>
        <p:nvSpPr>
          <p:cNvPr id="678" name="CustomShape 5"/>
          <p:cNvSpPr/>
          <p:nvPr/>
        </p:nvSpPr>
        <p:spPr>
          <a:xfrm>
            <a:off x="1147680" y="1295280"/>
            <a:ext cx="1481040" cy="395280"/>
          </a:xfrm>
          <a:prstGeom prst="rect">
            <a:avLst/>
          </a:prstGeom>
          <a:solidFill>
            <a:srgbClr val="ffff99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*) → 32 </a:t>
            </a:r>
            <a:endParaRPr/>
          </a:p>
        </p:txBody>
      </p:sp>
      <p:sp>
        <p:nvSpPr>
          <p:cNvPr id="679" name="CustomShape 6"/>
          <p:cNvSpPr/>
          <p:nvPr/>
        </p:nvSpPr>
        <p:spPr>
          <a:xfrm>
            <a:off x="4860720" y="1720800"/>
            <a:ext cx="2030040" cy="1781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3 / 32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12 / 32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7 / 32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(a, b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4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 → 1 / 32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680" name="CustomShape 7"/>
          <p:cNvSpPr/>
          <p:nvPr/>
        </p:nvSpPr>
        <p:spPr>
          <a:xfrm>
            <a:off x="2768760" y="1338120"/>
            <a:ext cx="36586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Reducer holds this value in memory</a:t>
            </a:r>
            <a:endParaRPr/>
          </a:p>
        </p:txBody>
      </p:sp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f(B|A): “Pairs” </a:t>
            </a:r>
            <a:endParaRPr/>
          </a:p>
        </p:txBody>
      </p:sp>
      <p:sp>
        <p:nvSpPr>
          <p:cNvPr id="682" name="TextShape 2"/>
          <p:cNvSpPr txBox="1"/>
          <p:nvPr/>
        </p:nvSpPr>
        <p:spPr>
          <a:xfrm>
            <a:off x="76320" y="1143000"/>
            <a:ext cx="891504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M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APPER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M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AP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(docid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, doc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d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all term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ϵ doc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all term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ϵ N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EIGHBOURS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MIT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 pair(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w,u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), count 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MIT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 pair(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w,*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), count 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C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OMPARE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 pair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p1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, pair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p2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(*ϵ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p1)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return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(*ϵ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p2)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return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else  return compare(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p1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.left,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p2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.left)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P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ARTITIONER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method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ETPARTITION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(pair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, count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return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p.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left.hasCode( )% numReducers</a:t>
            </a:r>
            <a:endParaRPr/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f(B|A): “Pairs” </a:t>
            </a:r>
            <a:endParaRPr/>
          </a:p>
        </p:txBody>
      </p:sp>
      <p:sp>
        <p:nvSpPr>
          <p:cNvPr id="684" name="TextShape 2"/>
          <p:cNvSpPr txBox="1"/>
          <p:nvPr/>
        </p:nvSpPr>
        <p:spPr>
          <a:xfrm>
            <a:off x="76320" y="1143000"/>
            <a:ext cx="891504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class R</a:t>
            </a:r>
            <a:r>
              <a:rPr b="1" lang="en-US">
                <a:solidFill>
                  <a:srgbClr val="000000"/>
                </a:solidFill>
                <a:latin typeface="Times New Roman"/>
              </a:rPr>
              <a:t>EDUCER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method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NITIALIZE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MC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0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method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EDUCE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 pair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, counts[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c1,c2,…..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]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(p.right.equals(*))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MC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0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all count c ϵ counts[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c1,c2,…..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]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MC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MC + 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sum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rf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all count c ϵ counts[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c1,c2,…..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]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do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sum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sum + 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rf </a:t>
            </a:r>
            <a:r>
              <a:rPr lang="en-US" sz="200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sum/MC</a:t>
            </a:r>
            <a:endParaRPr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MIT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(pair p, rf )</a:t>
            </a:r>
            <a:endParaRPr/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“</a:t>
            </a:r>
            <a:r>
              <a:rPr lang="en-US" sz="3200">
                <a:solidFill>
                  <a:srgbClr val="000000"/>
                </a:solidFill>
                <a:latin typeface="Arial Black"/>
              </a:rPr>
              <a:t>Order Inversion”</a:t>
            </a:r>
            <a:endParaRPr/>
          </a:p>
        </p:txBody>
      </p:sp>
      <p:sp>
        <p:nvSpPr>
          <p:cNvPr id="686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Common design pattern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Computing relative frequencies requires marginal counts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But marginal cannot be computed until you see all counts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Buffering is a bad idea!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Trick: getting the marginal counts to arrive at the reducer before the joint counts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Optimizations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Apply in-memory combining pattern to accumulate marginal counts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Should we apply combiners?</a:t>
            </a:r>
            <a:endParaRPr/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Synchronization: Pairs vs. Stripes</a:t>
            </a:r>
            <a:endParaRPr/>
          </a:p>
        </p:txBody>
      </p:sp>
      <p:sp>
        <p:nvSpPr>
          <p:cNvPr id="688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Approach 1: turn synchronization into an ordering problem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Sort keys into correct order of computation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Partition key space so that each reducer gets the appropriate set of partial results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Hold state in reducer across multiple key-value pairs to perform computation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Illustrated by the “pairs” approach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Approach 2: construct data structures that bring partial results together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Each reducer receives all the data it needs to complete the computation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Illustrated by the “stripes” approach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63" dur="indefinite" restart="never" nodeType="tmRoot">
          <p:childTnLst>
            <p:seq>
              <p:cTn id="2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Secondary Sorting</a:t>
            </a:r>
            <a:endParaRPr/>
          </a:p>
        </p:txBody>
      </p:sp>
      <p:sp>
        <p:nvSpPr>
          <p:cNvPr id="690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MapReduce sorts input to reducers by key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Values may be arbitrarily ordered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if want to sort value also?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E.g., k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→ (v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r), (v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r), (v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4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r), (v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8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, r)…</a:t>
            </a:r>
            <a:endParaRPr/>
          </a:p>
          <a:p>
            <a:endParaRPr/>
          </a:p>
        </p:txBody>
      </p:sp>
    </p:spTree>
  </p:cSld>
  <p:timing>
    <p:tnLst>
      <p:par>
        <p:cTn id="265" dur="indefinite" restart="never" nodeType="tmRoot">
          <p:childTnLst>
            <p:seq>
              <p:cTn id="2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MapReduce: Recap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Programmers must specify:</a:t>
            </a:r>
            <a:endParaRPr/>
          </a:p>
          <a:p>
            <a:r>
              <a:rPr b="1" lang="en-US" sz="2000">
                <a:solidFill>
                  <a:srgbClr val="ff0000"/>
                </a:solidFill>
                <a:latin typeface="Arial"/>
              </a:rPr>
              <a:t>map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(k, v)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→ &lt;k’, v’&gt;*</a:t>
            </a:r>
            <a:endParaRPr/>
          </a:p>
          <a:p>
            <a:r>
              <a:rPr b="1" lang="en-US" sz="2000">
                <a:solidFill>
                  <a:srgbClr val="ff0000"/>
                </a:solidFill>
                <a:latin typeface="Arial"/>
              </a:rPr>
              <a:t>reduce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(k’, v’) → &lt;k’, v’&gt;*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All values with the same key are reduced together</a:t>
            </a:r>
            <a:endParaRPr/>
          </a:p>
          <a:p>
            <a:pPr>
              <a:lnSpc>
                <a:spcPct val="9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Optionally, also:</a:t>
            </a:r>
            <a:endParaRPr/>
          </a:p>
          <a:p>
            <a:r>
              <a:rPr b="1" lang="en-US" sz="2000">
                <a:solidFill>
                  <a:srgbClr val="ff0000"/>
                </a:solidFill>
                <a:latin typeface="Arial"/>
              </a:rPr>
              <a:t>partition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(k’, number of partitions) → partition for k’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Often a simple hash of the key, e.g., hash(k’) mod n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Divides up key space for parallel reduce operations</a:t>
            </a:r>
            <a:endParaRPr/>
          </a:p>
          <a:p>
            <a:r>
              <a:rPr b="1" lang="en-US" sz="2000">
                <a:solidFill>
                  <a:srgbClr val="ff0000"/>
                </a:solidFill>
                <a:latin typeface="Arial"/>
              </a:rPr>
              <a:t>combine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(k’, v’) → &lt;k’, v’&gt;*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Mini-reducers that run in memory after the map phase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Used as an optimization to reduce network traffic</a:t>
            </a:r>
            <a:endParaRPr/>
          </a:p>
          <a:p>
            <a:pPr>
              <a:lnSpc>
                <a:spcPct val="9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execution framework handles everything else…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Secondary Sorting: Solutions</a:t>
            </a:r>
            <a:endParaRPr/>
          </a:p>
        </p:txBody>
      </p:sp>
      <p:sp>
        <p:nvSpPr>
          <p:cNvPr id="692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Solution 1: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Buffer values in memory, then sort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Why is this a bad idea?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Solution 2: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Value-to-key conversion” design pattern: form composite intermediate key,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(k, v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Let execution framework do the sorting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Preserve state across multiple key-value pairs to handle processing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Anything else we need to do?</a:t>
            </a:r>
            <a:endParaRPr/>
          </a:p>
        </p:txBody>
      </p:sp>
    </p:spTree>
  </p:cSld>
  <p:timing>
    <p:tnLst>
      <p:par>
        <p:cTn id="267" dur="indefinite" restart="never" nodeType="tmRoot">
          <p:childTnLst>
            <p:seq>
              <p:cTn id="2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Recap: Tools for Synchronization</a:t>
            </a:r>
            <a:endParaRPr/>
          </a:p>
        </p:txBody>
      </p:sp>
      <p:sp>
        <p:nvSpPr>
          <p:cNvPr id="694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Cleverly-constructed data structures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Bring data together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Sort order of intermediate keys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Control order in which reducers process keys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Control which reducer processes which keys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Preserving state in mappers and reducers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Capture dependencies across multiple keys and values</a:t>
            </a:r>
            <a:endParaRPr/>
          </a:p>
          <a:p>
            <a:endParaRPr/>
          </a:p>
        </p:txBody>
      </p:sp>
    </p:spTree>
  </p:cSld>
  <p:timing>
    <p:tnLst>
      <p:par>
        <p:cTn id="269" dur="indefinite" restart="never" nodeType="tmRoot">
          <p:childTnLst>
            <p:seq>
              <p:cTn id="2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Issues and Tradeoffs</a:t>
            </a:r>
            <a:endParaRPr/>
          </a:p>
        </p:txBody>
      </p:sp>
      <p:sp>
        <p:nvSpPr>
          <p:cNvPr id="696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Number of key-value pairs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Object creation overhead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Time for sorting and shuffling pairs across the network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Size of each key-value pair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De/serialization overhead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Local aggregation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Opportunities to perform local aggregation varies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Combiners make a big difference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Combiners vs. in-mapper combining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RAM vs. disk vs. network</a:t>
            </a:r>
            <a:endParaRPr/>
          </a:p>
          <a:p>
            <a:endParaRPr/>
          </a:p>
        </p:txBody>
      </p:sp>
    </p:spTree>
  </p:cSld>
  <p:timing>
    <p:tnLst>
      <p:par>
        <p:cTn id="271" dur="indefinite" restart="never" nodeType="tmRoot">
          <p:childTnLst>
            <p:seq>
              <p:cTn id="2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Debugging at Scale</a:t>
            </a:r>
            <a:endParaRPr/>
          </a:p>
        </p:txBody>
      </p:sp>
      <p:sp>
        <p:nvSpPr>
          <p:cNvPr id="698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Works on small datasets, won’t scale… why?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Memory management issues (buffering and object creation)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Too much intermediate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Mangled input records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Real-world data is messy!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Word count: how many unique words in Wikipedia?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There’s no such thing as “consistent data”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Watch out for corner cases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Isolate unexpected behavior, bring local</a:t>
            </a:r>
            <a:endParaRPr/>
          </a:p>
        </p:txBody>
      </p:sp>
    </p:spTree>
  </p:cSld>
  <p:timing>
    <p:tnLst>
      <p:par>
        <p:cTn id="273" dur="indefinite" restart="never" nodeType="tmRoot">
          <p:childTnLst>
            <p:seq>
              <p:cTn id="2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8640"/>
            <a:ext cx="9143640" cy="6120360"/>
          </a:xfrm>
          <a:prstGeom prst="rect">
            <a:avLst/>
          </a:prstGeom>
          <a:ln>
            <a:noFill/>
          </a:ln>
        </p:spPr>
      </p:pic>
      <p:sp>
        <p:nvSpPr>
          <p:cNvPr id="700" name="CustomShape 1"/>
          <p:cNvSpPr/>
          <p:nvPr/>
        </p:nvSpPr>
        <p:spPr>
          <a:xfrm>
            <a:off x="0" y="6611760"/>
            <a:ext cx="2742840" cy="2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Wikipedia (Japanese rock garden)</a:t>
            </a:r>
            <a:endParaRPr/>
          </a:p>
        </p:txBody>
      </p:sp>
      <p:sp>
        <p:nvSpPr>
          <p:cNvPr id="701" name="TextShape 2"/>
          <p:cNvSpPr txBox="1"/>
          <p:nvPr/>
        </p:nvSpPr>
        <p:spPr>
          <a:xfrm>
            <a:off x="0" y="2895480"/>
            <a:ext cx="9143640" cy="1028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75" dur="indefinite" restart="never" nodeType="tmRoot">
          <p:childTnLst>
            <p:seq>
              <p:cTn id="2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 rot="5400000">
            <a:off x="2644920" y="3212640"/>
            <a:ext cx="27252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1" name="CustomShape 2"/>
          <p:cNvSpPr/>
          <p:nvPr/>
        </p:nvSpPr>
        <p:spPr>
          <a:xfrm rot="5400000">
            <a:off x="393876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2" name="CustomShape 3"/>
          <p:cNvSpPr/>
          <p:nvPr/>
        </p:nvSpPr>
        <p:spPr>
          <a:xfrm rot="5400000">
            <a:off x="523440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3" name="CustomShape 4"/>
          <p:cNvSpPr/>
          <p:nvPr/>
        </p:nvSpPr>
        <p:spPr>
          <a:xfrm rot="5400000">
            <a:off x="6606000" y="321300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4" name="CustomShape 5"/>
          <p:cNvSpPr/>
          <p:nvPr/>
        </p:nvSpPr>
        <p:spPr>
          <a:xfrm>
            <a:off x="632448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235" name="CustomShape 6"/>
          <p:cNvSpPr/>
          <p:nvPr/>
        </p:nvSpPr>
        <p:spPr>
          <a:xfrm>
            <a:off x="236232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236" name="CustomShape 7"/>
          <p:cNvSpPr/>
          <p:nvPr/>
        </p:nvSpPr>
        <p:spPr>
          <a:xfrm>
            <a:off x="365760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237" name="CustomShape 8"/>
          <p:cNvSpPr/>
          <p:nvPr/>
        </p:nvSpPr>
        <p:spPr>
          <a:xfrm>
            <a:off x="4952880" y="2666880"/>
            <a:ext cx="837720" cy="409320"/>
          </a:xfrm>
          <a:prstGeom prst="rect">
            <a:avLst/>
          </a:prstGeom>
          <a:solidFill>
            <a:srgbClr val="ff99cc"/>
          </a:solidFill>
          <a:ln w="25560">
            <a:solidFill>
              <a:srgbClr val="bc719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combine</a:t>
            </a:r>
            <a:endParaRPr/>
          </a:p>
        </p:txBody>
      </p:sp>
      <p:sp>
        <p:nvSpPr>
          <p:cNvPr id="238" name="CustomShape 9"/>
          <p:cNvSpPr/>
          <p:nvPr/>
        </p:nvSpPr>
        <p:spPr>
          <a:xfrm>
            <a:off x="27946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39" name="CustomShape 10"/>
          <p:cNvSpPr/>
          <p:nvPr/>
        </p:nvSpPr>
        <p:spPr>
          <a:xfrm>
            <a:off x="27860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240" name="CustomShape 11"/>
          <p:cNvSpPr/>
          <p:nvPr/>
        </p:nvSpPr>
        <p:spPr>
          <a:xfrm>
            <a:off x="22960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41" name="CustomShape 12"/>
          <p:cNvSpPr/>
          <p:nvPr/>
        </p:nvSpPr>
        <p:spPr>
          <a:xfrm>
            <a:off x="22874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242" name="CustomShape 13"/>
          <p:cNvSpPr/>
          <p:nvPr/>
        </p:nvSpPr>
        <p:spPr>
          <a:xfrm>
            <a:off x="252504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43" name="CustomShape 14"/>
          <p:cNvSpPr/>
          <p:nvPr/>
        </p:nvSpPr>
        <p:spPr>
          <a:xfrm>
            <a:off x="25160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44" name="CustomShape 15"/>
          <p:cNvSpPr/>
          <p:nvPr/>
        </p:nvSpPr>
        <p:spPr>
          <a:xfrm>
            <a:off x="30232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45" name="CustomShape 16"/>
          <p:cNvSpPr/>
          <p:nvPr/>
        </p:nvSpPr>
        <p:spPr>
          <a:xfrm>
            <a:off x="301464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46" name="CustomShape 17"/>
          <p:cNvSpPr/>
          <p:nvPr/>
        </p:nvSpPr>
        <p:spPr>
          <a:xfrm>
            <a:off x="385524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47" name="CustomShape 18"/>
          <p:cNvSpPr/>
          <p:nvPr/>
        </p:nvSpPr>
        <p:spPr>
          <a:xfrm>
            <a:off x="385056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248" name="CustomShape 19"/>
          <p:cNvSpPr/>
          <p:nvPr/>
        </p:nvSpPr>
        <p:spPr>
          <a:xfrm>
            <a:off x="408384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49" name="CustomShape 20"/>
          <p:cNvSpPr/>
          <p:nvPr/>
        </p:nvSpPr>
        <p:spPr>
          <a:xfrm>
            <a:off x="407520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9</a:t>
            </a:r>
            <a:endParaRPr/>
          </a:p>
        </p:txBody>
      </p:sp>
      <p:sp>
        <p:nvSpPr>
          <p:cNvPr id="250" name="CustomShape 21"/>
          <p:cNvSpPr/>
          <p:nvPr/>
        </p:nvSpPr>
        <p:spPr>
          <a:xfrm>
            <a:off x="488700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1" name="CustomShape 22"/>
          <p:cNvSpPr/>
          <p:nvPr/>
        </p:nvSpPr>
        <p:spPr>
          <a:xfrm>
            <a:off x="53794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" name="CustomShape 23"/>
          <p:cNvSpPr/>
          <p:nvPr/>
        </p:nvSpPr>
        <p:spPr>
          <a:xfrm>
            <a:off x="48783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253" name="CustomShape 24"/>
          <p:cNvSpPr/>
          <p:nvPr/>
        </p:nvSpPr>
        <p:spPr>
          <a:xfrm>
            <a:off x="537084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254" name="CustomShape 25"/>
          <p:cNvSpPr/>
          <p:nvPr/>
        </p:nvSpPr>
        <p:spPr>
          <a:xfrm>
            <a:off x="511560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55" name="CustomShape 26"/>
          <p:cNvSpPr/>
          <p:nvPr/>
        </p:nvSpPr>
        <p:spPr>
          <a:xfrm>
            <a:off x="51069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56" name="CustomShape 27"/>
          <p:cNvSpPr/>
          <p:nvPr/>
        </p:nvSpPr>
        <p:spPr>
          <a:xfrm>
            <a:off x="56080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57" name="CustomShape 28"/>
          <p:cNvSpPr/>
          <p:nvPr/>
        </p:nvSpPr>
        <p:spPr>
          <a:xfrm>
            <a:off x="559908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8" name="CustomShape 29"/>
          <p:cNvSpPr/>
          <p:nvPr/>
        </p:nvSpPr>
        <p:spPr>
          <a:xfrm>
            <a:off x="625860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9" name="CustomShape 30"/>
          <p:cNvSpPr/>
          <p:nvPr/>
        </p:nvSpPr>
        <p:spPr>
          <a:xfrm>
            <a:off x="6751080" y="340560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0" name="CustomShape 31"/>
          <p:cNvSpPr/>
          <p:nvPr/>
        </p:nvSpPr>
        <p:spPr>
          <a:xfrm>
            <a:off x="62499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261" name="CustomShape 32"/>
          <p:cNvSpPr/>
          <p:nvPr/>
        </p:nvSpPr>
        <p:spPr>
          <a:xfrm>
            <a:off x="6742440" y="338148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262" name="CustomShape 33"/>
          <p:cNvSpPr/>
          <p:nvPr/>
        </p:nvSpPr>
        <p:spPr>
          <a:xfrm>
            <a:off x="648720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3" name="CustomShape 34"/>
          <p:cNvSpPr/>
          <p:nvPr/>
        </p:nvSpPr>
        <p:spPr>
          <a:xfrm>
            <a:off x="647856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64" name="CustomShape 35"/>
          <p:cNvSpPr/>
          <p:nvPr/>
        </p:nvSpPr>
        <p:spPr>
          <a:xfrm>
            <a:off x="6979680" y="340560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5" name="CustomShape 36"/>
          <p:cNvSpPr/>
          <p:nvPr/>
        </p:nvSpPr>
        <p:spPr>
          <a:xfrm>
            <a:off x="6970680" y="338148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266" name="CustomShape 37"/>
          <p:cNvSpPr/>
          <p:nvPr/>
        </p:nvSpPr>
        <p:spPr>
          <a:xfrm>
            <a:off x="228600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267" name="CustomShape 38"/>
          <p:cNvSpPr/>
          <p:nvPr/>
        </p:nvSpPr>
        <p:spPr>
          <a:xfrm>
            <a:off x="358128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268" name="CustomShape 39"/>
          <p:cNvSpPr/>
          <p:nvPr/>
        </p:nvSpPr>
        <p:spPr>
          <a:xfrm>
            <a:off x="487692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269" name="CustomShape 40"/>
          <p:cNvSpPr/>
          <p:nvPr/>
        </p:nvSpPr>
        <p:spPr>
          <a:xfrm>
            <a:off x="6248520" y="3733920"/>
            <a:ext cx="990360" cy="333000"/>
          </a:xfrm>
          <a:prstGeom prst="rect">
            <a:avLst/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partition</a:t>
            </a:r>
            <a:endParaRPr/>
          </a:p>
        </p:txBody>
      </p:sp>
      <p:sp>
        <p:nvSpPr>
          <p:cNvPr id="270" name="CustomShape 41"/>
          <p:cNvSpPr/>
          <p:nvPr/>
        </p:nvSpPr>
        <p:spPr>
          <a:xfrm rot="5400000">
            <a:off x="2644920" y="2145960"/>
            <a:ext cx="27252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1" name="CustomShape 42"/>
          <p:cNvSpPr/>
          <p:nvPr/>
        </p:nvSpPr>
        <p:spPr>
          <a:xfrm rot="5400000">
            <a:off x="393876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2" name="CustomShape 43"/>
          <p:cNvSpPr/>
          <p:nvPr/>
        </p:nvSpPr>
        <p:spPr>
          <a:xfrm rot="5400000">
            <a:off x="523440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3" name="CustomShape 44"/>
          <p:cNvSpPr/>
          <p:nvPr/>
        </p:nvSpPr>
        <p:spPr>
          <a:xfrm rot="5400000">
            <a:off x="6606000" y="214632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4" name="CustomShape 45"/>
          <p:cNvSpPr/>
          <p:nvPr/>
        </p:nvSpPr>
        <p:spPr>
          <a:xfrm>
            <a:off x="632448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275" name="CustomShape 46"/>
          <p:cNvSpPr/>
          <p:nvPr/>
        </p:nvSpPr>
        <p:spPr>
          <a:xfrm flipH="1" rot="5400000">
            <a:off x="6019920" y="714600"/>
            <a:ext cx="609120" cy="609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6" name="CustomShape 47"/>
          <p:cNvSpPr/>
          <p:nvPr/>
        </p:nvSpPr>
        <p:spPr>
          <a:xfrm>
            <a:off x="236232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277" name="CustomShape 48"/>
          <p:cNvSpPr/>
          <p:nvPr/>
        </p:nvSpPr>
        <p:spPr>
          <a:xfrm rot="5400000">
            <a:off x="2819880" y="713880"/>
            <a:ext cx="609120" cy="6091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8" name="CustomShape 49"/>
          <p:cNvSpPr/>
          <p:nvPr/>
        </p:nvSpPr>
        <p:spPr>
          <a:xfrm>
            <a:off x="365760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279" name="CustomShape 50"/>
          <p:cNvSpPr/>
          <p:nvPr/>
        </p:nvSpPr>
        <p:spPr>
          <a:xfrm rot="5400000">
            <a:off x="3772080" y="980640"/>
            <a:ext cx="609120" cy="75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0" name="CustomShape 51"/>
          <p:cNvSpPr/>
          <p:nvPr/>
        </p:nvSpPr>
        <p:spPr>
          <a:xfrm>
            <a:off x="4952880" y="1400040"/>
            <a:ext cx="837720" cy="609120"/>
          </a:xfrm>
          <a:prstGeom prst="rect">
            <a:avLst/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281" name="CustomShape 52"/>
          <p:cNvSpPr/>
          <p:nvPr/>
        </p:nvSpPr>
        <p:spPr>
          <a:xfrm flipH="1" rot="5400000">
            <a:off x="4990320" y="981360"/>
            <a:ext cx="609120" cy="75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2" name="CustomShape 53"/>
          <p:cNvSpPr/>
          <p:nvPr/>
        </p:nvSpPr>
        <p:spPr>
          <a:xfrm>
            <a:off x="307908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3" name="CustomShape 54"/>
          <p:cNvSpPr/>
          <p:nvPr/>
        </p:nvSpPr>
        <p:spPr>
          <a:xfrm>
            <a:off x="361260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4" name="CustomShape 55"/>
          <p:cNvSpPr/>
          <p:nvPr/>
        </p:nvSpPr>
        <p:spPr>
          <a:xfrm>
            <a:off x="414576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5" name="CustomShape 56"/>
          <p:cNvSpPr/>
          <p:nvPr/>
        </p:nvSpPr>
        <p:spPr>
          <a:xfrm>
            <a:off x="467928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6" name="CustomShape 57"/>
          <p:cNvSpPr/>
          <p:nvPr/>
        </p:nvSpPr>
        <p:spPr>
          <a:xfrm>
            <a:off x="521244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7" name="CustomShape 58"/>
          <p:cNvSpPr/>
          <p:nvPr/>
        </p:nvSpPr>
        <p:spPr>
          <a:xfrm>
            <a:off x="5745960" y="3574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88" name="CustomShape 59"/>
          <p:cNvSpPr/>
          <p:nvPr/>
        </p:nvSpPr>
        <p:spPr>
          <a:xfrm>
            <a:off x="30402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89" name="CustomShape 60"/>
          <p:cNvSpPr/>
          <p:nvPr/>
        </p:nvSpPr>
        <p:spPr>
          <a:xfrm>
            <a:off x="357372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90" name="CustomShape 61"/>
          <p:cNvSpPr/>
          <p:nvPr/>
        </p:nvSpPr>
        <p:spPr>
          <a:xfrm>
            <a:off x="41068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91" name="CustomShape 62"/>
          <p:cNvSpPr/>
          <p:nvPr/>
        </p:nvSpPr>
        <p:spPr>
          <a:xfrm>
            <a:off x="46404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92" name="CustomShape 63"/>
          <p:cNvSpPr/>
          <p:nvPr/>
        </p:nvSpPr>
        <p:spPr>
          <a:xfrm>
            <a:off x="51735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93" name="CustomShape 64"/>
          <p:cNvSpPr/>
          <p:nvPr/>
        </p:nvSpPr>
        <p:spPr>
          <a:xfrm>
            <a:off x="57070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k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94" name="CustomShape 65"/>
          <p:cNvSpPr/>
          <p:nvPr/>
        </p:nvSpPr>
        <p:spPr>
          <a:xfrm>
            <a:off x="330768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95" name="CustomShape 66"/>
          <p:cNvSpPr/>
          <p:nvPr/>
        </p:nvSpPr>
        <p:spPr>
          <a:xfrm>
            <a:off x="32688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96" name="CustomShape 67"/>
          <p:cNvSpPr/>
          <p:nvPr/>
        </p:nvSpPr>
        <p:spPr>
          <a:xfrm>
            <a:off x="384084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97" name="CustomShape 68"/>
          <p:cNvSpPr/>
          <p:nvPr/>
        </p:nvSpPr>
        <p:spPr>
          <a:xfrm>
            <a:off x="38019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98" name="CustomShape 69"/>
          <p:cNvSpPr/>
          <p:nvPr/>
        </p:nvSpPr>
        <p:spPr>
          <a:xfrm>
            <a:off x="437436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99" name="CustomShape 70"/>
          <p:cNvSpPr/>
          <p:nvPr/>
        </p:nvSpPr>
        <p:spPr>
          <a:xfrm>
            <a:off x="43354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00" name="CustomShape 71"/>
          <p:cNvSpPr/>
          <p:nvPr/>
        </p:nvSpPr>
        <p:spPr>
          <a:xfrm>
            <a:off x="490788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01" name="CustomShape 72"/>
          <p:cNvSpPr/>
          <p:nvPr/>
        </p:nvSpPr>
        <p:spPr>
          <a:xfrm>
            <a:off x="486900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02" name="CustomShape 73"/>
          <p:cNvSpPr/>
          <p:nvPr/>
        </p:nvSpPr>
        <p:spPr>
          <a:xfrm>
            <a:off x="544104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03" name="CustomShape 74"/>
          <p:cNvSpPr/>
          <p:nvPr/>
        </p:nvSpPr>
        <p:spPr>
          <a:xfrm>
            <a:off x="540216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04" name="CustomShape 75"/>
          <p:cNvSpPr/>
          <p:nvPr/>
        </p:nvSpPr>
        <p:spPr>
          <a:xfrm>
            <a:off x="5974560" y="3574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05" name="CustomShape 76"/>
          <p:cNvSpPr/>
          <p:nvPr/>
        </p:nvSpPr>
        <p:spPr>
          <a:xfrm>
            <a:off x="5935680" y="3333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v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06" name="CustomShape 77"/>
          <p:cNvSpPr/>
          <p:nvPr/>
        </p:nvSpPr>
        <p:spPr>
          <a:xfrm>
            <a:off x="27946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07" name="CustomShape 78"/>
          <p:cNvSpPr/>
          <p:nvPr/>
        </p:nvSpPr>
        <p:spPr>
          <a:xfrm>
            <a:off x="27860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308" name="CustomShape 79"/>
          <p:cNvSpPr/>
          <p:nvPr/>
        </p:nvSpPr>
        <p:spPr>
          <a:xfrm>
            <a:off x="22960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09" name="CustomShape 80"/>
          <p:cNvSpPr/>
          <p:nvPr/>
        </p:nvSpPr>
        <p:spPr>
          <a:xfrm>
            <a:off x="22874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10" name="CustomShape 81"/>
          <p:cNvSpPr/>
          <p:nvPr/>
        </p:nvSpPr>
        <p:spPr>
          <a:xfrm>
            <a:off x="252504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1" name="CustomShape 82"/>
          <p:cNvSpPr/>
          <p:nvPr/>
        </p:nvSpPr>
        <p:spPr>
          <a:xfrm>
            <a:off x="25160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12" name="CustomShape 83"/>
          <p:cNvSpPr/>
          <p:nvPr/>
        </p:nvSpPr>
        <p:spPr>
          <a:xfrm>
            <a:off x="30232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3" name="CustomShape 84"/>
          <p:cNvSpPr/>
          <p:nvPr/>
        </p:nvSpPr>
        <p:spPr>
          <a:xfrm>
            <a:off x="301464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14" name="CustomShape 85"/>
          <p:cNvSpPr/>
          <p:nvPr/>
        </p:nvSpPr>
        <p:spPr>
          <a:xfrm>
            <a:off x="359172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15" name="CustomShape 86"/>
          <p:cNvSpPr/>
          <p:nvPr/>
        </p:nvSpPr>
        <p:spPr>
          <a:xfrm>
            <a:off x="408996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16" name="CustomShape 87"/>
          <p:cNvSpPr/>
          <p:nvPr/>
        </p:nvSpPr>
        <p:spPr>
          <a:xfrm>
            <a:off x="35870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17" name="CustomShape 88"/>
          <p:cNvSpPr/>
          <p:nvPr/>
        </p:nvSpPr>
        <p:spPr>
          <a:xfrm>
            <a:off x="40856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18" name="CustomShape 89"/>
          <p:cNvSpPr/>
          <p:nvPr/>
        </p:nvSpPr>
        <p:spPr>
          <a:xfrm>
            <a:off x="382032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9" name="CustomShape 90"/>
          <p:cNvSpPr/>
          <p:nvPr/>
        </p:nvSpPr>
        <p:spPr>
          <a:xfrm>
            <a:off x="38116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20" name="CustomShape 91"/>
          <p:cNvSpPr/>
          <p:nvPr/>
        </p:nvSpPr>
        <p:spPr>
          <a:xfrm>
            <a:off x="431892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21" name="CustomShape 92"/>
          <p:cNvSpPr/>
          <p:nvPr/>
        </p:nvSpPr>
        <p:spPr>
          <a:xfrm>
            <a:off x="430992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22" name="CustomShape 93"/>
          <p:cNvSpPr/>
          <p:nvPr/>
        </p:nvSpPr>
        <p:spPr>
          <a:xfrm>
            <a:off x="488700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23" name="CustomShape 94"/>
          <p:cNvSpPr/>
          <p:nvPr/>
        </p:nvSpPr>
        <p:spPr>
          <a:xfrm>
            <a:off x="53794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24" name="CustomShape 95"/>
          <p:cNvSpPr/>
          <p:nvPr/>
        </p:nvSpPr>
        <p:spPr>
          <a:xfrm>
            <a:off x="48783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25" name="CustomShape 96"/>
          <p:cNvSpPr/>
          <p:nvPr/>
        </p:nvSpPr>
        <p:spPr>
          <a:xfrm>
            <a:off x="53708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26" name="CustomShape 97"/>
          <p:cNvSpPr/>
          <p:nvPr/>
        </p:nvSpPr>
        <p:spPr>
          <a:xfrm>
            <a:off x="511560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27" name="CustomShape 98"/>
          <p:cNvSpPr/>
          <p:nvPr/>
        </p:nvSpPr>
        <p:spPr>
          <a:xfrm>
            <a:off x="51069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28" name="CustomShape 99"/>
          <p:cNvSpPr/>
          <p:nvPr/>
        </p:nvSpPr>
        <p:spPr>
          <a:xfrm>
            <a:off x="56080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29" name="CustomShape 100"/>
          <p:cNvSpPr/>
          <p:nvPr/>
        </p:nvSpPr>
        <p:spPr>
          <a:xfrm>
            <a:off x="55990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30" name="CustomShape 101"/>
          <p:cNvSpPr/>
          <p:nvPr/>
        </p:nvSpPr>
        <p:spPr>
          <a:xfrm>
            <a:off x="625860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31" name="CustomShape 102"/>
          <p:cNvSpPr/>
          <p:nvPr/>
        </p:nvSpPr>
        <p:spPr>
          <a:xfrm>
            <a:off x="6751080" y="233856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32" name="CustomShape 103"/>
          <p:cNvSpPr/>
          <p:nvPr/>
        </p:nvSpPr>
        <p:spPr>
          <a:xfrm>
            <a:off x="62499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333" name="CustomShape 104"/>
          <p:cNvSpPr/>
          <p:nvPr/>
        </p:nvSpPr>
        <p:spPr>
          <a:xfrm>
            <a:off x="6742440" y="231444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34" name="CustomShape 105"/>
          <p:cNvSpPr/>
          <p:nvPr/>
        </p:nvSpPr>
        <p:spPr>
          <a:xfrm>
            <a:off x="648720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35" name="CustomShape 106"/>
          <p:cNvSpPr/>
          <p:nvPr/>
        </p:nvSpPr>
        <p:spPr>
          <a:xfrm>
            <a:off x="647856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336" name="CustomShape 107"/>
          <p:cNvSpPr/>
          <p:nvPr/>
        </p:nvSpPr>
        <p:spPr>
          <a:xfrm>
            <a:off x="6979680" y="233856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37" name="CustomShape 108"/>
          <p:cNvSpPr/>
          <p:nvPr/>
        </p:nvSpPr>
        <p:spPr>
          <a:xfrm>
            <a:off x="6970680" y="231444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338" name="CustomShape 109"/>
          <p:cNvSpPr/>
          <p:nvPr/>
        </p:nvSpPr>
        <p:spPr>
          <a:xfrm rot="5400000">
            <a:off x="3047760" y="5066640"/>
            <a:ext cx="5331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9" name="CustomShape 110"/>
          <p:cNvSpPr/>
          <p:nvPr/>
        </p:nvSpPr>
        <p:spPr>
          <a:xfrm rot="5400000">
            <a:off x="317844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0" name="CustomShape 111"/>
          <p:cNvSpPr/>
          <p:nvPr/>
        </p:nvSpPr>
        <p:spPr>
          <a:xfrm rot="5400000">
            <a:off x="4419720" y="5065560"/>
            <a:ext cx="533160" cy="2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1" name="CustomShape 112"/>
          <p:cNvSpPr/>
          <p:nvPr/>
        </p:nvSpPr>
        <p:spPr>
          <a:xfrm rot="5400000">
            <a:off x="455004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2" name="CustomShape 113"/>
          <p:cNvSpPr/>
          <p:nvPr/>
        </p:nvSpPr>
        <p:spPr>
          <a:xfrm rot="5400000">
            <a:off x="5714640" y="5066640"/>
            <a:ext cx="5331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3" name="CustomShape 114"/>
          <p:cNvSpPr/>
          <p:nvPr/>
        </p:nvSpPr>
        <p:spPr>
          <a:xfrm rot="5400000">
            <a:off x="5845320" y="6110280"/>
            <a:ext cx="27432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4" name="CustomShape 115"/>
          <p:cNvSpPr/>
          <p:nvPr/>
        </p:nvSpPr>
        <p:spPr>
          <a:xfrm>
            <a:off x="1981080" y="4114800"/>
            <a:ext cx="5486040" cy="304560"/>
          </a:xfrm>
          <a:prstGeom prst="rect">
            <a:avLst/>
          </a:prstGeom>
          <a:solidFill>
            <a:srgbClr val="99ccff"/>
          </a:solidFill>
          <a:ln w="25560">
            <a:solidFill>
              <a:srgbClr val="7196b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Shuffle and Sort: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aggregate values by keys</a:t>
            </a:r>
            <a:endParaRPr/>
          </a:p>
        </p:txBody>
      </p:sp>
      <p:sp>
        <p:nvSpPr>
          <p:cNvPr id="345" name="CustomShape 116"/>
          <p:cNvSpPr/>
          <p:nvPr/>
        </p:nvSpPr>
        <p:spPr>
          <a:xfrm>
            <a:off x="289548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346" name="CustomShape 117"/>
          <p:cNvSpPr/>
          <p:nvPr/>
        </p:nvSpPr>
        <p:spPr>
          <a:xfrm>
            <a:off x="426708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347" name="CustomShape 118"/>
          <p:cNvSpPr/>
          <p:nvPr/>
        </p:nvSpPr>
        <p:spPr>
          <a:xfrm>
            <a:off x="5562720" y="5334120"/>
            <a:ext cx="837720" cy="609120"/>
          </a:xfrm>
          <a:prstGeom prst="rect">
            <a:avLst/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348" name="CustomShape 119"/>
          <p:cNvSpPr/>
          <p:nvPr/>
        </p:nvSpPr>
        <p:spPr>
          <a:xfrm>
            <a:off x="321048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49" name="CustomShape 120"/>
          <p:cNvSpPr/>
          <p:nvPr/>
        </p:nvSpPr>
        <p:spPr>
          <a:xfrm>
            <a:off x="32018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50" name="CustomShape 121"/>
          <p:cNvSpPr/>
          <p:nvPr/>
        </p:nvSpPr>
        <p:spPr>
          <a:xfrm>
            <a:off x="35154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51" name="CustomShape 122"/>
          <p:cNvSpPr/>
          <p:nvPr/>
        </p:nvSpPr>
        <p:spPr>
          <a:xfrm>
            <a:off x="35067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2" name="CustomShape 123"/>
          <p:cNvSpPr/>
          <p:nvPr/>
        </p:nvSpPr>
        <p:spPr>
          <a:xfrm>
            <a:off x="37440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53" name="CustomShape 124"/>
          <p:cNvSpPr/>
          <p:nvPr/>
        </p:nvSpPr>
        <p:spPr>
          <a:xfrm>
            <a:off x="37353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54" name="CustomShape 125"/>
          <p:cNvSpPr/>
          <p:nvPr/>
        </p:nvSpPr>
        <p:spPr>
          <a:xfrm>
            <a:off x="458208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55" name="CustomShape 126"/>
          <p:cNvSpPr/>
          <p:nvPr/>
        </p:nvSpPr>
        <p:spPr>
          <a:xfrm>
            <a:off x="45734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356" name="CustomShape 127"/>
          <p:cNvSpPr/>
          <p:nvPr/>
        </p:nvSpPr>
        <p:spPr>
          <a:xfrm>
            <a:off x="48870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57" name="CustomShape 128"/>
          <p:cNvSpPr/>
          <p:nvPr/>
        </p:nvSpPr>
        <p:spPr>
          <a:xfrm>
            <a:off x="48783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8" name="CustomShape 129"/>
          <p:cNvSpPr/>
          <p:nvPr/>
        </p:nvSpPr>
        <p:spPr>
          <a:xfrm>
            <a:off x="511560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59" name="CustomShape 130"/>
          <p:cNvSpPr/>
          <p:nvPr/>
        </p:nvSpPr>
        <p:spPr>
          <a:xfrm>
            <a:off x="510696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360" name="CustomShape 131"/>
          <p:cNvSpPr/>
          <p:nvPr/>
        </p:nvSpPr>
        <p:spPr>
          <a:xfrm>
            <a:off x="5877720" y="44722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61" name="CustomShape 132"/>
          <p:cNvSpPr/>
          <p:nvPr/>
        </p:nvSpPr>
        <p:spPr>
          <a:xfrm>
            <a:off x="5873040" y="4448160"/>
            <a:ext cx="257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62" name="CustomShape 133"/>
          <p:cNvSpPr/>
          <p:nvPr/>
        </p:nvSpPr>
        <p:spPr>
          <a:xfrm>
            <a:off x="618228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63" name="CustomShape 134"/>
          <p:cNvSpPr/>
          <p:nvPr/>
        </p:nvSpPr>
        <p:spPr>
          <a:xfrm>
            <a:off x="61736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64" name="CustomShape 135"/>
          <p:cNvSpPr/>
          <p:nvPr/>
        </p:nvSpPr>
        <p:spPr>
          <a:xfrm>
            <a:off x="641124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65" name="CustomShape 136"/>
          <p:cNvSpPr/>
          <p:nvPr/>
        </p:nvSpPr>
        <p:spPr>
          <a:xfrm>
            <a:off x="64022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9</a:t>
            </a:r>
            <a:endParaRPr/>
          </a:p>
        </p:txBody>
      </p:sp>
      <p:sp>
        <p:nvSpPr>
          <p:cNvPr id="366" name="CustomShape 137"/>
          <p:cNvSpPr/>
          <p:nvPr/>
        </p:nvSpPr>
        <p:spPr>
          <a:xfrm>
            <a:off x="6639840" y="44722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67" name="CustomShape 138"/>
          <p:cNvSpPr/>
          <p:nvPr/>
        </p:nvSpPr>
        <p:spPr>
          <a:xfrm>
            <a:off x="6630840" y="4448160"/>
            <a:ext cx="26640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368" name="CustomShape 139"/>
          <p:cNvSpPr/>
          <p:nvPr/>
        </p:nvSpPr>
        <p:spPr>
          <a:xfrm>
            <a:off x="309348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69" name="CustomShape 140"/>
          <p:cNvSpPr/>
          <p:nvPr/>
        </p:nvSpPr>
        <p:spPr>
          <a:xfrm>
            <a:off x="305460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0" name="CustomShape 141"/>
          <p:cNvSpPr/>
          <p:nvPr/>
        </p:nvSpPr>
        <p:spPr>
          <a:xfrm>
            <a:off x="332172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1" name="CustomShape 142"/>
          <p:cNvSpPr/>
          <p:nvPr/>
        </p:nvSpPr>
        <p:spPr>
          <a:xfrm>
            <a:off x="328284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2" name="CustomShape 143"/>
          <p:cNvSpPr/>
          <p:nvPr/>
        </p:nvSpPr>
        <p:spPr>
          <a:xfrm>
            <a:off x="445068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73" name="CustomShape 144"/>
          <p:cNvSpPr/>
          <p:nvPr/>
        </p:nvSpPr>
        <p:spPr>
          <a:xfrm>
            <a:off x="441180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4" name="CustomShape 145"/>
          <p:cNvSpPr/>
          <p:nvPr/>
        </p:nvSpPr>
        <p:spPr>
          <a:xfrm>
            <a:off x="467928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5" name="CustomShape 146"/>
          <p:cNvSpPr/>
          <p:nvPr/>
        </p:nvSpPr>
        <p:spPr>
          <a:xfrm>
            <a:off x="464040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6" name="CustomShape 147"/>
          <p:cNvSpPr/>
          <p:nvPr/>
        </p:nvSpPr>
        <p:spPr>
          <a:xfrm>
            <a:off x="5760360" y="6301080"/>
            <a:ext cx="228240" cy="2275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77" name="CustomShape 148"/>
          <p:cNvSpPr/>
          <p:nvPr/>
        </p:nvSpPr>
        <p:spPr>
          <a:xfrm>
            <a:off x="5721480" y="6276960"/>
            <a:ext cx="28008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r</a:t>
            </a:r>
            <a:r>
              <a:rPr lang="en-US" sz="1200" baseline="-250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8" name="CustomShape 149"/>
          <p:cNvSpPr/>
          <p:nvPr/>
        </p:nvSpPr>
        <p:spPr>
          <a:xfrm>
            <a:off x="5988960" y="6301080"/>
            <a:ext cx="228240" cy="22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9" name="CustomShape 150"/>
          <p:cNvSpPr/>
          <p:nvPr/>
        </p:nvSpPr>
        <p:spPr>
          <a:xfrm>
            <a:off x="5950080" y="6276960"/>
            <a:ext cx="306000" cy="29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s</a:t>
            </a:r>
            <a:r>
              <a:rPr lang="en-US" sz="1200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“</a:t>
            </a:r>
            <a:r>
              <a:rPr lang="en-US" sz="3200">
                <a:solidFill>
                  <a:srgbClr val="000000"/>
                </a:solidFill>
                <a:latin typeface="Arial Black"/>
              </a:rPr>
              <a:t>Everything Else”</a:t>
            </a:r>
            <a:endParaRPr/>
          </a:p>
        </p:txBody>
      </p:sp>
      <p:sp>
        <p:nvSpPr>
          <p:cNvPr id="381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execution framework handles everything else…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Scheduling: assigns workers to map and reduce tasks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Data distribution”: moves processes to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Synchronization: gathers, sorts, and shuffles intermediate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Errors and faults: detects worker failures and restarts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Limited control over data and execution 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All algorithms must expressed in m, r, c, p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You don’t know: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Where mappers and reducers run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When a mapper or reducer begins or finishes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Which input a particular mapper is processing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Which intermediate key a particular reducer is processing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0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4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1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6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11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5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71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02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46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92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Tools for Synchronization</a:t>
            </a:r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Cleverly-constructed data structures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Bring partial results together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Sort order of intermediate keys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Control order in which reducers process keys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Partitioner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Control which reducer processes which keys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Preserving state in mappers and reducers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Capture dependencies across multiple keys and values</a:t>
            </a:r>
            <a:endParaRPr/>
          </a:p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Preserving State</a:t>
            </a:r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1143000" y="1676520"/>
            <a:ext cx="2057040" cy="388584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5560">
            <a:solidFill>
              <a:srgbClr val="96bc71"/>
            </a:solidFill>
            <a:round/>
          </a:ln>
        </p:spPr>
      </p:sp>
      <p:sp>
        <p:nvSpPr>
          <p:cNvPr id="386" name="CustomShape 3"/>
          <p:cNvSpPr/>
          <p:nvPr/>
        </p:nvSpPr>
        <p:spPr>
          <a:xfrm>
            <a:off x="1530000" y="1828800"/>
            <a:ext cx="121572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Mapper object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1371600" y="2895480"/>
            <a:ext cx="1599840" cy="456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configure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1371600" y="3505320"/>
            <a:ext cx="1599840" cy="1066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>
            <a:off x="1371600" y="4724280"/>
            <a:ext cx="1599840" cy="456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close</a:t>
            </a:r>
            <a:endParaRPr/>
          </a:p>
        </p:txBody>
      </p:sp>
      <p:sp>
        <p:nvSpPr>
          <p:cNvPr id="390" name="CustomShape 7"/>
          <p:cNvSpPr/>
          <p:nvPr/>
        </p:nvSpPr>
        <p:spPr>
          <a:xfrm>
            <a:off x="1676520" y="2362320"/>
            <a:ext cx="990360" cy="304560"/>
          </a:xfrm>
          <a:prstGeom prst="rect">
            <a:avLst/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state</a:t>
            </a:r>
            <a:endParaRPr/>
          </a:p>
        </p:txBody>
      </p:sp>
      <p:sp>
        <p:nvSpPr>
          <p:cNvPr id="391" name="CustomShape 8"/>
          <p:cNvSpPr/>
          <p:nvPr/>
        </p:nvSpPr>
        <p:spPr>
          <a:xfrm rot="10800000">
            <a:off x="3200760" y="228636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2" name="CustomShape 9"/>
          <p:cNvSpPr/>
          <p:nvPr/>
        </p:nvSpPr>
        <p:spPr>
          <a:xfrm>
            <a:off x="3816360" y="2161440"/>
            <a:ext cx="157392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one object per task</a:t>
            </a:r>
            <a:endParaRPr/>
          </a:p>
        </p:txBody>
      </p:sp>
      <p:sp>
        <p:nvSpPr>
          <p:cNvPr id="393" name="CustomShape 10"/>
          <p:cNvSpPr/>
          <p:nvPr/>
        </p:nvSpPr>
        <p:spPr>
          <a:xfrm>
            <a:off x="6019920" y="1676520"/>
            <a:ext cx="2057040" cy="388584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560">
            <a:solidFill>
              <a:srgbClr val="bc9671"/>
            </a:solidFill>
            <a:round/>
          </a:ln>
        </p:spPr>
      </p:sp>
      <p:sp>
        <p:nvSpPr>
          <p:cNvPr id="394" name="CustomShape 11"/>
          <p:cNvSpPr/>
          <p:nvPr/>
        </p:nvSpPr>
        <p:spPr>
          <a:xfrm>
            <a:off x="6406200" y="1828800"/>
            <a:ext cx="1284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Reducer object</a:t>
            </a:r>
            <a:endParaRPr/>
          </a:p>
        </p:txBody>
      </p:sp>
      <p:sp>
        <p:nvSpPr>
          <p:cNvPr id="395" name="CustomShape 12"/>
          <p:cNvSpPr/>
          <p:nvPr/>
        </p:nvSpPr>
        <p:spPr>
          <a:xfrm>
            <a:off x="6248520" y="2895480"/>
            <a:ext cx="1599840" cy="456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configure</a:t>
            </a:r>
            <a:endParaRPr/>
          </a:p>
        </p:txBody>
      </p:sp>
      <p:sp>
        <p:nvSpPr>
          <p:cNvPr id="396" name="CustomShape 13"/>
          <p:cNvSpPr/>
          <p:nvPr/>
        </p:nvSpPr>
        <p:spPr>
          <a:xfrm>
            <a:off x="6248520" y="3505320"/>
            <a:ext cx="1599840" cy="1066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reduce</a:t>
            </a:r>
            <a:endParaRPr/>
          </a:p>
        </p:txBody>
      </p:sp>
      <p:sp>
        <p:nvSpPr>
          <p:cNvPr id="397" name="CustomShape 14"/>
          <p:cNvSpPr/>
          <p:nvPr/>
        </p:nvSpPr>
        <p:spPr>
          <a:xfrm>
            <a:off x="6248520" y="4724280"/>
            <a:ext cx="1599840" cy="456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bcbc71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close</a:t>
            </a:r>
            <a:endParaRPr/>
          </a:p>
        </p:txBody>
      </p:sp>
      <p:sp>
        <p:nvSpPr>
          <p:cNvPr id="398" name="CustomShape 15"/>
          <p:cNvSpPr/>
          <p:nvPr/>
        </p:nvSpPr>
        <p:spPr>
          <a:xfrm>
            <a:off x="6553080" y="2362320"/>
            <a:ext cx="990360" cy="304560"/>
          </a:xfrm>
          <a:prstGeom prst="rect">
            <a:avLst/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state</a:t>
            </a:r>
            <a:endParaRPr/>
          </a:p>
        </p:txBody>
      </p:sp>
      <p:sp>
        <p:nvSpPr>
          <p:cNvPr id="399" name="CustomShape 16"/>
          <p:cNvSpPr/>
          <p:nvPr/>
        </p:nvSpPr>
        <p:spPr>
          <a:xfrm flipV="1">
            <a:off x="5486400" y="2285280"/>
            <a:ext cx="5331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0" name="CustomShape 17"/>
          <p:cNvSpPr/>
          <p:nvPr/>
        </p:nvSpPr>
        <p:spPr>
          <a:xfrm rot="10800000">
            <a:off x="2972160" y="3706560"/>
            <a:ext cx="60912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1" name="CustomShape 18"/>
          <p:cNvSpPr/>
          <p:nvPr/>
        </p:nvSpPr>
        <p:spPr>
          <a:xfrm>
            <a:off x="3544920" y="3581280"/>
            <a:ext cx="148860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one call per input </a:t>
            </a:r>
            <a:r>
              <a:rPr b="1" lang="en-US" sz="1200">
                <a:solidFill>
                  <a:srgbClr val="000000"/>
                </a:solidFill>
                <a:latin typeface="Arial"/>
              </a:rPr>
              <a:t>
</a:t>
            </a:r>
            <a:r>
              <a:rPr b="1" lang="en-US" sz="1200">
                <a:solidFill>
                  <a:srgbClr val="000000"/>
                </a:solidFill>
                <a:latin typeface="Arial"/>
              </a:rPr>
              <a:t>key-value pair</a:t>
            </a:r>
            <a:endParaRPr/>
          </a:p>
        </p:txBody>
      </p:sp>
      <p:sp>
        <p:nvSpPr>
          <p:cNvPr id="402" name="CustomShape 19"/>
          <p:cNvSpPr/>
          <p:nvPr/>
        </p:nvSpPr>
        <p:spPr>
          <a:xfrm>
            <a:off x="4575960" y="4191120"/>
            <a:ext cx="138816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one call per </a:t>
            </a:r>
            <a:r>
              <a:rPr b="1" lang="en-US" sz="1200">
                <a:solidFill>
                  <a:srgbClr val="000000"/>
                </a:solidFill>
                <a:latin typeface="Arial"/>
              </a:rPr>
              <a:t>
</a:t>
            </a:r>
            <a:r>
              <a:rPr b="1" lang="en-US" sz="1200">
                <a:solidFill>
                  <a:srgbClr val="000000"/>
                </a:solidFill>
                <a:latin typeface="Arial"/>
              </a:rPr>
              <a:t>intermediate key</a:t>
            </a:r>
            <a:endParaRPr/>
          </a:p>
        </p:txBody>
      </p:sp>
      <p:sp>
        <p:nvSpPr>
          <p:cNvPr id="403" name="CustomShape 20"/>
          <p:cNvSpPr/>
          <p:nvPr/>
        </p:nvSpPr>
        <p:spPr>
          <a:xfrm flipH="1" rot="10800000">
            <a:off x="5639400" y="4342320"/>
            <a:ext cx="60912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4" name="CustomShape 21"/>
          <p:cNvSpPr/>
          <p:nvPr/>
        </p:nvSpPr>
        <p:spPr>
          <a:xfrm rot="10800000">
            <a:off x="2972160" y="3124800"/>
            <a:ext cx="7617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5" name="CustomShape 22"/>
          <p:cNvSpPr/>
          <p:nvPr/>
        </p:nvSpPr>
        <p:spPr>
          <a:xfrm>
            <a:off x="3744360" y="2999520"/>
            <a:ext cx="1767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API initialization hook</a:t>
            </a:r>
            <a:endParaRPr/>
          </a:p>
        </p:txBody>
      </p:sp>
      <p:sp>
        <p:nvSpPr>
          <p:cNvPr id="406" name="CustomShape 23"/>
          <p:cNvSpPr/>
          <p:nvPr/>
        </p:nvSpPr>
        <p:spPr>
          <a:xfrm flipV="1">
            <a:off x="5486400" y="3123360"/>
            <a:ext cx="76176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7" name="CustomShape 24"/>
          <p:cNvSpPr/>
          <p:nvPr/>
        </p:nvSpPr>
        <p:spPr>
          <a:xfrm rot="10800000">
            <a:off x="2972160" y="4953600"/>
            <a:ext cx="91404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8" name="CustomShape 25"/>
          <p:cNvSpPr/>
          <p:nvPr/>
        </p:nvSpPr>
        <p:spPr>
          <a:xfrm>
            <a:off x="3893760" y="4828320"/>
            <a:ext cx="14626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API cleanup hook</a:t>
            </a:r>
            <a:endParaRPr/>
          </a:p>
        </p:txBody>
      </p:sp>
      <p:sp>
        <p:nvSpPr>
          <p:cNvPr id="409" name="CustomShape 26"/>
          <p:cNvSpPr/>
          <p:nvPr/>
        </p:nvSpPr>
        <p:spPr>
          <a:xfrm>
            <a:off x="5334120" y="4952880"/>
            <a:ext cx="914040" cy="1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0" name="CustomShape 27"/>
          <p:cNvSpPr/>
          <p:nvPr/>
        </p:nvSpPr>
        <p:spPr>
          <a:xfrm flipH="1" rot="10800000">
            <a:off x="1371600" y="2514960"/>
            <a:ext cx="304560" cy="1523520"/>
          </a:xfrm>
          <a:prstGeom prst="curvedConnector3">
            <a:avLst>
              <a:gd name="adj1" fmla="val -43235"/>
            </a:avLst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  <a:tailEnd len="med" type="triangle" w="med"/>
          </a:ln>
        </p:spPr>
      </p:sp>
      <p:sp>
        <p:nvSpPr>
          <p:cNvPr id="411" name="CustomShape 28"/>
          <p:cNvSpPr/>
          <p:nvPr/>
        </p:nvSpPr>
        <p:spPr>
          <a:xfrm flipH="1" flipV="1">
            <a:off x="7543800" y="2514600"/>
            <a:ext cx="304560" cy="1523520"/>
          </a:xfrm>
          <a:prstGeom prst="curvedConnector3">
            <a:avLst>
              <a:gd name="adj1" fmla="val -39706"/>
            </a:avLst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  <a:tailEnd len="med" type="triangle" w="med"/>
          </a:ln>
        </p:spPr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152280" y="114480"/>
            <a:ext cx="8686440" cy="1028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Scalable Hadoop Algorithms: Themes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380880" y="106668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Avoid object creation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Inherently costly operation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Garbage collection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Avoid buffering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Limited heap size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Works for small datasets, but won’t scale!</a:t>
            </a:r>
            <a:endParaRPr/>
          </a:p>
          <a:p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