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DB0B2F-0811-43F6-96A2-9F9BA8B1E72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D55F5D-9770-43F3-A2BA-2B13CDDB1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By processing a file in chunks, we allow several map tasks to operate on a single file in parallel. If the file is very large, this can improve performance significantly through parallelism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142E43-DE65-4A80-82B4-CD48EB5C2A2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Every value is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identified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by an associated key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B4BDD0-F1BC-48F9-A3C4-5F460B361A8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0DA92-A836-4E11-B491-CF3EF4AFDDDD}" type="slidenum">
              <a:rPr lang="en-US"/>
              <a:pPr/>
              <a:t>18</a:t>
            </a:fld>
            <a:endParaRPr lang="en-US"/>
          </a:p>
        </p:txBody>
      </p:sp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IN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988ED493-1531-4B33-A9B6-E72944D1D9A2}" type="slidenum">
              <a:rPr lang="en-IN" sz="1200">
                <a:latin typeface="Calibri" pitchFamily="34" charset="0"/>
              </a:rPr>
              <a:pPr algn="r"/>
              <a:t>18</a:t>
            </a:fld>
            <a:endParaRPr lang="en-I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F1A-4071-42AD-B819-EB83A428EBF5}" type="slidenum">
              <a:rPr lang="en-US"/>
              <a:pPr/>
              <a:t>20</a:t>
            </a:fld>
            <a:endParaRPr lang="en-US"/>
          </a:p>
        </p:txBody>
      </p:sp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9" tIns="46585" rIns="93169" bIns="46585" anchor="b"/>
          <a:lstStyle/>
          <a:p>
            <a:pPr algn="r" eaLnBrk="0" hangingPunct="0"/>
            <a:fld id="{C116765E-E285-40D8-8691-8595B17F2199}" type="slidenum">
              <a:rPr lang="en-US" sz="1200">
                <a:ea typeface="ＭＳ Ｐゴシック" charset="-128"/>
              </a:rPr>
              <a:pPr algn="r" eaLnBrk="0" hangingPunct="0"/>
              <a:t>20</a:t>
            </a:fld>
            <a:endParaRPr lang="en-US" sz="1200" dirty="0">
              <a:ea typeface="ＭＳ Ｐゴシック" charset="-128"/>
            </a:endParaRPr>
          </a:p>
        </p:txBody>
      </p:sp>
      <p:sp>
        <p:nvSpPr>
          <p:cNvPr id="5017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48200" cy="3486150"/>
          </a:xfrm>
          <a:ln/>
        </p:spPr>
      </p:sp>
      <p:sp>
        <p:nvSpPr>
          <p:cNvPr id="501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099454"/>
          </a:xfrm>
        </p:spPr>
        <p:txBody>
          <a:bodyPr wrap="none" lIns="93169" tIns="46585" rIns="93169" bIns="46585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8CBFA7-246D-4880-B013-0D0C12469110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8A41C-4B8E-4FCC-93C4-F57A1BF0CF65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D9D1BB-DB09-4290-8BD5-F2960D0F3E9C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00AFB-F775-43BD-AACF-79902C999AF0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6F9ED-1DCD-4A01-9D82-645FCB7F0191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8052F7-899B-45B8-903D-9DC6B4A1052D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0D836C-8855-4C02-9D4C-ED8413F2D68E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3833A-E975-437E-9A6A-5E73D909CA98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B861E-7F99-4AB7-924C-A9682829CC68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B60D68-B66F-4C55-BF04-D9A8074B86EE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FAA47C-CE56-4185-8358-F8D0920E5C00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B758F8-278C-44DD-82FD-6FD43F5D7124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7.jpeg"/><Relationship Id="rId5" Type="http://schemas.openxmlformats.org/officeDocument/2006/relationships/image" Target="../media/image2.jpeg"/><Relationship Id="rId10" Type="http://schemas.openxmlformats.org/officeDocument/2006/relationships/image" Target="../media/image8.jpeg"/><Relationship Id="rId4" Type="http://schemas.openxmlformats.org/officeDocument/2006/relationships/image" Target="../media/image12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5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0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9.png"/><Relationship Id="rId5" Type="http://schemas.openxmlformats.org/officeDocument/2006/relationships/image" Target="../media/image12.jpeg"/><Relationship Id="rId10" Type="http://schemas.openxmlformats.org/officeDocument/2006/relationships/image" Target="../media/image5.jpeg"/><Relationship Id="rId4" Type="http://schemas.openxmlformats.org/officeDocument/2006/relationships/image" Target="../media/image16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Story of Sam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5285510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Saliya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Ekanayake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710535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SALSA HPC Group </a:t>
            </a:r>
          </a:p>
          <a:p>
            <a:pPr algn="r"/>
            <a:r>
              <a:rPr lang="en-US" sz="1200" dirty="0" smtClean="0"/>
              <a:t>http://salsahpc.indiana.edu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400800"/>
            <a:ext cx="5257800" cy="372269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Pervasive Technology Institute, Indiana University, Bloomington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Commodity Clusters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/>
              <a:t>MapReduce</a:t>
            </a:r>
            <a:r>
              <a:rPr lang="en-US" sz="2200" dirty="0" smtClean="0"/>
              <a:t> is designed to efficiently process large volumes of data by connecting many commodity computers together to </a:t>
            </a:r>
            <a:br>
              <a:rPr lang="en-US" sz="2200" dirty="0" smtClean="0"/>
            </a:br>
            <a:r>
              <a:rPr lang="en-US" sz="2200" dirty="0" smtClean="0"/>
              <a:t>work in parallel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/>
              <a:t>A </a:t>
            </a:r>
            <a:r>
              <a:rPr lang="en-US" sz="2200" i="1" dirty="0" smtClean="0"/>
              <a:t>theoretical</a:t>
            </a:r>
            <a:r>
              <a:rPr lang="en-US" sz="2200" dirty="0" smtClean="0"/>
              <a:t> 1000-CPU machine  would cost a very large amount of money, far more than 1000 single-CPU or 250 quad-core machines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ies smaller and more reasonably priced machines together into a single cost-effective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i="1" dirty="0" smtClean="0">
                <a:solidFill>
                  <a:srgbClr val="0000FF"/>
                </a:solidFill>
              </a:rPr>
              <a:t>commodity cluster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0064D1-16F7-45FE-8F6E-56CBF6EE4C5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Isolated Tasks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divides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workload into multiple </a:t>
            </a:r>
            <a:r>
              <a:rPr lang="en-US" sz="2000" i="1" dirty="0">
                <a:solidFill>
                  <a:srgbClr val="0000FF"/>
                </a:solidFill>
              </a:rPr>
              <a:t>independent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i="1" dirty="0">
                <a:solidFill>
                  <a:srgbClr val="0000FF"/>
                </a:solidFill>
              </a:rPr>
              <a:t>tasks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schedule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them across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cluster nodes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A work performed by each task is done </a:t>
            </a:r>
            <a:r>
              <a:rPr lang="en-US" sz="2000" i="1" dirty="0" smtClean="0">
                <a:solidFill>
                  <a:srgbClr val="0000FF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isolation </a:t>
            </a:r>
            <a:r>
              <a:rPr lang="en-US" sz="2000" dirty="0"/>
              <a:t>from </a:t>
            </a:r>
            <a:r>
              <a:rPr lang="en-US" sz="2000" dirty="0" smtClean="0"/>
              <a:t>one another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The </a:t>
            </a:r>
            <a:r>
              <a:rPr lang="en-US" sz="2000" dirty="0"/>
              <a:t>amount of communication which can be </a:t>
            </a:r>
            <a:r>
              <a:rPr lang="en-US" sz="2000" dirty="0" smtClean="0"/>
              <a:t>performed </a:t>
            </a:r>
            <a:r>
              <a:rPr lang="en-US" sz="2000" dirty="0"/>
              <a:t>by </a:t>
            </a:r>
            <a:r>
              <a:rPr lang="en-US" sz="2000" dirty="0" smtClean="0"/>
              <a:t>tasks is mainly limited for scalability reasons</a:t>
            </a:r>
          </a:p>
          <a:p>
            <a:pPr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EA0995-83E5-454A-8EC1-0B205BCB96A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Distribution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F7F7F"/>
                </a:solidFill>
              </a:rPr>
              <a:t>In a </a:t>
            </a:r>
            <a:r>
              <a:rPr lang="en-US" sz="2000" dirty="0" err="1" smtClean="0">
                <a:solidFill>
                  <a:srgbClr val="7F7F7F"/>
                </a:solidFill>
              </a:rPr>
              <a:t>MapReduce</a:t>
            </a:r>
            <a:r>
              <a:rPr lang="en-US" sz="2000" dirty="0" smtClean="0">
                <a:solidFill>
                  <a:srgbClr val="7F7F7F"/>
                </a:solidFill>
              </a:rPr>
              <a:t> cluster, data is distributed to all the nodes of the cluster as it is being loaded in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F7F7F"/>
                </a:solidFill>
              </a:rPr>
              <a:t>An underlying distributed file systems (e.g., GFS) splits large data files into chunks which are managed by different nodes in the cluster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F7F7F"/>
                </a:solidFill>
              </a:rPr>
              <a:t>Even though the file chunks are distributed across several machines, they form </a:t>
            </a:r>
            <a:r>
              <a:rPr lang="en-US" sz="2000" i="1" dirty="0" smtClean="0">
                <a:solidFill>
                  <a:srgbClr val="0000FF"/>
                </a:solidFill>
              </a:rPr>
              <a:t>a single </a:t>
            </a:r>
            <a:r>
              <a:rPr lang="en-US" sz="2000" i="1" dirty="0" err="1" smtClean="0">
                <a:solidFill>
                  <a:srgbClr val="0000FF"/>
                </a:solidFill>
              </a:rPr>
              <a:t>namesapce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6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Tx/>
              <a:buAutoNum type="arabicPeriod"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 typeface="Wingdings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A5864E-FDFA-492A-AC0E-B526ACCB3E6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" name="Rectangle 1"/>
          <p:cNvSpPr/>
          <p:nvPr/>
        </p:nvSpPr>
        <p:spPr>
          <a:xfrm>
            <a:off x="2895600" y="35052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43434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Node 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4710113"/>
            <a:ext cx="131445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 of input data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52600" y="38100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5950" y="36576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553200" y="38100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36576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43434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Node 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4710113"/>
            <a:ext cx="131445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 of input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43434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Node 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172200" y="4710113"/>
            <a:ext cx="131445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 of input data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14800" y="39624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MapReduce: A Bird’s-Eye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In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, chunks are processed in </a:t>
            </a:r>
            <a:br>
              <a:rPr lang="en-US" sz="2000" dirty="0" smtClean="0"/>
            </a:br>
            <a:r>
              <a:rPr lang="en-US" sz="2000" dirty="0" smtClean="0"/>
              <a:t>isolation by tasks called </a:t>
            </a:r>
            <a:r>
              <a:rPr lang="en-US" sz="2000" i="1" dirty="0">
                <a:solidFill>
                  <a:srgbClr val="0000FF"/>
                </a:solidFill>
              </a:rPr>
              <a:t>M</a:t>
            </a:r>
            <a:r>
              <a:rPr lang="en-US" sz="2000" i="1" dirty="0" smtClean="0">
                <a:solidFill>
                  <a:srgbClr val="0000FF"/>
                </a:solidFill>
              </a:rPr>
              <a:t>appers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The outputs from the mappers are denoted as </a:t>
            </a:r>
            <a:br>
              <a:rPr lang="en-US" sz="2000" dirty="0" smtClean="0"/>
            </a:br>
            <a:r>
              <a:rPr lang="en-US" sz="2000" dirty="0" smtClean="0"/>
              <a:t>intermediate outputs (IOs) and are brought </a:t>
            </a:r>
            <a:br>
              <a:rPr lang="en-US" sz="2000" dirty="0" smtClean="0"/>
            </a:br>
            <a:r>
              <a:rPr lang="en-US" sz="2000" dirty="0" smtClean="0"/>
              <a:t>into a second set of tasks called </a:t>
            </a:r>
            <a:r>
              <a:rPr lang="en-US" sz="2000" i="1" dirty="0" smtClean="0">
                <a:solidFill>
                  <a:srgbClr val="0000FF"/>
                </a:solidFill>
              </a:rPr>
              <a:t>Reducers</a:t>
            </a:r>
            <a:r>
              <a:rPr lang="en-US" sz="2000" dirty="0" smtClean="0"/>
              <a:t> 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The process of bringing together IOs into a set </a:t>
            </a:r>
            <a:br>
              <a:rPr lang="en-US" sz="2000" dirty="0" smtClean="0"/>
            </a:br>
            <a:r>
              <a:rPr lang="en-US" sz="2000" dirty="0" smtClean="0"/>
              <a:t>of Reducers is known as </a:t>
            </a:r>
            <a:r>
              <a:rPr lang="en-US" sz="2000" i="1" dirty="0" smtClean="0">
                <a:solidFill>
                  <a:srgbClr val="0000FF"/>
                </a:solidFill>
              </a:rPr>
              <a:t>shuffling process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i="1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Reducers produce the final outputs (FOs)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Overall,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breaks the data flow into two phases,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i="1" dirty="0" smtClean="0">
                <a:solidFill>
                  <a:srgbClr val="00B0F0"/>
                </a:solidFill>
              </a:rPr>
              <a:t>map phase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 i="1" dirty="0" smtClean="0">
                <a:solidFill>
                  <a:srgbClr val="92D050"/>
                </a:solidFill>
              </a:rPr>
              <a:t>reduce phase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024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58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C1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92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C2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64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C3</a:t>
            </a:r>
          </a:p>
        </p:txBody>
      </p:sp>
      <p:sp>
        <p:nvSpPr>
          <p:cNvPr id="4" name="Down Arrow 3"/>
          <p:cNvSpPr/>
          <p:nvPr/>
        </p:nvSpPr>
        <p:spPr>
          <a:xfrm>
            <a:off x="7102475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635875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191500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626475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02475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M0</a:t>
            </a:r>
          </a:p>
        </p:txBody>
      </p:sp>
      <p:sp>
        <p:nvSpPr>
          <p:cNvPr id="16" name="Oval 15"/>
          <p:cNvSpPr/>
          <p:nvPr/>
        </p:nvSpPr>
        <p:spPr>
          <a:xfrm>
            <a:off x="7635875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M1</a:t>
            </a:r>
          </a:p>
        </p:txBody>
      </p:sp>
      <p:sp>
        <p:nvSpPr>
          <p:cNvPr id="17" name="Oval 16"/>
          <p:cNvSpPr/>
          <p:nvPr/>
        </p:nvSpPr>
        <p:spPr>
          <a:xfrm>
            <a:off x="8197850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M2</a:t>
            </a:r>
          </a:p>
        </p:txBody>
      </p:sp>
      <p:sp>
        <p:nvSpPr>
          <p:cNvPr id="18" name="Oval 17"/>
          <p:cNvSpPr/>
          <p:nvPr/>
        </p:nvSpPr>
        <p:spPr>
          <a:xfrm>
            <a:off x="8626475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M3</a:t>
            </a:r>
          </a:p>
        </p:txBody>
      </p:sp>
      <p:sp>
        <p:nvSpPr>
          <p:cNvPr id="15" name="Chevron 14"/>
          <p:cNvSpPr/>
          <p:nvPr/>
        </p:nvSpPr>
        <p:spPr>
          <a:xfrm rot="5400000">
            <a:off x="7085013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5400000">
            <a:off x="7621588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5400000">
            <a:off x="8186738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5400000">
            <a:off x="8612188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02475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35875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97850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26475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54875" y="3429000"/>
            <a:ext cx="6096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2075" y="4419600"/>
            <a:ext cx="304800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R0</a:t>
            </a:r>
          </a:p>
        </p:txBody>
      </p:sp>
      <p:sp>
        <p:nvSpPr>
          <p:cNvPr id="32" name="Oval 31"/>
          <p:cNvSpPr/>
          <p:nvPr/>
        </p:nvSpPr>
        <p:spPr>
          <a:xfrm>
            <a:off x="8245475" y="4419600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30" name="Straight Arrow Connector 29"/>
          <p:cNvCxnSpPr>
            <a:stCxn id="27" idx="2"/>
          </p:cNvCxnSpPr>
          <p:nvPr/>
        </p:nvCxnSpPr>
        <p:spPr>
          <a:xfrm flipH="1">
            <a:off x="7908925" y="3429000"/>
            <a:ext cx="441325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9" name="Straight Arrow Connector 7168"/>
          <p:cNvCxnSpPr/>
          <p:nvPr/>
        </p:nvCxnSpPr>
        <p:spPr>
          <a:xfrm>
            <a:off x="7788275" y="3429000"/>
            <a:ext cx="6096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stCxn id="28" idx="2"/>
            <a:endCxn id="32" idx="0"/>
          </p:cNvCxnSpPr>
          <p:nvPr/>
        </p:nvCxnSpPr>
        <p:spPr>
          <a:xfrm flipH="1">
            <a:off x="8397875" y="3429000"/>
            <a:ext cx="3810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 rot="5400000">
            <a:off x="7697788" y="4768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 rot="5400000">
            <a:off x="8231188" y="4768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12075" y="5105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45475" y="5105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FO1</a:t>
            </a:r>
          </a:p>
        </p:txBody>
      </p:sp>
      <p:sp>
        <p:nvSpPr>
          <p:cNvPr id="7174" name="TextBox 7173"/>
          <p:cNvSpPr txBox="1">
            <a:spLocks noChangeArrowheads="1"/>
          </p:cNvSpPr>
          <p:nvPr/>
        </p:nvSpPr>
        <p:spPr bwMode="auto">
          <a:xfrm>
            <a:off x="6340475" y="1752600"/>
            <a:ext cx="669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chunks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40475" y="2543175"/>
            <a:ext cx="781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mappers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826250" y="4448175"/>
            <a:ext cx="8397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Reducers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 rot="-5400000">
            <a:off x="5702300" y="2398713"/>
            <a:ext cx="1120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B0F0"/>
                </a:solidFill>
              </a:rPr>
              <a:t>Map Phase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 rot="-5400000">
            <a:off x="5558631" y="4242594"/>
            <a:ext cx="14081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92D050"/>
                </a:solidFill>
              </a:rPr>
              <a:t>Reduce Phase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416675" y="3810000"/>
            <a:ext cx="1144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Shuffling Data</a:t>
            </a:r>
          </a:p>
        </p:txBody>
      </p:sp>
      <p:sp>
        <p:nvSpPr>
          <p:cNvPr id="7176" name="Rounded Rectangle 7175"/>
          <p:cNvSpPr/>
          <p:nvPr/>
        </p:nvSpPr>
        <p:spPr>
          <a:xfrm>
            <a:off x="6416675" y="1600200"/>
            <a:ext cx="2590800" cy="19050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432550" y="3581400"/>
            <a:ext cx="2590800" cy="19812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4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7" grpId="0" animBg="1"/>
      <p:bldP spid="18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40" grpId="0" animBg="1"/>
      <p:bldP spid="41" grpId="0" animBg="1"/>
      <p:bldP spid="42" grpId="0" animBg="1"/>
      <p:bldP spid="43" grpId="0" animBg="1"/>
      <p:bldP spid="7174" grpId="0"/>
      <p:bldP spid="45" grpId="0"/>
      <p:bldP spid="46" grpId="0"/>
      <p:bldP spid="49" grpId="0"/>
      <p:bldP spid="50" grpId="0"/>
      <p:bldP spid="51" grpId="0"/>
      <p:bldP spid="7176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 and Values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programmer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has to specify two functions, the </a:t>
            </a:r>
            <a:r>
              <a:rPr lang="en-US" sz="2000" i="1" dirty="0">
                <a:solidFill>
                  <a:srgbClr val="0000FF"/>
                </a:solidFill>
              </a:rPr>
              <a:t>map function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the </a:t>
            </a:r>
            <a:r>
              <a:rPr lang="en-US" sz="2000" i="1" dirty="0">
                <a:solidFill>
                  <a:srgbClr val="0000FF"/>
                </a:solidFill>
              </a:rPr>
              <a:t>reduce function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that implement the Mapper and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Reducer in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data elements are always structured as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key-value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(i.e., (K, V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)) pairs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map and reduce functions receive and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emit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(K, V) pairs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1600" y="4937125"/>
            <a:ext cx="53340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(K, V) Pairs</a:t>
            </a:r>
          </a:p>
        </p:txBody>
      </p:sp>
      <p:sp>
        <p:nvSpPr>
          <p:cNvPr id="3" name="Chevron 2"/>
          <p:cNvSpPr/>
          <p:nvPr/>
        </p:nvSpPr>
        <p:spPr>
          <a:xfrm>
            <a:off x="21336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09850" y="5089525"/>
            <a:ext cx="990600" cy="1066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Map Function</a:t>
            </a:r>
          </a:p>
        </p:txBody>
      </p:sp>
      <p:sp>
        <p:nvSpPr>
          <p:cNvPr id="8" name="Chevron 7"/>
          <p:cNvSpPr/>
          <p:nvPr/>
        </p:nvSpPr>
        <p:spPr>
          <a:xfrm>
            <a:off x="37338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4937125"/>
            <a:ext cx="5334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(K’, V’) Pairs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62600" y="5089525"/>
            <a:ext cx="990600" cy="1066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Reduce Function</a:t>
            </a:r>
          </a:p>
        </p:txBody>
      </p:sp>
      <p:sp>
        <p:nvSpPr>
          <p:cNvPr id="12" name="Chevron 11"/>
          <p:cNvSpPr/>
          <p:nvPr/>
        </p:nvSpPr>
        <p:spPr>
          <a:xfrm>
            <a:off x="67056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5200" y="4937125"/>
            <a:ext cx="5334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(K’’, V’’) Pairs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43000" y="4572000"/>
            <a:ext cx="944563" cy="276225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Splits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57600" y="4572000"/>
            <a:ext cx="1619250" cy="276225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Intermediate Outputs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32625" y="4572000"/>
            <a:ext cx="1098550" cy="276225"/>
          </a:xfrm>
          <a:prstGeom prst="rect">
            <a:avLst/>
          </a:prstGeom>
          <a:noFill/>
          <a:ln w="9525">
            <a:solidFill>
              <a:srgbClr val="7030A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Final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intermediate output values are not usually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reduced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All values with the same key are presented to a single 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Reducer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More specifically, a different subset of intermediate key space is assigned to each Reducer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These subsets are known as </a:t>
            </a:r>
            <a:r>
              <a:rPr lang="en-US" sz="2000" i="1" dirty="0" smtClean="0">
                <a:solidFill>
                  <a:srgbClr val="0000FF"/>
                </a:solidFill>
              </a:rPr>
              <a:t>partitions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940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512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084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0466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5038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9610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4182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1802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6374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 rot="5400000">
            <a:off x="3737769" y="5349082"/>
            <a:ext cx="331787" cy="12192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063" y="6248400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5" name="Chevron 24"/>
          <p:cNvSpPr/>
          <p:nvPr/>
        </p:nvSpPr>
        <p:spPr>
          <a:xfrm rot="5400000">
            <a:off x="5718969" y="5120482"/>
            <a:ext cx="331787" cy="16764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063" y="6248400"/>
            <a:ext cx="609600" cy="381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7" name="Chevron 26"/>
          <p:cNvSpPr/>
          <p:nvPr/>
        </p:nvSpPr>
        <p:spPr>
          <a:xfrm rot="5400000">
            <a:off x="7395369" y="5577682"/>
            <a:ext cx="331787" cy="762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8863" y="6248400"/>
            <a:ext cx="304800" cy="3810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156200"/>
            <a:ext cx="22733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Different colors represent </a:t>
            </a:r>
          </a:p>
          <a:p>
            <a:r>
              <a:rPr lang="en-US" sz="1400" i="1"/>
              <a:t>different keys (potentially) </a:t>
            </a:r>
          </a:p>
          <a:p>
            <a:r>
              <a:rPr lang="en-US" sz="1400" i="1"/>
              <a:t>from different Mappers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6284913"/>
            <a:ext cx="2989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Partitions are the input to Reducers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this part, the following concepts of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will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be described: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Basics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0000FF"/>
                </a:solidFill>
              </a:rPr>
              <a:t>A close look at </a:t>
            </a:r>
            <a:r>
              <a:rPr lang="en-US" sz="1800" dirty="0" err="1" smtClean="0">
                <a:solidFill>
                  <a:srgbClr val="0000FF"/>
                </a:solidFill>
              </a:rPr>
              <a:t>MapReduce</a:t>
            </a:r>
            <a:r>
              <a:rPr lang="en-US" sz="1800" dirty="0" smtClean="0">
                <a:solidFill>
                  <a:srgbClr val="0000FF"/>
                </a:solidFill>
              </a:rPr>
              <a:t> data flow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Additional functionality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Scheduling and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ault-tolerance in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MapReduce</a:t>
            </a:r>
            <a:endParaRPr lang="en-US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Comparison with existing techniques and models</a:t>
            </a:r>
          </a:p>
          <a:p>
            <a:pPr marL="457200" lvl="1" indent="0" algn="just" eaLnBrk="1" hangingPunct="1">
              <a:buFontTx/>
              <a:buNone/>
              <a:defRPr/>
            </a:pPr>
            <a:endParaRPr lang="en-US" sz="10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32564E-D7BE-4262-9D9D-24E642A1F14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Hadoop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200" dirty="0"/>
              <a:t>Since its debut on the computing stage, </a:t>
            </a:r>
            <a:r>
              <a:rPr lang="en-US" sz="2200" dirty="0" err="1"/>
              <a:t>MapReduce</a:t>
            </a:r>
            <a:r>
              <a:rPr lang="en-US" sz="2200" dirty="0"/>
              <a:t> </a:t>
            </a:r>
            <a:r>
              <a:rPr lang="en-US" sz="2200" dirty="0" smtClean="0"/>
              <a:t>has frequently </a:t>
            </a:r>
            <a:r>
              <a:rPr lang="en-US" sz="2200" dirty="0"/>
              <a:t>been associated with </a:t>
            </a:r>
            <a:r>
              <a:rPr lang="en-US" sz="2200" i="1" dirty="0" err="1" smtClean="0">
                <a:solidFill>
                  <a:srgbClr val="0000FF"/>
                </a:solidFill>
              </a:rPr>
              <a:t>Hadoop</a:t>
            </a:r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200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 err="1" smtClean="0"/>
              <a:t>Hadoop</a:t>
            </a:r>
            <a:r>
              <a:rPr lang="en-US" sz="2200" dirty="0" smtClean="0"/>
              <a:t> is </a:t>
            </a:r>
            <a:r>
              <a:rPr lang="en-US" sz="2200" dirty="0"/>
              <a:t>an open source implementation </a:t>
            </a:r>
            <a:r>
              <a:rPr lang="en-US" sz="2200" dirty="0" smtClean="0"/>
              <a:t>of </a:t>
            </a:r>
            <a:r>
              <a:rPr lang="en-US" sz="2200" dirty="0" err="1" smtClean="0"/>
              <a:t>MapReduce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smtClean="0"/>
              <a:t>is currently </a:t>
            </a:r>
            <a:r>
              <a:rPr lang="en-US" sz="2200" dirty="0"/>
              <a:t>enjoying wide </a:t>
            </a:r>
            <a:r>
              <a:rPr lang="en-US" sz="2200" dirty="0" smtClean="0"/>
              <a:t>popularity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 err="1"/>
              <a:t>Hadoop</a:t>
            </a:r>
            <a:r>
              <a:rPr lang="en-US" sz="2200" dirty="0"/>
              <a:t> presents </a:t>
            </a:r>
            <a:r>
              <a:rPr lang="en-US" sz="2200" dirty="0" err="1"/>
              <a:t>MapReduce</a:t>
            </a:r>
            <a:r>
              <a:rPr lang="en-US" sz="2200" dirty="0"/>
              <a:t> as an analytics engine </a:t>
            </a:r>
            <a:r>
              <a:rPr lang="en-US" sz="2200" dirty="0" smtClean="0"/>
              <a:t>and under </a:t>
            </a:r>
            <a:r>
              <a:rPr lang="en-US" sz="2200" dirty="0"/>
              <a:t>the hood uses a distributed storage </a:t>
            </a:r>
            <a:r>
              <a:rPr lang="en-US" sz="2200" dirty="0" smtClean="0"/>
              <a:t>layer </a:t>
            </a:r>
            <a:r>
              <a:rPr lang="en-US" sz="2200" dirty="0"/>
              <a:t>referred </a:t>
            </a:r>
            <a:r>
              <a:rPr lang="en-US" sz="2200" dirty="0" smtClean="0"/>
              <a:t>to as </a:t>
            </a:r>
            <a:r>
              <a:rPr lang="en-US" sz="2200" dirty="0" err="1"/>
              <a:t>Hadoop</a:t>
            </a:r>
            <a:r>
              <a:rPr lang="en-US" sz="2200" dirty="0"/>
              <a:t> Distributed File System (</a:t>
            </a:r>
            <a:r>
              <a:rPr lang="en-US" sz="2200" i="1" dirty="0" smtClean="0">
                <a:solidFill>
                  <a:srgbClr val="0000FF"/>
                </a:solidFill>
              </a:rPr>
              <a:t>HDFS</a:t>
            </a:r>
            <a:r>
              <a:rPr lang="en-US" sz="2200" dirty="0" smtClean="0"/>
              <a:t>)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200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 smtClean="0"/>
              <a:t>HDFS mimics Google </a:t>
            </a:r>
            <a:r>
              <a:rPr lang="en-US" sz="2200" dirty="0"/>
              <a:t>File System (</a:t>
            </a:r>
            <a:r>
              <a:rPr lang="en-US" sz="2200" i="1" dirty="0">
                <a:solidFill>
                  <a:srgbClr val="0000FF"/>
                </a:solidFill>
              </a:rPr>
              <a:t>GFS</a:t>
            </a:r>
            <a:r>
              <a:rPr lang="en-US" sz="2200" dirty="0"/>
              <a:t>)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340385-8E3F-4E47-9C95-4A4DFC1CCDF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0063" y="571500"/>
            <a:ext cx="8183562" cy="1050925"/>
          </a:xfrm>
        </p:spPr>
        <p:txBody>
          <a:bodyPr anchor="b">
            <a:normAutofit/>
          </a:bodyPr>
          <a:lstStyle/>
          <a:p>
            <a:r>
              <a:rPr lang="en-IN" sz="380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063" y="1714500"/>
            <a:ext cx="8183562" cy="4113213"/>
          </a:xfrm>
        </p:spPr>
        <p:txBody>
          <a:bodyPr lIns="182880" tIns="91440">
            <a:normAutofit/>
          </a:bodyPr>
          <a:lstStyle/>
          <a:p>
            <a:pPr marL="265113" indent="-265113">
              <a:lnSpc>
                <a:spcPct val="90000"/>
              </a:lnSpc>
            </a:pPr>
            <a:r>
              <a:rPr lang="en-IN" sz="2800"/>
              <a:t>Highly scalable distributed file system for large data-intensive applications.</a:t>
            </a:r>
          </a:p>
          <a:p>
            <a:pPr marL="742950" lvl="1" indent="-285750">
              <a:lnSpc>
                <a:spcPct val="90000"/>
              </a:lnSpc>
            </a:pPr>
            <a:r>
              <a:rPr lang="en-IN" sz="2300"/>
              <a:t>E.g. </a:t>
            </a:r>
            <a:r>
              <a:rPr lang="en-US" sz="2500"/>
              <a:t>10K nodes, 100 million files, 10 PB</a:t>
            </a:r>
            <a:endParaRPr lang="en-IN" sz="2300"/>
          </a:p>
          <a:p>
            <a:pPr marL="265113" indent="-265113">
              <a:lnSpc>
                <a:spcPct val="90000"/>
              </a:lnSpc>
            </a:pPr>
            <a:r>
              <a:rPr lang="en-IN" sz="2800"/>
              <a:t>Provides </a:t>
            </a:r>
            <a:r>
              <a:rPr lang="en-GB" sz="2800"/>
              <a:t>redundant storage of massive amounts of data on cheap and unreliable computers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500"/>
              <a:t>Files are replicated to handle hardware failure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500"/>
              <a:t>Detect failures and recovers from them</a:t>
            </a:r>
            <a:endParaRPr lang="en-GB" sz="2300"/>
          </a:p>
          <a:p>
            <a:pPr marL="265113" indent="-265113">
              <a:lnSpc>
                <a:spcPct val="90000"/>
              </a:lnSpc>
              <a:spcAft>
                <a:spcPts val="150"/>
              </a:spcAft>
            </a:pPr>
            <a:r>
              <a:rPr lang="en-GB" sz="2800"/>
              <a:t>Provides a platform over which other systems like MapReduce, BigTable operate.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Distributed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b="1"/>
              <a:t>Single Namespace for entire cluster</a:t>
            </a:r>
          </a:p>
          <a:p>
            <a:pPr>
              <a:lnSpc>
                <a:spcPct val="90000"/>
              </a:lnSpc>
            </a:pPr>
            <a:r>
              <a:rPr lang="en-US" sz="2100" b="1"/>
              <a:t>Data Coherency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– Write-once-read-many access model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– Client can only append to existing files </a:t>
            </a:r>
          </a:p>
          <a:p>
            <a:pPr>
              <a:lnSpc>
                <a:spcPct val="90000"/>
              </a:lnSpc>
            </a:pPr>
            <a:r>
              <a:rPr lang="en-US" sz="2100" b="1"/>
              <a:t>Files are broken up into blocks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– Typically 128 MB block size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– Each block replicated on multiple DataNodes</a:t>
            </a:r>
          </a:p>
          <a:p>
            <a:pPr>
              <a:lnSpc>
                <a:spcPct val="90000"/>
              </a:lnSpc>
            </a:pPr>
            <a:r>
              <a:rPr lang="en-US" sz="2100" b="1"/>
              <a:t>Intelligent Client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– Client can find location of blocks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– Client accesses data directly from DataNode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Believed “an apple a day keeps a doctor away”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Sam’s Mother</a:t>
            </a:r>
            <a:endParaRPr lang="en-US" dirty="0"/>
          </a:p>
        </p:txBody>
      </p:sp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514600"/>
            <a:ext cx="1071820" cy="1265343"/>
          </a:xfrm>
          <a:prstGeom prst="rect">
            <a:avLst/>
          </a:prstGeom>
        </p:spPr>
      </p:pic>
      <p:pic>
        <p:nvPicPr>
          <p:cNvPr id="11" name="Picture 10" descr="ma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438399"/>
            <a:ext cx="2209800" cy="3462359"/>
          </a:xfrm>
          <a:prstGeom prst="rect">
            <a:avLst/>
          </a:prstGeom>
        </p:spPr>
      </p:pic>
      <p:pic>
        <p:nvPicPr>
          <p:cNvPr id="12" name="Picture 11" descr="sa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267200"/>
            <a:ext cx="1828800" cy="210776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286000" y="3200400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31242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7312683">
            <a:off x="7671013" y="3935809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57857" y="3593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5385521" y="4000501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66421" y="43434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Apple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4227513" y="2682875"/>
            <a:ext cx="1335087" cy="441325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Secondary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500">
                <a:solidFill>
                  <a:srgbClr val="000000"/>
                </a:solidFill>
                <a:ea typeface="ＭＳ Ｐゴシック" charset="-128"/>
              </a:rPr>
              <a:t>NameNode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449263" y="3048000"/>
            <a:ext cx="914400" cy="609600"/>
          </a:xfrm>
          <a:prstGeom prst="ellipse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/>
          <a:lstStyle/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Client</a:t>
            </a:r>
          </a:p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endParaRPr lang="en-GB" sz="4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7990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57134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8846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5" name="AutoShape 13"/>
          <p:cNvSpPr>
            <a:spLocks/>
          </p:cNvSpPr>
          <p:nvPr/>
        </p:nvSpPr>
        <p:spPr bwMode="auto">
          <a:xfrm rot="16200000" flipV="1">
            <a:off x="5108575" y="3200400"/>
            <a:ext cx="152400" cy="42672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29702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 anchor="ctr"/>
          <a:lstStyle/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3600">
                <a:solidFill>
                  <a:srgbClr val="000000"/>
                </a:solidFill>
                <a:ea typeface="ＭＳ Ｐゴシック" charset="-128"/>
              </a:rPr>
              <a:t>HDFS Architecture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4221163" y="1606550"/>
            <a:ext cx="1341437" cy="45085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NameNode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229600" y="2763838"/>
            <a:ext cx="180975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9" name="Rectangle 4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3434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4" name="Rectangle 52"/>
          <p:cNvSpPr>
            <a:spLocks noChangeArrowheads="1"/>
          </p:cNvSpPr>
          <p:nvPr/>
        </p:nvSpPr>
        <p:spPr bwMode="auto">
          <a:xfrm>
            <a:off x="47990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70866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66278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7" name="Rectangle 55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57134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34290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0" name="Rectangle 58"/>
          <p:cNvSpPr>
            <a:spLocks noChangeArrowheads="1"/>
          </p:cNvSpPr>
          <p:nvPr/>
        </p:nvSpPr>
        <p:spPr bwMode="auto">
          <a:xfrm>
            <a:off x="38846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1" name="Rectangle 59"/>
          <p:cNvSpPr>
            <a:spLocks noChangeArrowheads="1"/>
          </p:cNvSpPr>
          <p:nvPr/>
        </p:nvSpPr>
        <p:spPr bwMode="auto">
          <a:xfrm>
            <a:off x="29702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2" name="Rectangle 6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52578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4" name="Rectangle 62"/>
          <p:cNvSpPr>
            <a:spLocks noChangeArrowheads="1"/>
          </p:cNvSpPr>
          <p:nvPr/>
        </p:nvSpPr>
        <p:spPr bwMode="auto">
          <a:xfrm>
            <a:off x="47990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5" name="Rectangle 63"/>
          <p:cNvSpPr>
            <a:spLocks noChangeArrowheads="1"/>
          </p:cNvSpPr>
          <p:nvPr/>
        </p:nvSpPr>
        <p:spPr bwMode="auto">
          <a:xfrm>
            <a:off x="7085013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66278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7" name="Rectangle 65"/>
          <p:cNvSpPr>
            <a:spLocks noChangeArrowheads="1"/>
          </p:cNvSpPr>
          <p:nvPr/>
        </p:nvSpPr>
        <p:spPr bwMode="auto">
          <a:xfrm>
            <a:off x="61722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8" name="Rectangle 66"/>
          <p:cNvSpPr>
            <a:spLocks noChangeArrowheads="1"/>
          </p:cNvSpPr>
          <p:nvPr/>
        </p:nvSpPr>
        <p:spPr bwMode="auto">
          <a:xfrm>
            <a:off x="57134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34290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>
            <a:off x="38846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1" name="Rectangle 69"/>
          <p:cNvSpPr>
            <a:spLocks noChangeArrowheads="1"/>
          </p:cNvSpPr>
          <p:nvPr/>
        </p:nvSpPr>
        <p:spPr bwMode="auto">
          <a:xfrm>
            <a:off x="29702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2" name="Rectangle 7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3" name="Rectangle 7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4" name="Rectangle 7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5" name="Rectangle 7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6" name="Rectangle 7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7" name="Rectangle 7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8" name="Rectangle 7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9" name="Rectangle 7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0" name="Rectangle 7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1" name="Rectangle 7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2" name="Rectangle 8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3" name="Rectangle 8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6" name="Rectangle 8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9" name="Rectangle 8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0" name="Rectangle 8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1" name="Rectangle 8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2" name="Rectangle 9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3" name="Rectangle 9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5" name="Rectangle 9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7" name="Rectangle 9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8" name="Rectangle 9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9" name="Rectangle 9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0" name="Rectangle 9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1" name="Rectangle 9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2" name="Rectangle 10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3" name="Rectangle 10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4" name="Rectangle 10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5" name="Rectangle 103"/>
          <p:cNvSpPr>
            <a:spLocks noChangeArrowheads="1"/>
          </p:cNvSpPr>
          <p:nvPr/>
        </p:nvSpPr>
        <p:spPr bwMode="auto">
          <a:xfrm>
            <a:off x="7085013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6" name="Rectangle 10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7" name="Rectangle 10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8" name="Rectangle 10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9" name="Rectangle 10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0" name="Rectangle 10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1" name="Rectangle 10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2" name="Rectangle 11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3" name="Rectangle 11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4" name="Rectangle 11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5" name="Rectangle 11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6" name="Rectangle 11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7" name="Rectangle 11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8" name="Rectangle 11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9" name="Rectangle 11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0" name="Rectangle 11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1" name="Rectangle 11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2" name="Rectangle 12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3" name="Rectangle 12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4" name="Rectangle 12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5" name="Rectangle 12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6" name="Rectangle 12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7" name="Rectangle 12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8" name="Rectangle 12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9" name="Rectangle 12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0" name="Rectangle 12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1" name="Rectangle 12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2" name="Rectangle 13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3" name="Rectangle 13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4" name="Rectangle 13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5" name="Rectangle 13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6" name="Rectangle 13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7" name="Rectangle 13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8" name="Rectangle 13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9" name="Rectangle 13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0" name="Rectangle 13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1" name="Rectangle 13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2" name="Text Box 140"/>
          <p:cNvSpPr txBox="1">
            <a:spLocks noChangeArrowheads="1"/>
          </p:cNvSpPr>
          <p:nvPr/>
        </p:nvSpPr>
        <p:spPr bwMode="auto">
          <a:xfrm>
            <a:off x="5791200" y="5410200"/>
            <a:ext cx="13716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DataNodes</a:t>
            </a:r>
          </a:p>
        </p:txBody>
      </p:sp>
      <p:cxnSp>
        <p:nvCxnSpPr>
          <p:cNvPr id="49294" name="AutoShape 142"/>
          <p:cNvCxnSpPr>
            <a:cxnSpLocks noChangeShapeType="1"/>
            <a:endCxn id="49169" idx="0"/>
          </p:cNvCxnSpPr>
          <p:nvPr/>
        </p:nvCxnSpPr>
        <p:spPr bwMode="auto">
          <a:xfrm flipV="1">
            <a:off x="1357313" y="1606550"/>
            <a:ext cx="3535362" cy="1441450"/>
          </a:xfrm>
          <a:prstGeom prst="curvedConnector4">
            <a:avLst>
              <a:gd name="adj1" fmla="val 39153"/>
              <a:gd name="adj2" fmla="val 115861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295" name="Text Box 143"/>
          <p:cNvSpPr txBox="1">
            <a:spLocks noChangeArrowheads="1"/>
          </p:cNvSpPr>
          <p:nvPr/>
        </p:nvSpPr>
        <p:spPr bwMode="auto">
          <a:xfrm rot="-2336723">
            <a:off x="1757363" y="1857375"/>
            <a:ext cx="65405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1400">
                <a:solidFill>
                  <a:srgbClr val="000000"/>
                </a:solidFill>
                <a:ea typeface="ＭＳ Ｐゴシック" charset="-128"/>
              </a:rPr>
              <a:t>1. </a:t>
            </a: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filename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en-GB" sz="14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 rot="-2316538">
            <a:off x="2209800" y="2743200"/>
            <a:ext cx="1020763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1400">
                <a:solidFill>
                  <a:srgbClr val="000000"/>
                </a:solidFill>
                <a:ea typeface="ＭＳ Ｐゴシック" charset="-128"/>
              </a:rPr>
              <a:t>2. </a:t>
            </a: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BlckId, DataNodes</a:t>
            </a:r>
          </a:p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700">
                <a:solidFill>
                  <a:srgbClr val="000000"/>
                </a:solidFill>
                <a:ea typeface="ＭＳ Ｐゴシック" charset="-128"/>
              </a:rPr>
              <a:t>o</a:t>
            </a:r>
          </a:p>
        </p:txBody>
      </p:sp>
      <p:sp>
        <p:nvSpPr>
          <p:cNvPr id="49297" name="Line 145"/>
          <p:cNvSpPr>
            <a:spLocks noChangeShapeType="1"/>
          </p:cNvSpPr>
          <p:nvPr/>
        </p:nvSpPr>
        <p:spPr bwMode="auto">
          <a:xfrm flipV="1">
            <a:off x="2133600" y="1752600"/>
            <a:ext cx="620713" cy="660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98" name="Line 146"/>
          <p:cNvSpPr>
            <a:spLocks noChangeShapeType="1"/>
          </p:cNvSpPr>
          <p:nvPr/>
        </p:nvSpPr>
        <p:spPr bwMode="auto">
          <a:xfrm flipH="1">
            <a:off x="2209800" y="2286000"/>
            <a:ext cx="990600" cy="74136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9299" name="AutoShape 147"/>
          <p:cNvCxnSpPr>
            <a:cxnSpLocks noChangeShapeType="1"/>
            <a:stCxn id="49155" idx="5"/>
          </p:cNvCxnSpPr>
          <p:nvPr/>
        </p:nvCxnSpPr>
        <p:spPr bwMode="auto">
          <a:xfrm rot="16200000" flipH="1">
            <a:off x="1865313" y="2933700"/>
            <a:ext cx="496888" cy="17668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300" name="Text Box 148"/>
          <p:cNvSpPr txBox="1">
            <a:spLocks noChangeArrowheads="1"/>
          </p:cNvSpPr>
          <p:nvPr/>
        </p:nvSpPr>
        <p:spPr bwMode="auto">
          <a:xfrm rot="480000">
            <a:off x="1524000" y="4038600"/>
            <a:ext cx="555625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3.Read data</a:t>
            </a:r>
          </a:p>
        </p:txBody>
      </p:sp>
      <p:sp>
        <p:nvSpPr>
          <p:cNvPr id="49303" name="Text Box 151"/>
          <p:cNvSpPr txBox="1">
            <a:spLocks noChangeArrowheads="1"/>
          </p:cNvSpPr>
          <p:nvPr/>
        </p:nvSpPr>
        <p:spPr bwMode="auto">
          <a:xfrm>
            <a:off x="381000" y="5867400"/>
            <a:ext cx="2620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NameNode : Maps a file to a file-id and list of MapNodes</a:t>
            </a:r>
          </a:p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DataNode  : Maps a block-id to a physical location on disk</a:t>
            </a:r>
          </a:p>
        </p:txBody>
      </p:sp>
      <p:sp>
        <p:nvSpPr>
          <p:cNvPr id="49304" name="Line 152"/>
          <p:cNvSpPr>
            <a:spLocks noChangeShapeType="1"/>
          </p:cNvSpPr>
          <p:nvPr/>
        </p:nvSpPr>
        <p:spPr bwMode="auto">
          <a:xfrm flipH="1">
            <a:off x="4876800" y="2057400"/>
            <a:ext cx="9525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0" rIns="0">
            <a:normAutofit fontScale="90000"/>
          </a:bodyPr>
          <a:lstStyle/>
          <a:p>
            <a:pPr eaLnBrk="1" hangingPunct="1"/>
            <a:r>
              <a:rPr lang="en-US" sz="4000" smtClean="0"/>
              <a:t>Hadoop MapReduce: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1571625" y="685800"/>
            <a:ext cx="78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686550" y="685800"/>
            <a:ext cx="78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>
                <a:solidFill>
                  <a:srgbClr val="0070C0"/>
                </a:solidFill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/>
              <a:t>Shuffling </a:t>
            </a:r>
          </a:p>
          <a:p>
            <a:pPr algn="ctr"/>
            <a:r>
              <a:rPr lang="en-US" sz="1200" b="1" i="1"/>
              <a:t>Process</a:t>
            </a:r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r>
              <a:rPr lang="en-US" sz="1200"/>
              <a:t>Intermediate </a:t>
            </a:r>
          </a:p>
          <a:p>
            <a:pPr algn="ctr"/>
            <a:r>
              <a:rPr lang="en-US" sz="1200"/>
              <a:t>(K,V) pairs </a:t>
            </a:r>
          </a:p>
          <a:p>
            <a:pPr algn="ctr"/>
            <a:r>
              <a:rPr lang="en-US" sz="1200"/>
              <a:t>exchanged by </a:t>
            </a:r>
          </a:p>
          <a:p>
            <a:pPr algn="ctr"/>
            <a:r>
              <a:rPr lang="en-US" sz="1200"/>
              <a:t>all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6" grpId="0" animBg="1"/>
      <p:bldP spid="13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7188" grpId="0"/>
      <p:bldP spid="62" grpId="0" animBg="1"/>
      <p:bldP spid="63" grpId="0"/>
      <p:bldP spid="70" grpId="0" animBg="1"/>
      <p:bldP spid="73" grpId="0" animBg="1"/>
      <p:bldP spid="74" grpId="0" animBg="1"/>
      <p:bldP spid="85" grpId="0"/>
      <p:bldP spid="8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20" grpId="0" animBg="1"/>
      <p:bldP spid="124" grpId="0"/>
      <p:bldP spid="125" grpId="0" animBg="1"/>
      <p:bldP spid="126" grpId="0"/>
      <p:bldP spid="130" grpId="0" animBg="1"/>
      <p:bldP spid="132" grpId="0" animBg="1"/>
      <p:bldP spid="133" grpId="0" animBg="1"/>
      <p:bldP spid="137" grpId="0"/>
      <p:bldP spid="138" grpId="0"/>
      <p:bldP spid="143" grpId="0"/>
      <p:bldP spid="144" grpId="0"/>
      <p:bldP spid="61" grpId="0" animBg="1"/>
      <p:bldP spid="150" grpId="0" animBg="1"/>
      <p:bldP spid="158" grpId="0"/>
      <p:bldP spid="159" grpId="0"/>
      <p:bldP spid="1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i="1" dirty="0" smtClean="0">
                <a:solidFill>
                  <a:srgbClr val="0000FF"/>
                </a:solidFill>
              </a:rPr>
              <a:t>Input files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are where the data for a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task is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initially stored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input files typically reside in a distributed file system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(e.g. HDFS)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format of input files is arbitrary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Line-based log files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Binary files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Multi-line input records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Or something else entirely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2D3EC6-77C7-44D3-B7C6-C3B46CC2E6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" name="Can 4"/>
          <p:cNvSpPr/>
          <p:nvPr/>
        </p:nvSpPr>
        <p:spPr>
          <a:xfrm>
            <a:off x="6019800" y="3429000"/>
            <a:ext cx="1071563" cy="1524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6567488" y="39147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6197600" y="4460875"/>
            <a:ext cx="381000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" name="Oval 1"/>
          <p:cNvSpPr/>
          <p:nvPr/>
        </p:nvSpPr>
        <p:spPr>
          <a:xfrm>
            <a:off x="6400800" y="3657600"/>
            <a:ext cx="673100" cy="727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32500" y="4267200"/>
            <a:ext cx="673100" cy="727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How the input files are split up and read is defined by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200" i="1" dirty="0" err="1" smtClean="0">
                <a:solidFill>
                  <a:srgbClr val="0000FF"/>
                </a:solidFill>
              </a:rPr>
              <a:t>InputFormat</a:t>
            </a:r>
            <a:endParaRPr lang="en-US" sz="2200" i="1" dirty="0">
              <a:solidFill>
                <a:srgbClr val="0000F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is a class that does the following: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Selects the files that should be used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for input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Defines the </a:t>
            </a:r>
            <a:r>
              <a:rPr lang="en-US" sz="2200" i="1" dirty="0" err="1" smtClean="0">
                <a:solidFill>
                  <a:schemeClr val="bg1">
                    <a:lumMod val="50000"/>
                  </a:schemeClr>
                </a:solidFill>
              </a:rPr>
              <a:t>InputSplits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that break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 file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Provides a factory for </a:t>
            </a:r>
            <a:r>
              <a:rPr lang="en-US" sz="2200" i="1" dirty="0" err="1" smtClean="0">
                <a:solidFill>
                  <a:schemeClr val="bg1">
                    <a:lumMod val="50000"/>
                  </a:schemeClr>
                </a:solidFill>
              </a:rPr>
              <a:t>RecordReader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objects that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read the file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DF7A06-EDA5-4CD5-9D2B-DD8F9FF80B9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" name="Can 7"/>
          <p:cNvSpPr/>
          <p:nvPr/>
        </p:nvSpPr>
        <p:spPr>
          <a:xfrm>
            <a:off x="6096000" y="3810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6400800" y="4168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6172200" y="4600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3563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V="1">
            <a:off x="6477000" y="3429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3429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6069013" y="31242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53400" y="3429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InputFormat 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Several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InputFormats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are provided with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F1CEE9-F639-40A6-9FAD-DAD1BFEDFAE2}" type="slidenum">
              <a:rPr lang="en-US" smtClean="0"/>
              <a:pPr/>
              <a:t>24</a:t>
            </a:fld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362200"/>
          <a:ext cx="8305800" cy="32314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TextInputFormat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Default format; reads lines of text files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byte offset of 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 contents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KeyValueInputFormat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Parses lines into (K, V) pairs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Everything up to the first tab character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" y="2362200"/>
          <a:ext cx="8305800" cy="32314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KeyValueInputFormat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Parses lines into (K, V) pairs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Everything up to the first tab character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7200" y="2362200"/>
          <a:ext cx="8305800" cy="32314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KeyValueInputFormat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Parses lines into (K, V) 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Everything up to the first tab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the line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2362200"/>
          <a:ext cx="8305800" cy="32314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KeyValueInputFormat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Parses lines into (K, V) 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Everything up to the first tab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the line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SequenceFileInputFormat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effectLst/>
                        </a:rPr>
                        <a:t>-specific high-performance binary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user-defined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user-defined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Splits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2000" i="1" dirty="0" smtClean="0">
                <a:solidFill>
                  <a:srgbClr val="0000FF"/>
                </a:solidFill>
              </a:rPr>
              <a:t>input split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describes a unit of work that comprises a single map task in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default,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breaks a file up into 64MB splits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dividing the file into splits, we allow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several map tasks to operate on a single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 in parallel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the file is very large, this can improve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performance significantly through parallelism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map task corresponds to a </a:t>
            </a:r>
            <a:r>
              <a:rPr lang="en-US" sz="2000" i="1" dirty="0" smtClean="0">
                <a:solidFill>
                  <a:srgbClr val="0000FF"/>
                </a:solidFill>
              </a:rPr>
              <a:t>single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input split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9800" y="38862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5" name="TextBox 15"/>
          <p:cNvSpPr txBox="1">
            <a:spLocks noChangeArrowheads="1"/>
          </p:cNvSpPr>
          <p:nvPr/>
        </p:nvSpPr>
        <p:spPr bwMode="auto">
          <a:xfrm>
            <a:off x="6324600" y="42449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0486" name="TextBox 16"/>
          <p:cNvSpPr txBox="1">
            <a:spLocks noChangeArrowheads="1"/>
          </p:cNvSpPr>
          <p:nvPr/>
        </p:nvSpPr>
        <p:spPr bwMode="auto">
          <a:xfrm>
            <a:off x="6096000" y="4676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3640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00800" y="35052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5052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43640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4367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4400" y="4367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391400" y="41735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077200" y="4173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63000" y="4173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26"/>
          <p:cNvSpPr txBox="1">
            <a:spLocks noChangeArrowheads="1"/>
          </p:cNvSpPr>
          <p:nvPr/>
        </p:nvSpPr>
        <p:spPr bwMode="auto">
          <a:xfrm>
            <a:off x="5992813" y="32004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7200" y="35052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RecordReader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input split defines a slice of work but does not describe how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access it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rgbClr val="0000FF"/>
                </a:solidFill>
              </a:rPr>
              <a:t>RecordReader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class actually loads data from its source and converts it into (K, V) pairs suitable for reading by Mappers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RecordReader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invoked repeatedly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 the input until the entire split is consumed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invocation of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RecordReader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leads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another call of the map function defined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the programmer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9800" y="4187825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xtBox 15"/>
          <p:cNvSpPr txBox="1">
            <a:spLocks noChangeArrowheads="1"/>
          </p:cNvSpPr>
          <p:nvPr/>
        </p:nvSpPr>
        <p:spPr bwMode="auto">
          <a:xfrm>
            <a:off x="6324600" y="454501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1510" name="TextBox 16"/>
          <p:cNvSpPr txBox="1">
            <a:spLocks noChangeArrowheads="1"/>
          </p:cNvSpPr>
          <p:nvPr/>
        </p:nvSpPr>
        <p:spPr bwMode="auto">
          <a:xfrm>
            <a:off x="6096000" y="497681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3940175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00800" y="3806825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806825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4665663"/>
            <a:ext cx="457200" cy="35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4668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4400" y="4668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391400" y="4473575"/>
            <a:ext cx="0" cy="1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077200" y="447357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63000" y="447357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26"/>
          <p:cNvSpPr txBox="1">
            <a:spLocks noChangeArrowheads="1"/>
          </p:cNvSpPr>
          <p:nvPr/>
        </p:nvSpPr>
        <p:spPr bwMode="auto">
          <a:xfrm>
            <a:off x="5992813" y="3502025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53546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5357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34400" y="5357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391400" y="50260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077200" y="5029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763000" y="5029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77200" y="380682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Mapper and Reducer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800" i="1" dirty="0" smtClean="0">
                <a:solidFill>
                  <a:srgbClr val="0000FF"/>
                </a:solidFill>
              </a:rPr>
              <a:t>Mapper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performs the user-defined work of the first phase of the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 new instance of Mapper is created for each split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800" i="1" dirty="0" smtClean="0">
                <a:solidFill>
                  <a:srgbClr val="0000FF"/>
                </a:solidFill>
              </a:rPr>
              <a:t>Reducer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performs the user-defined work of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second phase of the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 new instance of Reducer is created for each partition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For each key in the partition assigned to a Reducer, the </a:t>
            </a:r>
            <a:b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Reducer is called once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96000" y="2667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3" name="TextBox 15"/>
          <p:cNvSpPr txBox="1">
            <a:spLocks noChangeArrowheads="1"/>
          </p:cNvSpPr>
          <p:nvPr/>
        </p:nvSpPr>
        <p:spPr bwMode="auto">
          <a:xfrm>
            <a:off x="6400800" y="3025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2534" name="TextBox 16"/>
          <p:cNvSpPr txBox="1">
            <a:spLocks noChangeArrowheads="1"/>
          </p:cNvSpPr>
          <p:nvPr/>
        </p:nvSpPr>
        <p:spPr bwMode="auto">
          <a:xfrm>
            <a:off x="6172200" y="3457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2420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77000" y="2286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2286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3144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67600" y="29543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534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8392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TextBox 26"/>
          <p:cNvSpPr txBox="1">
            <a:spLocks noChangeArrowheads="1"/>
          </p:cNvSpPr>
          <p:nvPr/>
        </p:nvSpPr>
        <p:spPr bwMode="auto">
          <a:xfrm>
            <a:off x="6069013" y="19812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3833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06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67600" y="3505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534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8392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39000" y="44926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67600" y="41624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534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8392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51292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67600" y="48482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53400" y="48529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53400" y="48529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57388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53400" y="5486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000" y="62722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53400" y="60960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239000" y="4852988"/>
            <a:ext cx="1828800" cy="141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53400" y="2286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mapper may emit (K, V) pairs to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partition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Therefore, the map nodes must all agree on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where to send different pieces of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intermediate data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rgbClr val="0000FF"/>
                </a:solidFill>
              </a:rPr>
              <a:t>partitioner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class determines which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partition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given (K,V) pair will go to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default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partitioner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computes </a:t>
            </a:r>
            <a:r>
              <a:rPr lang="en-US" sz="2000" i="1" dirty="0" smtClean="0">
                <a:solidFill>
                  <a:srgbClr val="0000FF"/>
                </a:solidFill>
              </a:rPr>
              <a:t>a hash value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for a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given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key and assigns it to a partition based on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this result</a:t>
            </a:r>
          </a:p>
        </p:txBody>
      </p:sp>
      <p:sp>
        <p:nvSpPr>
          <p:cNvPr id="15" name="Can 14"/>
          <p:cNvSpPr/>
          <p:nvPr/>
        </p:nvSpPr>
        <p:spPr>
          <a:xfrm>
            <a:off x="6096000" y="2667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7" name="TextBox 15"/>
          <p:cNvSpPr txBox="1">
            <a:spLocks noChangeArrowheads="1"/>
          </p:cNvSpPr>
          <p:nvPr/>
        </p:nvSpPr>
        <p:spPr bwMode="auto">
          <a:xfrm>
            <a:off x="6400800" y="3025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3558" name="TextBox 16"/>
          <p:cNvSpPr txBox="1">
            <a:spLocks noChangeArrowheads="1"/>
          </p:cNvSpPr>
          <p:nvPr/>
        </p:nvSpPr>
        <p:spPr bwMode="auto">
          <a:xfrm>
            <a:off x="6172200" y="3457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2420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77000" y="2286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2286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3144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67600" y="29543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534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8392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26"/>
          <p:cNvSpPr txBox="1">
            <a:spLocks noChangeArrowheads="1"/>
          </p:cNvSpPr>
          <p:nvPr/>
        </p:nvSpPr>
        <p:spPr bwMode="auto">
          <a:xfrm>
            <a:off x="6069013" y="19812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3833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06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67600" y="3505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534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8392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39000" y="44926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67600" y="41624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534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8392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51292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67600" y="48482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53400" y="48529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53400" y="48529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57388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53400" y="5486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000" y="62722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53400" y="60960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239000" y="5486400"/>
            <a:ext cx="1828800" cy="785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153400" y="2286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Reducer is responsible for reducing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values associated with (several)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intermediate keys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set of intermediate keys on a single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2000" i="1" dirty="0" smtClean="0">
                <a:solidFill>
                  <a:srgbClr val="0000FF"/>
                </a:solidFill>
              </a:rPr>
              <a:t>automatically sorted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before they are presented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the Reducer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5665788" y="24384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15"/>
          <p:cNvSpPr txBox="1">
            <a:spLocks noChangeArrowheads="1"/>
          </p:cNvSpPr>
          <p:nvPr/>
        </p:nvSpPr>
        <p:spPr bwMode="auto">
          <a:xfrm>
            <a:off x="5970588" y="27971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4582" name="TextBox 16"/>
          <p:cNvSpPr txBox="1">
            <a:spLocks noChangeArrowheads="1"/>
          </p:cNvSpPr>
          <p:nvPr/>
        </p:nvSpPr>
        <p:spPr bwMode="auto">
          <a:xfrm>
            <a:off x="5741988" y="32289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8788" y="21923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046788" y="20574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46788" y="20574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08788" y="29162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94588" y="29194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80388" y="29194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037388" y="27257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7723188" y="27257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408988" y="27257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TextBox 26"/>
          <p:cNvSpPr txBox="1">
            <a:spLocks noChangeArrowheads="1"/>
          </p:cNvSpPr>
          <p:nvPr/>
        </p:nvSpPr>
        <p:spPr bwMode="auto">
          <a:xfrm>
            <a:off x="5638800" y="17526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08788" y="36052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94588" y="36099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80388" y="36099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03738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7723188" y="32797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408988" y="32797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08788" y="42640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94588" y="42672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80388" y="42672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037388" y="39338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7723188" y="39385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408988" y="39385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265988" y="49006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037388" y="46196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7723188" y="46243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7723188" y="46243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8788" y="55102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7723188" y="52578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08788" y="60436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7723188" y="58674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23188" y="20574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if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72147">
            <a:off x="6402283" y="2481770"/>
            <a:ext cx="872067" cy="7848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838200"/>
          </a:xfrm>
        </p:spPr>
        <p:txBody>
          <a:bodyPr/>
          <a:lstStyle/>
          <a:p>
            <a:r>
              <a:rPr lang="en-US" dirty="0" smtClean="0"/>
              <a:t>Sam thought of “drinking” the apple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76800" y="2617270"/>
            <a:ext cx="3276600" cy="1905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used a        to cut  the          and a          to make juice.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267200"/>
            <a:ext cx="1097280" cy="13716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1371600" y="1981200"/>
            <a:ext cx="2438400" cy="160020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746" y="2438400"/>
            <a:ext cx="555453" cy="6557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200" y="2667000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800" y="2286000"/>
            <a:ext cx="843160" cy="838200"/>
          </a:xfrm>
          <a:prstGeom prst="rect">
            <a:avLst/>
          </a:prstGeom>
        </p:spPr>
      </p:pic>
      <p:pic>
        <p:nvPicPr>
          <p:cNvPr id="12" name="Picture 11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3303070"/>
            <a:ext cx="555453" cy="655743"/>
          </a:xfrm>
          <a:prstGeom prst="rect">
            <a:avLst/>
          </a:prstGeom>
        </p:spPr>
      </p:pic>
      <p:pic>
        <p:nvPicPr>
          <p:cNvPr id="13" name="Picture 12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3226870"/>
            <a:ext cx="609600" cy="822449"/>
          </a:xfrm>
          <a:prstGeom prst="rect">
            <a:avLst/>
          </a:prstGeom>
        </p:spPr>
      </p:pic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5562600"/>
            <a:ext cx="990600" cy="99060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800" y="5715000"/>
            <a:ext cx="555453" cy="655743"/>
          </a:xfrm>
          <a:prstGeom prst="rect">
            <a:avLst/>
          </a:prstGeom>
        </p:spPr>
      </p:pic>
      <p:pic>
        <p:nvPicPr>
          <p:cNvPr id="16" name="Picture 15" descr="knif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72147">
            <a:off x="4751394" y="5224970"/>
            <a:ext cx="872067" cy="784860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1000" y="5562600"/>
            <a:ext cx="843160" cy="838200"/>
          </a:xfrm>
          <a:prstGeom prst="rect">
            <a:avLst/>
          </a:prstGeom>
        </p:spPr>
      </p:pic>
      <p:pic>
        <p:nvPicPr>
          <p:cNvPr id="18" name="Picture 17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5181600"/>
            <a:ext cx="609600" cy="82244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5720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7818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800" i="1" dirty="0" err="1" smtClean="0">
                <a:solidFill>
                  <a:srgbClr val="0000FF"/>
                </a:solidFill>
              </a:rPr>
              <a:t>OutputFormat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class defines the way (K,V) pairs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produced by Reducers are written to output files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instances of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OutputFormat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provided by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write to files on the local disk or in HDFS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Several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OutputFormats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are provided by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46788" y="19812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5" name="TextBox 15"/>
          <p:cNvSpPr txBox="1">
            <a:spLocks noChangeArrowheads="1"/>
          </p:cNvSpPr>
          <p:nvPr/>
        </p:nvSpPr>
        <p:spPr bwMode="auto">
          <a:xfrm>
            <a:off x="6351588" y="23399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5606" name="TextBox 16"/>
          <p:cNvSpPr txBox="1">
            <a:spLocks noChangeArrowheads="1"/>
          </p:cNvSpPr>
          <p:nvPr/>
        </p:nvSpPr>
        <p:spPr bwMode="auto">
          <a:xfrm>
            <a:off x="6122988" y="27717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89788" y="1735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27788" y="16002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27788" y="16002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89788" y="24590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75588" y="2462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1388" y="2462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18388" y="22685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04188" y="2268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89988" y="2268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6" name="TextBox 26"/>
          <p:cNvSpPr txBox="1">
            <a:spLocks noChangeArrowheads="1"/>
          </p:cNvSpPr>
          <p:nvPr/>
        </p:nvSpPr>
        <p:spPr bwMode="auto">
          <a:xfrm>
            <a:off x="6019800" y="12954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89788" y="31480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75588" y="31527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61388" y="31527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18388" y="28194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04188" y="28225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789988" y="28225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89788" y="38068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755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613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18388" y="34766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04188" y="34813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789988" y="34813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6988" y="44434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18388" y="41624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04188" y="41671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04188" y="41671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89788" y="50530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04188" y="48006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89788" y="55864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04188" y="54102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89788" y="61722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2"/>
            <a:endCxn id="49" idx="0"/>
          </p:cNvCxnSpPr>
          <p:nvPr/>
        </p:nvCxnSpPr>
        <p:spPr>
          <a:xfrm>
            <a:off x="8104188" y="594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04188" y="160337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42888" y="3986213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TextOutputFormat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SequenceFileOutputFormat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MapReduce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28600" y="3975100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SequenceFileOutputFormat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MapReduce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28600" y="3975100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SequenceFileOutputFormat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effectLst/>
                        </a:rPr>
                        <a:t>MapReduce</a:t>
                      </a:r>
                      <a:r>
                        <a:rPr lang="en-US" sz="1600" dirty="0"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228600" y="3975100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SequenceFileOutputFormat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effectLst/>
                        </a:rPr>
                        <a:t>MapReduce</a:t>
                      </a:r>
                      <a:r>
                        <a:rPr lang="en-US" sz="1600" dirty="0"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NullOutputFormat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Generates no output files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2469660"/>
            <a:ext cx="4191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 smtClean="0"/>
              <a:t>(map        ‘(                  ))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orangesl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352800"/>
            <a:ext cx="437827" cy="353860"/>
          </a:xfrm>
          <a:prstGeom prst="rect">
            <a:avLst/>
          </a:prstGeom>
        </p:spPr>
      </p:pic>
      <p:sp>
        <p:nvSpPr>
          <p:cNvPr id="18" name="Content Placeholder 1"/>
          <p:cNvSpPr txBox="1">
            <a:spLocks/>
          </p:cNvSpPr>
          <p:nvPr/>
        </p:nvSpPr>
        <p:spPr>
          <a:xfrm>
            <a:off x="1524000" y="3200400"/>
            <a:ext cx="3200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000" dirty="0" smtClean="0"/>
              <a:t>(                     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pineapplesl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276600"/>
            <a:ext cx="395514" cy="41528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7239000" cy="880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 applied his invention to all the fruits he could find in the </a:t>
            </a:r>
            <a:r>
              <a:rPr lang="en-US" i="1" dirty="0" smtClean="0">
                <a:solidFill>
                  <a:srgbClr val="0070C0"/>
                </a:solidFill>
              </a:rPr>
              <a:t>fruit basket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Day</a:t>
            </a:r>
            <a:endParaRPr lang="en-US" dirty="0"/>
          </a:p>
        </p:txBody>
      </p:sp>
      <p:pic>
        <p:nvPicPr>
          <p:cNvPr id="4" name="Picture 3" descr="fruitbaske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1295400"/>
            <a:ext cx="990600" cy="1209894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2500920"/>
            <a:ext cx="361815" cy="427143"/>
          </a:xfrm>
          <a:prstGeom prst="rect">
            <a:avLst/>
          </a:prstGeom>
        </p:spPr>
      </p:pic>
      <p:pic>
        <p:nvPicPr>
          <p:cNvPr id="6" name="Picture 5" descr="apple-pieces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3200400"/>
            <a:ext cx="609600" cy="609600"/>
          </a:xfrm>
          <a:prstGeom prst="rect">
            <a:avLst/>
          </a:prstGeom>
        </p:spPr>
      </p:pic>
      <p:pic>
        <p:nvPicPr>
          <p:cNvPr id="7" name="Picture 6" descr="knife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0472147">
            <a:off x="1814169" y="2541000"/>
            <a:ext cx="520310" cy="468279"/>
          </a:xfrm>
          <a:prstGeom prst="rect">
            <a:avLst/>
          </a:prstGeom>
        </p:spPr>
      </p:pic>
      <p:pic>
        <p:nvPicPr>
          <p:cNvPr id="8" name="Picture 7" descr="orang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3200400" y="2569305"/>
            <a:ext cx="373115" cy="363238"/>
          </a:xfrm>
          <a:prstGeom prst="rect">
            <a:avLst/>
          </a:prstGeom>
        </p:spPr>
      </p:pic>
      <p:pic>
        <p:nvPicPr>
          <p:cNvPr id="9" name="Picture 8" descr="pineap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33800" y="2286000"/>
            <a:ext cx="304800" cy="660075"/>
          </a:xfrm>
          <a:prstGeom prst="rect">
            <a:avLst/>
          </a:prstGeom>
        </p:spPr>
      </p:pic>
      <p:pic>
        <p:nvPicPr>
          <p:cNvPr id="10" name="Picture 9" descr="blend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09800" y="4191000"/>
            <a:ext cx="440161" cy="59384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5400000">
            <a:off x="2530230" y="3063630"/>
            <a:ext cx="27354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762000" y="41910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 smtClean="0"/>
              <a:t>(reduce        ‘(                   ))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2530230" y="3870570"/>
            <a:ext cx="27354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rangesl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630" y="4343400"/>
            <a:ext cx="437827" cy="353860"/>
          </a:xfrm>
          <a:prstGeom prst="rect">
            <a:avLst/>
          </a:prstGeom>
        </p:spPr>
      </p:pic>
      <p:pic>
        <p:nvPicPr>
          <p:cNvPr id="24" name="Picture 23" descr="pineapplesl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4230" y="4267200"/>
            <a:ext cx="395514" cy="415289"/>
          </a:xfrm>
          <a:prstGeom prst="rect">
            <a:avLst/>
          </a:prstGeom>
        </p:spPr>
      </p:pic>
      <p:pic>
        <p:nvPicPr>
          <p:cNvPr id="25" name="Picture 24" descr="apple-pieces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5030" y="4191000"/>
            <a:ext cx="609600" cy="6096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5400000">
            <a:off x="2530230" y="4892430"/>
            <a:ext cx="27354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juice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5181600"/>
            <a:ext cx="843160" cy="838200"/>
          </a:xfrm>
          <a:prstGeom prst="rect">
            <a:avLst/>
          </a:prstGeom>
        </p:spPr>
      </p:pic>
      <p:sp>
        <p:nvSpPr>
          <p:cNvPr id="29" name="Right Bracket 28"/>
          <p:cNvSpPr/>
          <p:nvPr/>
        </p:nvSpPr>
        <p:spPr>
          <a:xfrm>
            <a:off x="4800600" y="2438400"/>
            <a:ext cx="152400" cy="3733800"/>
          </a:xfrm>
          <a:prstGeom prst="rightBracke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4296936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Classical Notion of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in Functional Programming</a:t>
            </a:r>
            <a:endParaRPr lang="en-US" sz="14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5181600" y="3063244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86400" y="2766536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r>
              <a:rPr lang="en-US" sz="1400" dirty="0" smtClean="0"/>
              <a:t> mapped into another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r>
              <a:rPr lang="en-US" sz="1400" dirty="0" smtClean="0"/>
              <a:t>, which gets reduced into 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single value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>
            <a:off x="6873630" y="3794371"/>
            <a:ext cx="425940" cy="152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9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9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4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build="p"/>
      <p:bldP spid="19" grpId="0" animBg="1"/>
      <p:bldP spid="20" grpId="0"/>
      <p:bldP spid="22" grpId="0" animBg="1"/>
      <p:bldP spid="26" grpId="0" animBg="1"/>
      <p:bldP spid="29" grpId="0" animBg="1"/>
      <p:bldP spid="30" grpId="0" animBg="1"/>
      <p:bldP spid="31" grpId="0" animBg="1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len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5578351"/>
            <a:ext cx="383682" cy="517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Years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7696200" cy="957072"/>
          </a:xfrm>
        </p:spPr>
        <p:txBody>
          <a:bodyPr/>
          <a:lstStyle/>
          <a:p>
            <a:r>
              <a:rPr lang="en-US" dirty="0" smtClean="0"/>
              <a:t>Sam got his first job in </a:t>
            </a:r>
            <a:r>
              <a:rPr lang="en-US" dirty="0" err="1" smtClean="0"/>
              <a:t>JuiceRUs</a:t>
            </a:r>
            <a:r>
              <a:rPr lang="en-US" dirty="0" smtClean="0"/>
              <a:t> for his talent in making juice</a:t>
            </a:r>
            <a:endParaRPr lang="en-US" dirty="0"/>
          </a:p>
        </p:txBody>
      </p:sp>
      <p:pic>
        <p:nvPicPr>
          <p:cNvPr id="8" name="Picture 7" descr="handshak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762000"/>
            <a:ext cx="896919" cy="175260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914400" y="3216151"/>
            <a:ext cx="3276600" cy="838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Now, it’s not just one </a:t>
            </a:r>
            <a:r>
              <a:rPr kumimoji="0" lang="en-US" sz="20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basket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a whole 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fruits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914400" y="4206751"/>
            <a:ext cx="32766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Also, they produce a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juice types separately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38600" y="3063751"/>
            <a:ext cx="1300167" cy="946230"/>
            <a:chOff x="4038600" y="2362200"/>
            <a:chExt cx="1300167" cy="946230"/>
          </a:xfrm>
        </p:grpSpPr>
        <p:pic>
          <p:nvPicPr>
            <p:cNvPr id="12" name="Picture 11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948003">
              <a:off x="4451986" y="2650858"/>
              <a:ext cx="886781" cy="400110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Fruits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38600" y="4054351"/>
            <a:ext cx="966787" cy="1033997"/>
            <a:chOff x="4038600" y="3352800"/>
            <a:chExt cx="966787" cy="1033997"/>
          </a:xfrm>
        </p:grpSpPr>
        <p:pic>
          <p:nvPicPr>
            <p:cNvPr id="15" name="Picture 14" descr="justbottl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3352800"/>
              <a:ext cx="966787" cy="1033997"/>
            </a:xfrm>
            <a:prstGeom prst="rect">
              <a:avLst/>
            </a:prstGeom>
          </p:spPr>
        </p:pic>
        <p:pic>
          <p:nvPicPr>
            <p:cNvPr id="16" name="Picture 15" descr="apple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1508" y="3842368"/>
              <a:ext cx="209415" cy="247226"/>
            </a:xfrm>
            <a:prstGeom prst="rect">
              <a:avLst/>
            </a:prstGeom>
          </p:spPr>
        </p:pic>
        <p:pic>
          <p:nvPicPr>
            <p:cNvPr id="17" name="Picture 16" descr="orang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4716308" y="3850460"/>
              <a:ext cx="234816" cy="228600"/>
            </a:xfrm>
            <a:prstGeom prst="rect">
              <a:avLst/>
            </a:prstGeom>
          </p:spPr>
        </p:pic>
        <p:pic>
          <p:nvPicPr>
            <p:cNvPr id="18" name="Picture 17" descr="pineappl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616" y="3784762"/>
              <a:ext cx="168584" cy="365086"/>
            </a:xfrm>
            <a:prstGeom prst="rect">
              <a:avLst/>
            </a:prstGeom>
          </p:spPr>
        </p:pic>
      </p:grpSp>
      <p:pic>
        <p:nvPicPr>
          <p:cNvPr id="20" name="Picture 1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252214" y="5333588"/>
            <a:ext cx="437868" cy="39408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86200" y="546322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NOT ENOUGH !!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914400" y="5273551"/>
            <a:ext cx="32766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But, Sam had just ONE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and ONE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Right Bracket 33"/>
          <p:cNvSpPr/>
          <p:nvPr/>
        </p:nvSpPr>
        <p:spPr>
          <a:xfrm>
            <a:off x="5486400" y="3368551"/>
            <a:ext cx="152400" cy="1600200"/>
          </a:xfrm>
          <a:prstGeom prst="rightBracke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5791200" y="4054351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96000" y="390195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Large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200" dirty="0" smtClean="0"/>
              <a:t>and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r>
              <a:rPr lang="en-US" sz="1200" dirty="0" smtClean="0"/>
              <a:t> for output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1564" y="251460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 smtClean="0">
                <a:solidFill>
                  <a:srgbClr val="FF0000"/>
                </a:solidFill>
              </a:rPr>
              <a:t>Wait!</a:t>
            </a:r>
            <a:endParaRPr lang="en-US" sz="2800" spc="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8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26" grpId="0"/>
      <p:bldP spid="27" grpId="0"/>
      <p:bldP spid="34" grpId="0" animBg="1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1515180" y="5552818"/>
            <a:ext cx="200109" cy="609855"/>
            <a:chOff x="1515180" y="5552818"/>
            <a:chExt cx="200109" cy="609855"/>
          </a:xfrm>
        </p:grpSpPr>
        <p:pic>
          <p:nvPicPr>
            <p:cNvPr id="23" name="Picture 22" descr="appleju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52" name="Picture 51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Brave Sam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6924" y="1971418"/>
            <a:ext cx="1066800" cy="533400"/>
            <a:chOff x="4038600" y="2362200"/>
            <a:chExt cx="1300167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451986" y="2650859"/>
              <a:ext cx="886781" cy="400109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Fruits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1" y="2642300"/>
            <a:ext cx="395932" cy="483582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5465" y="2642300"/>
            <a:ext cx="395932" cy="483582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5984" y="2642300"/>
            <a:ext cx="395932" cy="483582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157" y="2642300"/>
            <a:ext cx="395932" cy="483582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0744" y="2642300"/>
            <a:ext cx="395932" cy="483582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7785" y="5016790"/>
            <a:ext cx="364816" cy="492196"/>
          </a:xfrm>
          <a:prstGeom prst="rect">
            <a:avLst/>
          </a:prstGeom>
        </p:spPr>
      </p:pic>
      <p:pic>
        <p:nvPicPr>
          <p:cNvPr id="15" name="Picture 14" descr="orangeslic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2184" y="4562218"/>
            <a:ext cx="377257" cy="304906"/>
          </a:xfrm>
          <a:prstGeom prst="rect">
            <a:avLst/>
          </a:prstGeom>
        </p:spPr>
      </p:pic>
      <p:pic>
        <p:nvPicPr>
          <p:cNvPr id="16" name="Picture 15" descr="pineapplesl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6583" y="4495800"/>
            <a:ext cx="304800" cy="320039"/>
          </a:xfrm>
          <a:prstGeom prst="rect">
            <a:avLst/>
          </a:prstGeom>
        </p:spPr>
      </p:pic>
      <p:pic>
        <p:nvPicPr>
          <p:cNvPr id="17" name="Picture 16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1463984" y="4486018"/>
            <a:ext cx="381000" cy="381000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803844" y="3162902"/>
            <a:ext cx="353608" cy="318247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1509549" y="3162902"/>
            <a:ext cx="353608" cy="318247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175445" y="3162902"/>
            <a:ext cx="353608" cy="318247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861245" y="3162902"/>
            <a:ext cx="353608" cy="318247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547045" y="3162902"/>
            <a:ext cx="353608" cy="318247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78660" y="3498790"/>
            <a:ext cx="432924" cy="440981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1600200" y="3495418"/>
            <a:ext cx="432924" cy="440981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258353" y="3498790"/>
            <a:ext cx="432924" cy="440981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2979893" y="3495418"/>
            <a:ext cx="432924" cy="440981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649509" y="3495453"/>
            <a:ext cx="432924" cy="440981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2378384" y="5552818"/>
            <a:ext cx="218228" cy="619382"/>
            <a:chOff x="2378384" y="5552818"/>
            <a:chExt cx="218228" cy="619382"/>
          </a:xfrm>
        </p:grpSpPr>
        <p:pic>
          <p:nvPicPr>
            <p:cNvPr id="24" name="Picture 23" descr="orangejuic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53" name="Picture 52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3323822" y="5581393"/>
            <a:ext cx="181378" cy="581025"/>
            <a:chOff x="3323822" y="5581393"/>
            <a:chExt cx="181378" cy="581025"/>
          </a:xfrm>
        </p:grpSpPr>
        <p:pic>
          <p:nvPicPr>
            <p:cNvPr id="25" name="Picture 24" descr="pineapplejuic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54" name="Picture 53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1114661" y="3946194"/>
            <a:ext cx="546247" cy="53340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1494725" y="3566129"/>
            <a:ext cx="622447" cy="136972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1967019" y="3093835"/>
            <a:ext cx="556029" cy="224789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1473745" y="4117138"/>
            <a:ext cx="549619" cy="18814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1853809" y="3925213"/>
            <a:ext cx="625819" cy="64818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2184572" y="4246012"/>
            <a:ext cx="622447" cy="996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2326103" y="3452919"/>
            <a:ext cx="559401" cy="152635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1804508" y="3789748"/>
            <a:ext cx="546247" cy="84629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2656866" y="3783682"/>
            <a:ext cx="556029" cy="86820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2163592" y="3427292"/>
            <a:ext cx="549619" cy="156783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2543656" y="3883556"/>
            <a:ext cx="625819" cy="73150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3015950" y="4142766"/>
            <a:ext cx="559401" cy="14666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2498417" y="3092502"/>
            <a:ext cx="549584" cy="2237449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2878481" y="3548766"/>
            <a:ext cx="625784" cy="140112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3350775" y="3954642"/>
            <a:ext cx="559366" cy="52295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8763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10287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5400000">
            <a:off x="15621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5400000">
            <a:off x="17145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5400000">
            <a:off x="22479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5400000">
            <a:off x="24003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5400000">
            <a:off x="29337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5400000">
            <a:off x="30861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>
            <a:off x="3619499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>
            <a:off x="3771899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5400000">
            <a:off x="1485900" y="486297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5400000">
            <a:off x="1638300" y="5568332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2184" y="5029200"/>
            <a:ext cx="364816" cy="492196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6584" y="5021108"/>
            <a:ext cx="364816" cy="492196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2392208" y="487916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5400000">
            <a:off x="2544608" y="558451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3278960" y="4854884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5400000">
            <a:off x="3431360" y="556024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1662265" y="1878720"/>
            <a:ext cx="137482" cy="1389678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2010897" y="2227352"/>
            <a:ext cx="137482" cy="692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2356157" y="2572612"/>
            <a:ext cx="137482" cy="1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2700743" y="2229920"/>
            <a:ext cx="137482" cy="6872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3038536" y="1892126"/>
            <a:ext cx="137482" cy="1362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Arrow 142"/>
          <p:cNvSpPr/>
          <p:nvPr/>
        </p:nvSpPr>
        <p:spPr>
          <a:xfrm rot="10800000">
            <a:off x="4191000" y="2770848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4443876" y="2730388"/>
            <a:ext cx="3626314" cy="457200"/>
            <a:chOff x="4648200" y="2834236"/>
            <a:chExt cx="3626314" cy="457200"/>
          </a:xfrm>
        </p:grpSpPr>
        <p:sp>
          <p:nvSpPr>
            <p:cNvPr id="144" name="TextBox 143"/>
            <p:cNvSpPr txBox="1"/>
            <p:nvPr/>
          </p:nvSpPr>
          <p:spPr>
            <a:xfrm>
              <a:off x="4648200" y="2922104"/>
              <a:ext cx="3626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(&lt;a,   &gt; , &lt;o,   &gt; , &lt;p,   &gt; , …)</a:t>
              </a:r>
              <a:endParaRPr lang="en-US" dirty="0"/>
            </a:p>
          </p:txBody>
        </p:sp>
        <p:pic>
          <p:nvPicPr>
            <p:cNvPr id="145" name="Picture 144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30152" y="2979892"/>
              <a:ext cx="152400" cy="179917"/>
            </a:xfrm>
            <a:prstGeom prst="rect">
              <a:avLst/>
            </a:prstGeom>
          </p:spPr>
        </p:pic>
        <p:pic>
          <p:nvPicPr>
            <p:cNvPr id="146" name="Picture 145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6248400" y="3011574"/>
              <a:ext cx="152400" cy="148366"/>
            </a:xfrm>
            <a:prstGeom prst="rect">
              <a:avLst/>
            </a:prstGeom>
          </p:spPr>
        </p:pic>
        <p:pic>
          <p:nvPicPr>
            <p:cNvPr id="147" name="Picture 146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9000" y="2834236"/>
              <a:ext cx="169881" cy="367893"/>
            </a:xfrm>
            <a:prstGeom prst="rect">
              <a:avLst/>
            </a:prstGeom>
          </p:spPr>
        </p:pic>
      </p:grpSp>
      <p:sp>
        <p:nvSpPr>
          <p:cNvPr id="160" name="TextBox 159"/>
          <p:cNvSpPr txBox="1"/>
          <p:nvPr/>
        </p:nvSpPr>
        <p:spPr>
          <a:xfrm>
            <a:off x="4443876" y="2501788"/>
            <a:ext cx="451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Each input to a map is a </a:t>
            </a:r>
            <a:r>
              <a:rPr lang="en-US" sz="1400" dirty="0" smtClean="0">
                <a:solidFill>
                  <a:srgbClr val="C00000"/>
                </a:solidFill>
              </a:rPr>
              <a:t>list of &lt;key, value&gt; pairs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1" name="Right Arrow 160"/>
          <p:cNvSpPr/>
          <p:nvPr/>
        </p:nvSpPr>
        <p:spPr>
          <a:xfrm rot="10800000">
            <a:off x="4191000" y="3597584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443876" y="3352800"/>
            <a:ext cx="464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Each output of a map is a </a:t>
            </a:r>
            <a:r>
              <a:rPr lang="en-US" sz="1400" dirty="0" smtClean="0">
                <a:solidFill>
                  <a:srgbClr val="C00000"/>
                </a:solidFill>
              </a:rPr>
              <a:t>list of &lt;key, value&gt; pairs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443876" y="3669268"/>
            <a:ext cx="3826689" cy="369332"/>
            <a:chOff x="4443876" y="3669268"/>
            <a:chExt cx="3826689" cy="369332"/>
          </a:xfrm>
        </p:grpSpPr>
        <p:sp>
          <p:nvSpPr>
            <p:cNvPr id="163" name="TextBox 162"/>
            <p:cNvSpPr txBox="1"/>
            <p:nvPr/>
          </p:nvSpPr>
          <p:spPr>
            <a:xfrm>
              <a:off x="4443876" y="3669268"/>
              <a:ext cx="382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(&lt;a’,   &gt; , &lt;o’,   &gt; , &lt;p’,   &gt; , …)</a:t>
              </a:r>
              <a:endParaRPr lang="en-US" dirty="0"/>
            </a:p>
          </p:txBody>
        </p:sp>
        <p:pic>
          <p:nvPicPr>
            <p:cNvPr id="168" name="Picture 167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50104" y="3733800"/>
              <a:ext cx="228600" cy="228600"/>
            </a:xfrm>
            <a:prstGeom prst="rect">
              <a:avLst/>
            </a:prstGeom>
          </p:spPr>
        </p:pic>
        <p:pic>
          <p:nvPicPr>
            <p:cNvPr id="169" name="Picture 168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0182" y="3766168"/>
              <a:ext cx="188694" cy="152506"/>
            </a:xfrm>
            <a:prstGeom prst="rect">
              <a:avLst/>
            </a:prstGeom>
          </p:spPr>
        </p:pic>
        <p:pic>
          <p:nvPicPr>
            <p:cNvPr id="170" name="Picture 169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3276" y="3733800"/>
              <a:ext cx="212417" cy="223037"/>
            </a:xfrm>
            <a:prstGeom prst="rect">
              <a:avLst/>
            </a:prstGeom>
          </p:spPr>
        </p:pic>
      </p:grpSp>
      <p:sp>
        <p:nvSpPr>
          <p:cNvPr id="172" name="Right Arrow 171"/>
          <p:cNvSpPr/>
          <p:nvPr/>
        </p:nvSpPr>
        <p:spPr>
          <a:xfrm rot="10800000">
            <a:off x="4172306" y="42152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4425182" y="413907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Grouped by key</a:t>
            </a:r>
            <a:endParaRPr lang="en-US" sz="1400" dirty="0"/>
          </a:p>
        </p:txBody>
      </p:sp>
      <p:sp>
        <p:nvSpPr>
          <p:cNvPr id="175" name="Right Arrow 174"/>
          <p:cNvSpPr/>
          <p:nvPr/>
        </p:nvSpPr>
        <p:spPr>
          <a:xfrm rot="10800000">
            <a:off x="4191001" y="4800599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443877" y="4492823"/>
            <a:ext cx="4090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input to a reduce is a &lt;key, value-list&gt; (possibly a list of these, depending on the grouping/hashing mechanism)</a:t>
            </a:r>
          </a:p>
          <a:p>
            <a:r>
              <a:rPr lang="en-US" sz="1400" dirty="0" smtClean="0"/>
              <a:t>e.g. &lt;a’, (               …)&gt;</a:t>
            </a:r>
            <a:endParaRPr lang="en-US" sz="1400" dirty="0"/>
          </a:p>
        </p:txBody>
      </p:sp>
      <p:pic>
        <p:nvPicPr>
          <p:cNvPr id="177" name="Picture 176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385924" y="5165416"/>
            <a:ext cx="228600" cy="228600"/>
          </a:xfrm>
          <a:prstGeom prst="rect">
            <a:avLst/>
          </a:prstGeom>
        </p:spPr>
      </p:pic>
      <p:pic>
        <p:nvPicPr>
          <p:cNvPr id="178" name="Picture 177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638800" y="5181600"/>
            <a:ext cx="228600" cy="228600"/>
          </a:xfrm>
          <a:prstGeom prst="rect">
            <a:avLst/>
          </a:prstGeom>
        </p:spPr>
      </p:pic>
      <p:pic>
        <p:nvPicPr>
          <p:cNvPr id="179" name="Picture 178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867400" y="5181600"/>
            <a:ext cx="228600" cy="228600"/>
          </a:xfrm>
          <a:prstGeom prst="rect">
            <a:avLst/>
          </a:prstGeom>
        </p:spPr>
      </p:pic>
      <p:sp>
        <p:nvSpPr>
          <p:cNvPr id="180" name="Right Arrow 179"/>
          <p:cNvSpPr/>
          <p:nvPr/>
        </p:nvSpPr>
        <p:spPr>
          <a:xfrm rot="10800000">
            <a:off x="4191001" y="56417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419600" y="5562600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Reduced into a </a:t>
            </a:r>
            <a:r>
              <a:rPr lang="en-US" sz="1400" dirty="0" smtClean="0">
                <a:solidFill>
                  <a:srgbClr val="C00000"/>
                </a:solidFill>
              </a:rPr>
              <a:t>list of values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4648200" y="5794177"/>
            <a:ext cx="200109" cy="609855"/>
            <a:chOff x="1515180" y="5552818"/>
            <a:chExt cx="200109" cy="609855"/>
          </a:xfrm>
        </p:grpSpPr>
        <p:pic>
          <p:nvPicPr>
            <p:cNvPr id="183" name="Picture 182" descr="appleju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184" name="Picture 183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4887172" y="5794177"/>
            <a:ext cx="218228" cy="619382"/>
            <a:chOff x="2378384" y="5552818"/>
            <a:chExt cx="218228" cy="619382"/>
          </a:xfrm>
        </p:grpSpPr>
        <p:pic>
          <p:nvPicPr>
            <p:cNvPr id="186" name="Picture 185" descr="orangejuic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187" name="Picture 186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5137768" y="5822752"/>
            <a:ext cx="181378" cy="581025"/>
            <a:chOff x="3323822" y="5581393"/>
            <a:chExt cx="181378" cy="581025"/>
          </a:xfrm>
        </p:grpSpPr>
        <p:pic>
          <p:nvPicPr>
            <p:cNvPr id="189" name="Picture 188" descr="pineapplejuic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190" name="Picture 189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sp>
        <p:nvSpPr>
          <p:cNvPr id="194" name="TextBox 193"/>
          <p:cNvSpPr txBox="1"/>
          <p:nvPr/>
        </p:nvSpPr>
        <p:spPr>
          <a:xfrm>
            <a:off x="4876800" y="4426000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idea of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in Data Intensive Computing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648200" y="28956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 &lt;key, value&gt; </a:t>
            </a:r>
            <a:r>
              <a:rPr lang="en-US" sz="1400" dirty="0" smtClean="0"/>
              <a:t> pairs mapped into another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&lt;key, value&gt; </a:t>
            </a:r>
            <a:r>
              <a:rPr lang="en-US" sz="1400" dirty="0" smtClean="0"/>
              <a:t> pairs which gets grouped by the key and reduced into 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6" name="Right Arrow 195"/>
          <p:cNvSpPr/>
          <p:nvPr/>
        </p:nvSpPr>
        <p:spPr>
          <a:xfrm rot="16200000">
            <a:off x="6264030" y="3923435"/>
            <a:ext cx="425940" cy="152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7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8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8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8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800"/>
                            </p:stCondLst>
                            <p:childTnLst>
                              <p:par>
                                <p:cTn id="1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830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3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3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13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23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33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430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8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73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80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0" grpId="0" animBg="1"/>
      <p:bldP spid="143" grpId="0" animBg="1"/>
      <p:bldP spid="143" grpId="1" animBg="1"/>
      <p:bldP spid="160" grpId="0"/>
      <p:bldP spid="160" grpId="1"/>
      <p:bldP spid="161" grpId="0" animBg="1"/>
      <p:bldP spid="161" grpId="1" animBg="1"/>
      <p:bldP spid="167" grpId="0"/>
      <p:bldP spid="167" grpId="1"/>
      <p:bldP spid="172" grpId="0" animBg="1"/>
      <p:bldP spid="172" grpId="1" animBg="1"/>
      <p:bldP spid="173" grpId="0"/>
      <p:bldP spid="173" grpId="1"/>
      <p:bldP spid="175" grpId="0" animBg="1"/>
      <p:bldP spid="175" grpId="1" animBg="1"/>
      <p:bldP spid="176" grpId="0"/>
      <p:bldP spid="176" grpId="1"/>
      <p:bldP spid="180" grpId="0" animBg="1"/>
      <p:bldP spid="180" grpId="1" animBg="1"/>
      <p:bldP spid="181" grpId="0"/>
      <p:bldP spid="181" grpId="1"/>
      <p:bldP spid="194" grpId="0" animBg="1"/>
      <p:bldP spid="195" grpId="0"/>
      <p:bldP spid="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 realized,</a:t>
            </a:r>
          </a:p>
          <a:p>
            <a:pPr lvl="1">
              <a:lnSpc>
                <a:spcPct val="140000"/>
              </a:lnSpc>
            </a:pPr>
            <a:r>
              <a:rPr lang="en-US" sz="1600" dirty="0" smtClean="0"/>
              <a:t>To create his favorite mix fruit juice he can use a </a:t>
            </a:r>
            <a:r>
              <a:rPr lang="en-US" sz="1600" i="1" dirty="0" smtClean="0">
                <a:solidFill>
                  <a:srgbClr val="0070C0"/>
                </a:solidFill>
              </a:rPr>
              <a:t>combiner</a:t>
            </a:r>
            <a:r>
              <a:rPr lang="en-US" sz="1600" dirty="0" smtClean="0"/>
              <a:t> after the reducers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If several &lt;key, value-list&gt; fall into the same group (based on the grouping/hashing algorithm) then use the blender (reducer) separately on each of them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The knife (</a:t>
            </a:r>
            <a:r>
              <a:rPr lang="en-US" sz="1600" dirty="0" err="1" smtClean="0"/>
              <a:t>mapper</a:t>
            </a:r>
            <a:r>
              <a:rPr lang="en-US" sz="1600" dirty="0" smtClean="0"/>
              <a:t>) and blender (reducer) should not contain residue after use – </a:t>
            </a:r>
            <a:r>
              <a:rPr lang="en-US" sz="1600" i="1" dirty="0" smtClean="0">
                <a:solidFill>
                  <a:srgbClr val="0070C0"/>
                </a:solidFill>
              </a:rPr>
              <a:t>Side Effect Free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600" dirty="0" smtClean="0"/>
              <a:t>In general reducer should be </a:t>
            </a:r>
            <a:r>
              <a:rPr lang="en-US" sz="1600" i="1" dirty="0" smtClean="0">
                <a:solidFill>
                  <a:srgbClr val="0070C0"/>
                </a:solidFill>
              </a:rPr>
              <a:t>associative </a:t>
            </a:r>
            <a:r>
              <a:rPr lang="en-US" sz="1600" dirty="0" smtClean="0"/>
              <a:t>and </a:t>
            </a:r>
            <a:r>
              <a:rPr lang="en-US" sz="1600" i="1" dirty="0" smtClean="0">
                <a:solidFill>
                  <a:srgbClr val="0070C0"/>
                </a:solidFill>
              </a:rPr>
              <a:t>commutative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Afterwards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Sam was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Hadoop: Nuts and Bolts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Big Data Mining and Analytics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581400"/>
            <a:ext cx="7848600" cy="1905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Dr. </a:t>
            </a:r>
            <a:r>
              <a:rPr lang="en-US" sz="2000" b="1" dirty="0" err="1" smtClean="0"/>
              <a:t>Latifur</a:t>
            </a:r>
            <a:r>
              <a:rPr lang="en-US" sz="2000" b="1" dirty="0" smtClean="0"/>
              <a:t> Khan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Department of Computer Science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University of Texas at Dallas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Source: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http://developer.yahoo.com/hadoop/tutorial/module4.html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7256</TotalTime>
  <Words>1699</Words>
  <Application>Microsoft Office PowerPoint</Application>
  <PresentationFormat>On-screen Show (4:3)</PresentationFormat>
  <Paragraphs>676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MapReduce</vt:lpstr>
      <vt:lpstr>Sam’s Mother</vt:lpstr>
      <vt:lpstr>One day</vt:lpstr>
      <vt:lpstr>Next Day</vt:lpstr>
      <vt:lpstr>18 Years Later</vt:lpstr>
      <vt:lpstr>Brave Sam</vt:lpstr>
      <vt:lpstr>Afterwards</vt:lpstr>
      <vt:lpstr>That’s All Folks!</vt:lpstr>
      <vt:lpstr>Slide 9</vt:lpstr>
      <vt:lpstr>Commodity Clusters</vt:lpstr>
      <vt:lpstr>Isolated Tasks</vt:lpstr>
      <vt:lpstr>Data Distribution</vt:lpstr>
      <vt:lpstr>MapReduce: A Bird’s-Eye View</vt:lpstr>
      <vt:lpstr>Keys and Values</vt:lpstr>
      <vt:lpstr>Partitions</vt:lpstr>
      <vt:lpstr>MapReduce</vt:lpstr>
      <vt:lpstr>Hadoop</vt:lpstr>
      <vt:lpstr>Distributed File Systems</vt:lpstr>
      <vt:lpstr>Distributed File System</vt:lpstr>
      <vt:lpstr>Slide 20</vt:lpstr>
      <vt:lpstr>Hadoop MapReduce: A Closer Look</vt:lpstr>
      <vt:lpstr>Input Files</vt:lpstr>
      <vt:lpstr>InputFormat</vt:lpstr>
      <vt:lpstr>InputFormat Types</vt:lpstr>
      <vt:lpstr>Input Splits</vt:lpstr>
      <vt:lpstr>RecordReader</vt:lpstr>
      <vt:lpstr>Mapper and Reducer</vt:lpstr>
      <vt:lpstr>Partitioner</vt:lpstr>
      <vt:lpstr>Sort</vt:lpstr>
      <vt:lpstr>OutputFormat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sekanaya</dc:creator>
  <cp:lastModifiedBy>lkhan</cp:lastModifiedBy>
  <cp:revision>185</cp:revision>
  <dcterms:created xsi:type="dcterms:W3CDTF">2010-03-15T19:37:51Z</dcterms:created>
  <dcterms:modified xsi:type="dcterms:W3CDTF">2014-01-17T23:25:30Z</dcterms:modified>
</cp:coreProperties>
</file>