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09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9" r:id="rId4"/>
    <p:sldId id="261" r:id="rId5"/>
    <p:sldId id="287" r:id="rId6"/>
    <p:sldId id="272" r:id="rId7"/>
    <p:sldId id="269" r:id="rId8"/>
    <p:sldId id="313" r:id="rId9"/>
    <p:sldId id="314" r:id="rId10"/>
    <p:sldId id="302" r:id="rId11"/>
    <p:sldId id="285" r:id="rId12"/>
    <p:sldId id="288" r:id="rId13"/>
    <p:sldId id="301" r:id="rId14"/>
    <p:sldId id="309" r:id="rId15"/>
    <p:sldId id="268" r:id="rId16"/>
    <p:sldId id="300" r:id="rId17"/>
    <p:sldId id="290" r:id="rId18"/>
    <p:sldId id="304" r:id="rId19"/>
    <p:sldId id="306" r:id="rId20"/>
    <p:sldId id="298" r:id="rId21"/>
    <p:sldId id="292" r:id="rId22"/>
    <p:sldId id="291" r:id="rId23"/>
    <p:sldId id="293" r:id="rId24"/>
    <p:sldId id="307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4" autoAdjust="0"/>
    <p:restoredTop sz="86369" autoAdjust="0"/>
  </p:normalViewPr>
  <p:slideViewPr>
    <p:cSldViewPr>
      <p:cViewPr>
        <p:scale>
          <a:sx n="81" d="100"/>
          <a:sy n="81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2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159" y="0"/>
            <a:ext cx="3038604" cy="46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9AB21C-4FFB-45A5-BCC0-1B2CFFE785B5}" type="datetimeFigureOut">
              <a:rPr lang="cs-CZ"/>
              <a:pPr>
                <a:defRPr/>
              </a:pPr>
              <a:t>12.2.2015</a:t>
            </a:fld>
            <a:endParaRPr lang="cs-CZ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94"/>
            <a:ext cx="3038604" cy="46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159" y="8830694"/>
            <a:ext cx="3038604" cy="46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D5CCA48-1F46-4EED-9A54-A935EF69CB5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42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42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6087"/>
            <a:ext cx="5608975" cy="41824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94"/>
            <a:ext cx="3038604" cy="4642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30694"/>
            <a:ext cx="3038604" cy="4642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2884B6F-4030-43A9-8AA6-21571A78B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249B2A-F7BE-49CF-9248-A2CE6E20CB1F}" type="slidenum">
              <a:rPr lang="en-US" alt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BEEFF78-54AA-4222-8469-BE1C92E3FA22}" type="slidenum">
              <a:rPr lang="en-US" alt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2C41907-D8E2-4322-B02E-0F68BF2FC5F2}" type="slidenum">
              <a:rPr lang="en-US" alt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E0006E4-486F-47B3-BD93-FAD551B7C1D4}" type="slidenum">
              <a:rPr lang="en-US" alt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BBD476-562D-41FD-9052-4888D86A8DF6}" type="slidenum">
              <a:rPr lang="en-US" alt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D2E6DA2-83F3-436C-9373-9F1BD3E5FD5D}" type="slidenum">
              <a:rPr lang="en-US" alt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-&gt; http://horicky.blogspot.com/2009/11/nosql-patterns.html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DATAKON 2011</a:t>
            </a:r>
          </a:p>
        </p:txBody>
      </p:sp>
      <p:sp>
        <p:nvSpPr>
          <p:cNvPr id="7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8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63B9B-8425-4270-8BF3-E8BA3FB46E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21525-94D0-4FE7-A7FE-BF51E6CD38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3AECE-4D71-4077-89B0-313350DCD2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07466-2344-499F-811B-69A65DEB3C3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55FF9-FE9E-49BE-8A8E-8FEE82C100F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94B22-31C3-45A6-AF13-4001319DE65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4259A-0ACB-4259-A8CC-E0952BA7BD8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01927-6226-44AE-9C7F-A8985ACB4E5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E013E-E1E5-48D8-949C-E66168424E3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F7C62-1CDE-4264-B8AC-AA4E9798F28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D523-25AF-49FD-88BF-E7D9FDCF071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44C1F-0D7F-41AD-9AF6-80BEB783C3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7F6AB-4389-4EB2-B720-DE635B3E2D5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48F71-68B2-424E-9C7D-5692C94FD86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0878-949E-4E71-BBB3-F376AFF6B45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r>
              <a:rPr lang="cs-CZ"/>
              <a:t>DATAKON 2011</a:t>
            </a:r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A5712-395A-4E5C-B145-8CC2F277063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D5928-DDC4-41E9-94BA-8B4EA52B34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53A2A-D6B5-4CE7-ABA1-90AB2533A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DAF54-5A28-4811-BD17-6C3BB4432F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DAD66-6016-4335-878B-C17E7B370F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77578-47C3-4C8B-ACA5-7B58335870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68757-EE8D-4A12-B21A-A023095F69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368FF-282D-452C-9375-0E62A47DE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32574FC9-192D-4CFC-8EB5-A9804D3396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 smtClean="0"/>
              <a:t>Kliknutím lze upravit styl.</a:t>
            </a:r>
          </a:p>
        </p:txBody>
      </p:sp>
      <p:sp>
        <p:nvSpPr>
          <p:cNvPr id="2051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 smtClean="0"/>
              <a:t>Kliknutím lze upravit styly předlohy textu.</a:t>
            </a:r>
          </a:p>
          <a:p>
            <a:pPr lvl="1"/>
            <a:r>
              <a:rPr lang="cs-CZ" altLang="en-US" smtClean="0"/>
              <a:t>Druhá úroveň</a:t>
            </a:r>
          </a:p>
          <a:p>
            <a:pPr lvl="2"/>
            <a:r>
              <a:rPr lang="cs-CZ" altLang="en-US" smtClean="0"/>
              <a:t>Třetí úroveň</a:t>
            </a:r>
          </a:p>
          <a:p>
            <a:pPr lvl="3"/>
            <a:r>
              <a:rPr lang="cs-CZ" altLang="en-US" smtClean="0"/>
              <a:t>Čtvrtá úroveň</a:t>
            </a:r>
          </a:p>
          <a:p>
            <a:pPr lvl="4"/>
            <a:r>
              <a:rPr lang="cs-CZ" altLang="en-US" smtClean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DATAKON 2011</a:t>
            </a:r>
            <a:r>
              <a:rPr lang="cs-CZ"/>
              <a:t>DATAKON 2011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BB1FD6-A2D4-4FAB-86D0-2E0D77A35DE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5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look.ca/" TargetMode="External"/><Relationship Id="rId2" Type="http://schemas.openxmlformats.org/officeDocument/2006/relationships/hyperlink" Target="http://www.cnns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nn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bmsmusings.blogspot.com/2010/04/problems-with-cap-and-yahoos-littl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3B53B-11EB-4276-B09E-8DBE7F45C74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NoSQL Databases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Slides take from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J. </a:t>
            </a:r>
            <a:r>
              <a:rPr lang="en-US" dirty="0" err="1" smtClean="0"/>
              <a:t>Pokorný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KSI MFF UK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5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DDBAB-720A-4040-83AF-2C1241B28463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NoSQL databases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The name stands for </a:t>
            </a:r>
            <a:r>
              <a:rPr lang="en-GB" altLang="en-US" sz="2400" b="1" smtClean="0"/>
              <a:t>N</a:t>
            </a:r>
            <a:r>
              <a:rPr lang="en-GB" altLang="en-US" sz="2400" smtClean="0"/>
              <a:t>ot </a:t>
            </a:r>
            <a:r>
              <a:rPr lang="en-GB" altLang="en-US" sz="2400" b="1" smtClean="0"/>
              <a:t>O</a:t>
            </a:r>
            <a:r>
              <a:rPr lang="en-GB" altLang="en-US" sz="2400" smtClean="0"/>
              <a:t>nly </a:t>
            </a:r>
            <a:r>
              <a:rPr lang="en-GB" altLang="en-US" sz="2400" b="1" smtClean="0"/>
              <a:t>SQL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Common features: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non-relational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usually do not require a fixed table schema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100" smtClean="0"/>
              <a:t>horizontal scalable</a:t>
            </a:r>
            <a:r>
              <a:rPr lang="en-GB" altLang="en-US" sz="20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mostly open source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More characteristics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relax one or more of the ACID properties (see CAP theorem)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replication support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easy API (if SQL, then only its very restricted variant)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Do not fully support relational features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no join operations (except within partitions),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no referential integrity constraints across partitions.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8C502-B0FF-4BB3-A5A2-F06E45437484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3557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39825"/>
          </a:xfrm>
        </p:spPr>
        <p:txBody>
          <a:bodyPr/>
          <a:lstStyle/>
          <a:p>
            <a:pPr eaLnBrk="1" hangingPunct="1"/>
            <a:r>
              <a:rPr lang="en-GB" altLang="en-US" smtClean="0"/>
              <a:t>Categories of NoSQL databases</a:t>
            </a:r>
          </a:p>
        </p:txBody>
      </p:sp>
      <p:sp>
        <p:nvSpPr>
          <p:cNvPr id="23558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key-value stores</a:t>
            </a:r>
            <a:endParaRPr lang="en-GB" altLang="en-US" smtClean="0"/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column NoSQL databases</a:t>
            </a:r>
            <a:r>
              <a:rPr lang="en-GB" altLang="en-US" smtClean="0"/>
              <a:t> </a:t>
            </a:r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document-based</a:t>
            </a:r>
            <a:endParaRPr lang="en-GB" altLang="en-US" smtClean="0"/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XML databases </a:t>
            </a:r>
            <a:r>
              <a:rPr lang="en-GB" altLang="en-US" smtClean="0"/>
              <a:t>(myXMLDB, Tamino, Sedna) </a:t>
            </a:r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graph database</a:t>
            </a:r>
            <a:r>
              <a:rPr lang="en-GB" altLang="en-US" smtClean="0"/>
              <a:t> (neo4j, InfoGrid)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F391B-D5A5-47C5-84F8-50C63D4288EC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4581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39825"/>
          </a:xfrm>
        </p:spPr>
        <p:txBody>
          <a:bodyPr/>
          <a:lstStyle/>
          <a:p>
            <a:pPr eaLnBrk="1" hangingPunct="1"/>
            <a:r>
              <a:rPr lang="en-GB" altLang="en-US" smtClean="0"/>
              <a:t>Categories of NoSQL databases</a:t>
            </a:r>
          </a:p>
        </p:txBody>
      </p:sp>
      <p:sp>
        <p:nvSpPr>
          <p:cNvPr id="24582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key-value stores</a:t>
            </a:r>
            <a:endParaRPr lang="en-GB" altLang="en-US" smtClean="0"/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column NoSQL databases</a:t>
            </a:r>
            <a:r>
              <a:rPr lang="en-GB" altLang="en-US" smtClean="0"/>
              <a:t> </a:t>
            </a:r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document-based</a:t>
            </a:r>
            <a:endParaRPr lang="en-GB" altLang="en-US" smtClean="0"/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XML databases </a:t>
            </a:r>
            <a:r>
              <a:rPr lang="en-GB" altLang="en-US" smtClean="0"/>
              <a:t>(myXMLDB, Tamino, Sedna) </a:t>
            </a:r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graph database</a:t>
            </a:r>
            <a:r>
              <a:rPr lang="en-GB" altLang="en-US" smtClean="0"/>
              <a:t> (neo4j, InfoGrid)</a:t>
            </a:r>
          </a:p>
        </p:txBody>
      </p:sp>
      <p:sp>
        <p:nvSpPr>
          <p:cNvPr id="5" name="Obdélník 4"/>
          <p:cNvSpPr>
            <a:spLocks noChangeArrowheads="1"/>
          </p:cNvSpPr>
          <p:nvPr/>
        </p:nvSpPr>
        <p:spPr bwMode="auto">
          <a:xfrm>
            <a:off x="990600" y="1600200"/>
            <a:ext cx="7391400" cy="1600200"/>
          </a:xfrm>
          <a:prstGeom prst="rect">
            <a:avLst/>
          </a:prstGeom>
          <a:noFill/>
          <a:ln w="25400" algn="ctr">
            <a:solidFill>
              <a:srgbClr val="FF66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cs-CZ">
              <a:solidFill>
                <a:schemeClr val="dk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E8055-51AB-4DE4-9622-5FBD1D84FD9F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560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Key-Value Data Stores</a:t>
            </a:r>
          </a:p>
        </p:txBody>
      </p:sp>
      <p:sp>
        <p:nvSpPr>
          <p:cNvPr id="25606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SimpleDB</a:t>
            </a:r>
          </a:p>
          <a:p>
            <a:pPr lvl="1" eaLnBrk="1" hangingPunct="1"/>
            <a:r>
              <a:rPr lang="en-US" altLang="en-US" smtClean="0"/>
              <a:t>Based on Amazon’s Single Storage Service (S3)</a:t>
            </a:r>
          </a:p>
          <a:p>
            <a:pPr lvl="1" eaLnBrk="1" hangingPunct="1"/>
            <a:r>
              <a:rPr lang="en-US" altLang="en-US" smtClean="0">
                <a:solidFill>
                  <a:schemeClr val="tx2"/>
                </a:solidFill>
              </a:rPr>
              <a:t>items</a:t>
            </a:r>
            <a:r>
              <a:rPr lang="en-US" altLang="en-US" smtClean="0"/>
              <a:t> (represent objects) having one or more pairs (name, value), where name denotes an </a:t>
            </a:r>
            <a:r>
              <a:rPr lang="en-US" altLang="en-US" smtClean="0">
                <a:solidFill>
                  <a:schemeClr val="tx2"/>
                </a:solidFill>
              </a:rPr>
              <a:t>attribute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An attribute can have multiple values.</a:t>
            </a:r>
          </a:p>
          <a:p>
            <a:pPr lvl="1" eaLnBrk="1" hangingPunct="1"/>
            <a:r>
              <a:rPr lang="en-US" altLang="en-US" smtClean="0"/>
              <a:t>items are combined into </a:t>
            </a:r>
            <a:r>
              <a:rPr lang="en-US" altLang="en-US" smtClean="0">
                <a:solidFill>
                  <a:schemeClr val="tx2"/>
                </a:solidFill>
              </a:rPr>
              <a:t>domains</a:t>
            </a:r>
            <a:r>
              <a:rPr lang="en-US" altLang="en-US" smtClean="0"/>
              <a:t>.</a:t>
            </a:r>
          </a:p>
          <a:p>
            <a:endParaRPr lang="cs-CZ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6388B6-F6F4-4D49-A408-39B1689B15F5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Column-oriented</a:t>
            </a:r>
            <a:r>
              <a:rPr lang="en-GB" altLang="en-US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/>
            <a:r>
              <a:rPr lang="en-GB" altLang="en-US" sz="2600" smtClean="0"/>
              <a:t>store data in column order </a:t>
            </a:r>
          </a:p>
          <a:p>
            <a:pPr eaLnBrk="1" hangingPunct="1"/>
            <a:r>
              <a:rPr lang="en-GB" altLang="en-US" sz="2600" smtClean="0"/>
              <a:t>allow key-value pairs to be stored (and retrieved on key) in a massively parallel system</a:t>
            </a:r>
          </a:p>
          <a:p>
            <a:pPr lvl="1" eaLnBrk="1" hangingPunct="1"/>
            <a:r>
              <a:rPr lang="en-GB" altLang="en-US" sz="2200" smtClean="0"/>
              <a:t>data model: families of attributes defined in a schema, new attributes can be added</a:t>
            </a:r>
          </a:p>
          <a:p>
            <a:pPr lvl="1" eaLnBrk="1" hangingPunct="1"/>
            <a:r>
              <a:rPr lang="en-GB" altLang="en-US" sz="2200" smtClean="0"/>
              <a:t>storing principle: big hashed distributed tables</a:t>
            </a:r>
          </a:p>
          <a:p>
            <a:pPr lvl="1" eaLnBrk="1" hangingPunct="1"/>
            <a:r>
              <a:rPr lang="en-GB" altLang="en-US" sz="2200" smtClean="0"/>
              <a:t>properties: partitioning (horizontally and/or vertically), high availability etc. completely transparent to application</a:t>
            </a:r>
          </a:p>
          <a:p>
            <a:pPr lvl="1" eaLnBrk="1" hangingPunct="1"/>
            <a:endParaRPr lang="en-GB" altLang="en-US" sz="2200" smtClean="0"/>
          </a:p>
          <a:p>
            <a:pPr lvl="1" eaLnBrk="1" hangingPunct="1"/>
            <a:endParaRPr lang="en-GB" altLang="en-US" sz="2200" smtClean="0"/>
          </a:p>
          <a:p>
            <a:pPr eaLnBrk="1" hangingPunct="1">
              <a:buFont typeface="Wingdings" pitchFamily="2" charset="2"/>
              <a:buNone/>
            </a:pPr>
            <a:r>
              <a:rPr lang="en-GB" altLang="en-US" sz="2600" smtClean="0"/>
              <a:t>* Better: extendible records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6F68B-1764-4851-BF15-89482DDD7F98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27653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Column-oriented</a:t>
            </a:r>
          </a:p>
        </p:txBody>
      </p:sp>
      <p:sp>
        <p:nvSpPr>
          <p:cNvPr id="27654" name="Zástupný symbol pro obsah 2"/>
          <p:cNvSpPr>
            <a:spLocks noGrp="1"/>
          </p:cNvSpPr>
          <p:nvPr>
            <p:ph idx="1"/>
          </p:nvPr>
        </p:nvSpPr>
        <p:spPr>
          <a:xfrm>
            <a:off x="452438" y="3429000"/>
            <a:ext cx="8229600" cy="2473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en-US" sz="2600" smtClean="0"/>
              <a:t>Example: BigTable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smtClean="0"/>
              <a:t>indexed by </a:t>
            </a:r>
            <a:r>
              <a:rPr lang="en-US" altLang="en-US" sz="2200" smtClean="0">
                <a:solidFill>
                  <a:schemeClr val="tx2"/>
                </a:solidFill>
              </a:rPr>
              <a:t>row key</a:t>
            </a:r>
            <a:r>
              <a:rPr lang="en-US" altLang="en-US" sz="2200" smtClean="0"/>
              <a:t>, </a:t>
            </a:r>
            <a:r>
              <a:rPr lang="en-US" altLang="en-US" sz="2200" smtClean="0">
                <a:solidFill>
                  <a:schemeClr val="tx2"/>
                </a:solidFill>
              </a:rPr>
              <a:t>column key</a:t>
            </a:r>
            <a:r>
              <a:rPr lang="en-US" altLang="en-US" sz="2200" smtClean="0"/>
              <a:t> and  </a:t>
            </a:r>
            <a:r>
              <a:rPr lang="en-US" altLang="en-US" sz="2200" smtClean="0">
                <a:solidFill>
                  <a:schemeClr val="tx2"/>
                </a:solidFill>
              </a:rPr>
              <a:t>timestamp</a:t>
            </a:r>
            <a:r>
              <a:rPr lang="en-US" altLang="en-US" sz="2200" smtClean="0"/>
              <a:t>. i.e. (row: string , column: string , time:</a:t>
            </a:r>
            <a:r>
              <a:rPr lang="cs-CZ" altLang="en-US" sz="2200" smtClean="0"/>
              <a:t> </a:t>
            </a:r>
            <a:r>
              <a:rPr lang="en-US" altLang="en-US" sz="2200" smtClean="0"/>
              <a:t>int64 ) </a:t>
            </a:r>
            <a:r>
              <a:rPr lang="en-US" altLang="en-US" sz="2200" smtClean="0">
                <a:sym typeface="Wingdings" pitchFamily="2" charset="2"/>
              </a:rPr>
              <a:t> String.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smtClean="0">
                <a:sym typeface="Wingdings" pitchFamily="2" charset="2"/>
              </a:rPr>
              <a:t>rows are ordered in lexicographic order by row key.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smtClean="0">
                <a:solidFill>
                  <a:schemeClr val="tx2"/>
                </a:solidFill>
                <a:sym typeface="Wingdings" pitchFamily="2" charset="2"/>
              </a:rPr>
              <a:t>row range</a:t>
            </a:r>
            <a:r>
              <a:rPr lang="en-US" altLang="en-US" sz="2200" smtClean="0">
                <a:sym typeface="Wingdings" pitchFamily="2" charset="2"/>
              </a:rPr>
              <a:t> for a table is dynamically partitioned, </a:t>
            </a:r>
            <a:r>
              <a:rPr lang="cs-CZ" altLang="en-US" sz="2200" smtClean="0">
                <a:sym typeface="Wingdings" pitchFamily="2" charset="2"/>
              </a:rPr>
              <a:t>e</a:t>
            </a:r>
            <a:r>
              <a:rPr lang="en-US" altLang="en-US" sz="2200" smtClean="0">
                <a:sym typeface="Wingdings" pitchFamily="2" charset="2"/>
              </a:rPr>
              <a:t>ach row range is called </a:t>
            </a:r>
            <a:r>
              <a:rPr lang="cs-CZ" altLang="en-US" sz="2200" smtClean="0">
                <a:sym typeface="Wingdings" pitchFamily="2" charset="2"/>
              </a:rPr>
              <a:t>a </a:t>
            </a:r>
            <a:r>
              <a:rPr lang="en-US" altLang="en-US" sz="2200" smtClean="0">
                <a:solidFill>
                  <a:schemeClr val="tx2"/>
                </a:solidFill>
                <a:sym typeface="Wingdings" pitchFamily="2" charset="2"/>
              </a:rPr>
              <a:t>tablet</a:t>
            </a:r>
            <a:r>
              <a:rPr lang="en-US" altLang="en-US" sz="2200" smtClean="0">
                <a:sym typeface="Wingdings" pitchFamily="2" charset="2"/>
              </a:rPr>
              <a:t>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cs-CZ" altLang="en-US" sz="2200" smtClean="0">
                <a:sym typeface="Wingdings" pitchFamily="2" charset="2"/>
              </a:rPr>
              <a:t>c</a:t>
            </a:r>
            <a:r>
              <a:rPr lang="en-US" altLang="en-US" sz="2200" smtClean="0">
                <a:sym typeface="Wingdings" pitchFamily="2" charset="2"/>
              </a:rPr>
              <a:t>olumns: syntax is </a:t>
            </a:r>
            <a:r>
              <a:rPr lang="en-US" altLang="en-US" sz="2200" smtClean="0">
                <a:solidFill>
                  <a:schemeClr val="tx2"/>
                </a:solidFill>
              </a:rPr>
              <a:t>family:qualifier</a:t>
            </a:r>
            <a:endParaRPr lang="en-US" altLang="en-US" smtClean="0"/>
          </a:p>
        </p:txBody>
      </p:sp>
      <p:grpSp>
        <p:nvGrpSpPr>
          <p:cNvPr id="27655" name="Group 145"/>
          <p:cNvGrpSpPr>
            <a:grpSpLocks/>
          </p:cNvGrpSpPr>
          <p:nvPr/>
        </p:nvGrpSpPr>
        <p:grpSpPr bwMode="auto">
          <a:xfrm>
            <a:off x="311150" y="1460500"/>
            <a:ext cx="8370888" cy="1795463"/>
            <a:chOff x="240" y="2112"/>
            <a:chExt cx="5273" cy="1131"/>
          </a:xfrm>
        </p:grpSpPr>
        <p:grpSp>
          <p:nvGrpSpPr>
            <p:cNvPr id="27657" name="Group 146"/>
            <p:cNvGrpSpPr>
              <a:grpSpLocks/>
            </p:cNvGrpSpPr>
            <p:nvPr/>
          </p:nvGrpSpPr>
          <p:grpSpPr bwMode="auto">
            <a:xfrm>
              <a:off x="1340" y="2379"/>
              <a:ext cx="4133" cy="864"/>
              <a:chOff x="864" y="2208"/>
              <a:chExt cx="4133" cy="864"/>
            </a:xfrm>
          </p:grpSpPr>
          <p:sp>
            <p:nvSpPr>
              <p:cNvPr id="27678" name="Rectangle 147"/>
              <p:cNvSpPr>
                <a:spLocks noChangeArrowheads="1"/>
              </p:cNvSpPr>
              <p:nvPr/>
            </p:nvSpPr>
            <p:spPr bwMode="auto">
              <a:xfrm>
                <a:off x="864" y="2208"/>
                <a:ext cx="4128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cs-CZ" altLang="en-US"/>
              </a:p>
            </p:txBody>
          </p:sp>
          <p:sp>
            <p:nvSpPr>
              <p:cNvPr id="27679" name="Line 148"/>
              <p:cNvSpPr>
                <a:spLocks noChangeShapeType="1"/>
              </p:cNvSpPr>
              <p:nvPr/>
            </p:nvSpPr>
            <p:spPr bwMode="auto">
              <a:xfrm>
                <a:off x="864" y="2516"/>
                <a:ext cx="4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0" name="Line 149"/>
              <p:cNvSpPr>
                <a:spLocks noChangeShapeType="1"/>
              </p:cNvSpPr>
              <p:nvPr/>
            </p:nvSpPr>
            <p:spPr bwMode="auto">
              <a:xfrm>
                <a:off x="869" y="2795"/>
                <a:ext cx="4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1" name="Line 150"/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2" name="Line 151"/>
              <p:cNvSpPr>
                <a:spLocks noChangeShapeType="1"/>
              </p:cNvSpPr>
              <p:nvPr/>
            </p:nvSpPr>
            <p:spPr bwMode="auto">
              <a:xfrm>
                <a:off x="2352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Line 152"/>
              <p:cNvSpPr>
                <a:spLocks noChangeShapeType="1"/>
              </p:cNvSpPr>
              <p:nvPr/>
            </p:nvSpPr>
            <p:spPr bwMode="auto">
              <a:xfrm>
                <a:off x="3408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Line 153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Line 154"/>
              <p:cNvSpPr>
                <a:spLocks noChangeShapeType="1"/>
              </p:cNvSpPr>
              <p:nvPr/>
            </p:nvSpPr>
            <p:spPr bwMode="auto">
              <a:xfrm>
                <a:off x="4704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Line 155"/>
              <p:cNvSpPr>
                <a:spLocks noChangeShapeType="1"/>
              </p:cNvSpPr>
              <p:nvPr/>
            </p:nvSpPr>
            <p:spPr bwMode="auto">
              <a:xfrm>
                <a:off x="1104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58" name="Text Box 156"/>
            <p:cNvSpPr txBox="1">
              <a:spLocks noChangeArrowheads="1"/>
            </p:cNvSpPr>
            <p:nvPr/>
          </p:nvSpPr>
          <p:spPr bwMode="auto">
            <a:xfrm>
              <a:off x="1474" y="2134"/>
              <a:ext cx="8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“Contents:”</a:t>
              </a:r>
            </a:p>
          </p:txBody>
        </p:sp>
        <p:sp>
          <p:nvSpPr>
            <p:cNvPr id="27659" name="Text Box 157"/>
            <p:cNvSpPr txBox="1">
              <a:spLocks noChangeArrowheads="1"/>
            </p:cNvSpPr>
            <p:nvPr/>
          </p:nvSpPr>
          <p:spPr bwMode="auto">
            <a:xfrm>
              <a:off x="2675" y="2118"/>
              <a:ext cx="12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“</a:t>
              </a:r>
              <a:r>
                <a:rPr lang="en-US" altLang="en-US" sz="1400" b="1">
                  <a:hlinkClick r:id="rId2"/>
                </a:rPr>
                <a:t>anchor:</a:t>
              </a:r>
              <a:r>
                <a:rPr lang="en-US" altLang="en-US" sz="1400" b="1">
                  <a:solidFill>
                    <a:srgbClr val="FF5050"/>
                  </a:solidFill>
                  <a:hlinkClick r:id="rId2"/>
                </a:rPr>
                <a:t>cnnsi.com</a:t>
              </a:r>
              <a:r>
                <a:rPr lang="en-US" altLang="en-US" sz="1400" b="1"/>
                <a:t>”</a:t>
              </a:r>
            </a:p>
          </p:txBody>
        </p:sp>
        <p:sp>
          <p:nvSpPr>
            <p:cNvPr id="27660" name="Text Box 158"/>
            <p:cNvSpPr txBox="1">
              <a:spLocks noChangeArrowheads="1"/>
            </p:cNvSpPr>
            <p:nvPr/>
          </p:nvSpPr>
          <p:spPr bwMode="auto">
            <a:xfrm>
              <a:off x="4062" y="2112"/>
              <a:ext cx="12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“</a:t>
              </a:r>
              <a:r>
                <a:rPr lang="en-US" altLang="en-US" sz="1400" b="1">
                  <a:hlinkClick r:id="rId3"/>
                </a:rPr>
                <a:t>anchor:</a:t>
              </a:r>
              <a:r>
                <a:rPr lang="en-US" altLang="en-US" sz="1400" b="1">
                  <a:solidFill>
                    <a:srgbClr val="FF5050"/>
                  </a:solidFill>
                  <a:hlinkClick r:id="rId3"/>
                </a:rPr>
                <a:t>my.look.ca</a:t>
              </a:r>
              <a:r>
                <a:rPr lang="en-US" altLang="en-US" sz="1400" b="1"/>
                <a:t>”</a:t>
              </a:r>
            </a:p>
          </p:txBody>
        </p:sp>
        <p:sp>
          <p:nvSpPr>
            <p:cNvPr id="27661" name="Text Box 159"/>
            <p:cNvSpPr txBox="1">
              <a:spLocks noChangeArrowheads="1"/>
            </p:cNvSpPr>
            <p:nvPr/>
          </p:nvSpPr>
          <p:spPr bwMode="auto">
            <a:xfrm>
              <a:off x="240" y="2770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“</a:t>
              </a:r>
              <a:r>
                <a:rPr lang="cs-CZ" altLang="en-US" sz="1400" b="1">
                  <a:hlinkClick r:id="rId4"/>
                </a:rPr>
                <a:t>mff</a:t>
              </a:r>
              <a:r>
                <a:rPr lang="en-US" altLang="en-US" sz="1400" b="1">
                  <a:hlinkClick r:id="rId4"/>
                </a:rPr>
                <a:t>.</a:t>
              </a:r>
              <a:r>
                <a:rPr lang="cs-CZ" altLang="en-US" sz="1400" b="1">
                  <a:hlinkClick r:id="rId4"/>
                </a:rPr>
                <a:t>ksi</a:t>
              </a:r>
              <a:r>
                <a:rPr lang="en-US" altLang="en-US" sz="1400" b="1">
                  <a:hlinkClick r:id="rId4"/>
                </a:rPr>
                <a:t>.www</a:t>
              </a:r>
              <a:r>
                <a:rPr lang="en-US" altLang="en-US" sz="1400" b="1"/>
                <a:t>”</a:t>
              </a:r>
            </a:p>
          </p:txBody>
        </p:sp>
        <p:sp>
          <p:nvSpPr>
            <p:cNvPr id="27662" name="Line 160"/>
            <p:cNvSpPr>
              <a:spLocks noChangeShapeType="1"/>
            </p:cNvSpPr>
            <p:nvPr/>
          </p:nvSpPr>
          <p:spPr bwMode="auto">
            <a:xfrm>
              <a:off x="1200" y="286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Line 161"/>
            <p:cNvSpPr>
              <a:spLocks noChangeShapeType="1"/>
            </p:cNvSpPr>
            <p:nvPr/>
          </p:nvSpPr>
          <p:spPr bwMode="auto">
            <a:xfrm>
              <a:off x="2304" y="29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162"/>
            <p:cNvSpPr>
              <a:spLocks noChangeShapeType="1"/>
            </p:cNvSpPr>
            <p:nvPr/>
          </p:nvSpPr>
          <p:spPr bwMode="auto">
            <a:xfrm>
              <a:off x="2419" y="2818"/>
              <a:ext cx="240" cy="0"/>
            </a:xfrm>
            <a:prstGeom prst="line">
              <a:avLst/>
            </a:prstGeom>
            <a:noFill/>
            <a:ln w="9525">
              <a:solidFill>
                <a:srgbClr val="6B6B6B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63"/>
            <p:cNvSpPr>
              <a:spLocks noChangeShapeType="1"/>
            </p:cNvSpPr>
            <p:nvPr/>
          </p:nvSpPr>
          <p:spPr bwMode="auto">
            <a:xfrm>
              <a:off x="2493" y="2729"/>
              <a:ext cx="240" cy="0"/>
            </a:xfrm>
            <a:prstGeom prst="line">
              <a:avLst/>
            </a:prstGeom>
            <a:noFill/>
            <a:ln w="9525">
              <a:solidFill>
                <a:srgbClr val="6B6B6B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164"/>
            <p:cNvSpPr>
              <a:spLocks noChangeArrowheads="1"/>
            </p:cNvSpPr>
            <p:nvPr/>
          </p:nvSpPr>
          <p:spPr bwMode="auto">
            <a:xfrm>
              <a:off x="3058" y="2770"/>
              <a:ext cx="480" cy="144"/>
            </a:xfrm>
            <a:prstGeom prst="rect">
              <a:avLst/>
            </a:prstGeom>
            <a:solidFill>
              <a:srgbClr val="9B9B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/>
                <a:t>“</a:t>
              </a:r>
              <a:r>
                <a:rPr lang="cs-CZ" altLang="en-US" sz="1400" b="1"/>
                <a:t>MFF</a:t>
              </a:r>
              <a:r>
                <a:rPr lang="en-US" altLang="en-US"/>
                <a:t>”</a:t>
              </a:r>
            </a:p>
          </p:txBody>
        </p:sp>
        <p:sp>
          <p:nvSpPr>
            <p:cNvPr id="27667" name="Rectangle 165"/>
            <p:cNvSpPr>
              <a:spLocks noChangeArrowheads="1"/>
            </p:cNvSpPr>
            <p:nvPr/>
          </p:nvSpPr>
          <p:spPr bwMode="auto">
            <a:xfrm>
              <a:off x="4429" y="2770"/>
              <a:ext cx="624" cy="144"/>
            </a:xfrm>
            <a:prstGeom prst="rect">
              <a:avLst/>
            </a:prstGeom>
            <a:solidFill>
              <a:srgbClr val="9B9B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/>
                <a:t>“</a:t>
              </a:r>
              <a:r>
                <a:rPr lang="cs-CZ" altLang="en-US" sz="1400" b="1"/>
                <a:t>MFF.cz</a:t>
              </a:r>
              <a:r>
                <a:rPr lang="en-US" altLang="en-US"/>
                <a:t>”</a:t>
              </a:r>
            </a:p>
          </p:txBody>
        </p:sp>
        <p:sp>
          <p:nvSpPr>
            <p:cNvPr id="27668" name="Line 166"/>
            <p:cNvSpPr>
              <a:spLocks noChangeShapeType="1"/>
            </p:cNvSpPr>
            <p:nvPr/>
          </p:nvSpPr>
          <p:spPr bwMode="auto">
            <a:xfrm>
              <a:off x="3559" y="28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167"/>
            <p:cNvSpPr>
              <a:spLocks noChangeShapeType="1"/>
            </p:cNvSpPr>
            <p:nvPr/>
          </p:nvSpPr>
          <p:spPr bwMode="auto">
            <a:xfrm>
              <a:off x="5081" y="285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Text Box 168"/>
            <p:cNvSpPr txBox="1">
              <a:spLocks noChangeArrowheads="1"/>
            </p:cNvSpPr>
            <p:nvPr/>
          </p:nvSpPr>
          <p:spPr bwMode="auto">
            <a:xfrm>
              <a:off x="2701" y="2638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1">
                  <a:solidFill>
                    <a:srgbClr val="6B6B6B"/>
                  </a:solidFill>
                </a:rPr>
                <a:t>t3</a:t>
              </a:r>
            </a:p>
          </p:txBody>
        </p:sp>
        <p:sp>
          <p:nvSpPr>
            <p:cNvPr id="27671" name="Text Box 169"/>
            <p:cNvSpPr txBox="1">
              <a:spLocks noChangeArrowheads="1"/>
            </p:cNvSpPr>
            <p:nvPr/>
          </p:nvSpPr>
          <p:spPr bwMode="auto">
            <a:xfrm>
              <a:off x="2612" y="2722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1">
                  <a:solidFill>
                    <a:srgbClr val="6B6B6B"/>
                  </a:solidFill>
                </a:rPr>
                <a:t>t5</a:t>
              </a:r>
            </a:p>
          </p:txBody>
        </p:sp>
        <p:sp>
          <p:nvSpPr>
            <p:cNvPr id="27672" name="Text Box 170"/>
            <p:cNvSpPr txBox="1">
              <a:spLocks noChangeArrowheads="1"/>
            </p:cNvSpPr>
            <p:nvPr/>
          </p:nvSpPr>
          <p:spPr bwMode="auto">
            <a:xfrm>
              <a:off x="2496" y="2818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1"/>
                <a:t>t6</a:t>
              </a:r>
            </a:p>
          </p:txBody>
        </p:sp>
        <p:sp>
          <p:nvSpPr>
            <p:cNvPr id="27673" name="Text Box 171"/>
            <p:cNvSpPr txBox="1">
              <a:spLocks noChangeArrowheads="1"/>
            </p:cNvSpPr>
            <p:nvPr/>
          </p:nvSpPr>
          <p:spPr bwMode="auto">
            <a:xfrm>
              <a:off x="3840" y="277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1"/>
                <a:t>t9</a:t>
              </a:r>
            </a:p>
          </p:txBody>
        </p:sp>
        <p:sp>
          <p:nvSpPr>
            <p:cNvPr id="27674" name="Text Box 172"/>
            <p:cNvSpPr txBox="1">
              <a:spLocks noChangeArrowheads="1"/>
            </p:cNvSpPr>
            <p:nvPr/>
          </p:nvSpPr>
          <p:spPr bwMode="auto">
            <a:xfrm>
              <a:off x="5273" y="277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1"/>
                <a:t>t8</a:t>
              </a:r>
            </a:p>
          </p:txBody>
        </p:sp>
        <p:sp>
          <p:nvSpPr>
            <p:cNvPr id="27675" name="Rectangle 173"/>
            <p:cNvSpPr>
              <a:spLocks noChangeArrowheads="1"/>
            </p:cNvSpPr>
            <p:nvPr/>
          </p:nvSpPr>
          <p:spPr bwMode="auto">
            <a:xfrm>
              <a:off x="1803" y="2640"/>
              <a:ext cx="672" cy="144"/>
            </a:xfrm>
            <a:prstGeom prst="rect">
              <a:avLst/>
            </a:prstGeom>
            <a:solidFill>
              <a:srgbClr val="E5E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/>
                <a:t>&lt;html&gt;</a:t>
              </a:r>
            </a:p>
          </p:txBody>
        </p:sp>
        <p:sp>
          <p:nvSpPr>
            <p:cNvPr id="27676" name="Rectangle 174"/>
            <p:cNvSpPr>
              <a:spLocks noChangeArrowheads="1"/>
            </p:cNvSpPr>
            <p:nvPr/>
          </p:nvSpPr>
          <p:spPr bwMode="auto">
            <a:xfrm>
              <a:off x="1680" y="2716"/>
              <a:ext cx="672" cy="144"/>
            </a:xfrm>
            <a:prstGeom prst="rect">
              <a:avLst/>
            </a:prstGeom>
            <a:solidFill>
              <a:srgbClr val="E5E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/>
                <a:t>&lt;html&gt;</a:t>
              </a:r>
            </a:p>
          </p:txBody>
        </p:sp>
        <p:sp>
          <p:nvSpPr>
            <p:cNvPr id="28701" name="Rectangle 175"/>
            <p:cNvSpPr>
              <a:spLocks noChangeArrowheads="1"/>
            </p:cNvSpPr>
            <p:nvPr/>
          </p:nvSpPr>
          <p:spPr bwMode="auto">
            <a:xfrm>
              <a:off x="1584" y="2818"/>
              <a:ext cx="672" cy="144"/>
            </a:xfrm>
            <a:prstGeom prst="rect">
              <a:avLst/>
            </a:prstGeom>
            <a:solidFill>
              <a:srgbClr val="9B9B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/>
                <a:t>&lt;html&gt;</a:t>
              </a:r>
            </a:p>
          </p:txBody>
        </p:sp>
      </p:grpSp>
      <p:sp>
        <p:nvSpPr>
          <p:cNvPr id="27656" name="AutoShape 36"/>
          <p:cNvSpPr>
            <a:spLocks noChangeArrowheads="1"/>
          </p:cNvSpPr>
          <p:nvPr/>
        </p:nvSpPr>
        <p:spPr bwMode="auto">
          <a:xfrm>
            <a:off x="6181725" y="728663"/>
            <a:ext cx="1828800" cy="457200"/>
          </a:xfrm>
          <a:prstGeom prst="wedgeRoundRectCallout">
            <a:avLst>
              <a:gd name="adj1" fmla="val -43750"/>
              <a:gd name="adj2" fmla="val 79861"/>
              <a:gd name="adj3" fmla="val 16667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cs-CZ" altLang="en-US"/>
              <a:t>column family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32735-6551-42C3-A088-6639E5110CFB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28677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 table representation of a row in BigTable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228600" y="2057400"/>
          <a:ext cx="8686800" cy="240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064"/>
                <a:gridCol w="1663236"/>
                <a:gridCol w="1663236"/>
                <a:gridCol w="1304048"/>
                <a:gridCol w="1368108"/>
                <a:gridCol w="1368108"/>
              </a:tblGrid>
              <a:tr h="608595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Row key</a:t>
                      </a:r>
                      <a:endParaRPr lang="cs-CZ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Time stamp</a:t>
                      </a:r>
                      <a:endParaRPr lang="cs-CZ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Column name</a:t>
                      </a:r>
                      <a:endParaRPr lang="cs-CZ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Column family Grandchildren</a:t>
                      </a:r>
                      <a:endParaRPr lang="cs-CZ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389501">
                <a:tc rowSpan="3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http://ksi....</a:t>
                      </a:r>
                      <a:endParaRPr lang="cs-CZ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"Jack"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"Claire" 7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0110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"Jack"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"Claire" 7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"Barbara" 6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0110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t3</a:t>
                      </a:r>
                      <a:endParaRPr lang="cs-CZ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"Jack"</a:t>
                      </a:r>
                      <a:endParaRPr lang="cs-CZ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"Claire" 7</a:t>
                      </a:r>
                      <a:endParaRPr lang="cs-CZ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"Barbara" 6</a:t>
                      </a:r>
                      <a:endParaRPr lang="cs-CZ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"Magda" 3</a:t>
                      </a:r>
                      <a:endParaRPr lang="cs-CZ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99E58-BC28-48A0-9BBF-CFB89E3F0289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29701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Column-oriented</a:t>
            </a:r>
          </a:p>
        </p:txBody>
      </p:sp>
      <p:sp>
        <p:nvSpPr>
          <p:cNvPr id="29702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Example: Cassandra</a:t>
            </a:r>
          </a:p>
          <a:p>
            <a:pPr lvl="1"/>
            <a:r>
              <a:rPr lang="en-GB" altLang="en-US" smtClean="0">
                <a:solidFill>
                  <a:schemeClr val="tx2"/>
                </a:solidFill>
              </a:rPr>
              <a:t>keyspace</a:t>
            </a:r>
            <a:r>
              <a:rPr lang="en-GB" altLang="en-US" smtClean="0"/>
              <a:t>: Usually the name of the application; e.g., 'Twitter', 'Wordpress‘.</a:t>
            </a:r>
          </a:p>
          <a:p>
            <a:pPr lvl="1"/>
            <a:r>
              <a:rPr lang="en-GB" altLang="en-US" smtClean="0">
                <a:solidFill>
                  <a:schemeClr val="tx2"/>
                </a:solidFill>
              </a:rPr>
              <a:t>column family</a:t>
            </a:r>
            <a:r>
              <a:rPr lang="en-GB" altLang="en-US" b="1" smtClean="0"/>
              <a:t>: </a:t>
            </a:r>
            <a:r>
              <a:rPr lang="cs-CZ" altLang="en-US" smtClean="0"/>
              <a:t>structure containing an unlimited number of rows</a:t>
            </a:r>
          </a:p>
          <a:p>
            <a:pPr lvl="1"/>
            <a:r>
              <a:rPr lang="en-GB" altLang="en-US" smtClean="0">
                <a:solidFill>
                  <a:schemeClr val="tx2"/>
                </a:solidFill>
              </a:rPr>
              <a:t>column</a:t>
            </a:r>
            <a:r>
              <a:rPr lang="en-GB" altLang="en-US" b="1" smtClean="0"/>
              <a:t>: </a:t>
            </a:r>
            <a:r>
              <a:rPr lang="en-GB" altLang="en-US" smtClean="0"/>
              <a:t>a tuple with name</a:t>
            </a:r>
            <a:r>
              <a:rPr lang="cs-CZ" altLang="en-US" smtClean="0"/>
              <a:t>, </a:t>
            </a:r>
            <a:r>
              <a:rPr lang="en-GB" altLang="en-US" smtClean="0"/>
              <a:t>value</a:t>
            </a:r>
            <a:r>
              <a:rPr lang="cs-CZ" altLang="en-US" smtClean="0"/>
              <a:t> and time stamp</a:t>
            </a:r>
            <a:endParaRPr lang="en-GB" altLang="en-US" smtClean="0"/>
          </a:p>
          <a:p>
            <a:pPr lvl="1"/>
            <a:r>
              <a:rPr lang="en-GB" altLang="en-US" smtClean="0">
                <a:solidFill>
                  <a:schemeClr val="tx2"/>
                </a:solidFill>
              </a:rPr>
              <a:t>key</a:t>
            </a:r>
            <a:r>
              <a:rPr lang="en-GB" altLang="en-US" b="1" smtClean="0"/>
              <a:t>: </a:t>
            </a:r>
            <a:r>
              <a:rPr lang="en-GB" altLang="en-US" smtClean="0"/>
              <a:t>name of record </a:t>
            </a:r>
            <a:endParaRPr lang="cs-CZ" altLang="en-US" smtClean="0"/>
          </a:p>
          <a:p>
            <a:pPr lvl="1"/>
            <a:r>
              <a:rPr lang="en-GB" altLang="en-US" smtClean="0">
                <a:solidFill>
                  <a:schemeClr val="tx2"/>
                </a:solidFill>
              </a:rPr>
              <a:t>super column</a:t>
            </a:r>
            <a:r>
              <a:rPr lang="en-GB" altLang="en-US" b="1" smtClean="0"/>
              <a:t>: </a:t>
            </a:r>
            <a:r>
              <a:rPr lang="cs-CZ" altLang="en-US" smtClean="0"/>
              <a:t>contains more columns</a:t>
            </a: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5206B4-99D0-4E2F-A061-F04D88AFCC98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Document-based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600" smtClean="0"/>
              <a:t>based on JSON format: a data model which supports lists, maps, dates, Boolean with nesting</a:t>
            </a:r>
          </a:p>
          <a:p>
            <a:r>
              <a:rPr lang="en-GB" altLang="en-US" sz="2600" smtClean="0"/>
              <a:t>Really:</a:t>
            </a:r>
            <a:r>
              <a:rPr lang="en-GB" altLang="en-US" sz="2600" i="1" smtClean="0"/>
              <a:t> indexed </a:t>
            </a:r>
            <a:r>
              <a:rPr lang="en-GB" altLang="en-US" sz="2600" smtClean="0"/>
              <a:t>semistructured documents  </a:t>
            </a:r>
          </a:p>
          <a:p>
            <a:r>
              <a:rPr lang="en-GB" altLang="en-US" sz="2600" smtClean="0"/>
              <a:t>Example: Mongo</a:t>
            </a:r>
          </a:p>
          <a:p>
            <a:pPr lvl="1"/>
            <a:r>
              <a:rPr lang="en-GB" altLang="en-US" sz="2000" smtClean="0"/>
              <a:t>{Name:"Jaroslav",</a:t>
            </a:r>
            <a:r>
              <a:rPr lang="en-GB" altLang="en-US" sz="2200" smtClean="0"/>
              <a:t> </a:t>
            </a:r>
          </a:p>
          <a:p>
            <a:pPr lvl="2">
              <a:buFont typeface="Wingdings" pitchFamily="2" charset="2"/>
              <a:buNone/>
            </a:pPr>
            <a:r>
              <a:rPr lang="en-GB" altLang="en-US" sz="2000" smtClean="0"/>
              <a:t>Address:"Malostranske nám. 25, 118 00 Praha 1“</a:t>
            </a:r>
          </a:p>
          <a:p>
            <a:pPr lvl="2">
              <a:buFont typeface="Wingdings" pitchFamily="2" charset="2"/>
              <a:buNone/>
            </a:pPr>
            <a:r>
              <a:rPr lang="en-GB" altLang="en-US" sz="2000" smtClean="0"/>
              <a:t>Grandchildren: [Claire: "7", Barbara: "6", "Magda: "3", "Kirsten: "1", "Otis: "3", Richard: "1"]</a:t>
            </a:r>
          </a:p>
          <a:p>
            <a:pPr lvl="2">
              <a:buFont typeface="Wingdings" pitchFamily="2" charset="2"/>
              <a:buNone/>
            </a:pPr>
            <a:r>
              <a:rPr lang="en-GB" altLang="en-US" sz="20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268DF-15AF-4A84-B9E5-D5A17825399D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Typical NoSQL API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530725"/>
          </a:xfrm>
        </p:spPr>
        <p:txBody>
          <a:bodyPr/>
          <a:lstStyle/>
          <a:p>
            <a:pPr eaLnBrk="1" hangingPunct="1"/>
            <a:r>
              <a:rPr lang="en-GB" altLang="en-US" sz="3100" smtClean="0"/>
              <a:t>Basic API access:</a:t>
            </a:r>
          </a:p>
          <a:p>
            <a:pPr lvl="1" eaLnBrk="1" hangingPunct="1"/>
            <a:r>
              <a:rPr lang="en-GB" altLang="en-US" sz="2900" smtClean="0"/>
              <a:t>get(key) -- Extract the value given a key</a:t>
            </a:r>
          </a:p>
          <a:p>
            <a:pPr lvl="1" eaLnBrk="1" hangingPunct="1"/>
            <a:r>
              <a:rPr lang="en-GB" altLang="en-US" sz="2900" smtClean="0"/>
              <a:t>put(key, value) -- Create or update the value given its key</a:t>
            </a:r>
          </a:p>
          <a:p>
            <a:pPr lvl="1" eaLnBrk="1" hangingPunct="1"/>
            <a:r>
              <a:rPr lang="en-GB" altLang="en-US" sz="2900" smtClean="0"/>
              <a:t>delete(key) -- Remove the key and its associated value</a:t>
            </a:r>
          </a:p>
          <a:p>
            <a:pPr lvl="1" eaLnBrk="1" hangingPunct="1"/>
            <a:r>
              <a:rPr lang="en-GB" altLang="en-US" sz="2900" smtClean="0"/>
              <a:t>execute(key, operation, parameters) -- Invoke an operation to the value (given its key) which is a special data structure (e.g. List, Set, Map .... etc).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87D1D-AEFA-404B-A8B3-C1C7C65EEB2D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Cloud computing, cloud databases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500" smtClean="0"/>
              <a:t>Cloud computing</a:t>
            </a:r>
            <a:endParaRPr lang="en-GB" altLang="en-US" sz="2100" smtClean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100" smtClean="0"/>
              <a:t>data intensive applications on hundreds of thousands of commodity servers and storage devices</a:t>
            </a:r>
            <a:endParaRPr lang="en-GB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smtClean="0"/>
              <a:t>basic features: 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GB" altLang="en-US" smtClean="0"/>
              <a:t>elasticity, 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GB" altLang="en-US" smtClean="0"/>
              <a:t>fault-tolerance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GB" altLang="en-US" smtClean="0"/>
              <a:t>automatic provisioning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500" smtClean="0"/>
              <a:t>Cloud databases: traditional </a:t>
            </a:r>
            <a:r>
              <a:rPr lang="en-GB" altLang="en-US" sz="2500" smtClean="0">
                <a:solidFill>
                  <a:schemeClr val="tx2"/>
                </a:solidFill>
              </a:rPr>
              <a:t>scaling</a:t>
            </a:r>
            <a:r>
              <a:rPr lang="en-GB" altLang="en-US" sz="2900" smtClean="0">
                <a:solidFill>
                  <a:schemeClr val="tx2"/>
                </a:solidFill>
              </a:rPr>
              <a:t> </a:t>
            </a:r>
            <a:r>
              <a:rPr lang="en-GB" altLang="en-US" sz="2500" smtClean="0">
                <a:solidFill>
                  <a:schemeClr val="tx2"/>
                </a:solidFill>
              </a:rPr>
              <a:t>up</a:t>
            </a:r>
            <a:r>
              <a:rPr lang="en-GB" altLang="en-US" sz="2500" smtClean="0"/>
              <a:t> (adding new expensive big servers) is not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smtClean="0"/>
              <a:t>requires higher level of skills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smtClean="0"/>
              <a:t>is not reliable in some cases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500" smtClean="0"/>
              <a:t>Architectural principle: </a:t>
            </a:r>
            <a:r>
              <a:rPr lang="en-GB" altLang="en-US" sz="2500" smtClean="0">
                <a:solidFill>
                  <a:schemeClr val="tx2"/>
                </a:solidFill>
              </a:rPr>
              <a:t>scaling out</a:t>
            </a:r>
            <a:r>
              <a:rPr lang="en-GB" altLang="en-US" sz="2500" smtClean="0"/>
              <a:t> (or </a:t>
            </a:r>
            <a:r>
              <a:rPr lang="en-GB" altLang="en-US" sz="2500" smtClean="0">
                <a:solidFill>
                  <a:schemeClr val="tx2"/>
                </a:solidFill>
              </a:rPr>
              <a:t>horizontal scaling</a:t>
            </a:r>
            <a:r>
              <a:rPr lang="en-GB" altLang="en-US" sz="2500" smtClean="0"/>
              <a:t>) based on </a:t>
            </a:r>
            <a:r>
              <a:rPr lang="en-GB" altLang="en-US" sz="2400" smtClean="0">
                <a:solidFill>
                  <a:schemeClr val="tx2"/>
                </a:solidFill>
              </a:rPr>
              <a:t>data partitioning</a:t>
            </a:r>
            <a:r>
              <a:rPr lang="en-GB" altLang="en-US" sz="2400" smtClean="0"/>
              <a:t>, i.e. dividing the database across many (inexpensive) machines </a:t>
            </a:r>
            <a:endParaRPr lang="en-GB" altLang="en-US" sz="25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0CFEB-CBB0-4D71-8F50-0D9944B895C6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2773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Representatives of NoSQL databases</a:t>
            </a:r>
            <a:br>
              <a:rPr lang="en-GB" altLang="en-US" smtClean="0"/>
            </a:br>
            <a:r>
              <a:rPr lang="en-GB" altLang="en-US" smtClean="0">
                <a:solidFill>
                  <a:srgbClr val="FF0000"/>
                </a:solidFill>
                <a:latin typeface="Arial" pitchFamily="34" charset="0"/>
              </a:rPr>
              <a:t>key-valued</a:t>
            </a:r>
          </a:p>
        </p:txBody>
      </p:sp>
      <p:graphicFrame>
        <p:nvGraphicFramePr>
          <p:cNvPr id="24622" name="Group 46"/>
          <p:cNvGraphicFramePr>
            <a:graphicFrameLocks noGrp="1"/>
          </p:cNvGraphicFramePr>
          <p:nvPr/>
        </p:nvGraphicFramePr>
        <p:xfrm>
          <a:off x="457200" y="1905000"/>
          <a:ext cx="8305800" cy="4292633"/>
        </p:xfrm>
        <a:graphic>
          <a:graphicData uri="http://schemas.openxmlformats.org/drawingml/2006/table">
            <a:tbl>
              <a:tblPr/>
              <a:tblGrid>
                <a:gridCol w="1174750"/>
                <a:gridCol w="1263650"/>
                <a:gridCol w="3028950"/>
                <a:gridCol w="2838450"/>
              </a:tblGrid>
              <a:tr h="307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>
                          <a:tab pos="644525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Producer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model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Querying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48096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930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SimpleDB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Amazon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of couples  (key, {attribute}), where attribute is a couple (name, value) 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restricted SQL; select, delete, GetAttributes, and PutAttributes operations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1402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Redis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Salvatore Sanfilippo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of couples (key, value), where value is simple typed value, list, ordered (according to ranking) or unordered set, hash value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primitive operations for each value type 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611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Dynamo 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Amazon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like 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SimpleDB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 get operation and put in a context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5603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Voldemort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LinkeId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like 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SimpleDB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similar to Dynamo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28795C-3F19-473D-859D-1AC8059AA222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3797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Representatives of NoSQL databases</a:t>
            </a:r>
            <a:br>
              <a:rPr lang="en-GB" altLang="en-US" smtClean="0"/>
            </a:br>
            <a:r>
              <a:rPr lang="en-GB" altLang="en-US" smtClean="0">
                <a:solidFill>
                  <a:srgbClr val="FF0000"/>
                </a:solidFill>
                <a:latin typeface="Arial" pitchFamily="34" charset="0"/>
              </a:rPr>
              <a:t>column-oriented</a:t>
            </a:r>
            <a:r>
              <a:rPr lang="en-GB" altLang="en-US" sz="4400" smtClean="0"/>
              <a:t> </a:t>
            </a:r>
            <a:r>
              <a:rPr lang="en-GB" altLang="en-US" sz="44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altLang="en-US" sz="4400" smtClean="0">
                <a:latin typeface="Times New Roman" pitchFamily="18" charset="0"/>
                <a:cs typeface="Times New Roman" pitchFamily="18" charset="0"/>
              </a:rPr>
            </a:br>
            <a:endParaRPr lang="en-GB" altLang="en-US" smtClean="0"/>
          </a:p>
        </p:txBody>
      </p:sp>
      <p:graphicFrame>
        <p:nvGraphicFramePr>
          <p:cNvPr id="23599" name="Group 47"/>
          <p:cNvGraphicFramePr>
            <a:graphicFrameLocks noGrp="1"/>
          </p:cNvGraphicFramePr>
          <p:nvPr/>
        </p:nvGraphicFramePr>
        <p:xfrm>
          <a:off x="304800" y="1676400"/>
          <a:ext cx="8610600" cy="4535518"/>
        </p:xfrm>
        <a:graphic>
          <a:graphicData uri="http://schemas.openxmlformats.org/drawingml/2006/table">
            <a:tbl>
              <a:tblPr/>
              <a:tblGrid>
                <a:gridCol w="1217613"/>
                <a:gridCol w="230187"/>
                <a:gridCol w="1143000"/>
                <a:gridCol w="3076575"/>
                <a:gridCol w="2943225"/>
              </a:tblGrid>
              <a:tr h="2809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>
                          <a:tab pos="644525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Producer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model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Querying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5236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7317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BigTable 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Google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of couples (key, {value})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selection (by combination of row, column, and time stamp ranges)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487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HBase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Apache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groups of columns (a BigTable clone)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JRUBY IRB-based shell (similar to SQL)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487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Hypertable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Hypertable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like BigTable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HQL (Hypertext Query Language) 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7317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CASSANDRA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Apache (originally Facebook)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columns, groups of columns corresponding to a key (supercolumns)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 selections on key, range queries, column or columns ranges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146342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PNUTS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Yahoo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(hashed or ordered) tables, typed arrays, flexible schema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selection and projection from a single table (retrieve an arbitrary single record by primary key, range queries, complex predicates, ordering, top-k)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C5260-EA61-4C48-A409-D62455B3B5F7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4821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Representatives of NoSQL databases</a:t>
            </a:r>
            <a:br>
              <a:rPr lang="en-GB" altLang="en-US" smtClean="0"/>
            </a:br>
            <a:r>
              <a:rPr lang="en-GB" altLang="en-US" smtClean="0">
                <a:solidFill>
                  <a:srgbClr val="FF0000"/>
                </a:solidFill>
                <a:latin typeface="Arial" pitchFamily="34" charset="0"/>
              </a:rPr>
              <a:t>document-based</a:t>
            </a:r>
          </a:p>
        </p:txBody>
      </p:sp>
      <p:graphicFrame>
        <p:nvGraphicFramePr>
          <p:cNvPr id="38951" name="Group 39"/>
          <p:cNvGraphicFramePr>
            <a:graphicFrameLocks noGrp="1"/>
          </p:cNvGraphicFramePr>
          <p:nvPr/>
        </p:nvGraphicFramePr>
        <p:xfrm>
          <a:off x="533400" y="1905000"/>
          <a:ext cx="8077200" cy="3003704"/>
        </p:xfrm>
        <a:graphic>
          <a:graphicData uri="http://schemas.openxmlformats.org/drawingml/2006/table">
            <a:tbl>
              <a:tblPr/>
              <a:tblGrid>
                <a:gridCol w="1141413"/>
                <a:gridCol w="136525"/>
                <a:gridCol w="1236662"/>
                <a:gridCol w="152400"/>
                <a:gridCol w="2438400"/>
                <a:gridCol w="228600"/>
                <a:gridCol w="2743200"/>
              </a:tblGrid>
              <a:tr h="28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>
                          <a:tab pos="644525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Producer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model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Querying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420643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5272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MongoDB 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10gen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object-structured documents stored in collections;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each object has a primary key called ObjectId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manipulations with objects in collections (find object or objects via simple selections and logical expressions, delete, update,)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84922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Couch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</a:t>
                      </a:r>
                      <a:endParaRPr kumimoji="0" lang="cs-CZ" sz="16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Couch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</a:t>
                      </a:r>
                      <a:r>
                        <a:rPr kumimoji="0" lang="cs-CZ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document as a list of named (structured) items (JSON document)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by key and key range, views via Javascript and MapReduce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</a:tbl>
          </a:graphicData>
        </a:graphic>
      </p:graphicFrame>
      <p:sp>
        <p:nvSpPr>
          <p:cNvPr id="34849" name="Text Box 34"/>
          <p:cNvSpPr txBox="1">
            <a:spLocks noChangeArrowheads="1"/>
          </p:cNvSpPr>
          <p:nvPr/>
        </p:nvSpPr>
        <p:spPr bwMode="auto">
          <a:xfrm>
            <a:off x="457200" y="54102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baseline="30000">
                <a:solidFill>
                  <a:srgbClr val="000000"/>
                </a:solidFill>
              </a:rPr>
              <a:t>1</a:t>
            </a:r>
            <a:r>
              <a:rPr lang="en-GB" altLang="en-US"/>
              <a:t>after merging Membase </a:t>
            </a:r>
            <a:r>
              <a:rPr lang="cs-CZ" altLang="en-US"/>
              <a:t>and CouchOne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AE83F-6E18-4F94-9C7D-61A402170DC7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35845" name="Picture 4" descr="Visual Guide to NoSQ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0" y="-142875"/>
            <a:ext cx="9525000" cy="714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0A709-D5B7-43F3-BDC9-43791BF8D67F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Cloud computing, cloud databases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smtClean="0"/>
              <a:t>Technique: </a:t>
            </a:r>
            <a:r>
              <a:rPr lang="en-GB" altLang="en-US" sz="2800" smtClean="0">
                <a:solidFill>
                  <a:schemeClr val="tx2"/>
                </a:solidFill>
              </a:rPr>
              <a:t>data sharding</a:t>
            </a:r>
            <a:r>
              <a:rPr lang="en-GB" altLang="en-US" sz="2800" smtClean="0"/>
              <a:t>, i.e. </a:t>
            </a:r>
            <a:r>
              <a:rPr lang="en-GB" altLang="en-US" sz="2600" smtClean="0"/>
              <a:t>horizontal partitioning of data  (e.g. hash or range partitioning)</a:t>
            </a:r>
          </a:p>
          <a:p>
            <a:pPr eaLnBrk="1" hangingPunct="1"/>
            <a:r>
              <a:rPr lang="en-GB" altLang="en-US" sz="2800" smtClean="0"/>
              <a:t>Consequences: </a:t>
            </a:r>
          </a:p>
          <a:p>
            <a:pPr lvl="1" eaLnBrk="1" hangingPunct="1"/>
            <a:r>
              <a:rPr lang="en-GB" altLang="en-US" sz="2200" smtClean="0"/>
              <a:t>manage parallel access in the application</a:t>
            </a:r>
          </a:p>
          <a:p>
            <a:pPr lvl="1" eaLnBrk="1" hangingPunct="1"/>
            <a:r>
              <a:rPr lang="en-GB" altLang="en-US" sz="2200" smtClean="0"/>
              <a:t>scales well for both reads and writes</a:t>
            </a:r>
          </a:p>
          <a:p>
            <a:pPr lvl="1" eaLnBrk="1" hangingPunct="1"/>
            <a:r>
              <a:rPr lang="en-GB" altLang="en-US" sz="2200" smtClean="0"/>
              <a:t>not transparent, application needs to be partition-aware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84ECC-95D7-4A49-8DC2-29FD87D8C790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8437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400" smtClean="0"/>
              <a:t>Relaxing ACID properties</a:t>
            </a:r>
            <a:endParaRPr lang="en-GB" altLang="en-US" smtClean="0"/>
          </a:p>
        </p:txBody>
      </p:sp>
      <p:sp>
        <p:nvSpPr>
          <p:cNvPr id="18438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300" smtClean="0"/>
              <a:t>Cloud computing: ACID is hard to achieve, moreover, it is not always required, e.g. for blogs, status updates, product listings, etc.</a:t>
            </a:r>
          </a:p>
          <a:p>
            <a:pPr eaLnBrk="1" hangingPunct="1"/>
            <a:r>
              <a:rPr lang="en-GB" altLang="en-US" sz="2300" smtClean="0"/>
              <a:t>Availability</a:t>
            </a:r>
          </a:p>
          <a:p>
            <a:pPr marL="742950" lvl="1" indent="-285750" eaLnBrk="1" hangingPunct="1"/>
            <a:r>
              <a:rPr lang="en-GB" altLang="en-US" sz="2100" smtClean="0"/>
              <a:t>Traditionally, thought of as the server/process available 99.999 % of time</a:t>
            </a:r>
          </a:p>
          <a:p>
            <a:pPr marL="742950" lvl="1" indent="-285750" eaLnBrk="1" hangingPunct="1"/>
            <a:r>
              <a:rPr lang="en-GB" altLang="en-US" sz="2100" smtClean="0"/>
              <a:t>For a large-scale node system, there is a high probability that a node is either down or that there is a network partitioning</a:t>
            </a:r>
            <a:r>
              <a:rPr lang="en-GB" altLang="en-US" sz="2500" smtClean="0"/>
              <a:t>  </a:t>
            </a:r>
          </a:p>
          <a:p>
            <a:pPr eaLnBrk="1" hangingPunct="1"/>
            <a:r>
              <a:rPr lang="cs-CZ" altLang="en-US" sz="2300" smtClean="0"/>
              <a:t>P</a:t>
            </a:r>
            <a:r>
              <a:rPr lang="en-GB" altLang="en-US" sz="2300" smtClean="0"/>
              <a:t>artition tolerance</a:t>
            </a:r>
            <a:r>
              <a:rPr lang="en-GB" altLang="en-US" smtClean="0"/>
              <a:t> </a:t>
            </a:r>
          </a:p>
          <a:p>
            <a:pPr marL="742950" lvl="1" indent="-285750" eaLnBrk="1" hangingPunct="1"/>
            <a:r>
              <a:rPr lang="en-GB" altLang="en-US" sz="2100" smtClean="0"/>
              <a:t>ensures that write and read operations are redirected to available replicas when segments of the network become disconnected </a:t>
            </a:r>
          </a:p>
          <a:p>
            <a:pPr eaLnBrk="1" hangingPunct="1"/>
            <a:endParaRPr lang="en-GB" alt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30A71-3648-4514-8CC0-D8BA66983B7A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Eventual Consistency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700" smtClean="0"/>
              <a:t>Eventual Consistency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smtClean="0"/>
              <a:t>When no updates occur for a long period of time, eventually all updates will propagate through the system and all the nodes will be consistent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smtClean="0"/>
              <a:t>For a given accepted update and a given node, eventually either the update reaches the node or the node is removed from service</a:t>
            </a:r>
            <a:endParaRPr lang="cs-CZ" altLang="en-US" sz="21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500" smtClean="0"/>
              <a:t>BASE (</a:t>
            </a:r>
            <a:r>
              <a:rPr lang="en-GB" altLang="en-US" sz="2500" b="1" smtClean="0">
                <a:solidFill>
                  <a:schemeClr val="tx2"/>
                </a:solidFill>
              </a:rPr>
              <a:t>B</a:t>
            </a:r>
            <a:r>
              <a:rPr lang="en-GB" altLang="en-US" sz="2500" smtClean="0">
                <a:solidFill>
                  <a:schemeClr val="tx2"/>
                </a:solidFill>
              </a:rPr>
              <a:t>asically </a:t>
            </a:r>
            <a:r>
              <a:rPr lang="en-GB" altLang="en-US" sz="2500" b="1" smtClean="0">
                <a:solidFill>
                  <a:schemeClr val="tx2"/>
                </a:solidFill>
              </a:rPr>
              <a:t>A</a:t>
            </a:r>
            <a:r>
              <a:rPr lang="en-GB" altLang="en-US" sz="2500" smtClean="0">
                <a:solidFill>
                  <a:schemeClr val="tx2"/>
                </a:solidFill>
              </a:rPr>
              <a:t>vailable</a:t>
            </a:r>
            <a:r>
              <a:rPr lang="en-GB" altLang="en-US" sz="2500" smtClean="0"/>
              <a:t>, </a:t>
            </a:r>
            <a:r>
              <a:rPr lang="en-GB" altLang="en-US" sz="2500" b="1" smtClean="0">
                <a:solidFill>
                  <a:schemeClr val="tx2"/>
                </a:solidFill>
              </a:rPr>
              <a:t>S</a:t>
            </a:r>
            <a:r>
              <a:rPr lang="en-GB" altLang="en-US" sz="2500" smtClean="0">
                <a:solidFill>
                  <a:schemeClr val="tx2"/>
                </a:solidFill>
              </a:rPr>
              <a:t>oft state</a:t>
            </a:r>
            <a:r>
              <a:rPr lang="en-GB" altLang="en-US" sz="2500" smtClean="0"/>
              <a:t>, </a:t>
            </a:r>
            <a:r>
              <a:rPr lang="en-GB" altLang="en-US" sz="2500" b="1" smtClean="0">
                <a:solidFill>
                  <a:schemeClr val="tx2"/>
                </a:solidFill>
              </a:rPr>
              <a:t>E</a:t>
            </a:r>
            <a:r>
              <a:rPr lang="en-GB" altLang="en-US" sz="2500" smtClean="0">
                <a:solidFill>
                  <a:schemeClr val="tx2"/>
                </a:solidFill>
              </a:rPr>
              <a:t>ventual consistency</a:t>
            </a:r>
            <a:r>
              <a:rPr lang="en-GB" altLang="en-US" sz="2500" smtClean="0"/>
              <a:t>) properties, as opposed to ACID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GB" altLang="en-US" sz="2000" smtClean="0"/>
              <a:t>Soft state: copies of a data item may be inconsistent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GB" altLang="en-US" sz="2000" smtClean="0"/>
              <a:t>Eventually Consistent – copies becomes consistent at some later time if there are no more updates to that data item</a:t>
            </a:r>
            <a:endParaRPr lang="cs-CZ" altLang="en-US" sz="2000" smtClean="0"/>
          </a:p>
          <a:p>
            <a:pPr marL="1143000" lvl="2" indent="-228600" eaLnBrk="1" hangingPunct="1">
              <a:lnSpc>
                <a:spcPct val="90000"/>
              </a:lnSpc>
            </a:pPr>
            <a:r>
              <a:rPr lang="cs-CZ" altLang="en-US" sz="2000" smtClean="0"/>
              <a:t>Basically Available – possibilities of faults but not a fault of the whole system</a:t>
            </a:r>
            <a:r>
              <a:rPr lang="en-GB" altLang="en-US" sz="2400" smtClean="0"/>
              <a:t/>
            </a:r>
            <a:br>
              <a:rPr lang="en-GB" altLang="en-US" sz="2400" smtClean="0"/>
            </a:br>
            <a:endParaRPr lang="en-GB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B13E29-06BF-4894-A315-D1CFE3DA22D2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CAP Theorem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Suppose three properties of a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>
                <a:solidFill>
                  <a:srgbClr val="FF0000"/>
                </a:solidFill>
              </a:rPr>
              <a:t>C</a:t>
            </a:r>
            <a:r>
              <a:rPr lang="en-GB" altLang="en-US" sz="2000" smtClean="0"/>
              <a:t>onsistency (all copies have same value)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>
                <a:solidFill>
                  <a:srgbClr val="FF0000"/>
                </a:solidFill>
              </a:rPr>
              <a:t>A</a:t>
            </a:r>
            <a:r>
              <a:rPr lang="en-GB" altLang="en-US" sz="2000" smtClean="0"/>
              <a:t>vailability (system can run even if parts have failed)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>
                <a:solidFill>
                  <a:srgbClr val="FF0000"/>
                </a:solidFill>
              </a:rPr>
              <a:t>P</a:t>
            </a:r>
            <a:r>
              <a:rPr lang="en-GB" altLang="en-US" sz="2000" smtClean="0"/>
              <a:t>artitions (network can break into two or more parts, each with active systems that can not influence other parts)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Brewer’s CAP “Theorem”: for any system sharing data it is impossible to guarantee simultaneously all of these three properties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Very large systems will partition at some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/>
              <a:t>it is necessary to decide between </a:t>
            </a:r>
            <a:r>
              <a:rPr lang="en-GB" altLang="en-US" sz="2000" smtClean="0">
                <a:solidFill>
                  <a:srgbClr val="FF0000"/>
                </a:solidFill>
              </a:rPr>
              <a:t>C</a:t>
            </a:r>
            <a:r>
              <a:rPr lang="en-GB" altLang="en-US" sz="2000" smtClean="0"/>
              <a:t> and </a:t>
            </a:r>
            <a:r>
              <a:rPr lang="en-GB" altLang="en-US" sz="2000" smtClean="0">
                <a:solidFill>
                  <a:srgbClr val="FF0000"/>
                </a:solidFill>
              </a:rPr>
              <a:t>A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/>
              <a:t>traditional DBMS prefer </a:t>
            </a:r>
            <a:r>
              <a:rPr lang="en-GB" altLang="en-US" sz="2000" smtClean="0">
                <a:solidFill>
                  <a:srgbClr val="FF0000"/>
                </a:solidFill>
              </a:rPr>
              <a:t>C </a:t>
            </a:r>
            <a:r>
              <a:rPr lang="en-GB" altLang="en-US" sz="2000" smtClean="0"/>
              <a:t>over </a:t>
            </a:r>
            <a:r>
              <a:rPr lang="en-GB" altLang="en-US" sz="2000" smtClean="0">
                <a:solidFill>
                  <a:srgbClr val="FF0000"/>
                </a:solidFill>
              </a:rPr>
              <a:t>A</a:t>
            </a:r>
            <a:r>
              <a:rPr lang="en-GB" altLang="en-US" sz="2000" smtClean="0"/>
              <a:t> and </a:t>
            </a:r>
            <a:r>
              <a:rPr lang="en-GB" altLang="en-US" sz="2000" smtClean="0">
                <a:solidFill>
                  <a:srgbClr val="FF0000"/>
                </a:solidFill>
              </a:rPr>
              <a:t>P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/>
              <a:t>most Web applications choose </a:t>
            </a:r>
            <a:r>
              <a:rPr lang="en-GB" altLang="en-US" sz="2000" smtClean="0">
                <a:solidFill>
                  <a:srgbClr val="FF0000"/>
                </a:solidFill>
              </a:rPr>
              <a:t>A</a:t>
            </a:r>
            <a:r>
              <a:rPr lang="en-GB" altLang="en-US" sz="2000" smtClean="0"/>
              <a:t> (except in specific applications such as order processing)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https://foundationdb.com/white-papers/the-cap-theorem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524000"/>
            <a:ext cx="6096000" cy="5334000"/>
          </a:xfrm>
        </p:spPr>
        <p:txBody>
          <a:bodyPr/>
          <a:lstStyle/>
          <a:p>
            <a:r>
              <a:rPr lang="en-US" sz="2000" dirty="0" smtClean="0"/>
              <a:t>Brewer originally described this impossibility result as forcing a choice of "two out of the three" </a:t>
            </a:r>
            <a:r>
              <a:rPr lang="en-US" sz="2000" b="1" dirty="0" smtClean="0"/>
              <a:t>CAP</a:t>
            </a:r>
            <a:r>
              <a:rPr lang="en-US" sz="2000" dirty="0" smtClean="0"/>
              <a:t> properties, leaving three viable design options: </a:t>
            </a:r>
            <a:r>
              <a:rPr lang="en-US" sz="2000" b="1" dirty="0" smtClean="0"/>
              <a:t>CP</a:t>
            </a:r>
            <a:r>
              <a:rPr lang="en-US" sz="2000" dirty="0" smtClean="0"/>
              <a:t>, </a:t>
            </a:r>
            <a:r>
              <a:rPr lang="en-US" sz="2000" b="1" dirty="0" smtClean="0"/>
              <a:t>AP</a:t>
            </a:r>
            <a:r>
              <a:rPr lang="en-US" sz="2000" dirty="0" smtClean="0"/>
              <a:t>, and </a:t>
            </a:r>
            <a:r>
              <a:rPr lang="en-US" sz="2000" b="1" dirty="0" smtClean="0"/>
              <a:t>CA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However, further consideration shows that </a:t>
            </a:r>
            <a:r>
              <a:rPr lang="en-US" sz="2000" b="1" dirty="0" smtClean="0"/>
              <a:t>CA</a:t>
            </a:r>
            <a:r>
              <a:rPr lang="en-US" sz="2000" dirty="0" smtClean="0"/>
              <a:t> is not really a coherent option because a system that is not </a:t>
            </a:r>
            <a:r>
              <a:rPr lang="en-US" sz="2000" b="1" dirty="0" smtClean="0"/>
              <a:t>P</a:t>
            </a:r>
            <a:r>
              <a:rPr lang="en-US" sz="2000" dirty="0" smtClean="0"/>
              <a:t>artition-tolerant will, by definition, be forced to give up </a:t>
            </a:r>
            <a:r>
              <a:rPr lang="en-US" sz="2000" b="1" dirty="0" smtClean="0"/>
              <a:t>C</a:t>
            </a:r>
            <a:r>
              <a:rPr lang="en-US" sz="2000" dirty="0" smtClean="0"/>
              <a:t>onsistency or </a:t>
            </a:r>
            <a:r>
              <a:rPr lang="en-US" sz="2000" b="1" dirty="0" smtClean="0"/>
              <a:t>A</a:t>
            </a:r>
            <a:r>
              <a:rPr lang="en-US" sz="2000" dirty="0" smtClean="0"/>
              <a:t>vailability during a partition. </a:t>
            </a:r>
          </a:p>
          <a:p>
            <a:r>
              <a:rPr lang="en-US" sz="2000" dirty="0" smtClean="0"/>
              <a:t>A more </a:t>
            </a:r>
            <a:r>
              <a:rPr lang="en-US" sz="2000" dirty="0" smtClean="0">
                <a:hlinkClick r:id="rId2"/>
              </a:rPr>
              <a:t>modern interpretation</a:t>
            </a:r>
            <a:r>
              <a:rPr lang="en-US" sz="2000" dirty="0" smtClean="0"/>
              <a:t> of the theorem is: </a:t>
            </a:r>
            <a:r>
              <a:rPr lang="en-US" sz="2000" i="1" dirty="0" smtClean="0"/>
              <a:t>during a network partition, a distributed system must choose either </a:t>
            </a:r>
            <a:r>
              <a:rPr lang="en-US" sz="2000" b="1" i="1" dirty="0" smtClean="0"/>
              <a:t>C</a:t>
            </a:r>
            <a:r>
              <a:rPr lang="en-US" sz="2000" i="1" dirty="0" smtClean="0"/>
              <a:t>onsistency or </a:t>
            </a:r>
            <a:r>
              <a:rPr lang="en-US" sz="2000" b="1" i="1" dirty="0" smtClean="0"/>
              <a:t>A</a:t>
            </a:r>
            <a:r>
              <a:rPr lang="en-US" sz="2000" i="1" dirty="0" smtClean="0"/>
              <a:t>vailability.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DATAKON 2011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J. Pokorný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44C1F-0D7F-41AD-9AF6-80BEB783C36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8" name="Picture 8" descr="Divergence during parti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219200"/>
            <a:ext cx="3429000" cy="476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DATAKON 2011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J. Pokorný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4DAD66-6016-4335-878B-C17E7B370F3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98306" name="Picture 2" descr="http://blog.theinit.com/wp-content/uploads/2012/04/CA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3819" y="1295401"/>
            <a:ext cx="4060182" cy="4114800"/>
          </a:xfrm>
          <a:prstGeom prst="rect">
            <a:avLst/>
          </a:prstGeom>
          <a:noFill/>
        </p:spPr>
      </p:pic>
      <p:pic>
        <p:nvPicPr>
          <p:cNvPr id="98308" name="Picture 4" descr="http://smist08.files.wordpress.com/2012/01/cap-theore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0"/>
            <a:ext cx="4714875" cy="3533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B4C26-78DE-47B5-87C6-7FCBB770AD32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1509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CAP Theorem</a:t>
            </a:r>
          </a:p>
        </p:txBody>
      </p:sp>
      <p:sp>
        <p:nvSpPr>
          <p:cNvPr id="21510" name="Zástupný symbol pro obsah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Drop </a:t>
            </a:r>
            <a:r>
              <a:rPr lang="en-US" altLang="en-US" sz="2800" dirty="0" smtClean="0">
                <a:solidFill>
                  <a:srgbClr val="FF0000"/>
                </a:solidFill>
              </a:rPr>
              <a:t>A</a:t>
            </a:r>
            <a:r>
              <a:rPr lang="en-US" altLang="en-US" sz="2800" dirty="0" smtClean="0"/>
              <a:t> or </a:t>
            </a:r>
            <a:r>
              <a:rPr lang="en-US" altLang="en-US" sz="2800" dirty="0" smtClean="0">
                <a:solidFill>
                  <a:srgbClr val="FF0000"/>
                </a:solidFill>
              </a:rPr>
              <a:t>C</a:t>
            </a:r>
            <a:r>
              <a:rPr lang="en-US" altLang="en-US" sz="2800" dirty="0" smtClean="0"/>
              <a:t> of ACID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/>
              <a:t>relaxing </a:t>
            </a:r>
            <a:r>
              <a:rPr lang="en-US" altLang="en-US" sz="2400" dirty="0" smtClean="0">
                <a:solidFill>
                  <a:srgbClr val="FF0000"/>
                </a:solidFill>
              </a:rPr>
              <a:t>C</a:t>
            </a:r>
            <a:r>
              <a:rPr lang="cs-CZ" altLang="en-US" sz="2400" dirty="0" smtClean="0">
                <a:solidFill>
                  <a:srgbClr val="FF0000"/>
                </a:solidFill>
              </a:rPr>
              <a:t> </a:t>
            </a:r>
            <a:r>
              <a:rPr lang="en-GB" altLang="en-US" sz="2400" dirty="0" smtClean="0"/>
              <a:t>makes replication easy, facilitates fault tolerance,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/>
              <a:t>relaxing </a:t>
            </a:r>
            <a:r>
              <a:rPr lang="en-US" altLang="en-US" sz="2400" dirty="0" smtClean="0">
                <a:solidFill>
                  <a:srgbClr val="FF0000"/>
                </a:solidFill>
              </a:rPr>
              <a:t>A</a:t>
            </a:r>
            <a:r>
              <a:rPr lang="cs-CZ" altLang="en-US" sz="2400" dirty="0" smtClean="0">
                <a:solidFill>
                  <a:srgbClr val="FF0000"/>
                </a:solidFill>
              </a:rPr>
              <a:t> </a:t>
            </a:r>
            <a:r>
              <a:rPr lang="en-GB" altLang="en-US" sz="2400" dirty="0" smtClean="0"/>
              <a:t>reduces (or eliminates) need for distributed concurrency control.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8048</TotalTime>
  <Words>1630</Words>
  <Application>Microsoft Office PowerPoint</Application>
  <PresentationFormat>On-screen Show (4:3)</PresentationFormat>
  <Paragraphs>294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Edge</vt:lpstr>
      <vt:lpstr>Vlastní návrh</vt:lpstr>
      <vt:lpstr>NoSQL Databases</vt:lpstr>
      <vt:lpstr>Cloud computing, cloud databases</vt:lpstr>
      <vt:lpstr>Cloud computing, cloud databases</vt:lpstr>
      <vt:lpstr>Relaxing ACID properties</vt:lpstr>
      <vt:lpstr>Eventual Consistency</vt:lpstr>
      <vt:lpstr>CAP Theorem</vt:lpstr>
      <vt:lpstr>https://foundationdb.com/white-papers/the-cap-theorem</vt:lpstr>
      <vt:lpstr>CAP Theorem</vt:lpstr>
      <vt:lpstr>CAP Theorem</vt:lpstr>
      <vt:lpstr>NoSQL databases</vt:lpstr>
      <vt:lpstr>Categories of NoSQL databases</vt:lpstr>
      <vt:lpstr>Categories of NoSQL databases</vt:lpstr>
      <vt:lpstr>Key-Value Data Stores</vt:lpstr>
      <vt:lpstr>Column-oriented*</vt:lpstr>
      <vt:lpstr>Column-oriented</vt:lpstr>
      <vt:lpstr>A table representation of a row in BigTable</vt:lpstr>
      <vt:lpstr>Column-oriented</vt:lpstr>
      <vt:lpstr>Document-based</vt:lpstr>
      <vt:lpstr>Typical NoSQL API</vt:lpstr>
      <vt:lpstr>Representatives of NoSQL databases key-valued</vt:lpstr>
      <vt:lpstr>Representatives of NoSQL databases column-oriented  </vt:lpstr>
      <vt:lpstr>Representatives of NoSQL databases document-based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</dc:title>
  <dc:creator>Khan, Latifur</dc:creator>
  <cp:lastModifiedBy>lkhan</cp:lastModifiedBy>
  <cp:revision>404</cp:revision>
  <dcterms:created xsi:type="dcterms:W3CDTF">2010-12-22T11:12:07Z</dcterms:created>
  <dcterms:modified xsi:type="dcterms:W3CDTF">2015-02-12T20:29:27Z</dcterms:modified>
</cp:coreProperties>
</file>