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9"/>
  </p:notesMasterIdLst>
  <p:handoutMasterIdLst>
    <p:handoutMasterId r:id="rId60"/>
  </p:handoutMasterIdLst>
  <p:sldIdLst>
    <p:sldId id="256" r:id="rId2"/>
    <p:sldId id="383" r:id="rId3"/>
    <p:sldId id="385" r:id="rId4"/>
    <p:sldId id="259" r:id="rId5"/>
    <p:sldId id="380" r:id="rId6"/>
    <p:sldId id="381" r:id="rId7"/>
    <p:sldId id="382" r:id="rId8"/>
    <p:sldId id="261" r:id="rId9"/>
    <p:sldId id="262" r:id="rId10"/>
    <p:sldId id="263" r:id="rId11"/>
    <p:sldId id="264" r:id="rId12"/>
    <p:sldId id="265" r:id="rId13"/>
    <p:sldId id="375" r:id="rId14"/>
    <p:sldId id="376" r:id="rId15"/>
    <p:sldId id="377" r:id="rId16"/>
    <p:sldId id="363" r:id="rId17"/>
    <p:sldId id="373" r:id="rId18"/>
    <p:sldId id="374" r:id="rId19"/>
    <p:sldId id="366" r:id="rId20"/>
    <p:sldId id="367" r:id="rId21"/>
    <p:sldId id="370" r:id="rId22"/>
    <p:sldId id="371" r:id="rId23"/>
    <p:sldId id="331" r:id="rId24"/>
    <p:sldId id="333" r:id="rId25"/>
    <p:sldId id="357" r:id="rId26"/>
    <p:sldId id="378" r:id="rId27"/>
    <p:sldId id="358" r:id="rId28"/>
    <p:sldId id="338" r:id="rId29"/>
    <p:sldId id="339" r:id="rId30"/>
    <p:sldId id="340" r:id="rId31"/>
    <p:sldId id="342" r:id="rId32"/>
    <p:sldId id="343" r:id="rId33"/>
    <p:sldId id="344" r:id="rId34"/>
    <p:sldId id="345" r:id="rId35"/>
    <p:sldId id="346" r:id="rId36"/>
    <p:sldId id="347" r:id="rId37"/>
    <p:sldId id="361" r:id="rId38"/>
    <p:sldId id="386" r:id="rId39"/>
    <p:sldId id="404" r:id="rId40"/>
    <p:sldId id="405" r:id="rId41"/>
    <p:sldId id="406" r:id="rId42"/>
    <p:sldId id="407" r:id="rId43"/>
    <p:sldId id="408" r:id="rId44"/>
    <p:sldId id="409" r:id="rId45"/>
    <p:sldId id="410" r:id="rId46"/>
    <p:sldId id="411" r:id="rId47"/>
    <p:sldId id="394" r:id="rId48"/>
    <p:sldId id="396" r:id="rId49"/>
    <p:sldId id="397" r:id="rId50"/>
    <p:sldId id="335" r:id="rId51"/>
    <p:sldId id="336" r:id="rId52"/>
    <p:sldId id="337" r:id="rId53"/>
    <p:sldId id="290" r:id="rId54"/>
    <p:sldId id="291" r:id="rId55"/>
    <p:sldId id="352" r:id="rId56"/>
    <p:sldId id="351" r:id="rId57"/>
    <p:sldId id="293" r:id="rId58"/>
  </p:sldIdLst>
  <p:sldSz cx="9144000" cy="6858000" type="screen4x3"/>
  <p:notesSz cx="7010400" cy="9296400"/>
  <p:defaultTextStyle>
    <a:defPPr>
      <a:defRPr lang="en-US"/>
    </a:defPPr>
    <a:lvl1pPr algn="ctr"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ctr"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ctr"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ctr"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ctr"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CC99FF"/>
    <a:srgbClr val="9966FF"/>
    <a:srgbClr val="969696"/>
    <a:srgbClr val="EAEAEA"/>
    <a:srgbClr val="26E8E8"/>
    <a:srgbClr val="C0C0C0"/>
    <a:srgbClr val="AAD5D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7" autoAdjust="0"/>
    <p:restoredTop sz="94660"/>
  </p:normalViewPr>
  <p:slideViewPr>
    <p:cSldViewPr snapToObjects="1">
      <p:cViewPr varScale="1">
        <p:scale>
          <a:sx n="69" d="100"/>
          <a:sy n="69" d="100"/>
        </p:scale>
        <p:origin x="-5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E6132753-EB19-E84E-8FEE-090CEB61CC1F}">
      <dgm:prSet phldrT="[Text]"/>
      <dgm:spPr/>
      <dgm:t>
        <a:bodyPr/>
        <a:lstStyle/>
        <a:p>
          <a:r>
            <a:rPr lang="en-US" dirty="0" smtClean="0"/>
            <a:t>Inflexible</a:t>
          </a:r>
          <a:endParaRPr lang="en-US" dirty="0"/>
        </a:p>
      </dgm:t>
    </dgm:pt>
    <dgm:pt modelId="{C19F0441-5B67-5246-AC60-04C224BC8306}" type="parTrans" cxnId="{3DFB3853-7E93-9647-BF07-770DA8EA84B8}">
      <dgm:prSet/>
      <dgm:spPr/>
      <dgm:t>
        <a:bodyPr/>
        <a:lstStyle/>
        <a:p>
          <a:endParaRPr lang="en-US"/>
        </a:p>
      </dgm:t>
    </dgm:pt>
    <dgm:pt modelId="{2200161B-B385-194E-96A1-B7B32569E3DC}" type="sibTrans" cxnId="{3DFB3853-7E93-9647-BF07-770DA8EA84B8}">
      <dgm:prSet/>
      <dgm:spPr/>
      <dgm:t>
        <a:bodyPr/>
        <a:lstStyle/>
        <a:p>
          <a:endParaRPr lang="en-US"/>
        </a:p>
      </dgm:t>
    </dgm:pt>
    <dgm:pt modelId="{49A8DD10-3B0D-2846-9EA1-5691EB3F3B00}">
      <dgm:prSet phldrT="[Text]"/>
      <dgm:spPr/>
      <dgm:t>
        <a:bodyPr/>
        <a:lstStyle/>
        <a:p>
          <a:r>
            <a:rPr lang="en-US" dirty="0" smtClean="0"/>
            <a:t>Lots of hand coding</a:t>
          </a:r>
          <a:endParaRPr lang="en-US" dirty="0"/>
        </a:p>
      </dgm:t>
    </dgm:pt>
    <dgm:pt modelId="{9B1FC544-B14D-2544-A5D0-51E520BBEC97}" type="parTrans" cxnId="{C32FFB57-1E3D-1543-BFBD-F72974EE10E6}">
      <dgm:prSet/>
      <dgm:spPr/>
      <dgm:t>
        <a:bodyPr/>
        <a:lstStyle/>
        <a:p>
          <a:endParaRPr lang="en-US"/>
        </a:p>
      </dgm:t>
    </dgm:pt>
    <dgm:pt modelId="{3BDEAD26-E750-C340-B4B5-B7390AADD721}" type="sibTrans" cxnId="{C32FFB57-1E3D-1543-BFBD-F72974EE10E6}">
      <dgm:prSet/>
      <dgm:spPr/>
      <dgm:t>
        <a:bodyPr/>
        <a:lstStyle/>
        <a:p>
          <a:endParaRPr lang="en-US"/>
        </a:p>
      </dgm:t>
    </dgm:pt>
    <dgm:pt modelId="{BB2FA729-CF07-4949-9A71-A34FC5A0B003}">
      <dgm:prSet phldrT="[Text]"/>
      <dgm:spPr/>
      <dgm:t>
        <a:bodyPr/>
        <a:lstStyle/>
        <a:p>
          <a:r>
            <a:rPr lang="en-US" dirty="0" smtClean="0"/>
            <a:t>Scalable</a:t>
          </a:r>
          <a:endParaRPr lang="en-US"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dgm:spPr/>
      <dgm:t>
        <a:bodyPr/>
        <a:lstStyle/>
        <a:p>
          <a:r>
            <a:rPr lang="en-US" dirty="0" smtClean="0"/>
            <a:t>Cheap</a:t>
          </a:r>
          <a:endParaRPr lang="en-US"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dgm:spPr/>
      <dgm:t>
        <a:bodyPr/>
        <a:lstStyle/>
        <a:p>
          <a:r>
            <a:rPr lang="en-US" dirty="0" smtClean="0"/>
            <a:t>Control over execution</a:t>
          </a:r>
          <a:endParaRPr lang="en-US"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0B3C0D60-6CAE-1C40-B107-79DEC6D0CA7A}">
      <dgm:prSet phldrT="[Text]"/>
      <dgm:spPr/>
      <dgm:t>
        <a:bodyPr/>
        <a:lstStyle/>
        <a:p>
          <a:r>
            <a:rPr lang="en-US" dirty="0" smtClean="0"/>
            <a:t>Semantics hidden</a:t>
          </a:r>
          <a:endParaRPr lang="en-US" dirty="0"/>
        </a:p>
      </dgm:t>
    </dgm:pt>
    <dgm:pt modelId="{6070AE05-7DD5-FB47-9961-DEA8992F1DA3}" type="parTrans" cxnId="{DDB89338-5F6B-B449-B01D-3360B9B8D56E}">
      <dgm:prSet/>
      <dgm:spPr/>
      <dgm:t>
        <a:bodyPr/>
        <a:lstStyle/>
        <a:p>
          <a:endParaRPr lang="en-US"/>
        </a:p>
      </dgm:t>
    </dgm:pt>
    <dgm:pt modelId="{848EF0A5-A311-0842-AF16-E9F02D7E40D0}" type="sibTrans" cxnId="{DDB89338-5F6B-B449-B01D-3360B9B8D56E}">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chemeClr val="tx1">
            <a:lumMod val="65000"/>
            <a:lumOff val="35000"/>
            <a:alpha val="90000"/>
          </a:schemeClr>
        </a:solidFill>
      </dgm:spPr>
    </dgm:pt>
    <dgm:pt modelId="{9D4EED80-4B68-7E4E-AB25-E8896E989013}" type="pres">
      <dgm:prSet presAssocID="{820C7C3D-6D80-B14B-8968-706F64BDD59F}" presName="balance_33" presStyleLbl="alignAccFollowNode1" presStyleIdx="3" presStyleCnt="4" custAng="295753">
        <dgm:presLayoutVars>
          <dgm:bulletEnabled val="1"/>
        </dgm:presLayoutVars>
      </dgm:prSet>
      <dgm:spPr/>
    </dgm:pt>
    <dgm:pt modelId="{331AB2D5-9322-6348-A613-4A8CD59D9597}" type="pres">
      <dgm:prSet presAssocID="{820C7C3D-6D80-B14B-8968-706F64BDD59F}" presName="right_33_1" presStyleLbl="node1" presStyleIdx="0" presStyleCnt="6" custAng="295753" custLinFactNeighborX="2229" custLinFactNeighborY="17749">
        <dgm:presLayoutVars>
          <dgm:bulletEnabled val="1"/>
        </dgm:presLayoutVars>
      </dgm:prSet>
      <dgm:spPr/>
      <dgm:t>
        <a:bodyPr/>
        <a:lstStyle/>
        <a:p>
          <a:endParaRPr lang="en-US"/>
        </a:p>
      </dgm:t>
    </dgm:pt>
    <dgm:pt modelId="{B0CFC36C-0712-7D45-BBC6-E8178F877EBE}" type="pres">
      <dgm:prSet presAssocID="{820C7C3D-6D80-B14B-8968-706F64BDD59F}" presName="right_33_2" presStyleLbl="node1" presStyleIdx="1" presStyleCnt="6" custAng="295753" custLinFactNeighborX="6906" custLinFactNeighborY="24676">
        <dgm:presLayoutVars>
          <dgm:bulletEnabled val="1"/>
        </dgm:presLayoutVars>
      </dgm:prSet>
      <dgm:spPr/>
      <dgm:t>
        <a:bodyPr/>
        <a:lstStyle/>
        <a:p>
          <a:endParaRPr lang="en-US"/>
        </a:p>
      </dgm:t>
    </dgm:pt>
    <dgm:pt modelId="{1EC1DCD9-3D9B-EA46-9456-9396B7740DA7}" type="pres">
      <dgm:prSet presAssocID="{820C7C3D-6D80-B14B-8968-706F64BDD59F}" presName="right_33_3" presStyleLbl="node1" presStyleIdx="2" presStyleCnt="6" custAng="295753" custLinFactNeighborX="12335" custLinFactNeighborY="31604">
        <dgm:presLayoutVars>
          <dgm:bulletEnabled val="1"/>
        </dgm:presLayoutVars>
      </dgm:prSet>
      <dgm:spPr/>
      <dgm:t>
        <a:bodyPr/>
        <a:lstStyle/>
        <a:p>
          <a:endParaRPr lang="en-US"/>
        </a:p>
      </dgm:t>
    </dgm:pt>
    <dgm:pt modelId="{58071F53-AB76-4A45-B72E-DACDB9420FCB}" type="pres">
      <dgm:prSet presAssocID="{820C7C3D-6D80-B14B-8968-706F64BDD59F}" presName="left_33_1" presStyleLbl="node1" presStyleIdx="3" presStyleCnt="6" custAng="295753" custLinFactNeighborY="-14532">
        <dgm:presLayoutVars>
          <dgm:bulletEnabled val="1"/>
        </dgm:presLayoutVars>
      </dgm:prSet>
      <dgm:spPr/>
      <dgm:t>
        <a:bodyPr/>
        <a:lstStyle/>
        <a:p>
          <a:endParaRPr lang="en-US"/>
        </a:p>
      </dgm:t>
    </dgm:pt>
    <dgm:pt modelId="{21E7FD9D-9F87-1349-8258-D383BFDDF1F9}" type="pres">
      <dgm:prSet presAssocID="{820C7C3D-6D80-B14B-8968-706F64BDD59F}" presName="left_33_2" presStyleLbl="node1" presStyleIdx="4" presStyleCnt="6" custAng="295753" custLinFactNeighborX="6372" custLinFactNeighborY="-5388">
        <dgm:presLayoutVars>
          <dgm:bulletEnabled val="1"/>
        </dgm:presLayoutVars>
      </dgm:prSet>
      <dgm:spPr/>
      <dgm:t>
        <a:bodyPr/>
        <a:lstStyle/>
        <a:p>
          <a:endParaRPr lang="en-US"/>
        </a:p>
      </dgm:t>
    </dgm:pt>
    <dgm:pt modelId="{2C658378-23D5-5A42-A385-FAE990B5E541}" type="pres">
      <dgm:prSet presAssocID="{820C7C3D-6D80-B14B-8968-706F64BDD59F}" presName="left_33_3" presStyleLbl="node1" presStyleIdx="5" presStyleCnt="6" custAng="295753" custLinFactNeighborX="11049" custLinFactNeighborY="1539">
        <dgm:presLayoutVars>
          <dgm:bulletEnabled val="1"/>
        </dgm:presLayoutVars>
      </dgm:prSet>
      <dgm:spPr/>
      <dgm:t>
        <a:bodyPr/>
        <a:lstStyle/>
        <a:p>
          <a:endParaRPr lang="en-US"/>
        </a:p>
      </dgm:t>
    </dgm:pt>
  </dgm:ptLst>
  <dgm:cxnLst>
    <dgm:cxn modelId="{9D1EDCF2-DB65-4B7B-A9AF-57766B93317A}" type="presOf" srcId="{0B3C0D60-6CAE-1C40-B107-79DEC6D0CA7A}" destId="{2C658378-23D5-5A42-A385-FAE990B5E541}" srcOrd="0" destOrd="0" presId="urn:microsoft.com/office/officeart/2005/8/layout/balance1"/>
    <dgm:cxn modelId="{E099F382-E183-4A22-A116-C2BB1782479A}" type="presOf" srcId="{2A2CDE29-144C-B74B-B4E6-F8AF581000C5}" destId="{1EC1DCD9-3D9B-EA46-9456-9396B7740DA7}" srcOrd="0" destOrd="0" presId="urn:microsoft.com/office/officeart/2005/8/layout/balance1"/>
    <dgm:cxn modelId="{C32FFB57-1E3D-1543-BFBD-F72974EE10E6}" srcId="{1A137BC2-7296-4F45-9853-1E34B5F8DD0C}" destId="{49A8DD10-3B0D-2846-9EA1-5691EB3F3B00}" srcOrd="1" destOrd="0" parTransId="{9B1FC544-B14D-2544-A5D0-51E520BBEC97}" sibTransId="{3BDEAD26-E750-C340-B4B5-B7390AADD721}"/>
    <dgm:cxn modelId="{F1F90FD3-0DC0-1A49-A7E3-26FE6F933E65}" srcId="{801F262E-C699-2249-A144-C291FEFB3D09}" destId="{BB2FA729-CF07-4949-9A71-A34FC5A0B003}" srcOrd="0" destOrd="0" parTransId="{A024B2C2-48D7-914D-BC1D-E7F68CDF5382}" sibTransId="{78DC1515-BE48-3A4C-8663-8867CDB4275D}"/>
    <dgm:cxn modelId="{DDB89338-5F6B-B449-B01D-3360B9B8D56E}" srcId="{1A137BC2-7296-4F45-9853-1E34B5F8DD0C}" destId="{0B3C0D60-6CAE-1C40-B107-79DEC6D0CA7A}" srcOrd="2" destOrd="0" parTransId="{6070AE05-7DD5-FB47-9961-DEA8992F1DA3}" sibTransId="{848EF0A5-A311-0842-AF16-E9F02D7E40D0}"/>
    <dgm:cxn modelId="{EDE29133-3E17-014F-9A47-59EF6D26C28C}" srcId="{801F262E-C699-2249-A144-C291FEFB3D09}" destId="{3C426D98-6298-904D-9699-432217A590D7}" srcOrd="1" destOrd="0" parTransId="{382ECFCE-D30A-9D42-905B-A8768516B95E}" sibTransId="{86B4C683-38EF-3A46-94A7-D903A07C7F6A}"/>
    <dgm:cxn modelId="{DB5D1482-9DFA-43C2-9DDA-D26EBF993DE5}" type="presOf" srcId="{E6132753-EB19-E84E-8FEE-090CEB61CC1F}" destId="{58071F53-AB76-4A45-B72E-DACDB9420FCB}" srcOrd="0" destOrd="0" presId="urn:microsoft.com/office/officeart/2005/8/layout/balance1"/>
    <dgm:cxn modelId="{9888D93A-4EB6-4479-8957-2049CE19B240}" type="presOf" srcId="{49A8DD10-3B0D-2846-9EA1-5691EB3F3B00}" destId="{21E7FD9D-9F87-1349-8258-D383BFDDF1F9}" srcOrd="0" destOrd="0" presId="urn:microsoft.com/office/officeart/2005/8/layout/balance1"/>
    <dgm:cxn modelId="{17B54ACB-AA9D-40AE-B590-856DFF8B47F7}" type="presOf" srcId="{3C426D98-6298-904D-9699-432217A590D7}" destId="{B0CFC36C-0712-7D45-BBC6-E8178F877EBE}" srcOrd="0" destOrd="0" presId="urn:microsoft.com/office/officeart/2005/8/layout/balance1"/>
    <dgm:cxn modelId="{87E8F960-00C3-2146-8F29-31806808269D}" srcId="{820C7C3D-6D80-B14B-8968-706F64BDD59F}" destId="{801F262E-C699-2249-A144-C291FEFB3D09}" srcOrd="1" destOrd="0" parTransId="{9FCA8B3B-22E4-FF44-8CDA-CA07C145C9AA}" sibTransId="{A3504873-D9CC-414E-B65E-F9F42CA6CB30}"/>
    <dgm:cxn modelId="{4688EE41-6378-40F0-9C66-5E2BF204563D}" type="presOf" srcId="{BB2FA729-CF07-4949-9A71-A34FC5A0B003}" destId="{331AB2D5-9322-6348-A613-4A8CD59D9597}"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3DFB3853-7E93-9647-BF07-770DA8EA84B8}" srcId="{1A137BC2-7296-4F45-9853-1E34B5F8DD0C}" destId="{E6132753-EB19-E84E-8FEE-090CEB61CC1F}" srcOrd="0" destOrd="0" parTransId="{C19F0441-5B67-5246-AC60-04C224BC8306}" sibTransId="{2200161B-B385-194E-96A1-B7B32569E3DC}"/>
    <dgm:cxn modelId="{6097DC0B-B035-A344-8A61-F3E134350ADF}" srcId="{820C7C3D-6D80-B14B-8968-706F64BDD59F}" destId="{1A137BC2-7296-4F45-9853-1E34B5F8DD0C}" srcOrd="0" destOrd="0" parTransId="{E329D03A-856E-EA45-AECC-D8C1DAA8DD3D}" sibTransId="{E897398C-F5B6-9241-AAE5-A87CAAA49BC2}"/>
    <dgm:cxn modelId="{A6BEFB11-0278-4B87-B9CD-2EB2A73B0A84}" type="presOf" srcId="{801F262E-C699-2249-A144-C291FEFB3D09}" destId="{2B27CBE4-6070-EB4E-92DD-DF4B8C2CB00F}" srcOrd="0" destOrd="0" presId="urn:microsoft.com/office/officeart/2005/8/layout/balance1"/>
    <dgm:cxn modelId="{2E397B23-3205-49CE-99AF-73DB7ECD6F1A}" type="presOf" srcId="{1A137BC2-7296-4F45-9853-1E34B5F8DD0C}" destId="{A7FA2B74-F268-3B48-9CDD-E6CC16BD4E15}" srcOrd="0" destOrd="0" presId="urn:microsoft.com/office/officeart/2005/8/layout/balance1"/>
    <dgm:cxn modelId="{C10EA4B7-0FD6-4668-9C88-BD4A1F9DB76A}" type="presOf" srcId="{820C7C3D-6D80-B14B-8968-706F64BDD59F}" destId="{EF4A0B0D-114F-774E-AB3E-A6CC1B657D5F}" srcOrd="0" destOrd="0" presId="urn:microsoft.com/office/officeart/2005/8/layout/balance1"/>
    <dgm:cxn modelId="{89277290-4B34-4A0B-AF6E-62398A15AFC3}" type="presParOf" srcId="{EF4A0B0D-114F-774E-AB3E-A6CC1B657D5F}" destId="{CC21C08A-BB1F-2D4C-8780-14A3FC971045}" srcOrd="0" destOrd="0" presId="urn:microsoft.com/office/officeart/2005/8/layout/balance1"/>
    <dgm:cxn modelId="{D8712841-C20F-4D5C-8AA1-F2EB1D0EF436}" type="presParOf" srcId="{EF4A0B0D-114F-774E-AB3E-A6CC1B657D5F}" destId="{EB17DD50-844E-974F-BBB9-6007153E0313}" srcOrd="1" destOrd="0" presId="urn:microsoft.com/office/officeart/2005/8/layout/balance1"/>
    <dgm:cxn modelId="{5D8FC835-0EE5-44F3-8117-CFBC7DCCBF84}" type="presParOf" srcId="{EB17DD50-844E-974F-BBB9-6007153E0313}" destId="{A7FA2B74-F268-3B48-9CDD-E6CC16BD4E15}" srcOrd="0" destOrd="0" presId="urn:microsoft.com/office/officeart/2005/8/layout/balance1"/>
    <dgm:cxn modelId="{0DFFF98D-4BB8-4609-981B-257AFA8BE996}" type="presParOf" srcId="{EB17DD50-844E-974F-BBB9-6007153E0313}" destId="{2B27CBE4-6070-EB4E-92DD-DF4B8C2CB00F}" srcOrd="1" destOrd="0" presId="urn:microsoft.com/office/officeart/2005/8/layout/balance1"/>
    <dgm:cxn modelId="{1EB84EB2-002E-46FD-A0D6-826016AB738A}" type="presParOf" srcId="{EF4A0B0D-114F-774E-AB3E-A6CC1B657D5F}" destId="{4F58EA41-738C-1D49-B055-3AD1128F34B8}" srcOrd="2" destOrd="0" presId="urn:microsoft.com/office/officeart/2005/8/layout/balance1"/>
    <dgm:cxn modelId="{94B0E761-4114-47BF-8328-2AD94F7760D9}" type="presParOf" srcId="{4F58EA41-738C-1D49-B055-3AD1128F34B8}" destId="{52C2E318-EE4C-3B4D-BD24-AF7591669294}" srcOrd="0" destOrd="0" presId="urn:microsoft.com/office/officeart/2005/8/layout/balance1"/>
    <dgm:cxn modelId="{255FA5B3-326C-4434-B4B5-757077F53854}" type="presParOf" srcId="{4F58EA41-738C-1D49-B055-3AD1128F34B8}" destId="{36669C80-AD99-3040-8D41-D3D5BD0DD69C}" srcOrd="1" destOrd="0" presId="urn:microsoft.com/office/officeart/2005/8/layout/balance1"/>
    <dgm:cxn modelId="{A3504ADE-A164-4B41-8F5B-6572C4BE447F}" type="presParOf" srcId="{4F58EA41-738C-1D49-B055-3AD1128F34B8}" destId="{9D4EED80-4B68-7E4E-AB25-E8896E989013}" srcOrd="2" destOrd="0" presId="urn:microsoft.com/office/officeart/2005/8/layout/balance1"/>
    <dgm:cxn modelId="{89364202-0FA8-45CE-95D5-C8E85D6A3D4E}" type="presParOf" srcId="{4F58EA41-738C-1D49-B055-3AD1128F34B8}" destId="{331AB2D5-9322-6348-A613-4A8CD59D9597}" srcOrd="3" destOrd="0" presId="urn:microsoft.com/office/officeart/2005/8/layout/balance1"/>
    <dgm:cxn modelId="{FA605047-2154-43F3-9760-6DA76D99177C}" type="presParOf" srcId="{4F58EA41-738C-1D49-B055-3AD1128F34B8}" destId="{B0CFC36C-0712-7D45-BBC6-E8178F877EBE}" srcOrd="4" destOrd="0" presId="urn:microsoft.com/office/officeart/2005/8/layout/balance1"/>
    <dgm:cxn modelId="{07BDC970-22B4-44D6-A982-B6977E216FB4}" type="presParOf" srcId="{4F58EA41-738C-1D49-B055-3AD1128F34B8}" destId="{1EC1DCD9-3D9B-EA46-9456-9396B7740DA7}" srcOrd="5" destOrd="0" presId="urn:microsoft.com/office/officeart/2005/8/layout/balance1"/>
    <dgm:cxn modelId="{5CD2D040-8E54-4FBD-A617-E1BC08584407}" type="presParOf" srcId="{4F58EA41-738C-1D49-B055-3AD1128F34B8}" destId="{58071F53-AB76-4A45-B72E-DACDB9420FCB}" srcOrd="6" destOrd="0" presId="urn:microsoft.com/office/officeart/2005/8/layout/balance1"/>
    <dgm:cxn modelId="{02A2362C-5FF2-4649-BA3B-240F5C971B0A}" type="presParOf" srcId="{4F58EA41-738C-1D49-B055-3AD1128F34B8}" destId="{21E7FD9D-9F87-1349-8258-D383BFDDF1F9}" srcOrd="7" destOrd="0" presId="urn:microsoft.com/office/officeart/2005/8/layout/balance1"/>
    <dgm:cxn modelId="{3D019D9A-EFD3-471A-B475-A17F04EC6529}" type="presParOf" srcId="{4F58EA41-738C-1D49-B055-3AD1128F34B8}" destId="{2C658378-23D5-5A42-A385-FAE990B5E541}" srcOrd="8" destOrd="0" presId="urn:microsoft.com/office/officeart/2005/8/layout/balance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BB2FA729-CF07-4949-9A71-A34FC5A0B003}">
      <dgm:prSet phldrT="[Text]" custT="1"/>
      <dgm:spPr/>
      <dgm:t>
        <a:bodyPr/>
        <a:lstStyle/>
        <a:p>
          <a:r>
            <a:rPr lang="en-US" sz="1900" dirty="0" smtClean="0"/>
            <a:t>Scalable</a:t>
          </a:r>
          <a:endParaRPr lang="en-US" sz="1900"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custT="1"/>
      <dgm:spPr/>
      <dgm:t>
        <a:bodyPr/>
        <a:lstStyle/>
        <a:p>
          <a:r>
            <a:rPr lang="en-US" sz="1900" dirty="0" smtClean="0"/>
            <a:t>Cheap</a:t>
          </a:r>
          <a:endParaRPr lang="en-US" sz="1900"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custT="1"/>
      <dgm:spPr/>
      <dgm:t>
        <a:bodyPr/>
        <a:lstStyle/>
        <a:p>
          <a:r>
            <a:rPr lang="en-US" sz="1900" dirty="0" smtClean="0"/>
            <a:t>Control over execution</a:t>
          </a:r>
          <a:endParaRPr lang="en-US" sz="1900"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rgbClr val="404040">
            <a:alpha val="90000"/>
          </a:srgbClr>
        </a:solidFill>
      </dgm:spPr>
    </dgm:pt>
    <dgm:pt modelId="{02B439A2-4C4F-BF4F-A6AE-CCDEDE72518F}" type="pres">
      <dgm:prSet presAssocID="{820C7C3D-6D80-B14B-8968-706F64BDD59F}" presName="balance_03" presStyleLbl="alignAccFollowNode1" presStyleIdx="3" presStyleCnt="4" custAng="793134">
        <dgm:presLayoutVars>
          <dgm:bulletEnabled val="1"/>
        </dgm:presLayoutVars>
      </dgm:prSet>
      <dgm:spPr>
        <a:solidFill>
          <a:srgbClr val="404040">
            <a:alpha val="90000"/>
          </a:srgbClr>
        </a:solidFill>
      </dgm:spPr>
    </dgm:pt>
    <dgm:pt modelId="{D87CC5A6-5084-2849-93B4-F7A2949A0676}" type="pres">
      <dgm:prSet presAssocID="{820C7C3D-6D80-B14B-8968-706F64BDD59F}" presName="right_03_1" presStyleLbl="node1" presStyleIdx="0" presStyleCnt="3" custAng="891689" custLinFactNeighborX="3267" custLinFactNeighborY="40986">
        <dgm:presLayoutVars>
          <dgm:bulletEnabled val="1"/>
        </dgm:presLayoutVars>
      </dgm:prSet>
      <dgm:spPr/>
      <dgm:t>
        <a:bodyPr/>
        <a:lstStyle/>
        <a:p>
          <a:endParaRPr lang="en-US"/>
        </a:p>
      </dgm:t>
    </dgm:pt>
    <dgm:pt modelId="{D19EFA8D-65A3-4641-8E2B-05E6924857BE}" type="pres">
      <dgm:prSet presAssocID="{820C7C3D-6D80-B14B-8968-706F64BDD59F}" presName="right_03_2" presStyleLbl="node1" presStyleIdx="1" presStyleCnt="3" custAng="891689" custLinFactNeighborX="15879" custLinFactNeighborY="48695">
        <dgm:presLayoutVars>
          <dgm:bulletEnabled val="1"/>
        </dgm:presLayoutVars>
      </dgm:prSet>
      <dgm:spPr/>
      <dgm:t>
        <a:bodyPr/>
        <a:lstStyle/>
        <a:p>
          <a:endParaRPr lang="en-US"/>
        </a:p>
      </dgm:t>
    </dgm:pt>
    <dgm:pt modelId="{66AC716F-5684-4743-9C06-5B75A435FDF3}" type="pres">
      <dgm:prSet presAssocID="{820C7C3D-6D80-B14B-8968-706F64BDD59F}" presName="right_03_3" presStyleLbl="node1" presStyleIdx="2" presStyleCnt="3" custAng="891689" custLinFactNeighborX="27849" custLinFactNeighborY="52673">
        <dgm:presLayoutVars>
          <dgm:bulletEnabled val="1"/>
        </dgm:presLayoutVars>
      </dgm:prSet>
      <dgm:spPr/>
      <dgm:t>
        <a:bodyPr/>
        <a:lstStyle/>
        <a:p>
          <a:endParaRPr lang="en-US"/>
        </a:p>
      </dgm:t>
    </dgm:pt>
  </dgm:ptLst>
  <dgm:cxnLst>
    <dgm:cxn modelId="{CC5EF9A9-C915-45BA-9869-DE9CC4624AC0}" type="presOf" srcId="{3C426D98-6298-904D-9699-432217A590D7}" destId="{D19EFA8D-65A3-4641-8E2B-05E6924857BE}" srcOrd="0" destOrd="0" presId="urn:microsoft.com/office/officeart/2005/8/layout/balance1"/>
    <dgm:cxn modelId="{7B89800A-6705-46A3-92FC-6B71F345B1CC}" type="presOf" srcId="{820C7C3D-6D80-B14B-8968-706F64BDD59F}" destId="{EF4A0B0D-114F-774E-AB3E-A6CC1B657D5F}" srcOrd="0" destOrd="0" presId="urn:microsoft.com/office/officeart/2005/8/layout/balance1"/>
    <dgm:cxn modelId="{3E053178-1135-4175-B94D-E0039BF6E8A3}" type="presOf" srcId="{2A2CDE29-144C-B74B-B4E6-F8AF581000C5}" destId="{66AC716F-5684-4743-9C06-5B75A435FDF3}"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F1F90FD3-0DC0-1A49-A7E3-26FE6F933E65}" srcId="{801F262E-C699-2249-A144-C291FEFB3D09}" destId="{BB2FA729-CF07-4949-9A71-A34FC5A0B003}" srcOrd="0" destOrd="0" parTransId="{A024B2C2-48D7-914D-BC1D-E7F68CDF5382}" sibTransId="{78DC1515-BE48-3A4C-8663-8867CDB4275D}"/>
    <dgm:cxn modelId="{1B908A25-EAC9-402C-9B0B-FACF4B2202E7}" type="presOf" srcId="{BB2FA729-CF07-4949-9A71-A34FC5A0B003}" destId="{D87CC5A6-5084-2849-93B4-F7A2949A0676}" srcOrd="0" destOrd="0" presId="urn:microsoft.com/office/officeart/2005/8/layout/balance1"/>
    <dgm:cxn modelId="{9E468F04-85FA-4DF0-9844-1E2F17A8FFFF}" type="presOf" srcId="{801F262E-C699-2249-A144-C291FEFB3D09}" destId="{2B27CBE4-6070-EB4E-92DD-DF4B8C2CB00F}" srcOrd="0" destOrd="0" presId="urn:microsoft.com/office/officeart/2005/8/layout/balance1"/>
    <dgm:cxn modelId="{BE2C2E22-E825-44F5-A6C2-968C3454CAEA}" type="presOf" srcId="{1A137BC2-7296-4F45-9853-1E34B5F8DD0C}" destId="{A7FA2B74-F268-3B48-9CDD-E6CC16BD4E15}" srcOrd="0" destOrd="0" presId="urn:microsoft.com/office/officeart/2005/8/layout/balance1"/>
    <dgm:cxn modelId="{EDE29133-3E17-014F-9A47-59EF6D26C28C}" srcId="{801F262E-C699-2249-A144-C291FEFB3D09}" destId="{3C426D98-6298-904D-9699-432217A590D7}" srcOrd="1" destOrd="0" parTransId="{382ECFCE-D30A-9D42-905B-A8768516B95E}" sibTransId="{86B4C683-38EF-3A46-94A7-D903A07C7F6A}"/>
    <dgm:cxn modelId="{87E8F960-00C3-2146-8F29-31806808269D}" srcId="{820C7C3D-6D80-B14B-8968-706F64BDD59F}" destId="{801F262E-C699-2249-A144-C291FEFB3D09}" srcOrd="1" destOrd="0" parTransId="{9FCA8B3B-22E4-FF44-8CDA-CA07C145C9AA}" sibTransId="{A3504873-D9CC-414E-B65E-F9F42CA6CB30}"/>
    <dgm:cxn modelId="{6097DC0B-B035-A344-8A61-F3E134350ADF}" srcId="{820C7C3D-6D80-B14B-8968-706F64BDD59F}" destId="{1A137BC2-7296-4F45-9853-1E34B5F8DD0C}" srcOrd="0" destOrd="0" parTransId="{E329D03A-856E-EA45-AECC-D8C1DAA8DD3D}" sibTransId="{E897398C-F5B6-9241-AAE5-A87CAAA49BC2}"/>
    <dgm:cxn modelId="{308FA487-B5DE-4ED6-827A-C19256F645EF}" type="presParOf" srcId="{EF4A0B0D-114F-774E-AB3E-A6CC1B657D5F}" destId="{CC21C08A-BB1F-2D4C-8780-14A3FC971045}" srcOrd="0" destOrd="0" presId="urn:microsoft.com/office/officeart/2005/8/layout/balance1"/>
    <dgm:cxn modelId="{79E3C29B-2EBC-49CB-81EC-162D368A51FC}" type="presParOf" srcId="{EF4A0B0D-114F-774E-AB3E-A6CC1B657D5F}" destId="{EB17DD50-844E-974F-BBB9-6007153E0313}" srcOrd="1" destOrd="0" presId="urn:microsoft.com/office/officeart/2005/8/layout/balance1"/>
    <dgm:cxn modelId="{20D8A04C-E745-4968-AF19-1C863C59378E}" type="presParOf" srcId="{EB17DD50-844E-974F-BBB9-6007153E0313}" destId="{A7FA2B74-F268-3B48-9CDD-E6CC16BD4E15}" srcOrd="0" destOrd="0" presId="urn:microsoft.com/office/officeart/2005/8/layout/balance1"/>
    <dgm:cxn modelId="{2ACC6099-8896-427D-A940-28629F732387}" type="presParOf" srcId="{EB17DD50-844E-974F-BBB9-6007153E0313}" destId="{2B27CBE4-6070-EB4E-92DD-DF4B8C2CB00F}" srcOrd="1" destOrd="0" presId="urn:microsoft.com/office/officeart/2005/8/layout/balance1"/>
    <dgm:cxn modelId="{C988F4E5-C760-4E70-8EFF-95463F1DFD2E}" type="presParOf" srcId="{EF4A0B0D-114F-774E-AB3E-A6CC1B657D5F}" destId="{4F58EA41-738C-1D49-B055-3AD1128F34B8}" srcOrd="2" destOrd="0" presId="urn:microsoft.com/office/officeart/2005/8/layout/balance1"/>
    <dgm:cxn modelId="{6A46FFF2-FB6A-438A-BB28-09D72C0FA4C9}" type="presParOf" srcId="{4F58EA41-738C-1D49-B055-3AD1128F34B8}" destId="{52C2E318-EE4C-3B4D-BD24-AF7591669294}" srcOrd="0" destOrd="0" presId="urn:microsoft.com/office/officeart/2005/8/layout/balance1"/>
    <dgm:cxn modelId="{78F29669-2A8B-452B-8B43-F1ACF95CB3C9}" type="presParOf" srcId="{4F58EA41-738C-1D49-B055-3AD1128F34B8}" destId="{36669C80-AD99-3040-8D41-D3D5BD0DD69C}" srcOrd="1" destOrd="0" presId="urn:microsoft.com/office/officeart/2005/8/layout/balance1"/>
    <dgm:cxn modelId="{E423FBED-574B-4103-9FE6-3053AF0C7A6A}" type="presParOf" srcId="{4F58EA41-738C-1D49-B055-3AD1128F34B8}" destId="{02B439A2-4C4F-BF4F-A6AE-CCDEDE72518F}" srcOrd="2" destOrd="0" presId="urn:microsoft.com/office/officeart/2005/8/layout/balance1"/>
    <dgm:cxn modelId="{BAF042A4-A041-4C98-A6F5-D645E500A0EF}" type="presParOf" srcId="{4F58EA41-738C-1D49-B055-3AD1128F34B8}" destId="{D87CC5A6-5084-2849-93B4-F7A2949A0676}" srcOrd="3" destOrd="0" presId="urn:microsoft.com/office/officeart/2005/8/layout/balance1"/>
    <dgm:cxn modelId="{17E221E2-60DD-4C01-84F8-D0032A2A0B58}" type="presParOf" srcId="{4F58EA41-738C-1D49-B055-3AD1128F34B8}" destId="{D19EFA8D-65A3-4641-8E2B-05E6924857BE}" srcOrd="4" destOrd="0" presId="urn:microsoft.com/office/officeart/2005/8/layout/balance1"/>
    <dgm:cxn modelId="{013679B4-35B8-462F-8A0F-A7844D049CBA}" type="presParOf" srcId="{4F58EA41-738C-1D49-B055-3AD1128F34B8}" destId="{66AC716F-5684-4743-9C06-5B75A435FDF3}" srcOrd="5"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flipH="1" flipV="1">
        <a:off x="2128488" y="0"/>
        <a:ext cx="1608898" cy="905192"/>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71764" y="0"/>
        <a:ext cx="1629346" cy="905192"/>
      </dsp:txXfrm>
    </dsp:sp>
    <dsp:sp modelId="{36669C80-AD99-3040-8D41-D3D5BD0DD69C}">
      <dsp:nvSpPr>
        <dsp:cNvPr id="0" name=""/>
        <dsp:cNvSpPr/>
      </dsp:nvSpPr>
      <dsp:spPr>
        <a:xfrm>
          <a:off x="3775352" y="3847068"/>
          <a:ext cx="678894" cy="678894"/>
        </a:xfrm>
        <a:prstGeom prst="triangle">
          <a:avLst/>
        </a:prstGeom>
        <a:solidFill>
          <a:schemeClr val="tx1">
            <a:lumMod val="65000"/>
            <a:lumOff val="3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4EED80-4B68-7E4E-AB25-E8896E989013}">
      <dsp:nvSpPr>
        <dsp:cNvPr id="0" name=""/>
        <dsp:cNvSpPr/>
      </dsp:nvSpPr>
      <dsp:spPr>
        <a:xfrm rot="295753">
          <a:off x="2078116" y="3562838"/>
          <a:ext cx="4073366" cy="27517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1AB2D5-9322-6348-A613-4A8CD59D9597}">
      <dsp:nvSpPr>
        <dsp:cNvPr id="0" name=""/>
        <dsp:cNvSpPr/>
      </dsp:nvSpPr>
      <dsp:spPr>
        <a:xfrm rot="295753">
          <a:off x="4513195" y="2904845"/>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rot="295753">
        <a:off x="4513195" y="2904845"/>
        <a:ext cx="1629346" cy="760361"/>
      </dsp:txXfrm>
    </dsp:sp>
    <dsp:sp modelId="{B0CFC36C-0712-7D45-BBC6-E8178F877EBE}">
      <dsp:nvSpPr>
        <dsp:cNvPr id="0" name=""/>
        <dsp:cNvSpPr/>
      </dsp:nvSpPr>
      <dsp:spPr>
        <a:xfrm rot="295753">
          <a:off x="4589399" y="2142842"/>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rot="295753">
        <a:off x="4589399" y="2142842"/>
        <a:ext cx="1629346" cy="760361"/>
      </dsp:txXfrm>
    </dsp:sp>
    <dsp:sp modelId="{1EC1DCD9-3D9B-EA46-9456-9396B7740DA7}">
      <dsp:nvSpPr>
        <dsp:cNvPr id="0" name=""/>
        <dsp:cNvSpPr/>
      </dsp:nvSpPr>
      <dsp:spPr>
        <a:xfrm rot="295753">
          <a:off x="4677856" y="13808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rot="295753">
        <a:off x="4677856" y="1380847"/>
        <a:ext cx="1629346" cy="760361"/>
      </dsp:txXfrm>
    </dsp:sp>
    <dsp:sp modelId="{58071F53-AB76-4A45-B72E-DACDB9420FCB}">
      <dsp:nvSpPr>
        <dsp:cNvPr id="0" name=""/>
        <dsp:cNvSpPr/>
      </dsp:nvSpPr>
      <dsp:spPr>
        <a:xfrm rot="295753">
          <a:off x="2123376" y="2659393"/>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Inflexible</a:t>
          </a:r>
          <a:endParaRPr lang="en-US" sz="1900" kern="1200" dirty="0"/>
        </a:p>
      </dsp:txBody>
      <dsp:txXfrm rot="295753">
        <a:off x="2123376" y="2659393"/>
        <a:ext cx="1629346" cy="760361"/>
      </dsp:txXfrm>
    </dsp:sp>
    <dsp:sp modelId="{21E7FD9D-9F87-1349-8258-D383BFDDF1F9}">
      <dsp:nvSpPr>
        <dsp:cNvPr id="0" name=""/>
        <dsp:cNvSpPr/>
      </dsp:nvSpPr>
      <dsp:spPr>
        <a:xfrm rot="295753">
          <a:off x="2227198" y="1914247"/>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Lots of hand coding</a:t>
          </a:r>
          <a:endParaRPr lang="en-US" sz="1900" kern="1200" dirty="0"/>
        </a:p>
      </dsp:txBody>
      <dsp:txXfrm rot="295753">
        <a:off x="2227198" y="1914247"/>
        <a:ext cx="1629346" cy="760361"/>
      </dsp:txXfrm>
    </dsp:sp>
    <dsp:sp modelId="{2C658378-23D5-5A42-A385-FAE990B5E541}">
      <dsp:nvSpPr>
        <dsp:cNvPr id="0" name=""/>
        <dsp:cNvSpPr/>
      </dsp:nvSpPr>
      <dsp:spPr>
        <a:xfrm rot="295753">
          <a:off x="2303402" y="1152244"/>
          <a:ext cx="1629346" cy="76036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Semantics hidden</a:t>
          </a:r>
          <a:endParaRPr lang="en-US" sz="1900" kern="1200" dirty="0"/>
        </a:p>
      </dsp:txBody>
      <dsp:txXfrm rot="295753">
        <a:off x="2303402" y="1152244"/>
        <a:ext cx="1629346" cy="76036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flipH="1" flipV="1">
        <a:off x="2128488" y="0"/>
        <a:ext cx="1608898" cy="905192"/>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71764" y="0"/>
        <a:ext cx="1629346" cy="905192"/>
      </dsp:txXfrm>
    </dsp:sp>
    <dsp:sp modelId="{36669C80-AD99-3040-8D41-D3D5BD0DD69C}">
      <dsp:nvSpPr>
        <dsp:cNvPr id="0" name=""/>
        <dsp:cNvSpPr/>
      </dsp:nvSpPr>
      <dsp:spPr>
        <a:xfrm>
          <a:off x="3775352" y="3847068"/>
          <a:ext cx="678894" cy="678894"/>
        </a:xfrm>
        <a:prstGeom prst="triangle">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2B439A2-4C4F-BF4F-A6AE-CCDEDE72518F}">
      <dsp:nvSpPr>
        <dsp:cNvPr id="0" name=""/>
        <dsp:cNvSpPr/>
      </dsp:nvSpPr>
      <dsp:spPr>
        <a:xfrm rot="1033134">
          <a:off x="2077494" y="3556154"/>
          <a:ext cx="4074610" cy="284924"/>
        </a:xfrm>
        <a:prstGeom prst="rect">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7CC5A6-5084-2849-93B4-F7A2949A0676}">
      <dsp:nvSpPr>
        <dsp:cNvPr id="0" name=""/>
        <dsp:cNvSpPr/>
      </dsp:nvSpPr>
      <dsp:spPr>
        <a:xfrm rot="1131689">
          <a:off x="4578653" y="3199935"/>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rot="1131689">
        <a:off x="4578653" y="3199935"/>
        <a:ext cx="1625731" cy="757424"/>
      </dsp:txXfrm>
    </dsp:sp>
    <dsp:sp modelId="{D19EFA8D-65A3-4641-8E2B-05E6924857BE}">
      <dsp:nvSpPr>
        <dsp:cNvPr id="0" name=""/>
        <dsp:cNvSpPr/>
      </dsp:nvSpPr>
      <dsp:spPr>
        <a:xfrm rot="1131689">
          <a:off x="4848692" y="2452252"/>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rot="1131689">
        <a:off x="4848692" y="2452252"/>
        <a:ext cx="1625731" cy="757424"/>
      </dsp:txXfrm>
    </dsp:sp>
    <dsp:sp modelId="{66AC716F-5684-4743-9C06-5B75A435FDF3}">
      <dsp:nvSpPr>
        <dsp:cNvPr id="0" name=""/>
        <dsp:cNvSpPr/>
      </dsp:nvSpPr>
      <dsp:spPr>
        <a:xfrm rot="1131689">
          <a:off x="5107980" y="1690250"/>
          <a:ext cx="1625731" cy="75742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rot="1131689">
        <a:off x="5107980" y="1690250"/>
        <a:ext cx="1625731" cy="757424"/>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084B22BF-2E35-4F10-AF2B-DDBABDE031A9}" type="datetime1">
              <a:rPr lang="en-US" altLang="en-US"/>
              <a:pPr>
                <a:defRPr/>
              </a:pPr>
              <a:t>2/19/2015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02A3065E-4D2E-4272-B43D-FFCA457FF1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atin typeface="Calibri" charset="0"/>
                <a:ea typeface="ＭＳ Ｐゴシック" pitchFamily="-110" charset="-128"/>
              </a:defRPr>
            </a:lvl1pPr>
          </a:lstStyle>
          <a:p>
            <a:pPr>
              <a:defRPr/>
            </a:pPr>
            <a:fld id="{71366BAF-F10A-4D40-B9E4-F00ED5037BA2}" type="datetime1">
              <a:rPr lang="en-US" altLang="en-US"/>
              <a:pPr>
                <a:defRPr/>
              </a:pPr>
              <a:t>2/19/2015</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lgn="l">
              <a:defRPr sz="1200" smtClean="0">
                <a:latin typeface="Calibri" charset="0"/>
                <a:ea typeface="ＭＳ Ｐゴシック" pitchFamily="-110" charset="-128"/>
              </a:defRPr>
            </a:lvl1pPr>
          </a:lstStyle>
          <a:p>
            <a:pPr>
              <a:defRPr/>
            </a:pPr>
            <a:endParaRPr lang="en-US" alt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atin typeface="Calibri" charset="0"/>
                <a:ea typeface="ＭＳ Ｐゴシック" pitchFamily="-110" charset="-128"/>
              </a:defRPr>
            </a:lvl1pPr>
          </a:lstStyle>
          <a:p>
            <a:pPr>
              <a:defRPr/>
            </a:pPr>
            <a:fld id="{B8D5CC27-70F0-45AF-90FF-952B2D1F71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294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397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a:lstStyle/>
          <a:p>
            <a:fld id="{B053234E-0B53-45D6-B8F4-541A60C107F0}" type="slidenum">
              <a:rPr lang="en-US">
                <a:ea typeface="MS PGothic" pitchFamily="34" charset="-128"/>
              </a:rPr>
              <a:pPr/>
              <a:t>41</a:t>
            </a:fld>
            <a:endParaRPr lang="en-US">
              <a:ea typeface="MS PGothic" pitchFamily="34" charset="-128"/>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a:lstStyle/>
          <a:p>
            <a:pPr eaLnBrk="1" hangingPunct="1"/>
            <a:r>
              <a:rPr lang="en-US" smtClean="0"/>
              <a:t>All logical operators extend LogicalOperator class, these include: LOLoad, LOStore, LOForEach, LOGenerate, LOFilter, LOCogroup, LOSort, ExpresssionOperator</a:t>
            </a:r>
          </a:p>
          <a:p>
            <a:pPr eaLnBrk="1" hangingPunct="1"/>
            <a:endParaRPr lang="en-US" smtClean="0"/>
          </a:p>
          <a:p>
            <a:pPr eaLnBrk="1" hangingPunct="1"/>
            <a:r>
              <a:rPr lang="en-US" smtClean="0"/>
              <a:t>ExpressionOperators: Binary, Unary, LOBinCond, LOUserFunc, LOParend, LOCast</a:t>
            </a:r>
          </a:p>
          <a:p>
            <a:pPr eaLnBrk="1" hangingPunct="1"/>
            <a:endParaRPr lang="en-US" smtClean="0"/>
          </a:p>
          <a:p>
            <a:pPr eaLnBrk="1" hangingPunct="1"/>
            <a:r>
              <a:rPr lang="en-US" smtClean="0"/>
              <a:t>BinayExpressionOperators: LOAnd, LOOr,  LOSubtract etc..</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601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87043"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bwMode="auto">
          <a:xfrm>
            <a:off x="1179513" y="704850"/>
            <a:ext cx="4649787" cy="3486150"/>
          </a:xfrm>
          <a:solidFill>
            <a:srgbClr val="FFFFFF"/>
          </a:solidFill>
          <a:ln>
            <a:solidFill>
              <a:srgbClr val="000000"/>
            </a:solidFill>
            <a:miter lim="800000"/>
            <a:headEnd/>
            <a:tailEnd/>
          </a:ln>
        </p:spPr>
      </p:sp>
      <p:sp>
        <p:nvSpPr>
          <p:cNvPr id="94211" name="Rectangle 2"/>
          <p:cNvSpPr>
            <a:spLocks noGrp="1" noChangeArrowheads="1"/>
          </p:cNvSpPr>
          <p:nvPr>
            <p:ph type="body" idx="1"/>
          </p:nvPr>
        </p:nvSpPr>
        <p:spPr bwMode="auto">
          <a:xfrm>
            <a:off x="701040" y="4414177"/>
            <a:ext cx="5608320" cy="4099454"/>
          </a:xfrm>
          <a:noFill/>
        </p:spPr>
        <p:txBody>
          <a:bodyPr wrap="none" anchor="ctr"/>
          <a:lstStyle/>
          <a:p>
            <a:pPr eaLnBrk="1" hangingPunct="1">
              <a:spcBef>
                <a:spcPts val="459"/>
              </a:spcBef>
              <a:tabLst>
                <a:tab pos="0" algn="l"/>
                <a:tab pos="465887" algn="l"/>
                <a:tab pos="931774" algn="l"/>
                <a:tab pos="1397660" algn="l"/>
                <a:tab pos="1863547" algn="l"/>
                <a:tab pos="2329434" algn="l"/>
                <a:tab pos="2795321" algn="l"/>
                <a:tab pos="3261208" algn="l"/>
                <a:tab pos="3727094" algn="l"/>
                <a:tab pos="4192981" algn="l"/>
                <a:tab pos="4658868" algn="l"/>
                <a:tab pos="5124755" algn="l"/>
                <a:tab pos="5590642" algn="l"/>
                <a:tab pos="6056528" algn="l"/>
                <a:tab pos="6522415" algn="l"/>
                <a:tab pos="6988302" algn="l"/>
                <a:tab pos="7454189" algn="l"/>
                <a:tab pos="7920076" algn="l"/>
                <a:tab pos="8385962" algn="l"/>
                <a:tab pos="8851849" algn="l"/>
                <a:tab pos="9317736" algn="l"/>
              </a:tabLst>
            </a:pP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37D0953-F1B6-4BC2-84C7-8028F97C531D}" type="datetime1">
              <a:rPr lang="en-US" altLang="en-US"/>
              <a:pPr>
                <a:defRPr/>
              </a:pPr>
              <a:t>2/19/2015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5ACD317-6E4D-4DF9-8564-20B4122BA3D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29B12E-C3AB-4627-B849-E662A7F2B136}" type="datetime1">
              <a:rPr lang="en-US" altLang="en-US"/>
              <a:pPr>
                <a:defRPr/>
              </a:pPr>
              <a:t>2/19/2015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DDECC76-715A-4165-8A94-D7DFBCEE57E7}"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E10F62-FC59-4459-960C-26643AEF6F57}" type="datetime1">
              <a:rPr lang="en-US" altLang="en-US"/>
              <a:pPr>
                <a:defRPr/>
              </a:pPr>
              <a:t>2/19/2015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43066E-FA26-4AAA-81D7-1DA1DAA1F42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rot="10800000" flipV="1">
            <a:off x="152400" y="990600"/>
            <a:ext cx="8839200" cy="0"/>
          </a:xfrm>
          <a:prstGeom prst="line">
            <a:avLst/>
          </a:prstGeom>
          <a:noFill/>
          <a:ln w="38100">
            <a:solidFill>
              <a:schemeClr val="tx2"/>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xmlns="">
                <a:noFill/>
              </a14:hiddenFill>
            </a:ext>
          </a:extLst>
        </p:spPr>
      </p:cxnSp>
      <p:pic>
        <p:nvPicPr>
          <p:cNvPr id="5" name="Picture 7" descr="Picture1.png"/>
          <p:cNvPicPr>
            <a:picLocks noChangeAspect="1"/>
          </p:cNvPicPr>
          <p:nvPr userDrawn="1"/>
        </p:nvPicPr>
        <p:blipFill>
          <a:blip r:embed="rId2"/>
          <a:srcRect/>
          <a:stretch>
            <a:fillRect/>
          </a:stretch>
        </p:blipFill>
        <p:spPr bwMode="auto">
          <a:xfrm>
            <a:off x="76200" y="76200"/>
            <a:ext cx="1292225" cy="762000"/>
          </a:xfrm>
          <a:prstGeom prst="rect">
            <a:avLst/>
          </a:prstGeom>
          <a:noFill/>
          <a:ln w="9525">
            <a:noFill/>
            <a:miter lim="800000"/>
            <a:headEnd/>
            <a:tailEnd/>
          </a:ln>
        </p:spPr>
      </p:pic>
      <p:sp>
        <p:nvSpPr>
          <p:cNvPr id="2" name="Title 1"/>
          <p:cNvSpPr>
            <a:spLocks noGrp="1"/>
          </p:cNvSpPr>
          <p:nvPr>
            <p:ph type="title"/>
          </p:nvPr>
        </p:nvSpPr>
        <p:spPr>
          <a:xfrm>
            <a:off x="1447800" y="46038"/>
            <a:ext cx="7620000" cy="792162"/>
          </a:xfrm>
        </p:spPr>
        <p:txBody>
          <a:bodyPr>
            <a:normAutofit/>
          </a:bodyPr>
          <a:lstStyle>
            <a:lvl1pPr>
              <a:defRPr sz="4000">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8FC62F80-7D49-44BD-BEAC-1734DEC94A52}" type="datetime1">
              <a:rPr lang="en-US" altLang="en-US"/>
              <a:pPr>
                <a:defRPr/>
              </a:pPr>
              <a:t>2/19/2015</a:t>
            </a:fld>
            <a:endParaRPr lang="en-US" altLang="en-US"/>
          </a:p>
        </p:txBody>
      </p:sp>
      <p:sp>
        <p:nvSpPr>
          <p:cNvPr id="7" name="Footer Placeholder 4"/>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5"/>
          <p:cNvSpPr>
            <a:spLocks noGrp="1"/>
          </p:cNvSpPr>
          <p:nvPr>
            <p:ph type="sldNum" sz="quarter" idx="12"/>
          </p:nvPr>
        </p:nvSpPr>
        <p:spPr/>
        <p:txBody>
          <a:bodyPr/>
          <a:lstStyle>
            <a:lvl1pPr>
              <a:defRPr smtClean="0"/>
            </a:lvl1pPr>
          </a:lstStyle>
          <a:p>
            <a:pPr>
              <a:defRPr/>
            </a:pPr>
            <a:fld id="{A852F6FA-1812-48B3-8D62-6CBC3FCBEC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5094FB-7721-445D-A3EF-26C349495365}" type="datetime1">
              <a:rPr lang="en-US" altLang="en-US"/>
              <a:pPr>
                <a:defRPr/>
              </a:pPr>
              <a:t>2/19/2015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B0B5E33-A62E-437B-A0E2-26F3BBD481F5}"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3407A05-EE10-449A-A2F9-2D01AC4E8604}" type="datetime1">
              <a:rPr lang="en-US" altLang="en-US"/>
              <a:pPr>
                <a:defRPr/>
              </a:pPr>
              <a:t>2/19/2015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0B0AEE2-3CF5-40A9-A70F-459716F18B46}"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F1D6E72-E92F-4CA3-A4FC-A717FBDA28E8}" type="datetime1">
              <a:rPr lang="en-US" altLang="en-US"/>
              <a:pPr>
                <a:defRPr/>
              </a:pPr>
              <a:t>2/19/2015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B5744DD-6D94-42B6-9E3E-FF7C00E439E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4724C33-A867-4041-9F84-D2873EBBFFA0}" type="datetime1">
              <a:rPr lang="en-US" altLang="en-US"/>
              <a:pPr>
                <a:defRPr/>
              </a:pPr>
              <a:t>2/19/2015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C9086F6-6EF3-49EB-B6DF-9FAF39E31AE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C6850F-0C1C-4A5F-B41E-588FB92B8A7C}" type="datetime1">
              <a:rPr lang="en-US" altLang="en-US"/>
              <a:pPr>
                <a:defRPr/>
              </a:pPr>
              <a:t>2/19/2015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21C90EAB-96BF-4A66-AD30-D0271A2077DD}"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41055E3-993B-49DD-ADBE-A374F7F4A263}" type="datetime1">
              <a:rPr lang="en-US" altLang="en-US"/>
              <a:pPr>
                <a:defRPr/>
              </a:pPr>
              <a:t>2/19/2015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938E900-57C4-45C7-9DDE-BFE4D5C5CAA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EACF6AD-ADCF-42D2-AF69-11023CEAD002}" type="datetime1">
              <a:rPr lang="en-US" altLang="en-US"/>
              <a:pPr>
                <a:defRPr/>
              </a:pPr>
              <a:t>2/19/2015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B956150-BE6A-4CE5-809B-1880B312A393}"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76200"/>
            <a:ext cx="76200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latin typeface="Calibri" charset="0"/>
                <a:ea typeface="ＭＳ Ｐゴシック" pitchFamily="-110" charset="-128"/>
              </a:defRPr>
            </a:lvl1pPr>
          </a:lstStyle>
          <a:p>
            <a:pPr>
              <a:defRPr/>
            </a:pPr>
            <a:fld id="{AC68FB62-2497-4005-A0CF-9BD3E7B0F877}" type="datetime1">
              <a:rPr lang="en-US" altLang="en-US"/>
              <a:pPr>
                <a:defRPr/>
              </a:pPr>
              <a:t>2/19/2015</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ea typeface="ＭＳ Ｐゴシック" pitchFamily="-110" charset="-128"/>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ea typeface="ＭＳ Ｐゴシック" pitchFamily="-110" charset="-128"/>
              </a:defRPr>
            </a:lvl1pPr>
          </a:lstStyle>
          <a:p>
            <a:pPr>
              <a:defRPr/>
            </a:pPr>
            <a:fld id="{83A881F7-AAF1-4A89-86A3-AEE82B9444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l" defTabSz="457200" rtl="0" eaLnBrk="0" fontAlgn="base" hangingPunct="0">
        <a:spcBef>
          <a:spcPct val="0"/>
        </a:spcBef>
        <a:spcAft>
          <a:spcPct val="0"/>
        </a:spcAft>
        <a:defRPr sz="4400">
          <a:solidFill>
            <a:schemeClr val="tx1"/>
          </a:solidFill>
          <a:latin typeface="Calibri" charset="0"/>
          <a:ea typeface="MS PGothic" pitchFamily="34" charset="-128"/>
        </a:defRPr>
      </a:lvl2pPr>
      <a:lvl3pPr algn="l" defTabSz="457200" rtl="0" eaLnBrk="0" fontAlgn="base" hangingPunct="0">
        <a:spcBef>
          <a:spcPct val="0"/>
        </a:spcBef>
        <a:spcAft>
          <a:spcPct val="0"/>
        </a:spcAft>
        <a:defRPr sz="4400">
          <a:solidFill>
            <a:schemeClr val="tx1"/>
          </a:solidFill>
          <a:latin typeface="Calibri" charset="0"/>
          <a:ea typeface="MS PGothic" pitchFamily="34" charset="-128"/>
        </a:defRPr>
      </a:lvl3pPr>
      <a:lvl4pPr algn="l" defTabSz="457200" rtl="0" eaLnBrk="0" fontAlgn="base" hangingPunct="0">
        <a:spcBef>
          <a:spcPct val="0"/>
        </a:spcBef>
        <a:spcAft>
          <a:spcPct val="0"/>
        </a:spcAft>
        <a:defRPr sz="4400">
          <a:solidFill>
            <a:schemeClr val="tx1"/>
          </a:solidFill>
          <a:latin typeface="Calibri" charset="0"/>
          <a:ea typeface="MS PGothic" pitchFamily="34" charset="-128"/>
        </a:defRPr>
      </a:lvl4pPr>
      <a:lvl5pPr algn="l" defTabSz="457200" rtl="0" eaLnBrk="0" fontAlgn="base" hangingPunct="0">
        <a:spcBef>
          <a:spcPct val="0"/>
        </a:spcBef>
        <a:spcAft>
          <a:spcPct val="0"/>
        </a:spcAft>
        <a:defRPr sz="4400">
          <a:solidFill>
            <a:schemeClr val="tx1"/>
          </a:solidFill>
          <a:latin typeface="Calibri" charset="0"/>
          <a:ea typeface="MS PGothic" pitchFamily="34" charset="-128"/>
        </a:defRPr>
      </a:lvl5pPr>
      <a:lvl6pPr marL="457200" algn="l" defTabSz="457200" rtl="0" fontAlgn="base">
        <a:spcBef>
          <a:spcPct val="0"/>
        </a:spcBef>
        <a:spcAft>
          <a:spcPct val="0"/>
        </a:spcAft>
        <a:defRPr sz="4400">
          <a:solidFill>
            <a:schemeClr val="tx1"/>
          </a:solidFill>
          <a:latin typeface="Calibri" charset="0"/>
          <a:ea typeface="ＭＳ Ｐゴシック" pitchFamily="-110" charset="-128"/>
        </a:defRPr>
      </a:lvl6pPr>
      <a:lvl7pPr marL="914400" algn="l" defTabSz="457200" rtl="0" fontAlgn="base">
        <a:spcBef>
          <a:spcPct val="0"/>
        </a:spcBef>
        <a:spcAft>
          <a:spcPct val="0"/>
        </a:spcAft>
        <a:defRPr sz="4400">
          <a:solidFill>
            <a:schemeClr val="tx1"/>
          </a:solidFill>
          <a:latin typeface="Calibri" charset="0"/>
          <a:ea typeface="ＭＳ Ｐゴシック" pitchFamily="-110" charset="-128"/>
        </a:defRPr>
      </a:lvl7pPr>
      <a:lvl8pPr marL="1371600" algn="l" defTabSz="457200" rtl="0" fontAlgn="base">
        <a:spcBef>
          <a:spcPct val="0"/>
        </a:spcBef>
        <a:spcAft>
          <a:spcPct val="0"/>
        </a:spcAft>
        <a:defRPr sz="4400">
          <a:solidFill>
            <a:schemeClr val="tx1"/>
          </a:solidFill>
          <a:latin typeface="Calibri" charset="0"/>
          <a:ea typeface="ＭＳ Ｐゴシック" pitchFamily="-110" charset="-128"/>
        </a:defRPr>
      </a:lvl8pPr>
      <a:lvl9pPr marL="1828800" algn="l" defTabSz="457200" rtl="0" fontAlgn="base">
        <a:spcBef>
          <a:spcPct val="0"/>
        </a:spcBef>
        <a:spcAft>
          <a:spcPct val="0"/>
        </a:spcAft>
        <a:defRPr sz="4400">
          <a:solidFill>
            <a:schemeClr val="tx1"/>
          </a:solidFill>
          <a:latin typeface="Calibri" charset="0"/>
          <a:ea typeface="ＭＳ Ｐゴシック" pitchFamily="-110"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nvSpPr>
        <p:spPr bwMode="auto">
          <a:xfrm>
            <a:off x="2362200" y="2362200"/>
            <a:ext cx="6324600" cy="1447800"/>
          </a:xfrm>
          <a:prstGeom prst="roundRect">
            <a:avLst>
              <a:gd name="adj" fmla="val 16667"/>
            </a:avLst>
          </a:prstGeom>
          <a:solidFill>
            <a:srgbClr val="EAEAEA"/>
          </a:solidFill>
          <a:ln w="9525">
            <a:solidFill>
              <a:schemeClr val="hlink"/>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600" smtClean="0">
                <a:solidFill>
                  <a:schemeClr val="accent2"/>
                </a:solidFill>
              </a:rPr>
              <a:t>The Pig Experience:</a:t>
            </a:r>
          </a:p>
          <a:p>
            <a:pPr algn="ctr">
              <a:defRPr/>
            </a:pPr>
            <a:r>
              <a:rPr lang="en-US" altLang="en-US" sz="3200" smtClean="0">
                <a:solidFill>
                  <a:schemeClr val="accent2"/>
                </a:solidFill>
              </a:rPr>
              <a:t>Building High-Level Data flows on top of  Map-Reduce</a:t>
            </a:r>
          </a:p>
        </p:txBody>
      </p:sp>
      <p:pic>
        <p:nvPicPr>
          <p:cNvPr id="4099" name="Picture 4" descr="Picture1.png"/>
          <p:cNvPicPr>
            <a:picLocks noChangeAspect="1"/>
          </p:cNvPicPr>
          <p:nvPr/>
        </p:nvPicPr>
        <p:blipFill>
          <a:blip r:embed="rId2"/>
          <a:srcRect/>
          <a:stretch>
            <a:fillRect/>
          </a:stretch>
        </p:blipFill>
        <p:spPr bwMode="auto">
          <a:xfrm>
            <a:off x="0" y="838200"/>
            <a:ext cx="1292225" cy="762000"/>
          </a:xfrm>
          <a:prstGeom prst="rect">
            <a:avLst/>
          </a:prstGeom>
          <a:noFill/>
          <a:ln w="9525">
            <a:noFill/>
            <a:miter lim="800000"/>
            <a:headEnd/>
            <a:tailEnd/>
          </a:ln>
        </p:spPr>
      </p:pic>
      <p:pic>
        <p:nvPicPr>
          <p:cNvPr id="10" name="Picture 9" descr="Pig in overalls.png"/>
          <p:cNvPicPr>
            <a:picLocks noChangeAspect="1"/>
          </p:cNvPicPr>
          <p:nvPr/>
        </p:nvPicPr>
        <p:blipFill>
          <a:blip r:embed="rId3"/>
          <a:srcRect l="26593" r="26593" b="22265"/>
          <a:stretch>
            <a:fillRect/>
          </a:stretch>
        </p:blipFill>
        <p:spPr>
          <a:xfrm>
            <a:off x="457200" y="2138740"/>
            <a:ext cx="1350155" cy="1892112"/>
          </a:xfrm>
          <a:prstGeom prst="rect">
            <a:avLst/>
          </a:prstGeom>
          <a:effectLst>
            <a:softEdge rad="88900"/>
          </a:effectLst>
        </p:spPr>
      </p:pic>
      <p:sp>
        <p:nvSpPr>
          <p:cNvPr id="4101" name="Title 1"/>
          <p:cNvSpPr>
            <a:spLocks/>
          </p:cNvSpPr>
          <p:nvPr/>
        </p:nvSpPr>
        <p:spPr bwMode="auto">
          <a:xfrm>
            <a:off x="0" y="0"/>
            <a:ext cx="9144000" cy="792163"/>
          </a:xfrm>
          <a:prstGeom prst="rect">
            <a:avLst/>
          </a:prstGeom>
          <a:solidFill>
            <a:srgbClr val="CC99FF"/>
          </a:solidFill>
          <a:ln w="9525">
            <a:solidFill>
              <a:schemeClr val="hlink"/>
            </a:solidFill>
            <a:miter lim="800000"/>
            <a:headEnd/>
            <a:tailEnd/>
          </a:ln>
        </p:spPr>
        <p:txBody>
          <a:bodyPr anchor="ctr"/>
          <a:lstStyle/>
          <a:p>
            <a:r>
              <a:rPr lang="en-US" altLang="en-US" sz="4000">
                <a:latin typeface="Calibri" charset="0"/>
              </a:rPr>
              <a:t>DISTRIBUTED INFORMATION SYSTEMS</a:t>
            </a:r>
          </a:p>
        </p:txBody>
      </p:sp>
      <p:sp>
        <p:nvSpPr>
          <p:cNvPr id="4102" name="AutoShape 11"/>
          <p:cNvSpPr>
            <a:spLocks noChangeArrowheads="1"/>
          </p:cNvSpPr>
          <p:nvPr/>
        </p:nvSpPr>
        <p:spPr bwMode="auto">
          <a:xfrm>
            <a:off x="2667000" y="4024313"/>
            <a:ext cx="5410200" cy="1524000"/>
          </a:xfrm>
          <a:prstGeom prst="roundRect">
            <a:avLst>
              <a:gd name="adj" fmla="val 16667"/>
            </a:avLst>
          </a:prstGeom>
          <a:solidFill>
            <a:schemeClr val="bg2"/>
          </a:solidFill>
          <a:ln w="9525" algn="ctr">
            <a:solidFill>
              <a:schemeClr val="hlink"/>
            </a:solidFill>
            <a:round/>
            <a:headEnd/>
            <a:tailEnd/>
          </a:ln>
          <a:effectLst/>
        </p:spPr>
        <p:txBody>
          <a:bodyPr wrap="none" anchor="ctr"/>
          <a:lstStyle/>
          <a:p>
            <a:pPr defTabSz="914400"/>
            <a:r>
              <a:rPr lang="en-US" altLang="en-US" sz="2400" b="1">
                <a:solidFill>
                  <a:schemeClr val="accent2"/>
                </a:solidFill>
                <a:latin typeface="Calibri" charset="0"/>
              </a:rPr>
              <a:t>VLDB paper </a:t>
            </a:r>
          </a:p>
          <a:p>
            <a:pPr defTabSz="914400"/>
            <a:r>
              <a:rPr lang="en-US" altLang="en-US" sz="2400" b="1">
                <a:solidFill>
                  <a:schemeClr val="accent2"/>
                </a:solidFill>
                <a:latin typeface="Calibri" charset="0"/>
              </a:rPr>
              <a:t>Source: Javeria Iqbal, Martin Theobald</a:t>
            </a:r>
            <a:r>
              <a:rPr lang="en-US" altLang="en-US" sz="2400">
                <a:solidFill>
                  <a:schemeClr val="accent2"/>
                </a:solidFill>
                <a:latin typeface="Calibri" charset="0"/>
              </a:rPr>
              <a:t> </a:t>
            </a:r>
          </a:p>
          <a:p>
            <a:pPr defTabSz="914400"/>
            <a:endParaRPr lang="en-US" altLang="en-US" sz="2400">
              <a:solidFill>
                <a:schemeClr val="accent2"/>
              </a:solidFill>
              <a:latin typeface="Calibri" charset="0"/>
            </a:endParaRPr>
          </a:p>
          <a:p>
            <a:pPr defTabSz="914400"/>
            <a:endParaRPr lang="en-US" altLang="en-US" sz="2400">
              <a:solidFill>
                <a:schemeClr val="accent2"/>
              </a:solidFill>
              <a:latin typeface="Calibri" charset="0"/>
            </a:endParaRPr>
          </a:p>
        </p:txBody>
      </p:sp>
      <p:sp>
        <p:nvSpPr>
          <p:cNvPr id="4103" name="TextBox 1"/>
          <p:cNvSpPr txBox="1">
            <a:spLocks noChangeArrowheads="1"/>
          </p:cNvSpPr>
          <p:nvPr/>
        </p:nvSpPr>
        <p:spPr bwMode="auto">
          <a:xfrm>
            <a:off x="249238" y="5943600"/>
            <a:ext cx="8645525" cy="769938"/>
          </a:xfrm>
          <a:prstGeom prst="rect">
            <a:avLst/>
          </a:prstGeom>
          <a:noFill/>
          <a:ln w="9525">
            <a:noFill/>
            <a:miter lim="800000"/>
            <a:headEnd/>
            <a:tailEnd/>
          </a:ln>
        </p:spPr>
        <p:txBody>
          <a:bodyPr wrap="none">
            <a:spAutoFit/>
          </a:bodyPr>
          <a:lstStyle/>
          <a:p>
            <a:pPr defTabSz="914400"/>
            <a:r>
              <a:rPr lang="en-US" sz="1100"/>
              <a:t>Alan F. Gates, Olga Natkovich, Shubham Chopra, Pradeep Kamath, Shravan M. Narayanamurthy, Christopher Olston, Benjamin Reed, </a:t>
            </a:r>
          </a:p>
          <a:p>
            <a:pPr defTabSz="914400"/>
            <a:r>
              <a:rPr lang="en-US" sz="1100"/>
              <a:t>Santhosh Srinivasan, Utkarsh Srivastava, </a:t>
            </a:r>
          </a:p>
          <a:p>
            <a:pPr defTabSz="914400"/>
            <a:r>
              <a:rPr lang="en-US" sz="1100"/>
              <a:t>Building a High-Level Dataflow System on top of Map-Reduce: The Pig Experience, VLDB 2009.</a:t>
            </a:r>
          </a:p>
          <a:p>
            <a:pPr defTabSz="914400"/>
            <a:endParaRPr lang="en-US" sz="11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b="1" smtClean="0"/>
              <a:t>Motivation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b="1" smtClean="0"/>
              <a:t>Enter Pig Latin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a:spLocks noChangeArrowheads="1"/>
          </p:cNvSpPr>
          <p:nvPr/>
        </p:nvSpPr>
        <p:spPr bwMode="auto">
          <a:xfrm rot="1114237">
            <a:off x="5851525" y="2560638"/>
            <a:ext cx="1600200" cy="739775"/>
          </a:xfrm>
          <a:prstGeom prst="roundRect">
            <a:avLst>
              <a:gd name="adj" fmla="val 21931"/>
            </a:avLst>
          </a:prstGeom>
          <a:gradFill rotWithShape="1">
            <a:gsLst>
              <a:gs pos="0">
                <a:srgbClr val="C8B0ED"/>
              </a:gs>
              <a:gs pos="100000">
                <a:srgbClr val="7F5BAB"/>
              </a:gs>
            </a:gsLst>
            <a:lin ang="5400000"/>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b="1" smtClean="0">
                <a:solidFill>
                  <a:srgbClr val="FFFFFF"/>
                </a:solidFill>
              </a:rPr>
              <a:t>Pig Latin</a:t>
            </a:r>
          </a:p>
        </p:txBody>
      </p:sp>
      <p:sp>
        <p:nvSpPr>
          <p:cNvPr id="14341" name="TextBox 5"/>
          <p:cNvSpPr txBox="1">
            <a:spLocks noChangeArrowheads="1"/>
          </p:cNvSpPr>
          <p:nvPr/>
        </p:nvSpPr>
        <p:spPr bwMode="auto">
          <a:xfrm>
            <a:off x="1257300" y="1371600"/>
            <a:ext cx="6972300"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Need a high-level, general data flow language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b="1" smtClean="0"/>
              <a:t>Outline</a:t>
            </a:r>
          </a:p>
        </p:txBody>
      </p:sp>
      <p:sp>
        <p:nvSpPr>
          <p:cNvPr id="15363" name="Content Placeholder 2"/>
          <p:cNvSpPr>
            <a:spLocks noGrp="1"/>
          </p:cNvSpPr>
          <p:nvPr>
            <p:ph idx="1"/>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t>Pig Latin</a:t>
            </a:r>
          </a:p>
          <a:p>
            <a:pPr eaLnBrk="1" hangingPunct="1">
              <a:lnSpc>
                <a:spcPct val="90000"/>
              </a:lnSpc>
            </a:pPr>
            <a:endParaRPr lang="en-US" altLang="en-US" smtClean="0"/>
          </a:p>
          <a:p>
            <a:pPr eaLnBrk="1" hangingPunct="1">
              <a:lnSpc>
                <a:spcPct val="90000"/>
              </a:lnSpc>
            </a:pPr>
            <a:r>
              <a:rPr lang="en-US" altLang="en-US" smtClean="0">
                <a:solidFill>
                  <a:srgbClr val="7F7F7F"/>
                </a:solidFill>
              </a:rPr>
              <a:t>Compilation into Map-Reduce</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pPr eaLnBrk="1" hangingPunct="1"/>
            <a:r>
              <a:rPr lang="en-US" altLang="en-US" sz="4000" b="1" smtClean="0">
                <a:solidFill>
                  <a:schemeClr val="tx2"/>
                </a:solidFill>
              </a:rPr>
              <a:t>   Pig Latin: Data Types</a:t>
            </a:r>
          </a:p>
        </p:txBody>
      </p:sp>
      <p:sp>
        <p:nvSpPr>
          <p:cNvPr id="16387" name="Rectangle 3"/>
          <p:cNvSpPr>
            <a:spLocks noGrp="1"/>
          </p:cNvSpPr>
          <p:nvPr>
            <p:ph type="body" idx="4294967295"/>
          </p:nvPr>
        </p:nvSpPr>
        <p:spPr>
          <a:xfrm>
            <a:off x="457200" y="1493838"/>
            <a:ext cx="8229600" cy="4525962"/>
          </a:xfrm>
        </p:spPr>
        <p:txBody>
          <a:bodyPr/>
          <a:lstStyle/>
          <a:p>
            <a:pPr eaLnBrk="1" hangingPunct="1">
              <a:lnSpc>
                <a:spcPct val="80000"/>
              </a:lnSpc>
            </a:pPr>
            <a:r>
              <a:rPr lang="en-US" altLang="en-US" sz="2400" smtClean="0"/>
              <a:t>Rich and Simple Data Model</a:t>
            </a:r>
          </a:p>
          <a:p>
            <a:pPr eaLnBrk="1" hangingPunct="1">
              <a:lnSpc>
                <a:spcPct val="80000"/>
              </a:lnSpc>
              <a:buFont typeface="Arial" charset="0"/>
              <a:buNone/>
            </a:pPr>
            <a:r>
              <a:rPr lang="en-US" altLang="en-US" sz="2400" u="sng" smtClean="0"/>
              <a:t>Simple Types:</a:t>
            </a:r>
          </a:p>
          <a:p>
            <a:pPr eaLnBrk="1" hangingPunct="1">
              <a:lnSpc>
                <a:spcPct val="80000"/>
              </a:lnSpc>
              <a:buFont typeface="Arial" charset="0"/>
              <a:buNone/>
            </a:pPr>
            <a:r>
              <a:rPr lang="en-US" altLang="en-US" sz="2400" smtClean="0"/>
              <a:t>int, long, double, chararray, bytearray</a:t>
            </a:r>
          </a:p>
          <a:p>
            <a:pPr eaLnBrk="1" hangingPunct="1">
              <a:lnSpc>
                <a:spcPct val="80000"/>
              </a:lnSpc>
              <a:buFont typeface="Arial" charset="0"/>
              <a:buNone/>
            </a:pPr>
            <a:r>
              <a:rPr lang="en-US" altLang="en-US" sz="2400" u="sng" smtClean="0"/>
              <a:t>Complex Types:</a:t>
            </a:r>
          </a:p>
          <a:p>
            <a:pPr eaLnBrk="1" hangingPunct="1">
              <a:lnSpc>
                <a:spcPct val="80000"/>
              </a:lnSpc>
            </a:pPr>
            <a:r>
              <a:rPr lang="en-US" altLang="en-US" sz="2400" smtClean="0"/>
              <a:t>Atom: String or Number e.g. (‘apple’)</a:t>
            </a:r>
          </a:p>
          <a:p>
            <a:pPr eaLnBrk="1" hangingPunct="1">
              <a:lnSpc>
                <a:spcPct val="80000"/>
              </a:lnSpc>
            </a:pPr>
            <a:r>
              <a:rPr lang="en-US" altLang="en-US" sz="2400" smtClean="0"/>
              <a:t>Tuple: Collection of fields e.g. (áppe’, ‘mango’)</a:t>
            </a:r>
          </a:p>
          <a:p>
            <a:pPr eaLnBrk="1" hangingPunct="1">
              <a:lnSpc>
                <a:spcPct val="80000"/>
              </a:lnSpc>
            </a:pPr>
            <a:r>
              <a:rPr lang="en-US" altLang="en-US" sz="2400" smtClean="0"/>
              <a:t>Bag: Collection of tuples</a:t>
            </a:r>
          </a:p>
          <a:p>
            <a:pPr eaLnBrk="1" hangingPunct="1">
              <a:lnSpc>
                <a:spcPct val="80000"/>
              </a:lnSpc>
              <a:buFont typeface="Arial" charset="0"/>
              <a:buNone/>
            </a:pPr>
            <a:r>
              <a:rPr lang="en-US" altLang="en-US" sz="4000" smtClean="0"/>
              <a:t>{</a:t>
            </a:r>
            <a:r>
              <a:rPr lang="en-US" altLang="en-US" sz="2400" smtClean="0"/>
              <a:t>        (‘apple’ , ‘mango’)		</a:t>
            </a:r>
          </a:p>
          <a:p>
            <a:pPr eaLnBrk="1" hangingPunct="1">
              <a:lnSpc>
                <a:spcPct val="80000"/>
              </a:lnSpc>
              <a:buFont typeface="Arial" charset="0"/>
              <a:buNone/>
            </a:pPr>
            <a:r>
              <a:rPr lang="en-US" altLang="en-US" sz="2400" smtClean="0"/>
              <a:t>    (ápple’, (‘red’ , ‘yellow’))  </a:t>
            </a:r>
          </a:p>
          <a:p>
            <a:pPr eaLnBrk="1" hangingPunct="1">
              <a:lnSpc>
                <a:spcPct val="80000"/>
              </a:lnSpc>
              <a:buFont typeface="Arial" charset="0"/>
              <a:buNone/>
            </a:pPr>
            <a:r>
              <a:rPr lang="en-US" altLang="en-US" sz="4000" smtClean="0"/>
              <a:t>}</a:t>
            </a:r>
          </a:p>
          <a:p>
            <a:pPr eaLnBrk="1" hangingPunct="1">
              <a:lnSpc>
                <a:spcPct val="80000"/>
              </a:lnSpc>
            </a:pPr>
            <a:r>
              <a:rPr lang="en-US" altLang="en-US" sz="2400" smtClean="0">
                <a:solidFill>
                  <a:srgbClr val="FF0000"/>
                </a:solidFill>
              </a:rPr>
              <a:t>Map: Key, Value Pair</a:t>
            </a:r>
          </a:p>
          <a:p>
            <a:pPr eaLnBrk="1" hangingPunct="1">
              <a:lnSpc>
                <a:spcPct val="80000"/>
              </a:lnSpc>
              <a:buFont typeface="Arial" charset="0"/>
              <a:buNone/>
            </a:pPr>
            <a:endParaRPr lang="en-US" altLang="en-US" sz="400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pPr eaLnBrk="1" hangingPunct="1"/>
            <a:r>
              <a:rPr lang="en-US" altLang="en-US" sz="4000" b="1" smtClean="0">
                <a:solidFill>
                  <a:schemeClr val="tx2"/>
                </a:solidFill>
              </a:rPr>
              <a:t>      Example: Data Model</a:t>
            </a:r>
          </a:p>
        </p:txBody>
      </p:sp>
      <p:sp>
        <p:nvSpPr>
          <p:cNvPr id="135171" name="Rectangle 3"/>
          <p:cNvSpPr>
            <a:spLocks noGrp="1"/>
          </p:cNvSpPr>
          <p:nvPr>
            <p:ph type="body" idx="4294967295"/>
          </p:nvPr>
        </p:nvSpPr>
        <p:spPr>
          <a:xfrm>
            <a:off x="457200" y="1447800"/>
            <a:ext cx="8229600" cy="822325"/>
          </a:xfrm>
        </p:spPr>
        <p:txBody>
          <a:bodyPr/>
          <a:lstStyle/>
          <a:p>
            <a:pPr eaLnBrk="1" hangingPunct="1"/>
            <a:r>
              <a:rPr lang="en-US" altLang="en-US" b="1" smtClean="0"/>
              <a:t>Atom:</a:t>
            </a:r>
            <a:r>
              <a:rPr lang="en-US" altLang="en-US" smtClean="0"/>
              <a:t> contains Single atomic value</a:t>
            </a:r>
          </a:p>
        </p:txBody>
      </p:sp>
      <p:grpSp>
        <p:nvGrpSpPr>
          <p:cNvPr id="17412" name="Group 16"/>
          <p:cNvGrpSpPr>
            <a:grpSpLocks/>
          </p:cNvGrpSpPr>
          <p:nvPr/>
        </p:nvGrpSpPr>
        <p:grpSpPr bwMode="auto">
          <a:xfrm>
            <a:off x="1676400" y="4343400"/>
            <a:ext cx="4038600" cy="1143000"/>
            <a:chOff x="2971800" y="2363804"/>
            <a:chExt cx="2518343" cy="1217596"/>
          </a:xfrm>
        </p:grpSpPr>
        <p:sp>
          <p:nvSpPr>
            <p:cNvPr id="17417" name="TextBox 8"/>
            <p:cNvSpPr txBox="1">
              <a:spLocks noChangeArrowheads="1"/>
            </p:cNvSpPr>
            <p:nvPr/>
          </p:nvSpPr>
          <p:spPr bwMode="auto">
            <a:xfrm>
              <a:off x="3127217" y="2756140"/>
              <a:ext cx="933489" cy="487039"/>
            </a:xfrm>
            <a:prstGeom prst="rect">
              <a:avLst/>
            </a:prstGeom>
            <a:noFill/>
            <a:ln w="9525">
              <a:noFill/>
              <a:miter lim="800000"/>
              <a:headEnd/>
              <a:tailEnd/>
            </a:ln>
          </p:spPr>
          <p:txBody>
            <a:bodyPr>
              <a:spAutoFit/>
            </a:bodyPr>
            <a:lstStyle/>
            <a:p>
              <a:pPr algn="l"/>
              <a:r>
                <a:rPr lang="en-US" altLang="en-US" sz="2400"/>
                <a:t>  ‘alice’</a:t>
              </a:r>
            </a:p>
          </p:txBody>
        </p:sp>
        <p:sp>
          <p:nvSpPr>
            <p:cNvPr id="17418" name="TextBox 11"/>
            <p:cNvSpPr txBox="1">
              <a:spLocks noChangeArrowheads="1"/>
            </p:cNvSpPr>
            <p:nvPr/>
          </p:nvSpPr>
          <p:spPr bwMode="auto">
            <a:xfrm>
              <a:off x="4194345" y="2451741"/>
              <a:ext cx="771143" cy="875993"/>
            </a:xfrm>
            <a:prstGeom prst="rect">
              <a:avLst/>
            </a:prstGeom>
            <a:noFill/>
            <a:ln w="9525">
              <a:noFill/>
              <a:miter lim="800000"/>
              <a:headEnd/>
              <a:tailEnd/>
            </a:ln>
          </p:spPr>
          <p:txBody>
            <a:bodyPr wrap="none">
              <a:spAutoFit/>
            </a:bodyPr>
            <a:lstStyle/>
            <a:p>
              <a:r>
                <a:rPr lang="en-US" altLang="en-US" sz="2400"/>
                <a:t> ‘lanker’</a:t>
              </a:r>
            </a:p>
            <a:p>
              <a:r>
                <a:rPr lang="en-US" altLang="en-US" sz="2400"/>
                <a:t>‘ipod’</a:t>
              </a:r>
            </a:p>
          </p:txBody>
        </p:sp>
        <p:sp>
          <p:nvSpPr>
            <p:cNvPr id="17419" name="TextBox 12"/>
            <p:cNvSpPr txBox="1">
              <a:spLocks noChangeArrowheads="1"/>
            </p:cNvSpPr>
            <p:nvPr/>
          </p:nvSpPr>
          <p:spPr bwMode="auto">
            <a:xfrm>
              <a:off x="4270568" y="2756140"/>
              <a:ext cx="114830" cy="487039"/>
            </a:xfrm>
            <a:prstGeom prst="rect">
              <a:avLst/>
            </a:prstGeom>
            <a:noFill/>
            <a:ln w="9525">
              <a:noFill/>
              <a:miter lim="800000"/>
              <a:headEnd/>
              <a:tailEnd/>
            </a:ln>
          </p:spPr>
          <p:txBody>
            <a:bodyPr wrap="none">
              <a:spAutoFit/>
            </a:bodyPr>
            <a:lstStyle/>
            <a:p>
              <a:pPr algn="l"/>
              <a:endParaRPr lang="en-US" altLang="en-US" sz="2400"/>
            </a:p>
          </p:txBody>
        </p:sp>
        <p:sp>
          <p:nvSpPr>
            <p:cNvPr id="17420" name="TextBox 13"/>
            <p:cNvSpPr txBox="1">
              <a:spLocks noChangeArrowheads="1"/>
            </p:cNvSpPr>
            <p:nvPr/>
          </p:nvSpPr>
          <p:spPr bwMode="auto">
            <a:xfrm>
              <a:off x="4270568" y="3060539"/>
              <a:ext cx="718678" cy="487039"/>
            </a:xfrm>
            <a:prstGeom prst="rect">
              <a:avLst/>
            </a:prstGeom>
            <a:noFill/>
            <a:ln w="9525">
              <a:noFill/>
              <a:miter lim="800000"/>
              <a:headEnd/>
              <a:tailEnd/>
            </a:ln>
          </p:spPr>
          <p:txBody>
            <a:bodyPr>
              <a:spAutoFit/>
            </a:bodyPr>
            <a:lstStyle/>
            <a:p>
              <a:pPr algn="l"/>
              <a:endParaRPr lang="en-US" altLang="en-US" sz="2400"/>
            </a:p>
          </p:txBody>
        </p:sp>
        <p:sp>
          <p:nvSpPr>
            <p:cNvPr id="15" name="Double Brace 14"/>
            <p:cNvSpPr>
              <a:spLocks noChangeArrowheads="1"/>
            </p:cNvSpPr>
            <p:nvPr/>
          </p:nvSpPr>
          <p:spPr bwMode="auto">
            <a:xfrm>
              <a:off x="4041898" y="2450051"/>
              <a:ext cx="1141371" cy="979150"/>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2971800" y="2363804"/>
              <a:ext cx="2518343" cy="1217596"/>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grpSp>
      <p:sp>
        <p:nvSpPr>
          <p:cNvPr id="7" name="Oval 6"/>
          <p:cNvSpPr>
            <a:spLocks noChangeArrowheads="1"/>
          </p:cNvSpPr>
          <p:nvPr/>
        </p:nvSpPr>
        <p:spPr bwMode="auto">
          <a:xfrm>
            <a:off x="1524000" y="4114800"/>
            <a:ext cx="2133600" cy="12954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latin typeface="Arial" charset="0"/>
              </a:rPr>
              <a:t>Atom</a:t>
            </a:r>
          </a:p>
          <a:p>
            <a:pPr algn="ctr">
              <a:defRPr/>
            </a:pPr>
            <a:endParaRPr lang="en-US" altLang="en-US" sz="2400" smtClean="0">
              <a:solidFill>
                <a:srgbClr val="FFFFFF"/>
              </a:solidFill>
              <a:latin typeface="Arial" charset="0"/>
            </a:endParaRPr>
          </a:p>
        </p:txBody>
      </p:sp>
      <p:sp>
        <p:nvSpPr>
          <p:cNvPr id="2" name="Oval 6"/>
          <p:cNvSpPr>
            <a:spLocks noChangeArrowheads="1"/>
          </p:cNvSpPr>
          <p:nvPr/>
        </p:nvSpPr>
        <p:spPr bwMode="auto">
          <a:xfrm rot="-587350">
            <a:off x="1600200" y="4267200"/>
            <a:ext cx="38100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latin typeface="Arial" charset="0"/>
              </a:rPr>
              <a:t>Tuple</a:t>
            </a:r>
          </a:p>
          <a:p>
            <a:pPr algn="ctr">
              <a:defRPr/>
            </a:pPr>
            <a:endParaRPr lang="en-US" altLang="en-US" sz="2400" smtClean="0">
              <a:solidFill>
                <a:srgbClr val="FFFFFF"/>
              </a:solidFill>
              <a:latin typeface="Arial" charset="0"/>
            </a:endParaRPr>
          </a:p>
        </p:txBody>
      </p:sp>
      <p:sp>
        <p:nvSpPr>
          <p:cNvPr id="135181" name="Rectangle 13"/>
          <p:cNvSpPr>
            <a:spLocks noChangeArrowheads="1"/>
          </p:cNvSpPr>
          <p:nvPr/>
        </p:nvSpPr>
        <p:spPr bwMode="auto">
          <a:xfrm>
            <a:off x="533400" y="1828800"/>
            <a:ext cx="8229600" cy="914400"/>
          </a:xfrm>
          <a:prstGeom prst="rect">
            <a:avLst/>
          </a:prstGeom>
          <a:noFill/>
          <a:ln w="9525">
            <a:noFill/>
            <a:miter lim="800000"/>
            <a:headEnd/>
            <a:tailEnd/>
          </a:ln>
          <a:effectLst/>
        </p:spPr>
        <p:txBody>
          <a:bodyPr/>
          <a:lstStyle/>
          <a:p>
            <a:pPr marL="342900" indent="-342900" algn="l">
              <a:spcBef>
                <a:spcPct val="20000"/>
              </a:spcBef>
              <a:buFont typeface="Arial" charset="0"/>
              <a:buChar char="•"/>
            </a:pPr>
            <a:r>
              <a:rPr lang="en-US" altLang="en-US" sz="3200" b="1">
                <a:latin typeface="Calibri" charset="0"/>
              </a:rPr>
              <a:t>Tuple:</a:t>
            </a:r>
            <a:r>
              <a:rPr lang="en-US" altLang="en-US" sz="3200">
                <a:latin typeface="Calibri" charset="0"/>
              </a:rPr>
              <a:t> sequence of fields</a:t>
            </a:r>
          </a:p>
        </p:txBody>
      </p:sp>
      <p:sp>
        <p:nvSpPr>
          <p:cNvPr id="135182" name="Rectangle 14"/>
          <p:cNvSpPr>
            <a:spLocks noChangeArrowheads="1"/>
          </p:cNvSpPr>
          <p:nvPr/>
        </p:nvSpPr>
        <p:spPr bwMode="auto">
          <a:xfrm>
            <a:off x="533400" y="2133600"/>
            <a:ext cx="8229600" cy="914400"/>
          </a:xfrm>
          <a:prstGeom prst="rect">
            <a:avLst/>
          </a:prstGeom>
          <a:noFill/>
          <a:ln w="9525">
            <a:noFill/>
            <a:miter lim="800000"/>
            <a:headEnd/>
            <a:tailEnd/>
          </a:ln>
          <a:effectLst/>
        </p:spPr>
        <p:txBody>
          <a:bodyPr/>
          <a:lstStyle/>
          <a:p>
            <a:pPr marL="342900" indent="-342900" algn="l">
              <a:spcBef>
                <a:spcPct val="20000"/>
              </a:spcBef>
              <a:buFont typeface="Arial" charset="0"/>
              <a:buChar char="•"/>
            </a:pPr>
            <a:r>
              <a:rPr lang="en-US" altLang="en-US" sz="3200" b="1">
                <a:latin typeface="Calibri" charset="0"/>
              </a:rPr>
              <a:t>Bag:</a:t>
            </a:r>
            <a:r>
              <a:rPr lang="en-US" altLang="en-US" sz="3200">
                <a:latin typeface="Calibri" charset="0"/>
              </a:rPr>
              <a:t> collection of tuple with possible</a:t>
            </a:r>
            <a:br>
              <a:rPr lang="en-US" altLang="en-US" sz="3200">
                <a:latin typeface="Calibri" charset="0"/>
              </a:rPr>
            </a:br>
            <a:r>
              <a:rPr lang="en-US" altLang="en-US" sz="3200">
                <a:latin typeface="Calibri" charset="0"/>
              </a:rPr>
              <a:t>	    duplicates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135171">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35171">
                                            <p:txEl>
                                              <p:pRg st="0" end="0"/>
                                            </p:txEl>
                                          </p:spTgt>
                                        </p:tgtEl>
                                        <p:attrNameLst>
                                          <p:attrName>style.visibility</p:attrName>
                                        </p:attrNameLst>
                                      </p:cBhvr>
                                      <p:to>
                                        <p:strVal val="hidden"/>
                                      </p:to>
                                    </p:set>
                                  </p:childTnLst>
                                </p:cTn>
                              </p:par>
                              <p:par>
                                <p:cTn id="23" presetID="2" presetClass="entr" presetSubtype="1" fill="hold" grpId="0" nodeType="withEffect">
                                  <p:stCondLst>
                                    <p:cond delay="0"/>
                                  </p:stCondLst>
                                  <p:childTnLst>
                                    <p:set>
                                      <p:cBhvr>
                                        <p:cTn id="24" dur="1" fill="hold">
                                          <p:stCondLst>
                                            <p:cond delay="0"/>
                                          </p:stCondLst>
                                        </p:cTn>
                                        <p:tgtEl>
                                          <p:spTgt spid="135181"/>
                                        </p:tgtEl>
                                        <p:attrNameLst>
                                          <p:attrName>style.visibility</p:attrName>
                                        </p:attrNameLst>
                                      </p:cBhvr>
                                      <p:to>
                                        <p:strVal val="visible"/>
                                      </p:to>
                                    </p:set>
                                    <p:anim calcmode="lin" valueType="num">
                                      <p:cBhvr additive="base">
                                        <p:cTn id="25" dur="500" fill="hold"/>
                                        <p:tgtEl>
                                          <p:spTgt spid="135181"/>
                                        </p:tgtEl>
                                        <p:attrNameLst>
                                          <p:attrName>ppt_x</p:attrName>
                                        </p:attrNameLst>
                                      </p:cBhvr>
                                      <p:tavLst>
                                        <p:tav tm="0">
                                          <p:val>
                                            <p:strVal val="#ppt_x"/>
                                          </p:val>
                                        </p:tav>
                                        <p:tav tm="100000">
                                          <p:val>
                                            <p:strVal val="#ppt_x"/>
                                          </p:val>
                                        </p:tav>
                                      </p:tavLst>
                                    </p:anim>
                                    <p:anim calcmode="lin" valueType="num">
                                      <p:cBhvr additive="base">
                                        <p:cTn id="26" dur="500" fill="hold"/>
                                        <p:tgtEl>
                                          <p:spTgt spid="135181"/>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4" fill="hold" grpId="1" nodeType="clickEffect">
                                  <p:stCondLst>
                                    <p:cond delay="0"/>
                                  </p:stCondLst>
                                  <p:childTnLst>
                                    <p:anim calcmode="lin" valueType="num">
                                      <p:cBhvr additive="base">
                                        <p:cTn id="34" dur="500"/>
                                        <p:tgtEl>
                                          <p:spTgt spid="135181"/>
                                        </p:tgtEl>
                                        <p:attrNameLst>
                                          <p:attrName>ppt_x</p:attrName>
                                        </p:attrNameLst>
                                      </p:cBhvr>
                                      <p:tavLst>
                                        <p:tav tm="0">
                                          <p:val>
                                            <p:strVal val="ppt_x"/>
                                          </p:val>
                                        </p:tav>
                                        <p:tav tm="100000">
                                          <p:val>
                                            <p:strVal val="ppt_x"/>
                                          </p:val>
                                        </p:tav>
                                      </p:tavLst>
                                    </p:anim>
                                    <p:anim calcmode="lin" valueType="num">
                                      <p:cBhvr additive="base">
                                        <p:cTn id="35" dur="500"/>
                                        <p:tgtEl>
                                          <p:spTgt spid="135181"/>
                                        </p:tgtEl>
                                        <p:attrNameLst>
                                          <p:attrName>ppt_y</p:attrName>
                                        </p:attrNameLst>
                                      </p:cBhvr>
                                      <p:tavLst>
                                        <p:tav tm="0">
                                          <p:val>
                                            <p:strVal val="ppt_y"/>
                                          </p:val>
                                        </p:tav>
                                        <p:tav tm="100000">
                                          <p:val>
                                            <p:strVal val="1+ppt_h/2"/>
                                          </p:val>
                                        </p:tav>
                                      </p:tavLst>
                                    </p:anim>
                                    <p:set>
                                      <p:cBhvr>
                                        <p:cTn id="36" dur="1" fill="hold">
                                          <p:stCondLst>
                                            <p:cond delay="499"/>
                                          </p:stCondLst>
                                        </p:cTn>
                                        <p:tgtEl>
                                          <p:spTgt spid="135181"/>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2"/>
                                        </p:tgtEl>
                                        <p:attrNameLst>
                                          <p:attrName>ppt_x</p:attrName>
                                        </p:attrNameLst>
                                      </p:cBhvr>
                                      <p:tavLst>
                                        <p:tav tm="0">
                                          <p:val>
                                            <p:strVal val="ppt_x"/>
                                          </p:val>
                                        </p:tav>
                                        <p:tav tm="100000">
                                          <p:val>
                                            <p:strVal val="ppt_x"/>
                                          </p:val>
                                        </p:tav>
                                      </p:tavLst>
                                    </p:anim>
                                    <p:anim calcmode="lin" valueType="num">
                                      <p:cBhvr additive="base">
                                        <p:cTn id="39" dur="500"/>
                                        <p:tgtEl>
                                          <p:spTgt spid="2"/>
                                        </p:tgtEl>
                                        <p:attrNameLst>
                                          <p:attrName>ppt_y</p:attrName>
                                        </p:attrNameLst>
                                      </p:cBhvr>
                                      <p:tavLst>
                                        <p:tav tm="0">
                                          <p:val>
                                            <p:strVal val="ppt_y"/>
                                          </p:val>
                                        </p:tav>
                                        <p:tav tm="100000">
                                          <p:val>
                                            <p:strVal val="1+ppt_h/2"/>
                                          </p:val>
                                        </p:tav>
                                      </p:tavLst>
                                    </p:anim>
                                    <p:set>
                                      <p:cBhvr>
                                        <p:cTn id="40" dur="1" fill="hold">
                                          <p:stCondLst>
                                            <p:cond delay="499"/>
                                          </p:stCondLst>
                                        </p:cTn>
                                        <p:tgtEl>
                                          <p:spTgt spid="2"/>
                                        </p:tgtEl>
                                        <p:attrNameLst>
                                          <p:attrName>style.visibility</p:attrName>
                                        </p:attrNameLst>
                                      </p:cBhvr>
                                      <p:to>
                                        <p:strVal val="hidden"/>
                                      </p:to>
                                    </p:set>
                                  </p:childTnLst>
                                </p:cTn>
                              </p:par>
                              <p:par>
                                <p:cTn id="41" presetID="2" presetClass="entr" presetSubtype="1" fill="hold" grpId="0" nodeType="withEffect">
                                  <p:stCondLst>
                                    <p:cond delay="0"/>
                                  </p:stCondLst>
                                  <p:childTnLst>
                                    <p:set>
                                      <p:cBhvr>
                                        <p:cTn id="42" dur="1" fill="hold">
                                          <p:stCondLst>
                                            <p:cond delay="0"/>
                                          </p:stCondLst>
                                        </p:cTn>
                                        <p:tgtEl>
                                          <p:spTgt spid="135182"/>
                                        </p:tgtEl>
                                        <p:attrNameLst>
                                          <p:attrName>style.visibility</p:attrName>
                                        </p:attrNameLst>
                                      </p:cBhvr>
                                      <p:to>
                                        <p:strVal val="visible"/>
                                      </p:to>
                                    </p:set>
                                    <p:anim calcmode="lin" valueType="num">
                                      <p:cBhvr additive="base">
                                        <p:cTn id="43" dur="500" fill="hold"/>
                                        <p:tgtEl>
                                          <p:spTgt spid="135182"/>
                                        </p:tgtEl>
                                        <p:attrNameLst>
                                          <p:attrName>ppt_x</p:attrName>
                                        </p:attrNameLst>
                                      </p:cBhvr>
                                      <p:tavLst>
                                        <p:tav tm="0">
                                          <p:val>
                                            <p:strVal val="#ppt_x"/>
                                          </p:val>
                                        </p:tav>
                                        <p:tav tm="100000">
                                          <p:val>
                                            <p:strVal val="#ppt_x"/>
                                          </p:val>
                                        </p:tav>
                                      </p:tavLst>
                                    </p:anim>
                                    <p:anim calcmode="lin" valueType="num">
                                      <p:cBhvr additive="base">
                                        <p:cTn id="44" dur="500" fill="hold"/>
                                        <p:tgtEl>
                                          <p:spTgt spid="1351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1" grpId="1" build="p"/>
      <p:bldP spid="7" grpId="0" animBg="1"/>
      <p:bldP spid="7" grpId="1" animBg="1"/>
      <p:bldP spid="2" grpId="0" animBg="1"/>
      <p:bldP spid="2" grpId="1" animBg="1"/>
      <p:bldP spid="135181" grpId="0"/>
      <p:bldP spid="135181" grpId="1"/>
      <p:bldP spid="1351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pPr eaLnBrk="1" hangingPunct="1"/>
            <a:r>
              <a:rPr lang="en-US" altLang="en-US" sz="4000" b="1" smtClean="0">
                <a:solidFill>
                  <a:schemeClr val="tx2"/>
                </a:solidFill>
              </a:rPr>
              <a:t>  Pig Latin: Input/Output Data</a:t>
            </a:r>
          </a:p>
        </p:txBody>
      </p:sp>
      <p:sp>
        <p:nvSpPr>
          <p:cNvPr id="18435" name="Rectangle 3"/>
          <p:cNvSpPr>
            <a:spLocks noGrp="1"/>
          </p:cNvSpPr>
          <p:nvPr>
            <p:ph type="body" idx="4294967295"/>
          </p:nvPr>
        </p:nvSpPr>
        <p:spPr>
          <a:xfrm>
            <a:off x="457200" y="1524000"/>
            <a:ext cx="8229600" cy="4906963"/>
          </a:xfrm>
        </p:spPr>
        <p:txBody>
          <a:bodyPr/>
          <a:lstStyle/>
          <a:p>
            <a:pPr eaLnBrk="1" hangingPunct="1">
              <a:buFont typeface="Arial" charset="0"/>
              <a:buNone/>
            </a:pPr>
            <a:r>
              <a:rPr lang="en-US" altLang="en-US" b="1" u="sng" smtClean="0">
                <a:solidFill>
                  <a:schemeClr val="tx2"/>
                </a:solidFill>
              </a:rPr>
              <a:t>Input:</a:t>
            </a:r>
          </a:p>
          <a:p>
            <a:pPr eaLnBrk="1" hangingPunct="1">
              <a:buFont typeface="Arial" charset="0"/>
              <a:buNone/>
            </a:pPr>
            <a:r>
              <a:rPr lang="en-US" altLang="en-US" smtClean="0"/>
              <a:t>queries = LOAD `query_log.txt'</a:t>
            </a:r>
          </a:p>
          <a:p>
            <a:pPr eaLnBrk="1" hangingPunct="1">
              <a:buFont typeface="Arial" charset="0"/>
              <a:buNone/>
            </a:pPr>
            <a:r>
              <a:rPr lang="en-US" altLang="en-US" smtClean="0"/>
              <a:t>USING myLoad()</a:t>
            </a:r>
          </a:p>
          <a:p>
            <a:pPr eaLnBrk="1" hangingPunct="1">
              <a:buFont typeface="Arial" charset="0"/>
              <a:buNone/>
            </a:pPr>
            <a:r>
              <a:rPr lang="en-US" altLang="en-US" smtClean="0"/>
              <a:t>AS (userId, queryString, timestamp);</a:t>
            </a:r>
          </a:p>
          <a:p>
            <a:pPr eaLnBrk="1" hangingPunct="1">
              <a:buFont typeface="Arial" charset="0"/>
              <a:buNone/>
            </a:pPr>
            <a:r>
              <a:rPr lang="en-US" altLang="en-US" b="1" u="sng" smtClean="0">
                <a:solidFill>
                  <a:schemeClr val="tx2"/>
                </a:solidFill>
              </a:rPr>
              <a:t>Output:</a:t>
            </a:r>
          </a:p>
          <a:p>
            <a:pPr eaLnBrk="1" hangingPunct="1">
              <a:buFont typeface="Arial" charset="0"/>
              <a:buNone/>
            </a:pPr>
            <a:r>
              <a:rPr lang="en-US" altLang="en-US" smtClean="0"/>
              <a:t>STORE query_revenues INTO `myoutput'</a:t>
            </a:r>
          </a:p>
          <a:p>
            <a:pPr eaLnBrk="1" hangingPunct="1">
              <a:buFont typeface="Arial" charset="0"/>
              <a:buNone/>
            </a:pPr>
            <a:r>
              <a:rPr lang="en-US" altLang="en-US" smtClean="0"/>
              <a:t>USING myStore();</a:t>
            </a:r>
            <a:endParaRPr lang="en-US" altLang="en-US" u="sng" smtClean="0"/>
          </a:p>
          <a:p>
            <a:pPr eaLnBrk="1" hangingPunct="1">
              <a:buFont typeface="Arial" charset="0"/>
              <a:buNone/>
            </a:pPr>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pPr eaLnBrk="1" hangingPunct="1"/>
            <a:r>
              <a:rPr lang="en-US" altLang="en-US" sz="4000" b="1" smtClean="0">
                <a:solidFill>
                  <a:schemeClr val="tx2"/>
                </a:solidFill>
              </a:rPr>
              <a:t>    Pig Latin: General Syntax</a:t>
            </a:r>
          </a:p>
        </p:txBody>
      </p:sp>
      <p:sp>
        <p:nvSpPr>
          <p:cNvPr id="19459" name="Rectangle 3"/>
          <p:cNvSpPr>
            <a:spLocks noGrp="1"/>
          </p:cNvSpPr>
          <p:nvPr>
            <p:ph type="body" idx="4294967295"/>
          </p:nvPr>
        </p:nvSpPr>
        <p:spPr>
          <a:xfrm>
            <a:off x="0" y="1447800"/>
            <a:ext cx="8686800" cy="5029200"/>
          </a:xfrm>
        </p:spPr>
        <p:txBody>
          <a:bodyPr/>
          <a:lstStyle/>
          <a:p>
            <a:pPr eaLnBrk="1" hangingPunct="1"/>
            <a:r>
              <a:rPr lang="en-US" altLang="en-US" sz="4000" smtClean="0"/>
              <a:t>Discarding Unwanted Data: FILTER</a:t>
            </a:r>
          </a:p>
          <a:p>
            <a:pPr eaLnBrk="1" hangingPunct="1"/>
            <a:r>
              <a:rPr lang="en-US" altLang="en-US" sz="4000" smtClean="0"/>
              <a:t>C</a:t>
            </a:r>
            <a:r>
              <a:rPr lang="en-US" altLang="en-US" sz="3600" smtClean="0">
                <a:latin typeface="Comic Sans MS" pitchFamily="66" charset="0"/>
              </a:rPr>
              <a:t>omparison operators such </a:t>
            </a:r>
          </a:p>
          <a:p>
            <a:pPr eaLnBrk="1" hangingPunct="1">
              <a:buFont typeface="Arial" charset="0"/>
              <a:buNone/>
            </a:pPr>
            <a:r>
              <a:rPr lang="en-US" altLang="en-US" sz="3600" smtClean="0">
                <a:latin typeface="Comic Sans MS" pitchFamily="66" charset="0"/>
              </a:rPr>
              <a:t>  as ==, eq, !=, neq</a:t>
            </a:r>
          </a:p>
          <a:p>
            <a:pPr eaLnBrk="1" hangingPunct="1"/>
            <a:r>
              <a:rPr lang="en-US" altLang="en-US" sz="3600" smtClean="0">
                <a:latin typeface="Comic Sans MS" pitchFamily="66" charset="0"/>
              </a:rPr>
              <a:t>Logical connectors AND, OR, NOT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pPr eaLnBrk="1" hangingPunct="1"/>
            <a:r>
              <a:rPr lang="en-US" altLang="en-US" sz="4000" b="1" smtClean="0">
                <a:solidFill>
                  <a:schemeClr val="tx2"/>
                </a:solidFill>
              </a:rPr>
              <a:t>   Pig Latin: Expression Table</a:t>
            </a:r>
          </a:p>
        </p:txBody>
      </p:sp>
      <p:pic>
        <p:nvPicPr>
          <p:cNvPr id="20483" name="Picture 3"/>
          <p:cNvPicPr>
            <a:picLocks noChangeAspect="1" noChangeArrowheads="1"/>
          </p:cNvPicPr>
          <p:nvPr/>
        </p:nvPicPr>
        <p:blipFill>
          <a:blip r:embed="rId2"/>
          <a:srcRect/>
          <a:stretch>
            <a:fillRect/>
          </a:stretch>
        </p:blipFill>
        <p:spPr bwMode="auto">
          <a:xfrm>
            <a:off x="762000" y="1071563"/>
            <a:ext cx="7543800" cy="5405437"/>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pPr eaLnBrk="1" hangingPunct="1"/>
            <a:r>
              <a:rPr lang="en-US" altLang="en-US" sz="4000" b="1" smtClean="0">
                <a:solidFill>
                  <a:schemeClr val="tx2"/>
                </a:solidFill>
              </a:rPr>
              <a:t>  Pig Latin: FOREACH with Flatten</a:t>
            </a:r>
          </a:p>
        </p:txBody>
      </p:sp>
      <p:sp>
        <p:nvSpPr>
          <p:cNvPr id="21507" name="Rectangle 3"/>
          <p:cNvSpPr>
            <a:spLocks noGrp="1"/>
          </p:cNvSpPr>
          <p:nvPr>
            <p:ph type="body" idx="4294967295"/>
          </p:nvPr>
        </p:nvSpPr>
        <p:spPr>
          <a:xfrm>
            <a:off x="457200" y="1219200"/>
            <a:ext cx="8229600" cy="3124200"/>
          </a:xfrm>
        </p:spPr>
        <p:txBody>
          <a:bodyPr/>
          <a:lstStyle/>
          <a:p>
            <a:pPr eaLnBrk="1" hangingPunct="1">
              <a:buFont typeface="Arial" charset="0"/>
              <a:buNone/>
            </a:pPr>
            <a:r>
              <a:rPr lang="en-US" altLang="en-US" smtClean="0"/>
              <a:t>    expanded_queries = FOREACH queries GENERATE userId, expandQuery(queryString);</a:t>
            </a:r>
          </a:p>
          <a:p>
            <a:pPr eaLnBrk="1" hangingPunct="1">
              <a:buFont typeface="Arial" charset="0"/>
              <a:buNone/>
            </a:pPr>
            <a:r>
              <a:rPr lang="en-US" altLang="en-US" smtClean="0"/>
              <a:t>                                -----------------    expanded_queries = FOREACH queries GENERATE userId, FLATTEN(expandQuery(queryString));</a:t>
            </a:r>
          </a:p>
        </p:txBody>
      </p:sp>
      <p:pic>
        <p:nvPicPr>
          <p:cNvPr id="21508" name="Picture 4"/>
          <p:cNvPicPr>
            <a:picLocks noChangeAspect="1" noChangeArrowheads="1"/>
          </p:cNvPicPr>
          <p:nvPr/>
        </p:nvPicPr>
        <p:blipFill>
          <a:blip r:embed="rId2"/>
          <a:srcRect/>
          <a:stretch>
            <a:fillRect/>
          </a:stretch>
        </p:blipFill>
        <p:spPr bwMode="auto">
          <a:xfrm>
            <a:off x="0" y="4302125"/>
            <a:ext cx="8991600" cy="255587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pPr eaLnBrk="1" hangingPunct="1"/>
            <a:r>
              <a:rPr lang="en-US" altLang="en-US" sz="4000" b="1" smtClean="0">
                <a:solidFill>
                  <a:schemeClr val="tx2"/>
                </a:solidFill>
              </a:rPr>
              <a:t>   Pig Latin: COGROUP</a:t>
            </a:r>
          </a:p>
        </p:txBody>
      </p:sp>
      <p:sp>
        <p:nvSpPr>
          <p:cNvPr id="22531" name="Rectangle 3"/>
          <p:cNvSpPr>
            <a:spLocks noGrp="1"/>
          </p:cNvSpPr>
          <p:nvPr>
            <p:ph type="body" idx="4294967295"/>
          </p:nvPr>
        </p:nvSpPr>
        <p:spPr>
          <a:xfrm>
            <a:off x="0" y="1447800"/>
            <a:ext cx="8763000" cy="5029200"/>
          </a:xfrm>
        </p:spPr>
        <p:txBody>
          <a:bodyPr/>
          <a:lstStyle/>
          <a:p>
            <a:pPr eaLnBrk="1" hangingPunct="1"/>
            <a:r>
              <a:rPr lang="en-US" altLang="en-US" b="1" smtClean="0"/>
              <a:t>Getting Related Data Together: </a:t>
            </a:r>
            <a:r>
              <a:rPr lang="en-US" altLang="en-US" sz="3100" smtClean="0"/>
              <a:t>COGROUP</a:t>
            </a:r>
            <a:r>
              <a:rPr lang="en-US" altLang="en-US" smtClean="0"/>
              <a:t> </a:t>
            </a:r>
            <a:br>
              <a:rPr lang="en-US" altLang="en-US" smtClean="0"/>
            </a:br>
            <a:r>
              <a:rPr lang="en-US" altLang="en-US" smtClean="0">
                <a:latin typeface="Monotype Corsiva" pitchFamily="66" charset="0"/>
              </a:rPr>
              <a:t>Suppose we have two data sets</a:t>
            </a:r>
            <a:br>
              <a:rPr lang="en-US" altLang="en-US" smtClean="0">
                <a:latin typeface="Monotype Corsiva" pitchFamily="66" charset="0"/>
              </a:rPr>
            </a:br>
            <a:r>
              <a:rPr lang="en-US" altLang="en-US" sz="2700" smtClean="0">
                <a:latin typeface="Comic Sans MS" pitchFamily="66" charset="0"/>
              </a:rPr>
              <a:t>result:	(queryString, url, position)</a:t>
            </a:r>
            <a:br>
              <a:rPr lang="en-US" altLang="en-US" sz="2700" smtClean="0">
                <a:latin typeface="Comic Sans MS" pitchFamily="66" charset="0"/>
              </a:rPr>
            </a:br>
            <a:r>
              <a:rPr lang="en-US" altLang="en-US" sz="2700" smtClean="0">
                <a:latin typeface="Comic Sans MS" pitchFamily="66" charset="0"/>
              </a:rPr>
              <a:t>revenue:	(queryString, adSlot, amount)</a:t>
            </a:r>
            <a:br>
              <a:rPr lang="en-US" altLang="en-US" sz="2700" smtClean="0">
                <a:latin typeface="Comic Sans MS" pitchFamily="66" charset="0"/>
              </a:rPr>
            </a:br>
            <a:r>
              <a:rPr lang="en-US" altLang="en-US" sz="2800" smtClean="0">
                <a:latin typeface="Comic Sans MS" pitchFamily="66" charset="0"/>
              </a:rPr>
              <a:t/>
            </a:r>
            <a:br>
              <a:rPr lang="en-US" altLang="en-US" sz="2800" smtClean="0">
                <a:latin typeface="Comic Sans MS" pitchFamily="66" charset="0"/>
              </a:rPr>
            </a:br>
            <a:r>
              <a:rPr lang="en-US" altLang="en-US" sz="2700" smtClean="0">
                <a:latin typeface="Comic Sans MS" pitchFamily="66" charset="0"/>
              </a:rPr>
              <a:t>grouped_data = COGROUP result BY queryString,				       revenue BY queryString;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Outline</a:t>
            </a:r>
          </a:p>
        </p:txBody>
      </p:sp>
      <p:sp>
        <p:nvSpPr>
          <p:cNvPr id="5123" name="Content Placeholder 2"/>
          <p:cNvSpPr>
            <a:spLocks/>
          </p:cNvSpPr>
          <p:nvPr/>
        </p:nvSpPr>
        <p:spPr bwMode="auto">
          <a:xfrm>
            <a:off x="457200" y="1295400"/>
            <a:ext cx="8229600" cy="5029200"/>
          </a:xfrm>
          <a:prstGeom prst="rect">
            <a:avLst/>
          </a:prstGeom>
          <a:noFill/>
          <a:ln w="9525">
            <a:noFill/>
            <a:miter lim="800000"/>
            <a:headEnd/>
            <a:tailEnd/>
          </a:ln>
        </p:spPr>
        <p:txBody>
          <a:bodyPr/>
          <a:lstStyle/>
          <a:p>
            <a:pPr marL="342900" indent="-342900" algn="l">
              <a:lnSpc>
                <a:spcPct val="90000"/>
              </a:lnSpc>
              <a:spcBef>
                <a:spcPct val="20000"/>
              </a:spcBef>
              <a:buFont typeface="Arial" charset="0"/>
              <a:buChar char="•"/>
            </a:pPr>
            <a:r>
              <a:rPr lang="en-US" altLang="en-US" sz="3200">
                <a:latin typeface="Calibri" charset="0"/>
              </a:rPr>
              <a:t>Map-Reduce and the need for Pig Latin</a:t>
            </a:r>
          </a:p>
          <a:p>
            <a:pPr marL="342900" indent="-342900" algn="l">
              <a:lnSpc>
                <a:spcPct val="90000"/>
              </a:lnSpc>
              <a:spcBef>
                <a:spcPct val="20000"/>
              </a:spcBef>
              <a:buFont typeface="Arial" charset="0"/>
              <a:buChar char="•"/>
            </a:pPr>
            <a:endParaRPr lang="en-US" altLang="en-US" sz="3200">
              <a:latin typeface="Calibri" charset="0"/>
            </a:endParaRPr>
          </a:p>
          <a:p>
            <a:pPr marL="342900" indent="-342900" algn="l">
              <a:lnSpc>
                <a:spcPct val="90000"/>
              </a:lnSpc>
              <a:spcBef>
                <a:spcPct val="20000"/>
              </a:spcBef>
              <a:buFont typeface="Arial" charset="0"/>
              <a:buChar char="•"/>
            </a:pPr>
            <a:r>
              <a:rPr lang="en-US" altLang="en-US" sz="3200">
                <a:solidFill>
                  <a:srgbClr val="969696"/>
                </a:solidFill>
                <a:latin typeface="Calibri" charset="0"/>
              </a:rPr>
              <a:t>Pig Latin</a:t>
            </a:r>
          </a:p>
          <a:p>
            <a:pPr marL="342900" indent="-342900" algn="l">
              <a:lnSpc>
                <a:spcPct val="90000"/>
              </a:lnSpc>
              <a:spcBef>
                <a:spcPct val="20000"/>
              </a:spcBef>
              <a:buFont typeface="Arial" charset="0"/>
              <a:buChar char="•"/>
            </a:pPr>
            <a:endParaRPr lang="en-US" altLang="en-US" sz="3200">
              <a:solidFill>
                <a:srgbClr val="969696"/>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Compilation into Map-Reduce</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Optimization</a:t>
            </a:r>
          </a:p>
          <a:p>
            <a:pPr marL="342900" indent="-342900" algn="l">
              <a:lnSpc>
                <a:spcPct val="90000"/>
              </a:lnSpc>
              <a:spcBef>
                <a:spcPct val="20000"/>
              </a:spcBef>
              <a:buFont typeface="Arial" charset="0"/>
              <a:buChar char="•"/>
            </a:pPr>
            <a:endParaRPr lang="en-US" altLang="en-US" sz="3200">
              <a:solidFill>
                <a:srgbClr val="7F7F7F"/>
              </a:solidFill>
              <a:latin typeface="Calibri" charset="0"/>
            </a:endParaRPr>
          </a:p>
          <a:p>
            <a:pPr marL="342900" indent="-342900" algn="l">
              <a:lnSpc>
                <a:spcPct val="90000"/>
              </a:lnSpc>
              <a:spcBef>
                <a:spcPct val="20000"/>
              </a:spcBef>
              <a:buFont typeface="Arial" charset="0"/>
              <a:buChar char="•"/>
            </a:pPr>
            <a:r>
              <a:rPr lang="en-US" altLang="en-US" sz="3200">
                <a:solidFill>
                  <a:srgbClr val="7F7F7F"/>
                </a:solidFill>
                <a:latin typeface="Calibri" charset="0"/>
              </a:rPr>
              <a:t>Future Work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Grp="1" noChangeAspect="1" noChangeArrowheads="1"/>
          </p:cNvPicPr>
          <p:nvPr>
            <p:ph idx="4294967295"/>
          </p:nvPr>
        </p:nvPicPr>
        <p:blipFill>
          <a:blip r:embed="rId2"/>
          <a:srcRect/>
          <a:stretch>
            <a:fillRect/>
          </a:stretch>
        </p:blipFill>
        <p:spPr>
          <a:xfrm>
            <a:off x="304800" y="1295400"/>
            <a:ext cx="8269288" cy="4724400"/>
          </a:xfrm>
          <a:noFill/>
        </p:spPr>
      </p:pic>
      <p:sp>
        <p:nvSpPr>
          <p:cNvPr id="23555" name="Rectangle 4"/>
          <p:cNvSpPr>
            <a:spLocks/>
          </p:cNvSpPr>
          <p:nvPr/>
        </p:nvSpPr>
        <p:spPr bwMode="auto">
          <a:xfrm>
            <a:off x="1295400" y="76200"/>
            <a:ext cx="7620000" cy="792163"/>
          </a:xfrm>
          <a:prstGeom prst="rect">
            <a:avLst/>
          </a:prstGeom>
          <a:noFill/>
          <a:ln w="9525">
            <a:noFill/>
            <a:miter lim="800000"/>
            <a:headEnd/>
            <a:tailEnd/>
          </a:ln>
        </p:spPr>
        <p:txBody>
          <a:bodyPr anchor="ctr"/>
          <a:lstStyle/>
          <a:p>
            <a:pPr algn="l"/>
            <a:r>
              <a:rPr lang="en-US" altLang="en-US" sz="4000" b="1">
                <a:solidFill>
                  <a:schemeClr val="tx2"/>
                </a:solidFill>
                <a:latin typeface="Calibri" charset="0"/>
              </a:rPr>
              <a:t>  Pig Latin: COGROUP vs. JOIN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pPr eaLnBrk="1" hangingPunct="1"/>
            <a:r>
              <a:rPr lang="en-US" altLang="en-US" sz="4000" b="1" smtClean="0">
                <a:solidFill>
                  <a:schemeClr val="tx2"/>
                </a:solidFill>
              </a:rPr>
              <a:t>   Pig Latin: Map-Reduce</a:t>
            </a:r>
          </a:p>
        </p:txBody>
      </p:sp>
      <p:sp>
        <p:nvSpPr>
          <p:cNvPr id="24579" name="Rectangle 3"/>
          <p:cNvSpPr>
            <a:spLocks noGrp="1"/>
          </p:cNvSpPr>
          <p:nvPr>
            <p:ph type="body" idx="4294967295"/>
          </p:nvPr>
        </p:nvSpPr>
        <p:spPr>
          <a:xfrm>
            <a:off x="0" y="1401763"/>
            <a:ext cx="9144000" cy="4313237"/>
          </a:xfrm>
        </p:spPr>
        <p:txBody>
          <a:bodyPr/>
          <a:lstStyle/>
          <a:p>
            <a:pPr eaLnBrk="1" hangingPunct="1"/>
            <a:r>
              <a:rPr lang="en-US" altLang="en-US" sz="3100" smtClean="0"/>
              <a:t>Map-Reduce in Pig Latin</a:t>
            </a:r>
            <a:br>
              <a:rPr lang="en-US" altLang="en-US" sz="3100" smtClean="0"/>
            </a:br>
            <a:r>
              <a:rPr lang="en-US" altLang="en-US" sz="3100" smtClean="0"/>
              <a:t/>
            </a:r>
            <a:br>
              <a:rPr lang="en-US" altLang="en-US" sz="3100" smtClean="0"/>
            </a:br>
            <a:r>
              <a:rPr lang="en-US" altLang="en-US" sz="2700" smtClean="0">
                <a:latin typeface="Comic Sans MS" pitchFamily="66" charset="0"/>
              </a:rPr>
              <a:t>map_result = FOREACH input GENERATE</a:t>
            </a:r>
            <a:br>
              <a:rPr lang="en-US" altLang="en-US" sz="2700" smtClean="0">
                <a:latin typeface="Comic Sans MS" pitchFamily="66" charset="0"/>
              </a:rPr>
            </a:br>
            <a:r>
              <a:rPr lang="en-US" altLang="en-US" sz="2700" smtClean="0">
                <a:latin typeface="Comic Sans MS" pitchFamily="66" charset="0"/>
              </a:rPr>
              <a:t>		       FLATTEN(map(*));</a:t>
            </a:r>
            <a:br>
              <a:rPr lang="en-US" altLang="en-US" sz="2700" smtClean="0">
                <a:latin typeface="Comic Sans MS" pitchFamily="66" charset="0"/>
              </a:rPr>
            </a:br>
            <a:r>
              <a:rPr lang="en-US" altLang="en-US" sz="2700" smtClean="0">
                <a:latin typeface="Comic Sans MS" pitchFamily="66" charset="0"/>
              </a:rPr>
              <a:t/>
            </a:r>
            <a:br>
              <a:rPr lang="en-US" altLang="en-US" sz="2700" smtClean="0">
                <a:latin typeface="Comic Sans MS" pitchFamily="66" charset="0"/>
              </a:rPr>
            </a:br>
            <a:r>
              <a:rPr lang="en-US" altLang="en-US" sz="2700" smtClean="0">
                <a:latin typeface="Comic Sans MS" pitchFamily="66" charset="0"/>
              </a:rPr>
              <a:t>key_group =  GROUP map_result BY $0;</a:t>
            </a:r>
            <a:br>
              <a:rPr lang="en-US" altLang="en-US" sz="2700" smtClean="0">
                <a:latin typeface="Comic Sans MS" pitchFamily="66" charset="0"/>
              </a:rPr>
            </a:br>
            <a:r>
              <a:rPr lang="en-US" altLang="en-US" sz="2700" smtClean="0">
                <a:latin typeface="Comic Sans MS" pitchFamily="66" charset="0"/>
              </a:rPr>
              <a:t/>
            </a:r>
            <a:br>
              <a:rPr lang="en-US" altLang="en-US" sz="2700" smtClean="0">
                <a:latin typeface="Comic Sans MS" pitchFamily="66" charset="0"/>
              </a:rPr>
            </a:br>
            <a:r>
              <a:rPr lang="en-US" altLang="en-US" sz="2700" smtClean="0">
                <a:latin typeface="Comic Sans MS" pitchFamily="66" charset="0"/>
              </a:rPr>
              <a:t>output = FOREACH key_group GENERATE reduce(*);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pPr eaLnBrk="1" hangingPunct="1"/>
            <a:r>
              <a:rPr lang="en-US" altLang="en-US" sz="4000" b="1" smtClean="0">
                <a:solidFill>
                  <a:schemeClr val="tx2"/>
                </a:solidFill>
              </a:rPr>
              <a:t>   Pig Latin: Other Commands</a:t>
            </a:r>
          </a:p>
        </p:txBody>
      </p:sp>
      <p:sp>
        <p:nvSpPr>
          <p:cNvPr id="25603" name="Rectangle 3"/>
          <p:cNvSpPr>
            <a:spLocks noGrp="1"/>
          </p:cNvSpPr>
          <p:nvPr>
            <p:ph type="body" idx="4294967295"/>
          </p:nvPr>
        </p:nvSpPr>
        <p:spPr>
          <a:xfrm>
            <a:off x="0" y="1447800"/>
            <a:ext cx="9144000" cy="3505200"/>
          </a:xfrm>
        </p:spPr>
        <p:txBody>
          <a:bodyPr/>
          <a:lstStyle/>
          <a:p>
            <a:pPr eaLnBrk="1" hangingPunct="1"/>
            <a:endParaRPr lang="en-US" altLang="en-US" smtClean="0"/>
          </a:p>
          <a:p>
            <a:pPr eaLnBrk="1" hangingPunct="1"/>
            <a:r>
              <a:rPr lang="en-US" altLang="en-US" smtClean="0"/>
              <a:t>UNION : Returns the union of two or more bags</a:t>
            </a:r>
          </a:p>
          <a:p>
            <a:pPr eaLnBrk="1" hangingPunct="1"/>
            <a:r>
              <a:rPr lang="en-US" altLang="en-US" smtClean="0"/>
              <a:t>CROSS: Returns the cross product</a:t>
            </a:r>
          </a:p>
          <a:p>
            <a:pPr eaLnBrk="1" hangingPunct="1"/>
            <a:r>
              <a:rPr lang="en-US" altLang="en-US" smtClean="0"/>
              <a:t>ORDER: Orders a bag by the specified field(s)</a:t>
            </a:r>
          </a:p>
          <a:p>
            <a:pPr eaLnBrk="1" hangingPunct="1"/>
            <a:r>
              <a:rPr lang="en-US" altLang="en-US" smtClean="0"/>
              <a:t>DISTINCT: Eliminates duplicate tuple in a bag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p:txBody>
          <a:bodyPr/>
          <a:lstStyle/>
          <a:p>
            <a:pPr eaLnBrk="1" hangingPunct="1"/>
            <a:r>
              <a:rPr lang="en-US" altLang="en-US" sz="4000" b="1" smtClean="0">
                <a:solidFill>
                  <a:schemeClr val="tx2"/>
                </a:solidFill>
              </a:rPr>
              <a:t>   Pig Latin: Nested Operations</a:t>
            </a:r>
          </a:p>
        </p:txBody>
      </p:sp>
      <p:sp>
        <p:nvSpPr>
          <p:cNvPr id="26627" name="Rectangle 3"/>
          <p:cNvSpPr>
            <a:spLocks noGrp="1"/>
          </p:cNvSpPr>
          <p:nvPr>
            <p:ph type="body" idx="4294967295"/>
          </p:nvPr>
        </p:nvSpPr>
        <p:spPr/>
        <p:txBody>
          <a:bodyPr/>
          <a:lstStyle/>
          <a:p>
            <a:pPr eaLnBrk="1" hangingPunct="1">
              <a:buFont typeface="Arial" charset="0"/>
              <a:buNone/>
            </a:pPr>
            <a:r>
              <a:rPr lang="en-US" altLang="en-US" sz="2800" smtClean="0"/>
              <a:t>grouped_revenue = GROUP revenue BY queryString;</a:t>
            </a:r>
          </a:p>
          <a:p>
            <a:pPr eaLnBrk="1" hangingPunct="1">
              <a:buFont typeface="Arial" charset="0"/>
              <a:buNone/>
            </a:pPr>
            <a:r>
              <a:rPr lang="en-US" altLang="en-US" sz="2800" smtClean="0"/>
              <a:t>query_revenues = FOREACH grouped_revenue {</a:t>
            </a:r>
          </a:p>
          <a:p>
            <a:pPr eaLnBrk="1" hangingPunct="1">
              <a:buFont typeface="Arial" charset="0"/>
              <a:buNone/>
            </a:pPr>
            <a:r>
              <a:rPr lang="en-US" altLang="en-US" sz="2800" smtClean="0"/>
              <a:t>top_slot = FILTER revenue BY</a:t>
            </a:r>
          </a:p>
          <a:p>
            <a:pPr eaLnBrk="1" hangingPunct="1">
              <a:buFont typeface="Arial" charset="0"/>
              <a:buNone/>
            </a:pPr>
            <a:r>
              <a:rPr lang="en-US" altLang="en-US" sz="2800" smtClean="0"/>
              <a:t>adSlot eq `top';</a:t>
            </a:r>
          </a:p>
          <a:p>
            <a:pPr eaLnBrk="1" hangingPunct="1">
              <a:buFont typeface="Arial" charset="0"/>
              <a:buNone/>
            </a:pPr>
            <a:r>
              <a:rPr lang="en-US" altLang="en-US" sz="2800" smtClean="0"/>
              <a:t>GENERATE queryString,</a:t>
            </a:r>
          </a:p>
          <a:p>
            <a:pPr eaLnBrk="1" hangingPunct="1">
              <a:buFont typeface="Arial" charset="0"/>
              <a:buNone/>
            </a:pPr>
            <a:r>
              <a:rPr lang="en-US" altLang="en-US" sz="2800" smtClean="0"/>
              <a:t>SUM(top_slot.amount),</a:t>
            </a:r>
          </a:p>
          <a:p>
            <a:pPr eaLnBrk="1" hangingPunct="1">
              <a:buFont typeface="Arial" charset="0"/>
              <a:buNone/>
            </a:pPr>
            <a:r>
              <a:rPr lang="en-US" altLang="en-US" sz="2800" smtClean="0"/>
              <a:t>SUM(revenue.amount);</a:t>
            </a:r>
          </a:p>
          <a:p>
            <a:pPr eaLnBrk="1" hangingPunct="1">
              <a:buFont typeface="Arial" charset="0"/>
              <a:buNone/>
            </a:pPr>
            <a:r>
              <a:rPr lang="en-US" altLang="en-US" sz="280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pPr eaLnBrk="1" hangingPunct="1"/>
            <a:r>
              <a:rPr lang="en-US" altLang="en-US" sz="4000" b="1" smtClean="0">
                <a:solidFill>
                  <a:schemeClr val="tx2"/>
                </a:solidFill>
              </a:rPr>
              <a:t>   Pig Pen: Screen Shot</a:t>
            </a:r>
          </a:p>
        </p:txBody>
      </p:sp>
      <p:pic>
        <p:nvPicPr>
          <p:cNvPr id="27651" name="Picture 4"/>
          <p:cNvPicPr>
            <a:picLocks noGrp="1" noChangeAspect="1" noChangeArrowheads="1"/>
          </p:cNvPicPr>
          <p:nvPr>
            <p:ph type="body" idx="4294967295"/>
          </p:nvPr>
        </p:nvPicPr>
        <p:blipFill>
          <a:blip r:embed="rId2"/>
          <a:srcRect/>
          <a:stretch>
            <a:fillRect/>
          </a:stretch>
        </p:blipFill>
        <p:spPr>
          <a:xfrm>
            <a:off x="228600" y="1143000"/>
            <a:ext cx="8686800" cy="51054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pPr eaLnBrk="1" hangingPunct="1"/>
            <a:r>
              <a:rPr lang="en-US" altLang="en-US" sz="4000" b="1" smtClean="0">
                <a:solidFill>
                  <a:schemeClr val="tx2"/>
                </a:solidFill>
              </a:rPr>
              <a:t>   Pig Latin: Example 1</a:t>
            </a:r>
          </a:p>
        </p:txBody>
      </p:sp>
      <p:sp>
        <p:nvSpPr>
          <p:cNvPr id="113667" name="Rectangle 3"/>
          <p:cNvSpPr>
            <a:spLocks noGrp="1"/>
          </p:cNvSpPr>
          <p:nvPr>
            <p:ph type="body" idx="4294967295"/>
          </p:nvPr>
        </p:nvSpPr>
        <p:spPr/>
        <p:txBody>
          <a:bodyPr/>
          <a:lstStyle/>
          <a:p>
            <a:pPr eaLnBrk="1" hangingPunct="1">
              <a:buFont typeface="Arial" charset="0"/>
              <a:buNone/>
            </a:pPr>
            <a:r>
              <a:rPr lang="en-US" altLang="en-US" smtClean="0"/>
              <a:t>Suppose we have a table</a:t>
            </a:r>
          </a:p>
          <a:p>
            <a:pPr eaLnBrk="1" hangingPunct="1">
              <a:buFont typeface="Arial" charset="0"/>
              <a:buNone/>
            </a:pPr>
            <a:r>
              <a:rPr lang="en-US" altLang="en-US" smtClean="0"/>
              <a:t>	urls: (url, category, pagerank)</a:t>
            </a:r>
          </a:p>
          <a:p>
            <a:pPr eaLnBrk="1" hangingPunct="1">
              <a:buFont typeface="Arial" charset="0"/>
              <a:buNone/>
            </a:pPr>
            <a:r>
              <a:rPr lang="en-US" altLang="en-US" smtClean="0"/>
              <a:t>Simple SQL query that finds,</a:t>
            </a:r>
          </a:p>
          <a:p>
            <a:pPr eaLnBrk="1" hangingPunct="1">
              <a:buFont typeface="Arial" charset="0"/>
              <a:buNone/>
            </a:pPr>
            <a:r>
              <a:rPr lang="en-US" altLang="en-US" smtClean="0"/>
              <a:t>	</a:t>
            </a:r>
            <a:r>
              <a:rPr lang="en-US" altLang="en-US" smtClean="0">
                <a:latin typeface="Monotype Corsiva" pitchFamily="66" charset="0"/>
              </a:rPr>
              <a:t>For each sufficiently large category, the average pagerank of high-pagerank urls in that category</a:t>
            </a:r>
          </a:p>
          <a:p>
            <a:pPr eaLnBrk="1" hangingPunct="1">
              <a:buFont typeface="Arial" charset="0"/>
              <a:buNone/>
            </a:pPr>
            <a:r>
              <a:rPr lang="en-US" altLang="en-US" sz="2800" smtClean="0">
                <a:latin typeface="Comic Sans MS" pitchFamily="66" charset="0"/>
              </a:rPr>
              <a:t>SELECT category, Avg(pagetank)</a:t>
            </a:r>
          </a:p>
          <a:p>
            <a:pPr eaLnBrk="1" hangingPunct="1">
              <a:buFont typeface="Arial" charset="0"/>
              <a:buNone/>
            </a:pPr>
            <a:r>
              <a:rPr lang="en-US" altLang="en-US" sz="2800" smtClean="0">
                <a:latin typeface="Comic Sans MS" pitchFamily="66" charset="0"/>
              </a:rPr>
              <a:t>FROM urls WHERE pagerank &gt; 0.2</a:t>
            </a:r>
          </a:p>
          <a:p>
            <a:pPr eaLnBrk="1" hangingPunct="1">
              <a:buFont typeface="Arial" charset="0"/>
              <a:buNone/>
            </a:pPr>
            <a:r>
              <a:rPr lang="en-US" altLang="en-US" sz="2800" smtClean="0">
                <a:latin typeface="Comic Sans MS" pitchFamily="66" charset="0"/>
              </a:rPr>
              <a:t>GROUP BY category HAVING COUNT(*) &gt; 10</a:t>
            </a:r>
            <a:r>
              <a:rPr lang="en-US" altLang="en-US" sz="2800" baseline="30000" smtClean="0">
                <a:latin typeface="Comic Sans MS" pitchFamily="66" charset="0"/>
              </a:rPr>
              <a:t>6</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additive="base">
                                        <p:cTn id="7"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anim calcmode="lin" valueType="num">
                                      <p:cBhvr additive="base">
                                        <p:cTn id="13"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anim calcmode="lin" valueType="num">
                                      <p:cBhvr additive="base">
                                        <p:cTn id="19"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667">
                                            <p:txEl>
                                              <p:pRg st="5" end="5"/>
                                            </p:txEl>
                                          </p:spTgt>
                                        </p:tgtEl>
                                        <p:attrNameLst>
                                          <p:attrName>style.visibility</p:attrName>
                                        </p:attrNameLst>
                                      </p:cBhvr>
                                      <p:to>
                                        <p:strVal val="visible"/>
                                      </p:to>
                                    </p:set>
                                    <p:anim calcmode="lin" valueType="num">
                                      <p:cBhvr additive="base">
                                        <p:cTn id="23"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3667">
                                            <p:txEl>
                                              <p:pRg st="6" end="6"/>
                                            </p:txEl>
                                          </p:spTgt>
                                        </p:tgtEl>
                                        <p:attrNameLst>
                                          <p:attrName>style.visibility</p:attrName>
                                        </p:attrNameLst>
                                      </p:cBhvr>
                                      <p:to>
                                        <p:strVal val="visible"/>
                                      </p:to>
                                    </p:set>
                                    <p:anim calcmode="lin" valueType="num">
                                      <p:cBhvr additive="base">
                                        <p:cTn id="27"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505200" y="13716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Filter </a:t>
            </a:r>
            <a:r>
              <a:rPr lang="en-US" altLang="en-US" sz="1600" smtClean="0">
                <a:solidFill>
                  <a:srgbClr val="FFFFFF"/>
                </a:solidFill>
              </a:rPr>
              <a:t>good_urls</a:t>
            </a:r>
            <a:br>
              <a:rPr lang="en-US" altLang="en-US" sz="1600" smtClean="0">
                <a:solidFill>
                  <a:srgbClr val="FFFFFF"/>
                </a:solidFill>
              </a:rPr>
            </a:br>
            <a:r>
              <a:rPr lang="en-US" altLang="en-US" sz="1600" smtClean="0">
                <a:solidFill>
                  <a:srgbClr val="FFFFFF"/>
                </a:solidFill>
              </a:rPr>
              <a:t>by pagerank &gt; 0.2</a:t>
            </a:r>
          </a:p>
        </p:txBody>
      </p:sp>
      <p:sp>
        <p:nvSpPr>
          <p:cNvPr id="6" name="Rounded Rectangle 5"/>
          <p:cNvSpPr>
            <a:spLocks noChangeArrowheads="1"/>
          </p:cNvSpPr>
          <p:nvPr/>
        </p:nvSpPr>
        <p:spPr bwMode="auto">
          <a:xfrm>
            <a:off x="3352800" y="24384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1" name="Rounded Rectangle 10"/>
          <p:cNvSpPr>
            <a:spLocks noChangeArrowheads="1"/>
          </p:cNvSpPr>
          <p:nvPr/>
        </p:nvSpPr>
        <p:spPr bwMode="auto">
          <a:xfrm>
            <a:off x="3276600" y="33528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Filter </a:t>
            </a:r>
            <a:r>
              <a:rPr lang="en-US" altLang="en-US" sz="1600" smtClean="0">
                <a:solidFill>
                  <a:srgbClr val="FFFFFF"/>
                </a:solidFill>
              </a:rPr>
              <a:t>category</a:t>
            </a:r>
            <a:br>
              <a:rPr lang="en-US" altLang="en-US" sz="1600" smtClean="0">
                <a:solidFill>
                  <a:srgbClr val="FFFFFF"/>
                </a:solidFill>
              </a:rPr>
            </a:br>
            <a:r>
              <a:rPr lang="en-US" altLang="en-US" sz="1600" smtClean="0">
                <a:solidFill>
                  <a:srgbClr val="FFFFFF"/>
                </a:solidFill>
              </a:rPr>
              <a:t>by count &gt; 10</a:t>
            </a:r>
            <a:r>
              <a:rPr lang="en-US" altLang="en-US" sz="1600" baseline="30000" smtClean="0">
                <a:solidFill>
                  <a:srgbClr val="FFFFFF"/>
                </a:solidFill>
              </a:rPr>
              <a:t>6</a:t>
            </a:r>
          </a:p>
        </p:txBody>
      </p:sp>
      <p:sp>
        <p:nvSpPr>
          <p:cNvPr id="12" name="Rounded Rectangle 11"/>
          <p:cNvSpPr>
            <a:spLocks noChangeArrowheads="1"/>
          </p:cNvSpPr>
          <p:nvPr/>
        </p:nvSpPr>
        <p:spPr bwMode="auto">
          <a:xfrm>
            <a:off x="2971800" y="45720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avg. pagerank</a:t>
            </a:r>
            <a:endParaRPr lang="en-US" altLang="en-US" sz="1600" smtClean="0">
              <a:solidFill>
                <a:srgbClr val="FFFFFF"/>
              </a:solidFill>
            </a:endParaRPr>
          </a:p>
        </p:txBody>
      </p:sp>
      <p:cxnSp>
        <p:nvCxnSpPr>
          <p:cNvPr id="14" name="Straight Arrow Connector 13"/>
          <p:cNvCxnSpPr>
            <a:cxnSpLocks noChangeShapeType="1"/>
            <a:stCxn id="4" idx="2"/>
            <a:endCxn id="6" idx="0"/>
          </p:cNvCxnSpPr>
          <p:nvPr/>
        </p:nvCxnSpPr>
        <p:spPr bwMode="auto">
          <a:xfrm>
            <a:off x="4495800" y="1981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6" name="Straight Arrow Connector 35"/>
          <p:cNvCxnSpPr>
            <a:cxnSpLocks noChangeShapeType="1"/>
            <a:stCxn id="11" idx="2"/>
            <a:endCxn id="12" idx="0"/>
          </p:cNvCxnSpPr>
          <p:nvPr/>
        </p:nvCxnSpPr>
        <p:spPr bwMode="auto">
          <a:xfrm>
            <a:off x="4495800" y="4114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0" name="Straight Arrow Connector 39"/>
          <p:cNvCxnSpPr>
            <a:cxnSpLocks noChangeShapeType="1"/>
          </p:cNvCxnSpPr>
          <p:nvPr/>
        </p:nvCxnSpPr>
        <p:spPr bwMode="auto">
          <a:xfrm>
            <a:off x="4495800" y="54102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a:stCxn id="6" idx="2"/>
            <a:endCxn id="11" idx="0"/>
          </p:cNvCxnSpPr>
          <p:nvPr/>
        </p:nvCxnSpPr>
        <p:spPr bwMode="auto">
          <a:xfrm>
            <a:off x="4495800" y="28956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pic>
        <p:nvPicPr>
          <p:cNvPr id="137227" name="Picture 11"/>
          <p:cNvPicPr>
            <a:picLocks noChangeAspect="1" noChangeArrowheads="1"/>
          </p:cNvPicPr>
          <p:nvPr/>
        </p:nvPicPr>
        <p:blipFill>
          <a:blip r:embed="rId2"/>
          <a:srcRect/>
          <a:stretch>
            <a:fillRect/>
          </a:stretch>
        </p:blipFill>
        <p:spPr bwMode="auto">
          <a:xfrm>
            <a:off x="4038600" y="5943600"/>
            <a:ext cx="914400" cy="914400"/>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7227"/>
                                        </p:tgtEl>
                                        <p:attrNameLst>
                                          <p:attrName>style.visibility</p:attrName>
                                        </p:attrNameLst>
                                      </p:cBhvr>
                                      <p:to>
                                        <p:strVal val="visible"/>
                                      </p:to>
                                    </p:set>
                                    <p:animEffect transition="in" filter="box(in)">
                                      <p:cBhvr>
                                        <p:cTn id="27"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pPr eaLnBrk="1" hangingPunct="1"/>
            <a:r>
              <a:rPr lang="en-US" altLang="en-US" sz="4000" b="1" smtClean="0">
                <a:solidFill>
                  <a:schemeClr val="tx2"/>
                </a:solidFill>
              </a:rPr>
              <a:t>   Equivalent Pig Latin</a:t>
            </a:r>
          </a:p>
        </p:txBody>
      </p:sp>
      <p:sp>
        <p:nvSpPr>
          <p:cNvPr id="30723" name="Rectangle 3"/>
          <p:cNvSpPr>
            <a:spLocks noGrp="1"/>
          </p:cNvSpPr>
          <p:nvPr>
            <p:ph type="body" idx="4294967295"/>
          </p:nvPr>
        </p:nvSpPr>
        <p:spPr>
          <a:ln>
            <a:solidFill>
              <a:schemeClr val="hlink"/>
            </a:solidFill>
          </a:ln>
        </p:spPr>
        <p:txBody>
          <a:bodyPr/>
          <a:lstStyle/>
          <a:p>
            <a:pPr eaLnBrk="1" hangingPunct="1"/>
            <a:r>
              <a:rPr lang="en-US" altLang="en-US" sz="2800" smtClean="0">
                <a:solidFill>
                  <a:schemeClr val="hlink"/>
                </a:solidFill>
                <a:latin typeface="Comic Sans MS" pitchFamily="66" charset="0"/>
              </a:rPr>
              <a:t>good_urls</a:t>
            </a:r>
            <a:r>
              <a:rPr lang="en-US" altLang="en-US" sz="2800" smtClean="0">
                <a:latin typeface="Comic Sans MS" pitchFamily="66" charset="0"/>
              </a:rPr>
              <a:t> = FILTER urls BY pagerank &gt; 0.2;</a:t>
            </a:r>
          </a:p>
          <a:p>
            <a:pPr eaLnBrk="1" hangingPunct="1"/>
            <a:endParaRPr lang="en-US" altLang="en-US" sz="2800" smtClean="0">
              <a:latin typeface="Comic Sans MS" pitchFamily="66" charset="0"/>
            </a:endParaRPr>
          </a:p>
          <a:p>
            <a:pPr eaLnBrk="1" hangingPunct="1"/>
            <a:r>
              <a:rPr lang="en-US" altLang="en-US" sz="2800" smtClean="0">
                <a:solidFill>
                  <a:srgbClr val="FF0000"/>
                </a:solidFill>
                <a:latin typeface="Comic Sans MS" pitchFamily="66" charset="0"/>
              </a:rPr>
              <a:t>groups</a:t>
            </a:r>
            <a:r>
              <a:rPr lang="en-US" altLang="en-US" sz="2800" smtClean="0">
                <a:latin typeface="Comic Sans MS" pitchFamily="66" charset="0"/>
              </a:rPr>
              <a:t> = GROUP </a:t>
            </a:r>
            <a:r>
              <a:rPr lang="en-US" altLang="en-US" sz="2800" smtClean="0">
                <a:solidFill>
                  <a:schemeClr val="hlink"/>
                </a:solidFill>
                <a:latin typeface="Comic Sans MS" pitchFamily="66" charset="0"/>
              </a:rPr>
              <a:t>good_urls</a:t>
            </a:r>
            <a:r>
              <a:rPr lang="en-US" altLang="en-US" sz="2800" smtClean="0">
                <a:latin typeface="Comic Sans MS" pitchFamily="66" charset="0"/>
              </a:rPr>
              <a:t> BY category;</a:t>
            </a:r>
          </a:p>
          <a:p>
            <a:pPr eaLnBrk="1" hangingPunct="1"/>
            <a:endParaRPr lang="en-US" altLang="en-US" sz="2800" smtClean="0">
              <a:latin typeface="Comic Sans MS" pitchFamily="66" charset="0"/>
            </a:endParaRPr>
          </a:p>
          <a:p>
            <a:pPr eaLnBrk="1" hangingPunct="1"/>
            <a:r>
              <a:rPr lang="en-US" altLang="en-US" sz="2800" smtClean="0">
                <a:solidFill>
                  <a:srgbClr val="006600"/>
                </a:solidFill>
                <a:latin typeface="Comic Sans MS" pitchFamily="66" charset="0"/>
              </a:rPr>
              <a:t>big_groups</a:t>
            </a:r>
            <a:r>
              <a:rPr lang="en-US" altLang="en-US" sz="2800" smtClean="0">
                <a:latin typeface="Comic Sans MS" pitchFamily="66" charset="0"/>
              </a:rPr>
              <a:t> = FILTER </a:t>
            </a:r>
            <a:r>
              <a:rPr lang="en-US" altLang="en-US" sz="2800" smtClean="0">
                <a:solidFill>
                  <a:srgbClr val="FF0000"/>
                </a:solidFill>
                <a:latin typeface="Comic Sans MS" pitchFamily="66" charset="0"/>
              </a:rPr>
              <a:t>groups</a:t>
            </a:r>
            <a:r>
              <a:rPr lang="en-US" altLang="en-US" sz="2800" smtClean="0">
                <a:latin typeface="Comic Sans MS" pitchFamily="66" charset="0"/>
              </a:rPr>
              <a:t> BY 					</a:t>
            </a:r>
            <a:r>
              <a:rPr lang="en-US" altLang="en-US" sz="2800" smtClean="0">
                <a:solidFill>
                  <a:schemeClr val="hlink"/>
                </a:solidFill>
                <a:latin typeface="Comic Sans MS" pitchFamily="66" charset="0"/>
              </a:rPr>
              <a:t>COUNT(good_urls</a:t>
            </a:r>
            <a:r>
              <a:rPr lang="en-US" altLang="en-US" sz="2800" smtClean="0">
                <a:latin typeface="Comic Sans MS" pitchFamily="66" charset="0"/>
              </a:rPr>
              <a:t>) &gt; 10</a:t>
            </a:r>
            <a:r>
              <a:rPr lang="en-US" altLang="en-US" sz="2800" baseline="30000" smtClean="0">
                <a:latin typeface="Comic Sans MS" pitchFamily="66" charset="0"/>
              </a:rPr>
              <a:t>6</a:t>
            </a:r>
            <a:r>
              <a:rPr lang="en-US" altLang="en-US" sz="2800" smtClean="0">
                <a:latin typeface="Comic Sans MS" pitchFamily="66" charset="0"/>
              </a:rPr>
              <a:t> ;</a:t>
            </a:r>
          </a:p>
          <a:p>
            <a:pPr eaLnBrk="1" hangingPunct="1"/>
            <a:endParaRPr lang="en-US" altLang="en-US" sz="2800" smtClean="0">
              <a:latin typeface="Comic Sans MS" pitchFamily="66" charset="0"/>
            </a:endParaRPr>
          </a:p>
          <a:p>
            <a:pPr eaLnBrk="1" hangingPunct="1"/>
            <a:r>
              <a:rPr lang="en-US" altLang="en-US" sz="2800" smtClean="0">
                <a:latin typeface="Comic Sans MS" pitchFamily="66" charset="0"/>
              </a:rPr>
              <a:t>output = FOREACH </a:t>
            </a:r>
            <a:r>
              <a:rPr lang="en-US" altLang="en-US" sz="2800" smtClean="0">
                <a:solidFill>
                  <a:srgbClr val="006600"/>
                </a:solidFill>
                <a:latin typeface="Comic Sans MS" pitchFamily="66" charset="0"/>
              </a:rPr>
              <a:t>big_groups</a:t>
            </a:r>
            <a:r>
              <a:rPr lang="en-US" altLang="en-US" sz="2800" smtClean="0">
                <a:latin typeface="Comic Sans MS" pitchFamily="66" charset="0"/>
              </a:rPr>
              <a:t> GENERATE 		category, AVG(</a:t>
            </a:r>
            <a:r>
              <a:rPr lang="en-US" altLang="en-US" sz="2800" smtClean="0">
                <a:solidFill>
                  <a:schemeClr val="hlink"/>
                </a:solidFill>
                <a:latin typeface="Comic Sans MS" pitchFamily="66" charset="0"/>
              </a:rPr>
              <a:t>good_urls</a:t>
            </a:r>
            <a:r>
              <a:rPr lang="en-US" altLang="en-US" sz="2800" smtClean="0">
                <a:latin typeface="Comic Sans MS" pitchFamily="66" charset="0"/>
              </a:rPr>
              <a:t>.pagerank);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Example 2: Data Analysis Task</a:t>
            </a:r>
          </a:p>
        </p:txBody>
      </p:sp>
      <p:graphicFrame>
        <p:nvGraphicFramePr>
          <p:cNvPr id="5" name="Content Placeholder 4"/>
          <p:cNvGraphicFramePr>
            <a:graphicFrameLocks noGrp="1"/>
          </p:cNvGraphicFramePr>
          <p:nvPr>
            <p:ph idx="4294967295"/>
          </p:nvPr>
        </p:nvGraphicFramePr>
        <p:xfrm>
          <a:off x="304800" y="3124200"/>
          <a:ext cx="4052888" cy="2947990"/>
        </p:xfrm>
        <a:graphic>
          <a:graphicData uri="http://schemas.openxmlformats.org/drawingml/2006/table">
            <a:tbl>
              <a:tblPr/>
              <a:tblGrid>
                <a:gridCol w="1004888"/>
                <a:gridCol w="2058987"/>
                <a:gridCol w="989013"/>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1773" name="TextBox 3"/>
          <p:cNvSpPr txBox="1">
            <a:spLocks noChangeArrowheads="1"/>
          </p:cNvSpPr>
          <p:nvPr/>
        </p:nvSpPr>
        <p:spPr bwMode="auto">
          <a:xfrm>
            <a:off x="214313" y="1168400"/>
            <a:ext cx="8701087" cy="584200"/>
          </a:xfrm>
          <a:prstGeom prst="rect">
            <a:avLst/>
          </a:prstGeom>
          <a:noFill/>
          <a:ln w="9525">
            <a:noFill/>
            <a:miter lim="800000"/>
            <a:headEnd/>
            <a:tailEnd/>
          </a:ln>
        </p:spPr>
        <p:txBody>
          <a:bodyPr wrap="none">
            <a:spAutoFit/>
          </a:bodyPr>
          <a:lstStyle/>
          <a:p>
            <a:pPr algn="l"/>
            <a:r>
              <a:rPr lang="en-US" altLang="en-US" sz="3200">
                <a:solidFill>
                  <a:schemeClr val="tx2"/>
                </a:solidFill>
                <a:latin typeface="Calibri" charset="0"/>
              </a:rPr>
              <a:t>Find the top 10 most visited pages in each category</a:t>
            </a:r>
          </a:p>
        </p:txBody>
      </p:sp>
      <p:graphicFrame>
        <p:nvGraphicFramePr>
          <p:cNvPr id="6" name="Content Placeholder 4"/>
          <p:cNvGraphicFramePr>
            <a:graphicFrameLocks noGrp="1"/>
          </p:cNvGraphicFramePr>
          <p:nvPr/>
        </p:nvGraphicFramePr>
        <p:xfrm>
          <a:off x="5029200" y="3124200"/>
          <a:ext cx="3657600" cy="2947990"/>
        </p:xfrm>
        <a:graphic>
          <a:graphicData uri="http://schemas.openxmlformats.org/drawingml/2006/table">
            <a:tbl>
              <a:tblPr/>
              <a:tblGrid>
                <a:gridCol w="1295400"/>
                <a:gridCol w="1143000"/>
                <a:gridCol w="1219200"/>
              </a:tblGrid>
              <a:tr h="60483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Category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PageRank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Photos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Sports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charset="0"/>
                          <a:ea typeface="ＭＳ Ｐゴシック" pitchFamily="-110"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3" y="2438400"/>
            <a:ext cx="954087" cy="523875"/>
          </a:xfrm>
          <a:prstGeom prst="rect">
            <a:avLst/>
          </a:prstGeom>
          <a:noFill/>
          <a:ln w="9525">
            <a:noFill/>
            <a:miter lim="800000"/>
            <a:headEnd/>
            <a:tailEnd/>
          </a:ln>
        </p:spPr>
        <p:txBody>
          <a:bodyPr wrap="none">
            <a:spAutoFit/>
          </a:bodyPr>
          <a:lstStyle/>
          <a:p>
            <a:pPr algn="l"/>
            <a:r>
              <a:rPr lang="en-US" altLang="en-US" sz="2800">
                <a:latin typeface="Calibri" charset="0"/>
              </a:rPr>
              <a:t>Visits</a:t>
            </a:r>
            <a:endParaRPr lang="en-US" altLang="en-US">
              <a:latin typeface="Calibri" charset="0"/>
            </a:endParaRPr>
          </a:p>
        </p:txBody>
      </p:sp>
      <p:sp>
        <p:nvSpPr>
          <p:cNvPr id="8" name="TextBox 7"/>
          <p:cNvSpPr txBox="1">
            <a:spLocks noChangeArrowheads="1"/>
          </p:cNvSpPr>
          <p:nvPr/>
        </p:nvSpPr>
        <p:spPr bwMode="auto">
          <a:xfrm>
            <a:off x="6248400" y="2438400"/>
            <a:ext cx="1354138" cy="523875"/>
          </a:xfrm>
          <a:prstGeom prst="rect">
            <a:avLst/>
          </a:prstGeom>
          <a:noFill/>
          <a:ln w="9525">
            <a:noFill/>
            <a:miter lim="800000"/>
            <a:headEnd/>
            <a:tailEnd/>
          </a:ln>
        </p:spPr>
        <p:txBody>
          <a:bodyPr wrap="none">
            <a:spAutoFit/>
          </a:bodyPr>
          <a:lstStyle/>
          <a:p>
            <a:pPr algn="l"/>
            <a:r>
              <a:rPr lang="en-US" altLang="en-US" sz="2800">
                <a:latin typeface="Calibri" charset="0"/>
              </a:rPr>
              <a:t>Url  Info</a:t>
            </a:r>
            <a:endParaRPr lang="en-US" altLang="en-US">
              <a:latin typeface="Calibri" charset="0"/>
            </a:endParaRPr>
          </a:p>
        </p:txBody>
      </p:sp>
      <p:grpSp>
        <p:nvGrpSpPr>
          <p:cNvPr id="3" name="Group 8"/>
          <p:cNvGrpSpPr>
            <a:grpSpLocks/>
          </p:cNvGrpSpPr>
          <p:nvPr/>
        </p:nvGrpSpPr>
        <p:grpSpPr bwMode="auto">
          <a:xfrm>
            <a:off x="2362200" y="6172200"/>
            <a:ext cx="76200" cy="533400"/>
            <a:chOff x="1931889" y="4648200"/>
            <a:chExt cx="76200" cy="533400"/>
          </a:xfrm>
        </p:grpSpPr>
        <p:sp>
          <p:nvSpPr>
            <p:cNvPr id="10" name="Oval 9"/>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Oval 10"/>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Oval 11"/>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grpSp>
        <p:nvGrpSpPr>
          <p:cNvPr id="9" name="Group 12"/>
          <p:cNvGrpSpPr>
            <a:grpSpLocks/>
          </p:cNvGrpSpPr>
          <p:nvPr/>
        </p:nvGrpSpPr>
        <p:grpSpPr bwMode="auto">
          <a:xfrm>
            <a:off x="6934200" y="6172200"/>
            <a:ext cx="76200" cy="533400"/>
            <a:chOff x="1931889" y="4648200"/>
            <a:chExt cx="76200" cy="533400"/>
          </a:xfrm>
        </p:grpSpPr>
        <p:sp>
          <p:nvSpPr>
            <p:cNvPr id="14" name="Oval 13"/>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Oval 14"/>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Oval 15"/>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Data  Flow</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t>Load </a:t>
            </a:r>
            <a:r>
              <a:rPr lang="en-US" altLang="en-US" sz="1600" smtClean="0">
                <a:solidFill>
                  <a:srgbClr val="FFFFFF"/>
                </a:solidFill>
              </a:rPr>
              <a:t>Visits</a:t>
            </a:r>
          </a:p>
        </p:txBody>
      </p:sp>
      <p:sp>
        <p:nvSpPr>
          <p:cNvPr id="6" name="Rounded Rectangle 5"/>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url</a:t>
            </a:r>
          </a:p>
        </p:txBody>
      </p:sp>
      <p:sp>
        <p:nvSpPr>
          <p:cNvPr id="8" name="Rounded Rectangle 7"/>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count</a:t>
            </a:r>
            <a:endParaRPr lang="en-US" altLang="en-US" sz="1600" smtClean="0">
              <a:solidFill>
                <a:srgbClr val="FFFFFF"/>
              </a:solidFill>
            </a:endParaRPr>
          </a:p>
        </p:txBody>
      </p:sp>
      <p:sp>
        <p:nvSpPr>
          <p:cNvPr id="9" name="Rounded Rectangle 8"/>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Load </a:t>
            </a:r>
            <a:r>
              <a:rPr lang="en-US" altLang="en-US" sz="1600" smtClean="0">
                <a:solidFill>
                  <a:srgbClr val="FFFFFF"/>
                </a:solidFill>
              </a:rPr>
              <a:t>Url Info</a:t>
            </a:r>
          </a:p>
        </p:txBody>
      </p:sp>
      <p:sp>
        <p:nvSpPr>
          <p:cNvPr id="10" name="Rounded Rectangle 9"/>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Join </a:t>
            </a:r>
            <a:r>
              <a:rPr lang="en-US" altLang="en-US" sz="1600" smtClean="0">
                <a:solidFill>
                  <a:srgbClr val="FFFFFF"/>
                </a:solidFill>
              </a:rPr>
              <a:t>on url</a:t>
            </a:r>
          </a:p>
        </p:txBody>
      </p:sp>
      <p:sp>
        <p:nvSpPr>
          <p:cNvPr id="11" name="Rounded Rectangle 10"/>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Group </a:t>
            </a:r>
            <a:r>
              <a:rPr lang="en-US" altLang="en-US" sz="1600" smtClean="0">
                <a:solidFill>
                  <a:srgbClr val="FFFFFF"/>
                </a:solidFill>
              </a:rPr>
              <a:t>by category</a:t>
            </a:r>
          </a:p>
        </p:txBody>
      </p:sp>
      <p:sp>
        <p:nvSpPr>
          <p:cNvPr id="12" name="Rounded Rectangle 11"/>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0000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000000"/>
                </a:solidFill>
              </a:rPr>
              <a:t>generate </a:t>
            </a:r>
            <a:r>
              <a:rPr lang="en-US" altLang="en-US" smtClean="0">
                <a:solidFill>
                  <a:srgbClr val="FFFFFF"/>
                </a:solidFill>
              </a:rPr>
              <a:t>top10 urls</a:t>
            </a:r>
            <a:endParaRPr lang="en-US" altLang="en-US" sz="1600" smtClean="0">
              <a:solidFill>
                <a:srgbClr val="FFFFFF"/>
              </a:solidFill>
            </a:endParaRPr>
          </a:p>
        </p:txBody>
      </p:sp>
      <p:cxnSp>
        <p:nvCxnSpPr>
          <p:cNvPr id="14" name="Straight Arrow Connector 13"/>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8" name="Straight Arrow Connector 17"/>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1" name="Straight Arrow Connector 20"/>
          <p:cNvCxnSpPr>
            <a:cxnSpLocks noChangeShapeType="1"/>
            <a:stCxn id="9"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4" name="Straight Arrow Connector 33"/>
          <p:cNvCxnSpPr>
            <a:cxnSpLocks noChangeShapeType="1"/>
            <a:stCxn id="10" idx="2"/>
            <a:endCxn id="11"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6" name="Straight Arrow Connector 35"/>
          <p:cNvCxnSpPr>
            <a:cxnSpLocks noChangeShapeType="1"/>
            <a:stCxn id="11" idx="2"/>
            <a:endCxn id="12"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0" name="Straight Arrow Connector 39"/>
          <p:cNvCxnSpPr>
            <a:cxnSpLocks noChangeShapeType="1"/>
            <a:endCxn id="0" idx="1"/>
          </p:cNvCxnSpPr>
          <p:nvPr/>
        </p:nvCxnSpPr>
        <p:spPr bwMode="auto">
          <a:xfrm>
            <a:off x="4954588" y="5837238"/>
            <a:ext cx="379412" cy="5492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pic>
        <p:nvPicPr>
          <p:cNvPr id="93201" name="Picture 17"/>
          <p:cNvPicPr>
            <a:picLocks noChangeAspect="1" noChangeArrowheads="1"/>
          </p:cNvPicPr>
          <p:nvPr/>
        </p:nvPicPr>
        <p:blipFill>
          <a:blip r:embed="rId2"/>
          <a:srcRect/>
          <a:stretch>
            <a:fillRect/>
          </a:stretch>
        </p:blipFill>
        <p:spPr bwMode="auto">
          <a:xfrm>
            <a:off x="5334000" y="5913438"/>
            <a:ext cx="914400" cy="944562"/>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93201"/>
                                        </p:tgtEl>
                                        <p:attrNameLst>
                                          <p:attrName>style.visibility</p:attrName>
                                        </p:attrNameLst>
                                      </p:cBhvr>
                                      <p:to>
                                        <p:strVal val="visible"/>
                                      </p:to>
                                    </p:set>
                                    <p:animEffect transition="in" filter="box(in)">
                                      <p:cBhvr>
                                        <p:cTn id="43" dur="500"/>
                                        <p:tgtEl>
                                          <p:spTgt spid="93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447800" y="46038"/>
            <a:ext cx="7620000" cy="792162"/>
          </a:xfrm>
          <a:solidFill>
            <a:schemeClr val="bg1"/>
          </a:solidFill>
          <a:ln>
            <a:solidFill>
              <a:schemeClr val="bg1"/>
            </a:solidFill>
          </a:ln>
        </p:spPr>
        <p:txBody>
          <a:bodyPr/>
          <a:lstStyle/>
          <a:p>
            <a:pPr eaLnBrk="1" hangingPunct="1"/>
            <a:r>
              <a:rPr lang="en-US" altLang="en-US" sz="4000" b="1" smtClean="0">
                <a:solidFill>
                  <a:schemeClr val="tx2"/>
                </a:solidFill>
              </a:rPr>
              <a:t>Data Processing Renaissance</a:t>
            </a:r>
          </a:p>
        </p:txBody>
      </p:sp>
      <p:pic>
        <p:nvPicPr>
          <p:cNvPr id="6147" name="Content Placeholder 3"/>
          <p:cNvPicPr>
            <a:picLocks noGrp="1" noChangeAspect="1"/>
          </p:cNvPicPr>
          <p:nvPr>
            <p:ph idx="4294967295"/>
          </p:nvPr>
        </p:nvPicPr>
        <p:blipFill>
          <a:blip r:embed="rId2"/>
          <a:srcRect/>
          <a:stretch>
            <a:fillRect/>
          </a:stretch>
        </p:blipFill>
        <p:spPr>
          <a:xfrm>
            <a:off x="4079875" y="1066800"/>
            <a:ext cx="415925" cy="914400"/>
          </a:xfrm>
        </p:spPr>
      </p:pic>
      <p:sp>
        <p:nvSpPr>
          <p:cNvPr id="5" name="Can 4"/>
          <p:cNvSpPr/>
          <p:nvPr/>
        </p:nvSpPr>
        <p:spPr>
          <a:xfrm>
            <a:off x="40386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 name="Can 5"/>
          <p:cNvSpPr/>
          <p:nvPr/>
        </p:nvSpPr>
        <p:spPr>
          <a:xfrm>
            <a:off x="4381500" y="2057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Can 6"/>
          <p:cNvSpPr/>
          <p:nvPr/>
        </p:nvSpPr>
        <p:spPr>
          <a:xfrm>
            <a:off x="38862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Can 7"/>
          <p:cNvSpPr/>
          <p:nvPr/>
        </p:nvSpPr>
        <p:spPr>
          <a:xfrm>
            <a:off x="42291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9" name="Can 8"/>
          <p:cNvSpPr/>
          <p:nvPr/>
        </p:nvSpPr>
        <p:spPr>
          <a:xfrm>
            <a:off x="4572000" y="2438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0" name="Can 9"/>
          <p:cNvSpPr/>
          <p:nvPr/>
        </p:nvSpPr>
        <p:spPr>
          <a:xfrm>
            <a:off x="36957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Can 10"/>
          <p:cNvSpPr/>
          <p:nvPr/>
        </p:nvSpPr>
        <p:spPr>
          <a:xfrm>
            <a:off x="40386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Can 11"/>
          <p:cNvSpPr/>
          <p:nvPr/>
        </p:nvSpPr>
        <p:spPr>
          <a:xfrm>
            <a:off x="43815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3" name="Can 12"/>
          <p:cNvSpPr/>
          <p:nvPr/>
        </p:nvSpPr>
        <p:spPr>
          <a:xfrm>
            <a:off x="4724400" y="2819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4" name="Can 13"/>
          <p:cNvSpPr/>
          <p:nvPr/>
        </p:nvSpPr>
        <p:spPr>
          <a:xfrm>
            <a:off x="38862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Can 14"/>
          <p:cNvSpPr/>
          <p:nvPr/>
        </p:nvSpPr>
        <p:spPr>
          <a:xfrm>
            <a:off x="42291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Can 15"/>
          <p:cNvSpPr/>
          <p:nvPr/>
        </p:nvSpPr>
        <p:spPr>
          <a:xfrm>
            <a:off x="4572000"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7" name="Can 16"/>
          <p:cNvSpPr/>
          <p:nvPr/>
        </p:nvSpPr>
        <p:spPr>
          <a:xfrm>
            <a:off x="4892675"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8" name="Can 17"/>
          <p:cNvSpPr/>
          <p:nvPr/>
        </p:nvSpPr>
        <p:spPr>
          <a:xfrm>
            <a:off x="3548063" y="3200400"/>
            <a:ext cx="22860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162" name="Content Placeholder 2"/>
          <p:cNvSpPr txBox="1">
            <a:spLocks/>
          </p:cNvSpPr>
          <p:nvPr/>
        </p:nvSpPr>
        <p:spPr bwMode="auto">
          <a:xfrm>
            <a:off x="457200" y="3886200"/>
            <a:ext cx="8610600" cy="2286000"/>
          </a:xfrm>
          <a:prstGeom prst="rect">
            <a:avLst/>
          </a:prstGeom>
          <a:noFill/>
          <a:ln w="9525">
            <a:noFill/>
            <a:miter lim="800000"/>
            <a:headEnd/>
            <a:tailEnd/>
          </a:ln>
        </p:spPr>
        <p:txBody>
          <a:bodyPr/>
          <a:lstStyle/>
          <a:p>
            <a:pPr marL="342900" indent="-342900" algn="l">
              <a:lnSpc>
                <a:spcPct val="90000"/>
              </a:lnSpc>
              <a:spcBef>
                <a:spcPct val="20000"/>
              </a:spcBef>
              <a:buFont typeface="Wingdings" pitchFamily="2" charset="2"/>
              <a:buChar char="§"/>
            </a:pPr>
            <a:r>
              <a:rPr lang="en-US" altLang="en-US" sz="3000">
                <a:latin typeface="Calibri" charset="0"/>
              </a:rPr>
              <a:t>Internet companies swimming in data</a:t>
            </a:r>
            <a:endParaRPr lang="en-US" altLang="en-US" sz="2600">
              <a:latin typeface="Calibri" charset="0"/>
            </a:endParaRPr>
          </a:p>
          <a:p>
            <a:pPr marL="800100" lvl="1" indent="-342900" algn="l">
              <a:lnSpc>
                <a:spcPct val="90000"/>
              </a:lnSpc>
              <a:spcBef>
                <a:spcPct val="20000"/>
              </a:spcBef>
              <a:buFont typeface="Arial" charset="0"/>
              <a:buChar char="•"/>
            </a:pPr>
            <a:r>
              <a:rPr lang="en-US" altLang="en-US" sz="2600">
                <a:latin typeface="Calibri" charset="0"/>
              </a:rPr>
              <a:t>TBs/day for Yahoo! Or Google!</a:t>
            </a:r>
          </a:p>
          <a:p>
            <a:pPr marL="800100" lvl="1" indent="-342900" algn="l">
              <a:lnSpc>
                <a:spcPct val="90000"/>
              </a:lnSpc>
              <a:spcBef>
                <a:spcPct val="20000"/>
              </a:spcBef>
              <a:buFont typeface="Arial" charset="0"/>
              <a:buChar char="•"/>
            </a:pPr>
            <a:r>
              <a:rPr lang="en-US" altLang="en-US" sz="2600">
                <a:latin typeface="Calibri" charset="0"/>
              </a:rPr>
              <a:t>PBs/day for FaceBook!</a:t>
            </a:r>
          </a:p>
          <a:p>
            <a:pPr marL="342900" indent="-342900" algn="l">
              <a:lnSpc>
                <a:spcPct val="90000"/>
              </a:lnSpc>
              <a:spcBef>
                <a:spcPct val="20000"/>
              </a:spcBef>
              <a:buFont typeface="Wingdings" pitchFamily="2" charset="2"/>
              <a:buChar char="§"/>
            </a:pPr>
            <a:endParaRPr lang="en-US" altLang="en-US" sz="1000">
              <a:latin typeface="Calibri" charset="0"/>
            </a:endParaRPr>
          </a:p>
          <a:p>
            <a:pPr marL="342900" indent="-342900" algn="l">
              <a:lnSpc>
                <a:spcPct val="90000"/>
              </a:lnSpc>
              <a:spcBef>
                <a:spcPct val="20000"/>
              </a:spcBef>
              <a:buFont typeface="Wingdings" pitchFamily="2" charset="2"/>
              <a:buChar char="§"/>
            </a:pPr>
            <a:r>
              <a:rPr lang="en-US" altLang="en-US" sz="3000">
                <a:latin typeface="Calibri" charset="0"/>
              </a:rPr>
              <a:t>Data analysis is “inner loop” of product innovation</a:t>
            </a:r>
          </a:p>
          <a:p>
            <a:pPr marL="342900" indent="-342900" algn="l">
              <a:lnSpc>
                <a:spcPct val="90000"/>
              </a:lnSpc>
              <a:spcBef>
                <a:spcPct val="20000"/>
              </a:spcBef>
              <a:buFont typeface="Wingdings" pitchFamily="2" charset="2"/>
              <a:buNone/>
            </a:pPr>
            <a:endParaRPr lang="en-US" altLang="en-US" sz="1100">
              <a:latin typeface="Calibr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   Equivalent Pig Latin</a:t>
            </a:r>
          </a:p>
        </p:txBody>
      </p:sp>
      <p:sp>
        <p:nvSpPr>
          <p:cNvPr id="3" name="Content Placeholder 2"/>
          <p:cNvSpPr>
            <a:spLocks noGrp="1"/>
          </p:cNvSpPr>
          <p:nvPr>
            <p:ph idx="4294967295"/>
          </p:nvPr>
        </p:nvSpPr>
        <p:spPr>
          <a:xfrm>
            <a:off x="152400" y="1143000"/>
            <a:ext cx="8915400" cy="52578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solidFill>
                  <a:srgbClr val="F79646"/>
                </a:solidFill>
              </a:rPr>
              <a:t>store</a:t>
            </a:r>
            <a:r>
              <a:rPr lang="en-US" altLang="en-US" sz="2800" smtClean="0"/>
              <a:t> topUrls </a:t>
            </a:r>
            <a:r>
              <a:rPr lang="en-US" altLang="en-US" sz="2800" smtClean="0">
                <a:solidFill>
                  <a:srgbClr val="F79646"/>
                </a:solidFill>
              </a:rPr>
              <a:t>into</a:t>
            </a:r>
            <a:r>
              <a:rPr lang="en-US" altLang="en-US" sz="2800" smtClean="0"/>
              <a:t> ‘/data/topUrls’;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a:xfrm>
            <a:off x="152400" y="10668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4819"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26670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2819400" y="2971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48006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Operates directly over files</a:t>
            </a:r>
          </a:p>
        </p:txBody>
      </p:sp>
      <p:sp>
        <p:nvSpPr>
          <p:cNvPr id="11" name="Oval 10"/>
          <p:cNvSpPr>
            <a:spLocks noChangeArrowheads="1"/>
          </p:cNvSpPr>
          <p:nvPr/>
        </p:nvSpPr>
        <p:spPr bwMode="auto">
          <a:xfrm>
            <a:off x="2743200" y="59436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5843"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Quick Start and Interoperability</a:t>
            </a:r>
          </a:p>
        </p:txBody>
      </p:sp>
      <p:sp>
        <p:nvSpPr>
          <p:cNvPr id="5" name="Oval 4"/>
          <p:cNvSpPr>
            <a:spLocks noChangeArrowheads="1"/>
          </p:cNvSpPr>
          <p:nvPr/>
        </p:nvSpPr>
        <p:spPr bwMode="auto">
          <a:xfrm>
            <a:off x="5105400" y="1066800"/>
            <a:ext cx="2438400" cy="6096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Oval 6"/>
          <p:cNvSpPr>
            <a:spLocks noChangeArrowheads="1"/>
          </p:cNvSpPr>
          <p:nvPr/>
        </p:nvSpPr>
        <p:spPr bwMode="auto">
          <a:xfrm>
            <a:off x="5410200" y="2895600"/>
            <a:ext cx="33528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828800" y="4114800"/>
            <a:ext cx="5105400" cy="13716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Schemas optional; </a:t>
            </a:r>
          </a:p>
          <a:p>
            <a:pPr algn="ctr">
              <a:defRPr/>
            </a:pPr>
            <a:r>
              <a:rPr lang="en-US" altLang="en-US" sz="2800" smtClean="0">
                <a:solidFill>
                  <a:srgbClr val="FFFFFF"/>
                </a:solidFill>
              </a:rPr>
              <a:t>Can be assigned dynamically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4294967295"/>
          </p:nvPr>
        </p:nvSpPr>
        <p:spPr>
          <a:xfrm>
            <a:off x="152400" y="1219200"/>
            <a:ext cx="8915400" cy="5486400"/>
          </a:xfrm>
        </p:spPr>
        <p:txBody>
          <a:bodyPr/>
          <a:lstStyle/>
          <a:p>
            <a:pPr eaLnBrk="1" hangingPunct="1">
              <a:lnSpc>
                <a:spcPct val="90000"/>
              </a:lnSpc>
              <a:buFont typeface="Arial" charset="0"/>
              <a:buNone/>
            </a:pPr>
            <a:r>
              <a:rPr lang="en-US" altLang="en-US" sz="2800" smtClean="0"/>
              <a:t>visits             = </a:t>
            </a:r>
            <a:r>
              <a:rPr lang="en-US" altLang="en-US" sz="2800" smtClean="0">
                <a:solidFill>
                  <a:srgbClr val="F79646"/>
                </a:solidFill>
              </a:rPr>
              <a:t>load</a:t>
            </a:r>
            <a:r>
              <a:rPr lang="en-US" altLang="en-US" sz="2800" smtClean="0"/>
              <a:t> </a:t>
            </a:r>
            <a:r>
              <a:rPr lang="en-US" altLang="en-US" sz="2800" smtClean="0">
                <a:solidFill>
                  <a:schemeClr val="accent2"/>
                </a:solidFill>
              </a:rPr>
              <a:t>‘/data/visits’ </a:t>
            </a:r>
            <a:r>
              <a:rPr lang="en-US" altLang="en-US" sz="2800" smtClean="0">
                <a:solidFill>
                  <a:srgbClr val="F79646"/>
                </a:solidFill>
              </a:rPr>
              <a:t>as</a:t>
            </a:r>
            <a:r>
              <a:rPr lang="en-US" altLang="en-US" sz="2800" smtClean="0"/>
              <a:t> (user, url, time);</a:t>
            </a:r>
          </a:p>
          <a:p>
            <a:pPr eaLnBrk="1" hangingPunct="1">
              <a:lnSpc>
                <a:spcPct val="90000"/>
              </a:lnSpc>
              <a:buFont typeface="Arial" charset="0"/>
              <a:buNone/>
            </a:pPr>
            <a:r>
              <a:rPr lang="en-US" altLang="en-US" sz="2800" smtClean="0"/>
              <a:t>gVisits          = </a:t>
            </a:r>
            <a:r>
              <a:rPr lang="en-US" altLang="en-US" sz="2800" smtClean="0">
                <a:solidFill>
                  <a:srgbClr val="F79646"/>
                </a:solidFill>
              </a:rPr>
              <a:t>group</a:t>
            </a:r>
            <a:r>
              <a:rPr lang="en-US" altLang="en-US" sz="2800" smtClean="0"/>
              <a:t> visits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visitCounts  = </a:t>
            </a:r>
            <a:r>
              <a:rPr lang="en-US" altLang="en-US" sz="2800" smtClean="0">
                <a:solidFill>
                  <a:srgbClr val="F79646"/>
                </a:solidFill>
              </a:rPr>
              <a:t>foreach</a:t>
            </a:r>
            <a:r>
              <a:rPr lang="en-US" altLang="en-US" sz="2800" smtClean="0"/>
              <a:t> gVisits </a:t>
            </a:r>
            <a:r>
              <a:rPr lang="en-US" altLang="en-US" sz="2800" smtClean="0">
                <a:solidFill>
                  <a:srgbClr val="F79646"/>
                </a:solidFill>
              </a:rPr>
              <a:t>generate</a:t>
            </a:r>
            <a:r>
              <a:rPr lang="en-US" altLang="en-US" sz="2800" smtClean="0"/>
              <a:t> url, count(urlVisits);</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urlInfo          = </a:t>
            </a:r>
            <a:r>
              <a:rPr lang="en-US" altLang="en-US" sz="2800" smtClean="0">
                <a:solidFill>
                  <a:srgbClr val="F79646"/>
                </a:solidFill>
              </a:rPr>
              <a:t>load</a:t>
            </a:r>
            <a:r>
              <a:rPr lang="en-US" altLang="en-US" sz="2800" smtClean="0"/>
              <a:t> </a:t>
            </a:r>
            <a:r>
              <a:rPr lang="en-US" altLang="en-US" sz="2800" smtClean="0">
                <a:solidFill>
                  <a:srgbClr val="C0504D"/>
                </a:solidFill>
              </a:rPr>
              <a:t>‘/data/urlInfo’ </a:t>
            </a:r>
            <a:r>
              <a:rPr lang="en-US" altLang="en-US" sz="2800" smtClean="0">
                <a:solidFill>
                  <a:srgbClr val="F79646"/>
                </a:solidFill>
              </a:rPr>
              <a:t>as</a:t>
            </a:r>
            <a:r>
              <a:rPr lang="en-US" altLang="en-US" sz="2800" smtClean="0"/>
              <a:t> (url, category, pRank);</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visitCounts  = </a:t>
            </a:r>
            <a:r>
              <a:rPr lang="en-US" altLang="en-US" sz="2800" smtClean="0">
                <a:solidFill>
                  <a:srgbClr val="F79646"/>
                </a:solidFill>
              </a:rPr>
              <a:t>join</a:t>
            </a:r>
            <a:r>
              <a:rPr lang="en-US" altLang="en-US" sz="2800" smtClean="0"/>
              <a:t> visitCounts </a:t>
            </a:r>
            <a:r>
              <a:rPr lang="en-US" altLang="en-US" sz="2800" smtClean="0">
                <a:solidFill>
                  <a:srgbClr val="F79646"/>
                </a:solidFill>
              </a:rPr>
              <a:t>by</a:t>
            </a:r>
            <a:r>
              <a:rPr lang="en-US" altLang="en-US" sz="2800" smtClean="0"/>
              <a:t> url, urlInfo </a:t>
            </a:r>
            <a:r>
              <a:rPr lang="en-US" altLang="en-US" sz="2800" smtClean="0">
                <a:solidFill>
                  <a:srgbClr val="F79646"/>
                </a:solidFill>
              </a:rPr>
              <a:t>by</a:t>
            </a:r>
            <a:r>
              <a:rPr lang="en-US" altLang="en-US" sz="2800" smtClean="0"/>
              <a:t> url;</a:t>
            </a:r>
          </a:p>
          <a:p>
            <a:pPr eaLnBrk="1" hangingPunct="1">
              <a:lnSpc>
                <a:spcPct val="90000"/>
              </a:lnSpc>
              <a:buFont typeface="Arial" charset="0"/>
              <a:buNone/>
            </a:pPr>
            <a:r>
              <a:rPr lang="en-US" altLang="en-US" sz="2800" smtClean="0"/>
              <a:t>gCategories = </a:t>
            </a:r>
            <a:r>
              <a:rPr lang="en-US" altLang="en-US" sz="2800" smtClean="0">
                <a:solidFill>
                  <a:srgbClr val="F79646"/>
                </a:solidFill>
              </a:rPr>
              <a:t>group</a:t>
            </a:r>
            <a:r>
              <a:rPr lang="en-US" altLang="en-US" sz="2800" smtClean="0"/>
              <a:t> visitCounts </a:t>
            </a:r>
            <a:r>
              <a:rPr lang="en-US" altLang="en-US" sz="2800" smtClean="0">
                <a:solidFill>
                  <a:srgbClr val="F79646"/>
                </a:solidFill>
              </a:rPr>
              <a:t>by</a:t>
            </a:r>
            <a:r>
              <a:rPr lang="en-US" altLang="en-US" sz="2800" smtClean="0"/>
              <a:t> category;</a:t>
            </a:r>
          </a:p>
          <a:p>
            <a:pPr eaLnBrk="1" hangingPunct="1">
              <a:lnSpc>
                <a:spcPct val="90000"/>
              </a:lnSpc>
              <a:buFont typeface="Arial" charset="0"/>
              <a:buNone/>
            </a:pPr>
            <a:r>
              <a:rPr lang="en-US" altLang="en-US" sz="2800" smtClean="0"/>
              <a:t>topUrls = </a:t>
            </a:r>
            <a:r>
              <a:rPr lang="en-US" altLang="en-US" sz="2800" smtClean="0">
                <a:solidFill>
                  <a:srgbClr val="F79646"/>
                </a:solidFill>
              </a:rPr>
              <a:t>foreach</a:t>
            </a:r>
            <a:r>
              <a:rPr lang="en-US" altLang="en-US" sz="2800" smtClean="0"/>
              <a:t> gCategories </a:t>
            </a:r>
            <a:r>
              <a:rPr lang="en-US" altLang="en-US" sz="2800" smtClean="0">
                <a:solidFill>
                  <a:srgbClr val="F79646"/>
                </a:solidFill>
              </a:rPr>
              <a:t>generate</a:t>
            </a:r>
            <a:r>
              <a:rPr lang="en-US" altLang="en-US" sz="2800" smtClean="0"/>
              <a:t> top(visitCounts,10);</a:t>
            </a:r>
          </a:p>
          <a:p>
            <a:pPr eaLnBrk="1" hangingPunct="1">
              <a:lnSpc>
                <a:spcPct val="90000"/>
              </a:lnSpc>
              <a:buFont typeface="Arial" charset="0"/>
              <a:buNone/>
            </a:pPr>
            <a:endParaRPr lang="en-US" altLang="en-US" sz="2800" smtClean="0"/>
          </a:p>
          <a:p>
            <a:pPr eaLnBrk="1" hangingPunct="1">
              <a:lnSpc>
                <a:spcPct val="90000"/>
              </a:lnSpc>
              <a:buFont typeface="Arial" charset="0"/>
              <a:buNone/>
            </a:pPr>
            <a:r>
              <a:rPr lang="en-US" altLang="en-US" sz="2800" smtClean="0"/>
              <a:t>store topUrls into ‘/data/topUrls’;</a:t>
            </a:r>
          </a:p>
        </p:txBody>
      </p:sp>
      <p:sp>
        <p:nvSpPr>
          <p:cNvPr id="36867"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User-Code as a First-Class Citizen</a:t>
            </a:r>
          </a:p>
        </p:txBody>
      </p:sp>
      <p:sp>
        <p:nvSpPr>
          <p:cNvPr id="7" name="Oval 6"/>
          <p:cNvSpPr>
            <a:spLocks noChangeArrowheads="1"/>
          </p:cNvSpPr>
          <p:nvPr/>
        </p:nvSpPr>
        <p:spPr bwMode="auto">
          <a:xfrm>
            <a:off x="5791200" y="4876800"/>
            <a:ext cx="3124200" cy="762000"/>
          </a:xfrm>
          <a:prstGeom prst="ellipse">
            <a:avLst/>
          </a:prstGeom>
          <a:gradFill rotWithShape="1">
            <a:gsLst>
              <a:gs pos="0">
                <a:srgbClr val="9BC1FF">
                  <a:alpha val="34000"/>
                </a:srgbClr>
              </a:gs>
              <a:gs pos="100000">
                <a:srgbClr val="3F80CD">
                  <a:alpha val="34000"/>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ounded Rectangle 7"/>
          <p:cNvSpPr>
            <a:spLocks noChangeArrowheads="1"/>
          </p:cNvSpPr>
          <p:nvPr/>
        </p:nvSpPr>
        <p:spPr bwMode="auto">
          <a:xfrm>
            <a:off x="1295400" y="1295400"/>
            <a:ext cx="5105400" cy="22860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t>User-defined functions </a:t>
            </a:r>
            <a:r>
              <a:rPr lang="en-US" altLang="en-US" sz="2800" smtClean="0">
                <a:solidFill>
                  <a:srgbClr val="FFFFFF"/>
                </a:solidFill>
              </a:rPr>
              <a:t>(UDFs) can be used in every construct</a:t>
            </a:r>
          </a:p>
          <a:p>
            <a:pPr lvl="1">
              <a:buFont typeface="Arial" charset="0"/>
              <a:buChar char="•"/>
              <a:defRPr/>
            </a:pPr>
            <a:r>
              <a:rPr lang="en-US" altLang="en-US" sz="2800" smtClean="0">
                <a:solidFill>
                  <a:srgbClr val="FFFFFF"/>
                </a:solidFill>
              </a:rPr>
              <a:t> </a:t>
            </a:r>
            <a:r>
              <a:rPr lang="en-US" altLang="en-US" sz="2800" smtClean="0">
                <a:solidFill>
                  <a:schemeClr val="bg1"/>
                </a:solidFill>
              </a:rPr>
              <a:t>Load, Store</a:t>
            </a:r>
          </a:p>
          <a:p>
            <a:pPr lvl="1">
              <a:buFont typeface="Arial" charset="0"/>
              <a:buChar char="•"/>
              <a:defRPr/>
            </a:pPr>
            <a:r>
              <a:rPr lang="en-US" altLang="en-US" sz="2800" smtClean="0">
                <a:solidFill>
                  <a:schemeClr val="bg1"/>
                </a:solidFill>
              </a:rPr>
              <a:t> Group, Filter, Foreach</a:t>
            </a:r>
          </a:p>
          <a:p>
            <a:pPr lvl="1" algn="ctr">
              <a:defRPr/>
            </a:pPr>
            <a:endParaRPr lang="en-US" altLang="en-US" sz="28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4294967295"/>
          </p:nvPr>
        </p:nvSpPr>
        <p:spPr>
          <a:xfrm>
            <a:off x="152400" y="1371600"/>
            <a:ext cx="8915400" cy="4648200"/>
          </a:xfrm>
        </p:spPr>
        <p:txBody>
          <a:bodyPr/>
          <a:lstStyle/>
          <a:p>
            <a:pPr eaLnBrk="1" hangingPunct="1"/>
            <a:r>
              <a:rPr lang="en-US" altLang="en-US" smtClean="0"/>
              <a:t>Pig Latin has a </a:t>
            </a:r>
            <a:r>
              <a:rPr lang="en-US" altLang="en-US" smtClean="0">
                <a:solidFill>
                  <a:schemeClr val="tx2"/>
                </a:solidFill>
              </a:rPr>
              <a:t>fully nested data model </a:t>
            </a:r>
            <a:r>
              <a:rPr lang="en-US" altLang="en-US" smtClean="0"/>
              <a:t>with:</a:t>
            </a:r>
          </a:p>
          <a:p>
            <a:pPr lvl="1" eaLnBrk="1" hangingPunct="1"/>
            <a:r>
              <a:rPr lang="en-US" altLang="en-US" smtClean="0"/>
              <a:t>Atomic values, tuples, bags (lists), and maps</a:t>
            </a:r>
          </a:p>
          <a:p>
            <a:pPr lvl="1" eaLnBrk="1" hangingPunct="1"/>
            <a:endParaRPr lang="en-US" altLang="en-US" smtClean="0"/>
          </a:p>
          <a:p>
            <a:pPr lvl="1" algn="ctr" eaLnBrk="1" hangingPunct="1">
              <a:buFont typeface="Arial" charset="0"/>
              <a:buNone/>
            </a:pPr>
            <a:r>
              <a:rPr lang="en-US" altLang="en-US" smtClean="0"/>
              <a:t> </a:t>
            </a:r>
          </a:p>
          <a:p>
            <a:pPr lvl="1" eaLnBrk="1" hangingPunct="1">
              <a:buFont typeface="Arial" charset="0"/>
              <a:buNone/>
            </a:pPr>
            <a:endParaRPr lang="en-US" altLang="en-US" sz="2400" smtClean="0"/>
          </a:p>
          <a:p>
            <a:pPr lvl="1" eaLnBrk="1" hangingPunct="1">
              <a:buFont typeface="Arial" charset="0"/>
              <a:buNone/>
            </a:pPr>
            <a:endParaRPr lang="en-US" altLang="en-US" smtClean="0"/>
          </a:p>
          <a:p>
            <a:pPr eaLnBrk="1" hangingPunct="1"/>
            <a:r>
              <a:rPr lang="en-US" altLang="en-US" smtClean="0">
                <a:solidFill>
                  <a:srgbClr val="1F497D"/>
                </a:solidFill>
              </a:rPr>
              <a:t>Avoids expensive joins</a:t>
            </a:r>
          </a:p>
          <a:p>
            <a:pPr eaLnBrk="1" hangingPunct="1">
              <a:buFont typeface="Arial" charset="0"/>
              <a:buNone/>
            </a:pPr>
            <a:endParaRPr lang="en-US" altLang="en-US" smtClean="0"/>
          </a:p>
        </p:txBody>
      </p:sp>
      <p:sp>
        <p:nvSpPr>
          <p:cNvPr id="37891" name="Title 1"/>
          <p:cNvSpPr>
            <a:spLocks noGrp="1"/>
          </p:cNvSpPr>
          <p:nvPr>
            <p:ph type="title" idx="4294967295"/>
          </p:nvPr>
        </p:nvSpPr>
        <p:spPr>
          <a:xfrm>
            <a:off x="1447800" y="46038"/>
            <a:ext cx="7620000" cy="792162"/>
          </a:xfrm>
        </p:spPr>
        <p:txBody>
          <a:bodyPr/>
          <a:lstStyle/>
          <a:p>
            <a:pPr eaLnBrk="1" hangingPunct="1"/>
            <a:r>
              <a:rPr lang="en-US" altLang="en-US" sz="4000" b="1" smtClean="0">
                <a:solidFill>
                  <a:schemeClr val="tx2"/>
                </a:solidFill>
              </a:rPr>
              <a:t>Nested Data Model</a:t>
            </a:r>
          </a:p>
        </p:txBody>
      </p:sp>
      <p:grpSp>
        <p:nvGrpSpPr>
          <p:cNvPr id="3" name="Group 16"/>
          <p:cNvGrpSpPr>
            <a:grpSpLocks/>
          </p:cNvGrpSpPr>
          <p:nvPr/>
        </p:nvGrpSpPr>
        <p:grpSpPr bwMode="auto">
          <a:xfrm>
            <a:off x="2971800" y="2592388"/>
            <a:ext cx="2517775" cy="1217612"/>
            <a:chOff x="2971800" y="2363804"/>
            <a:chExt cx="2518343" cy="1217596"/>
          </a:xfrm>
        </p:grpSpPr>
        <p:sp>
          <p:nvSpPr>
            <p:cNvPr id="37893" name="TextBox 8"/>
            <p:cNvSpPr txBox="1">
              <a:spLocks noChangeArrowheads="1"/>
            </p:cNvSpPr>
            <p:nvPr/>
          </p:nvSpPr>
          <p:spPr bwMode="auto">
            <a:xfrm>
              <a:off x="3127410" y="2754324"/>
              <a:ext cx="868558" cy="366707"/>
            </a:xfrm>
            <a:prstGeom prst="rect">
              <a:avLst/>
            </a:prstGeom>
            <a:noFill/>
            <a:ln w="9525">
              <a:noFill/>
              <a:miter lim="800000"/>
              <a:headEnd/>
              <a:tailEnd/>
            </a:ln>
          </p:spPr>
          <p:txBody>
            <a:bodyPr wrap="none">
              <a:spAutoFit/>
            </a:bodyPr>
            <a:lstStyle/>
            <a:p>
              <a:pPr algn="l"/>
              <a:r>
                <a:rPr lang="en-US" altLang="en-US">
                  <a:latin typeface="Calibri" charset="0"/>
                </a:rPr>
                <a:t>yahoo ,</a:t>
              </a:r>
            </a:p>
          </p:txBody>
        </p:sp>
        <p:sp>
          <p:nvSpPr>
            <p:cNvPr id="37894" name="TextBox 11"/>
            <p:cNvSpPr txBox="1">
              <a:spLocks noChangeArrowheads="1"/>
            </p:cNvSpPr>
            <p:nvPr/>
          </p:nvSpPr>
          <p:spPr bwMode="auto">
            <a:xfrm>
              <a:off x="4194451" y="2449528"/>
              <a:ext cx="868558" cy="366707"/>
            </a:xfrm>
            <a:prstGeom prst="rect">
              <a:avLst/>
            </a:prstGeom>
            <a:noFill/>
            <a:ln w="9525">
              <a:noFill/>
              <a:miter lim="800000"/>
              <a:headEnd/>
              <a:tailEnd/>
            </a:ln>
          </p:spPr>
          <p:txBody>
            <a:bodyPr wrap="none">
              <a:spAutoFit/>
            </a:bodyPr>
            <a:lstStyle/>
            <a:p>
              <a:pPr algn="l"/>
              <a:r>
                <a:rPr lang="en-US" altLang="en-US">
                  <a:latin typeface="Calibri" charset="0"/>
                </a:rPr>
                <a:t>finance</a:t>
              </a:r>
            </a:p>
          </p:txBody>
        </p:sp>
        <p:sp>
          <p:nvSpPr>
            <p:cNvPr id="37895" name="TextBox 12"/>
            <p:cNvSpPr txBox="1">
              <a:spLocks noChangeArrowheads="1"/>
            </p:cNvSpPr>
            <p:nvPr/>
          </p:nvSpPr>
          <p:spPr bwMode="auto">
            <a:xfrm>
              <a:off x="4270668" y="2754324"/>
              <a:ext cx="695482" cy="366707"/>
            </a:xfrm>
            <a:prstGeom prst="rect">
              <a:avLst/>
            </a:prstGeom>
            <a:noFill/>
            <a:ln w="9525">
              <a:noFill/>
              <a:miter lim="800000"/>
              <a:headEnd/>
              <a:tailEnd/>
            </a:ln>
          </p:spPr>
          <p:txBody>
            <a:bodyPr wrap="none">
              <a:spAutoFit/>
            </a:bodyPr>
            <a:lstStyle/>
            <a:p>
              <a:pPr algn="l"/>
              <a:r>
                <a:rPr lang="en-US" altLang="en-US">
                  <a:latin typeface="Calibri" charset="0"/>
                </a:rPr>
                <a:t>email</a:t>
              </a:r>
            </a:p>
          </p:txBody>
        </p:sp>
        <p:sp>
          <p:nvSpPr>
            <p:cNvPr id="37896" name="TextBox 13"/>
            <p:cNvSpPr txBox="1">
              <a:spLocks noChangeArrowheads="1"/>
            </p:cNvSpPr>
            <p:nvPr/>
          </p:nvSpPr>
          <p:spPr bwMode="auto">
            <a:xfrm>
              <a:off x="4270668" y="3059120"/>
              <a:ext cx="671664" cy="366707"/>
            </a:xfrm>
            <a:prstGeom prst="rect">
              <a:avLst/>
            </a:prstGeom>
            <a:noFill/>
            <a:ln w="9525">
              <a:noFill/>
              <a:miter lim="800000"/>
              <a:headEnd/>
              <a:tailEnd/>
            </a:ln>
          </p:spPr>
          <p:txBody>
            <a:bodyPr wrap="none">
              <a:spAutoFit/>
            </a:bodyPr>
            <a:lstStyle/>
            <a:p>
              <a:pPr algn="l"/>
              <a:r>
                <a:rPr lang="en-US" altLang="en-US">
                  <a:latin typeface="Calibri" charset="0"/>
                </a:rPr>
                <a:t>news</a:t>
              </a:r>
            </a:p>
          </p:txBody>
        </p:sp>
        <p:sp>
          <p:nvSpPr>
            <p:cNvPr id="15" name="Double Brace 14"/>
            <p:cNvSpPr>
              <a:spLocks noChangeArrowheads="1"/>
            </p:cNvSpPr>
            <p:nvPr/>
          </p:nvSpPr>
          <p:spPr bwMode="auto">
            <a:xfrm>
              <a:off x="4042016" y="2449528"/>
              <a:ext cx="1141670" cy="979474"/>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2971800" y="2363804"/>
              <a:ext cx="2518343" cy="1217596"/>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304800" y="3733800"/>
            <a:ext cx="8686800" cy="24384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2800">
                <a:latin typeface="Calibri" charset="0"/>
              </a:rPr>
              <a:t>Common case: </a:t>
            </a:r>
            <a:r>
              <a:rPr lang="en-US" altLang="en-US" sz="2800">
                <a:solidFill>
                  <a:schemeClr val="tx2"/>
                </a:solidFill>
                <a:latin typeface="Calibri" charset="0"/>
              </a:rPr>
              <a:t>aggregation</a:t>
            </a:r>
            <a:r>
              <a:rPr lang="en-US" altLang="en-US" sz="2800">
                <a:latin typeface="Calibri" charset="0"/>
              </a:rPr>
              <a:t> on these nested sets</a:t>
            </a:r>
          </a:p>
          <a:p>
            <a:pPr marL="342900" indent="-342900" algn="l">
              <a:spcBef>
                <a:spcPct val="20000"/>
              </a:spcBef>
              <a:buFont typeface="Arial" charset="0"/>
              <a:buChar char="•"/>
            </a:pPr>
            <a:r>
              <a:rPr lang="en-US" altLang="en-US" sz="2800">
                <a:latin typeface="Calibri" charset="0"/>
              </a:rPr>
              <a:t>Power users: sophisticated UDFs, e.g., </a:t>
            </a:r>
            <a:r>
              <a:rPr lang="en-US" altLang="en-US" sz="2800">
                <a:solidFill>
                  <a:srgbClr val="1F497D"/>
                </a:solidFill>
                <a:latin typeface="Calibri" charset="0"/>
              </a:rPr>
              <a:t>sequence analysis</a:t>
            </a:r>
          </a:p>
          <a:p>
            <a:pPr marL="342900" indent="-342900" algn="l">
              <a:spcBef>
                <a:spcPct val="20000"/>
              </a:spcBef>
              <a:buFont typeface="Arial" charset="0"/>
              <a:buChar char="•"/>
            </a:pPr>
            <a:r>
              <a:rPr lang="en-US" altLang="en-US" sz="2800">
                <a:latin typeface="Calibri" charset="0"/>
              </a:rPr>
              <a:t>Efficient Implementation (see paper)</a:t>
            </a:r>
          </a:p>
        </p:txBody>
      </p:sp>
      <p:sp>
        <p:nvSpPr>
          <p:cNvPr id="38915"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Nested Data Model</a:t>
            </a:r>
          </a:p>
        </p:txBody>
      </p:sp>
      <p:sp>
        <p:nvSpPr>
          <p:cNvPr id="38916" name="Content Placeholder 2"/>
          <p:cNvSpPr>
            <a:spLocks noGrp="1"/>
          </p:cNvSpPr>
          <p:nvPr>
            <p:ph idx="4294967295"/>
          </p:nvPr>
        </p:nvSpPr>
        <p:spPr>
          <a:xfrm>
            <a:off x="228600" y="1066800"/>
            <a:ext cx="8686800" cy="2667000"/>
          </a:xfrm>
        </p:spPr>
        <p:txBody>
          <a:bodyPr/>
          <a:lstStyle/>
          <a:p>
            <a:pPr algn="ctr" eaLnBrk="1" hangingPunct="1">
              <a:buFont typeface="Arial" charset="0"/>
              <a:buNone/>
            </a:pPr>
            <a:r>
              <a:rPr lang="en-US" altLang="en-US" smtClean="0"/>
              <a:t>Decouples grouping as an independent operation</a:t>
            </a:r>
          </a:p>
        </p:txBody>
      </p:sp>
      <p:graphicFrame>
        <p:nvGraphicFramePr>
          <p:cNvPr id="4" name="Content Placeholder 4"/>
          <p:cNvGraphicFramePr>
            <a:graphicFrameLocks noGrp="1"/>
          </p:cNvGraphicFramePr>
          <p:nvPr/>
        </p:nvGraphicFramePr>
        <p:xfrm>
          <a:off x="457200" y="1828800"/>
          <a:ext cx="2743200" cy="1645920"/>
        </p:xfrm>
        <a:graphic>
          <a:graphicData uri="http://schemas.openxmlformats.org/drawingml/2006/table">
            <a:tbl>
              <a:tblPr/>
              <a:tblGrid>
                <a:gridCol w="679450"/>
                <a:gridCol w="1149350"/>
                <a:gridCol w="914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698625"/>
          <a:ext cx="3505200" cy="2072640"/>
        </p:xfrm>
        <a:graphic>
          <a:graphicData uri="http://schemas.openxmlformats.org/drawingml/2006/table">
            <a:tbl>
              <a:tblPr/>
              <a:tblGrid>
                <a:gridCol w="1066800"/>
                <a:gridCol w="650875"/>
                <a:gridCol w="1011238"/>
                <a:gridCol w="776287"/>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Visits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a:spLocks noChangeArrowheads="1"/>
          </p:cNvSpPr>
          <p:nvPr/>
        </p:nvSpPr>
        <p:spPr bwMode="auto">
          <a:xfrm>
            <a:off x="5029200" y="1997075"/>
            <a:ext cx="3810000" cy="822325"/>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8" name="Double Brace 7"/>
          <p:cNvSpPr>
            <a:spLocks noChangeArrowheads="1"/>
          </p:cNvSpPr>
          <p:nvPr/>
        </p:nvSpPr>
        <p:spPr bwMode="auto">
          <a:xfrm>
            <a:off x="6211888" y="21097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9" name="Double Bracket 8"/>
          <p:cNvSpPr>
            <a:spLocks noChangeArrowheads="1"/>
          </p:cNvSpPr>
          <p:nvPr/>
        </p:nvSpPr>
        <p:spPr bwMode="auto">
          <a:xfrm>
            <a:off x="5029200" y="2895600"/>
            <a:ext cx="3810000" cy="822325"/>
          </a:xfrm>
          <a:prstGeom prst="bracketPair">
            <a:avLst>
              <a:gd name="adj" fmla="val 16667"/>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6211888" y="2971800"/>
            <a:ext cx="24749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cxnSp>
        <p:nvCxnSpPr>
          <p:cNvPr id="13" name="Straight Arrow Connector 12"/>
          <p:cNvCxnSpPr>
            <a:cxnSpLocks noChangeShapeType="1"/>
          </p:cNvCxnSpPr>
          <p:nvPr/>
        </p:nvCxnSpPr>
        <p:spPr bwMode="auto">
          <a:xfrm>
            <a:off x="3505200" y="2743200"/>
            <a:ext cx="13716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4" name="TextBox 13"/>
          <p:cNvSpPr txBox="1">
            <a:spLocks noChangeArrowheads="1"/>
          </p:cNvSpPr>
          <p:nvPr/>
        </p:nvSpPr>
        <p:spPr bwMode="auto">
          <a:xfrm>
            <a:off x="3276600" y="2057400"/>
            <a:ext cx="1695450" cy="461963"/>
          </a:xfrm>
          <a:prstGeom prst="rect">
            <a:avLst/>
          </a:prstGeom>
          <a:noFill/>
          <a:ln w="9525">
            <a:noFill/>
            <a:miter lim="800000"/>
            <a:headEnd/>
            <a:tailEnd/>
          </a:ln>
        </p:spPr>
        <p:txBody>
          <a:bodyPr wrap="none">
            <a:spAutoFit/>
          </a:bodyPr>
          <a:lstStyle/>
          <a:p>
            <a:pPr algn="l"/>
            <a:r>
              <a:rPr lang="en-US" altLang="en-US" sz="2400">
                <a:solidFill>
                  <a:srgbClr val="F79646"/>
                </a:solidFill>
                <a:latin typeface="Calibri" charset="0"/>
              </a:rPr>
              <a:t>group by</a:t>
            </a:r>
            <a:r>
              <a:rPr lang="en-US" altLang="en-US" sz="2400">
                <a:latin typeface="Calibri" charset="0"/>
              </a:rPr>
              <a:t> url</a:t>
            </a:r>
          </a:p>
        </p:txBody>
      </p:sp>
      <p:sp>
        <p:nvSpPr>
          <p:cNvPr id="17" name="Rounded Rectangular Callout 16"/>
          <p:cNvSpPr>
            <a:spLocks noChangeArrowheads="1"/>
          </p:cNvSpPr>
          <p:nvPr/>
        </p:nvSpPr>
        <p:spPr bwMode="auto">
          <a:xfrm>
            <a:off x="1447800" y="3954463"/>
            <a:ext cx="6248400" cy="1760537"/>
          </a:xfrm>
          <a:prstGeom prst="wedgeRoundRectCallout">
            <a:avLst>
              <a:gd name="adj1" fmla="val 38653"/>
              <a:gd name="adj2" fmla="val 62685"/>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just"/>
            <a:r>
              <a:rPr lang="en-US" altLang="en-US" sz="2000">
                <a:solidFill>
                  <a:srgbClr val="FFFFFF"/>
                </a:solidFill>
                <a:latin typeface="Calibri" charset="0"/>
              </a:rPr>
              <a:t>I frankly like pig much better than SQL in some respects (group + optional ﬂatten), I love nested data structures).” </a:t>
            </a:r>
            <a:endParaRPr lang="en-US" altLang="en-US" sz="2000">
              <a:solidFill>
                <a:schemeClr val="bg1"/>
              </a:solidFill>
              <a:latin typeface="Calibri" charset="0"/>
            </a:endParaRPr>
          </a:p>
        </p:txBody>
      </p:sp>
      <p:sp>
        <p:nvSpPr>
          <p:cNvPr id="18" name="TextBox 17"/>
          <p:cNvSpPr txBox="1">
            <a:spLocks noChangeArrowheads="1"/>
          </p:cNvSpPr>
          <p:nvPr/>
        </p:nvSpPr>
        <p:spPr bwMode="auto">
          <a:xfrm>
            <a:off x="6053138" y="5867400"/>
            <a:ext cx="2862262" cy="830263"/>
          </a:xfrm>
          <a:prstGeom prst="rect">
            <a:avLst/>
          </a:prstGeom>
          <a:noFill/>
          <a:ln w="9525">
            <a:noFill/>
            <a:miter lim="800000"/>
            <a:headEnd/>
            <a:tailEnd/>
          </a:ln>
        </p:spPr>
        <p:txBody>
          <a:bodyPr wrap="none">
            <a:spAutoFit/>
          </a:bodyPr>
          <a:lstStyle/>
          <a:p>
            <a:r>
              <a:rPr lang="en-US" altLang="en-US" sz="2400">
                <a:solidFill>
                  <a:schemeClr val="tx2"/>
                </a:solidFill>
                <a:latin typeface="Calibri" charset="0"/>
              </a:rPr>
              <a:t>Ted Dunning</a:t>
            </a:r>
          </a:p>
          <a:p>
            <a:r>
              <a:rPr lang="en-US" altLang="en-US" sz="2400" i="1">
                <a:latin typeface="Calibri" charset="0"/>
              </a:rPr>
              <a:t>Chief Scientist, Veoh</a:t>
            </a:r>
          </a:p>
        </p:txBody>
      </p:sp>
      <p:sp>
        <p:nvSpPr>
          <p:cNvPr id="38984" name="Slide Number Placeholder 19"/>
          <p:cNvSpPr txBox="1">
            <a:spLocks noGrp="1"/>
          </p:cNvSpPr>
          <p:nvPr/>
        </p:nvSpPr>
        <p:spPr bwMode="auto">
          <a:xfrm>
            <a:off x="6553200" y="6356350"/>
            <a:ext cx="2133600" cy="365125"/>
          </a:xfrm>
          <a:prstGeom prst="rect">
            <a:avLst/>
          </a:prstGeom>
          <a:noFill/>
          <a:ln w="9525">
            <a:noFill/>
            <a:miter lim="800000"/>
            <a:headEnd/>
            <a:tailEnd/>
          </a:ln>
        </p:spPr>
        <p:txBody>
          <a:bodyPr anchor="ctr"/>
          <a:lstStyle/>
          <a:p>
            <a:pPr algn="r"/>
            <a:fld id="{A0B99D60-7D48-461E-BC3B-80A7B9121137}" type="slidenum">
              <a:rPr lang="en-US" altLang="en-US" sz="1200">
                <a:solidFill>
                  <a:srgbClr val="898989"/>
                </a:solidFill>
                <a:latin typeface="Calibri" charset="0"/>
              </a:rPr>
              <a:pPr algn="r"/>
              <a:t>35</a:t>
            </a:fld>
            <a:endParaRPr lang="en-US" altLang="en-US" sz="12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P spid="7" grpId="0" animBg="1"/>
      <p:bldP spid="8" grpId="0" animBg="1"/>
      <p:bldP spid="9" grpId="0" animBg="1"/>
      <p:bldP spid="10" grpId="0" animBg="1"/>
      <p:bldP spid="14" grpId="0"/>
      <p:bldP spid="17" grpId="0" animBg="1"/>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CoGroup</a:t>
            </a:r>
          </a:p>
        </p:txBody>
      </p:sp>
      <p:graphicFrame>
        <p:nvGraphicFramePr>
          <p:cNvPr id="4" name="Content Placeholder 4"/>
          <p:cNvGraphicFramePr>
            <a:graphicFrameLocks noGrp="1"/>
          </p:cNvGraphicFramePr>
          <p:nvPr/>
        </p:nvGraphicFramePr>
        <p:xfrm>
          <a:off x="1447800" y="1422400"/>
          <a:ext cx="2514600" cy="1645920"/>
        </p:xfrm>
        <a:graphic>
          <a:graphicData uri="http://schemas.openxmlformats.org/drawingml/2006/table">
            <a:tbl>
              <a:tblPr/>
              <a:tblGrid>
                <a:gridCol w="739775"/>
                <a:gridCol w="1241425"/>
                <a:gridCol w="5334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422400"/>
          <a:ext cx="2514600" cy="1645920"/>
        </p:xfrm>
        <a:graphic>
          <a:graphicData uri="http://schemas.openxmlformats.org/drawingml/2006/table">
            <a:tbl>
              <a:tblPr/>
              <a:tblGrid>
                <a:gridCol w="739775"/>
                <a:gridCol w="1012825"/>
                <a:gridCol w="762000"/>
              </a:tblGrid>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adSlot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FFFFFF"/>
                          </a:solidFill>
                          <a:effectLst/>
                          <a:latin typeface="Calibri" charset="0"/>
                          <a:ea typeface="ＭＳ Ｐゴシック" pitchFamily="-110" charset="-128"/>
                        </a:rPr>
                        <a:t>amount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3832225"/>
          <a:ext cx="6248400" cy="2072640"/>
        </p:xfrm>
        <a:graphic>
          <a:graphicData uri="http://schemas.openxmlformats.org/drawingml/2006/table">
            <a:tbl>
              <a:tblPr/>
              <a:tblGrid>
                <a:gridCol w="990600"/>
                <a:gridCol w="838200"/>
                <a:gridCol w="990600"/>
                <a:gridCol w="685800"/>
                <a:gridCol w="990600"/>
                <a:gridCol w="990600"/>
                <a:gridCol w="762000"/>
              </a:tblGrid>
              <a:tr h="346075">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results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charset="0"/>
                          <a:ea typeface="ＭＳ Ｐゴシック" pitchFamily="-110" charset="-128"/>
                        </a:rPr>
                        <a:t>revenue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charset="0"/>
                        <a:ea typeface="ＭＳ Ｐゴシック" pitchFamily="-110"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Kings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a:spcBef>
                          <a:spcPct val="20000"/>
                        </a:spcBef>
                        <a:buFont typeface="Arial" charset="0"/>
                        <a:defRPr sz="2800">
                          <a:solidFill>
                            <a:schemeClr val="tx1"/>
                          </a:solidFill>
                          <a:latin typeface="Calibri" charset="0"/>
                          <a:ea typeface="ＭＳ Ｐゴシック" pitchFamily="-110" charset="-128"/>
                        </a:defRPr>
                      </a:lvl1pPr>
                      <a:lvl2pPr marL="37931725" indent="-37474525" algn="l">
                        <a:spcBef>
                          <a:spcPct val="20000"/>
                        </a:spcBef>
                        <a:buFont typeface="Arial" charset="0"/>
                        <a:defRPr sz="2400">
                          <a:solidFill>
                            <a:schemeClr val="tx1"/>
                          </a:solidFill>
                          <a:latin typeface="Calibri" charset="0"/>
                          <a:ea typeface="ＭＳ Ｐゴシック" pitchFamily="-110" charset="-128"/>
                        </a:defRPr>
                      </a:lvl2pPr>
                      <a:lvl3pPr>
                        <a:spcBef>
                          <a:spcPct val="20000"/>
                        </a:spcBef>
                        <a:defRPr sz="2000">
                          <a:solidFill>
                            <a:schemeClr val="tx1"/>
                          </a:solidFill>
                          <a:latin typeface="Calibri" charset="0"/>
                          <a:ea typeface="ＭＳ Ｐゴシック" pitchFamily="-110" charset="-128"/>
                        </a:defRPr>
                      </a:lvl3pPr>
                      <a:lvl4pPr>
                        <a:spcBef>
                          <a:spcPct val="20000"/>
                        </a:spcBef>
                        <a:defRPr>
                          <a:solidFill>
                            <a:schemeClr val="tx1"/>
                          </a:solidFill>
                          <a:latin typeface="Calibri" charset="0"/>
                          <a:ea typeface="ＭＳ Ｐゴシック" pitchFamily="-110" charset="-128"/>
                        </a:defRPr>
                      </a:lvl4pPr>
                      <a:lvl5pPr>
                        <a:spcBef>
                          <a:spcPct val="20000"/>
                        </a:spcBef>
                        <a:defRPr>
                          <a:solidFill>
                            <a:schemeClr val="tx1"/>
                          </a:solidFill>
                          <a:latin typeface="Calibri" charset="0"/>
                          <a:ea typeface="ＭＳ Ｐゴシック" pitchFamily="-110" charset="-128"/>
                        </a:defRPr>
                      </a:lvl5pPr>
                      <a:lvl6pPr marL="457200" fontAlgn="base">
                        <a:spcBef>
                          <a:spcPct val="20000"/>
                        </a:spcBef>
                        <a:spcAft>
                          <a:spcPct val="0"/>
                        </a:spcAft>
                        <a:defRPr>
                          <a:solidFill>
                            <a:schemeClr val="tx1"/>
                          </a:solidFill>
                          <a:latin typeface="Calibri" charset="0"/>
                          <a:ea typeface="ＭＳ Ｐゴシック" pitchFamily="-110" charset="-128"/>
                        </a:defRPr>
                      </a:lvl6pPr>
                      <a:lvl7pPr marL="914400" fontAlgn="base">
                        <a:spcBef>
                          <a:spcPct val="20000"/>
                        </a:spcBef>
                        <a:spcAft>
                          <a:spcPct val="0"/>
                        </a:spcAft>
                        <a:defRPr>
                          <a:solidFill>
                            <a:schemeClr val="tx1"/>
                          </a:solidFill>
                          <a:latin typeface="Calibri" charset="0"/>
                          <a:ea typeface="ＭＳ Ｐゴシック" pitchFamily="-110" charset="-128"/>
                        </a:defRPr>
                      </a:lvl7pPr>
                      <a:lvl8pPr marL="1371600" fontAlgn="base">
                        <a:spcBef>
                          <a:spcPct val="20000"/>
                        </a:spcBef>
                        <a:spcAft>
                          <a:spcPct val="0"/>
                        </a:spcAft>
                        <a:defRPr>
                          <a:solidFill>
                            <a:schemeClr val="tx1"/>
                          </a:solidFill>
                          <a:latin typeface="Calibri" charset="0"/>
                          <a:ea typeface="ＭＳ Ｐゴシック" pitchFamily="-110" charset="-128"/>
                        </a:defRPr>
                      </a:lvl8pPr>
                      <a:lvl9pPr marL="1828800" fontAlgn="base">
                        <a:spcBef>
                          <a:spcPct val="20000"/>
                        </a:spcBef>
                        <a:spcAft>
                          <a:spcPct val="0"/>
                        </a:spcAft>
                        <a:defRPr>
                          <a:solidFill>
                            <a:schemeClr val="tx1"/>
                          </a:solidFill>
                          <a:latin typeface="Calibri" charset="0"/>
                          <a:ea typeface="ＭＳ Ｐゴシック" pitchFamily="-11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charset="0"/>
                          <a:ea typeface="ＭＳ Ｐゴシック" pitchFamily="-110" charset="-128"/>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0043" name="TextBox 6"/>
          <p:cNvSpPr txBox="1">
            <a:spLocks noChangeArrowheads="1"/>
          </p:cNvSpPr>
          <p:nvPr/>
        </p:nvSpPr>
        <p:spPr bwMode="auto">
          <a:xfrm>
            <a:off x="2286000" y="990600"/>
            <a:ext cx="1017588" cy="461963"/>
          </a:xfrm>
          <a:prstGeom prst="rect">
            <a:avLst/>
          </a:prstGeom>
          <a:noFill/>
          <a:ln w="9525">
            <a:noFill/>
            <a:miter lim="800000"/>
            <a:headEnd/>
            <a:tailEnd/>
          </a:ln>
        </p:spPr>
        <p:txBody>
          <a:bodyPr wrap="none">
            <a:spAutoFit/>
          </a:bodyPr>
          <a:lstStyle/>
          <a:p>
            <a:pPr algn="l"/>
            <a:r>
              <a:rPr lang="en-US" altLang="en-US" sz="2400">
                <a:latin typeface="Calibri" charset="0"/>
              </a:rPr>
              <a:t>results</a:t>
            </a:r>
          </a:p>
        </p:txBody>
      </p:sp>
      <p:sp>
        <p:nvSpPr>
          <p:cNvPr id="40044" name="TextBox 7"/>
          <p:cNvSpPr txBox="1">
            <a:spLocks noChangeArrowheads="1"/>
          </p:cNvSpPr>
          <p:nvPr/>
        </p:nvSpPr>
        <p:spPr bwMode="auto">
          <a:xfrm>
            <a:off x="6019800" y="990600"/>
            <a:ext cx="1204913" cy="461963"/>
          </a:xfrm>
          <a:prstGeom prst="rect">
            <a:avLst/>
          </a:prstGeom>
          <a:noFill/>
          <a:ln w="9525">
            <a:noFill/>
            <a:miter lim="800000"/>
            <a:headEnd/>
            <a:tailEnd/>
          </a:ln>
        </p:spPr>
        <p:txBody>
          <a:bodyPr wrap="none">
            <a:spAutoFit/>
          </a:bodyPr>
          <a:lstStyle/>
          <a:p>
            <a:pPr algn="l"/>
            <a:r>
              <a:rPr lang="en-US" altLang="en-US" sz="2400">
                <a:latin typeface="Calibri" charset="0"/>
              </a:rPr>
              <a:t>revenue</a:t>
            </a:r>
          </a:p>
        </p:txBody>
      </p:sp>
      <p:sp>
        <p:nvSpPr>
          <p:cNvPr id="9" name="Double Brace 8"/>
          <p:cNvSpPr>
            <a:spLocks noChangeArrowheads="1"/>
          </p:cNvSpPr>
          <p:nvPr/>
        </p:nvSpPr>
        <p:spPr bwMode="auto">
          <a:xfrm>
            <a:off x="2743200" y="4243388"/>
            <a:ext cx="2474913"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0" name="Double Brace 9"/>
          <p:cNvSpPr>
            <a:spLocks noChangeArrowheads="1"/>
          </p:cNvSpPr>
          <p:nvPr/>
        </p:nvSpPr>
        <p:spPr bwMode="auto">
          <a:xfrm>
            <a:off x="2706688" y="5081588"/>
            <a:ext cx="2474912" cy="633412"/>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1" name="Double Brace 10"/>
          <p:cNvSpPr>
            <a:spLocks noChangeArrowheads="1"/>
          </p:cNvSpPr>
          <p:nvPr/>
        </p:nvSpPr>
        <p:spPr bwMode="auto">
          <a:xfrm>
            <a:off x="5334000" y="5029200"/>
            <a:ext cx="2627313"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2" name="Double Brace 11"/>
          <p:cNvSpPr>
            <a:spLocks noChangeArrowheads="1"/>
          </p:cNvSpPr>
          <p:nvPr/>
        </p:nvSpPr>
        <p:spPr bwMode="auto">
          <a:xfrm>
            <a:off x="5297488" y="4267200"/>
            <a:ext cx="2627312" cy="633413"/>
          </a:xfrm>
          <a:prstGeom prst="bracePair">
            <a:avLst>
              <a:gd name="adj" fmla="val 8333"/>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5" name="Double Bracket 14"/>
          <p:cNvSpPr>
            <a:spLocks noChangeArrowheads="1"/>
          </p:cNvSpPr>
          <p:nvPr/>
        </p:nvSpPr>
        <p:spPr bwMode="auto">
          <a:xfrm>
            <a:off x="1524000" y="4206875"/>
            <a:ext cx="6705600" cy="693738"/>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6" name="Double Bracket 15"/>
          <p:cNvSpPr>
            <a:spLocks noChangeArrowheads="1"/>
          </p:cNvSpPr>
          <p:nvPr/>
        </p:nvSpPr>
        <p:spPr bwMode="auto">
          <a:xfrm>
            <a:off x="1524000" y="5021263"/>
            <a:ext cx="6705600" cy="693737"/>
          </a:xfrm>
          <a:prstGeom prst="bracketPair">
            <a:avLst>
              <a:gd name="adj" fmla="val 21542"/>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solidFill>
                  <a:srgbClr val="FFFFFF"/>
                </a:solidFill>
              </a14:hiddenFill>
            </a:ext>
          </a:extLst>
        </p:spPr>
        <p:txBody>
          <a:bodyPr/>
          <a:lstStyle/>
          <a:p>
            <a:pPr>
              <a:defRPr/>
            </a:pPr>
            <a:endParaRPr lang="en-US">
              <a:ea typeface="ＭＳ Ｐゴシック" pitchFamily="-110" charset="-128"/>
            </a:endParaRPr>
          </a:p>
        </p:txBody>
      </p:sp>
      <p:sp>
        <p:nvSpPr>
          <p:cNvPr id="17" name="TextBox 16"/>
          <p:cNvSpPr txBox="1">
            <a:spLocks noChangeArrowheads="1"/>
          </p:cNvSpPr>
          <p:nvPr/>
        </p:nvSpPr>
        <p:spPr bwMode="auto">
          <a:xfrm>
            <a:off x="1524000" y="6096000"/>
            <a:ext cx="6529388" cy="461963"/>
          </a:xfrm>
          <a:prstGeom prst="rect">
            <a:avLst/>
          </a:prstGeom>
          <a:noFill/>
          <a:ln w="9525">
            <a:noFill/>
            <a:miter lim="800000"/>
            <a:headEnd/>
            <a:tailEnd/>
          </a:ln>
        </p:spPr>
        <p:txBody>
          <a:bodyPr wrap="none">
            <a:spAutoFit/>
          </a:bodyPr>
          <a:lstStyle/>
          <a:p>
            <a:pPr algn="l"/>
            <a:r>
              <a:rPr lang="en-US" altLang="en-US" sz="2400">
                <a:latin typeface="Calibri" charset="0"/>
              </a:rPr>
              <a:t>Cross-product of the 2 bags would give natural join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pPr eaLnBrk="1" hangingPunct="1"/>
            <a:r>
              <a:rPr lang="en-US" altLang="en-US" smtClean="0">
                <a:solidFill>
                  <a:schemeClr val="tx2"/>
                </a:solidFill>
              </a:rPr>
              <a:t>Pig Features </a:t>
            </a:r>
          </a:p>
        </p:txBody>
      </p:sp>
      <p:sp>
        <p:nvSpPr>
          <p:cNvPr id="40963" name="Rectangle 3"/>
          <p:cNvSpPr>
            <a:spLocks noGrp="1"/>
          </p:cNvSpPr>
          <p:nvPr>
            <p:ph type="body" idx="4294967295"/>
          </p:nvPr>
        </p:nvSpPr>
        <p:spPr>
          <a:xfrm>
            <a:off x="457200" y="1646238"/>
            <a:ext cx="8229600" cy="4525962"/>
          </a:xfrm>
        </p:spPr>
        <p:txBody>
          <a:bodyPr/>
          <a:lstStyle/>
          <a:p>
            <a:pPr eaLnBrk="1" hangingPunct="1"/>
            <a:r>
              <a:rPr lang="en-US" altLang="en-US" smtClean="0"/>
              <a:t>Explicit Data Flow Language unlike SQL</a:t>
            </a:r>
          </a:p>
          <a:p>
            <a:pPr eaLnBrk="1" hangingPunct="1"/>
            <a:r>
              <a:rPr lang="en-US" altLang="en-US" smtClean="0"/>
              <a:t>Low Level Procedural Language unlike Map-Reduce</a:t>
            </a:r>
          </a:p>
          <a:p>
            <a:pPr eaLnBrk="1" hangingPunct="1"/>
            <a:r>
              <a:rPr lang="en-US" altLang="en-US" smtClean="0"/>
              <a:t>Quick Start &amp; Interoperability </a:t>
            </a:r>
          </a:p>
          <a:p>
            <a:pPr eaLnBrk="1" hangingPunct="1"/>
            <a:r>
              <a:rPr lang="en-US" altLang="en-US" smtClean="0"/>
              <a:t>Mode (Interactive Mode, Batch, Embedded)</a:t>
            </a:r>
          </a:p>
          <a:p>
            <a:pPr eaLnBrk="1" hangingPunct="1"/>
            <a:r>
              <a:rPr lang="en-US" altLang="en-US" smtClean="0"/>
              <a:t>User Defined Functions</a:t>
            </a:r>
          </a:p>
          <a:p>
            <a:pPr eaLnBrk="1" hangingPunct="1"/>
            <a:r>
              <a:rPr lang="en-US" altLang="en-US" smtClean="0"/>
              <a:t>Nested Data Model</a:t>
            </a:r>
          </a:p>
          <a:p>
            <a:pPr eaLnBrk="1" hangingPunct="1"/>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Outline</a:t>
            </a:r>
          </a:p>
        </p:txBody>
      </p:sp>
      <p:sp>
        <p:nvSpPr>
          <p:cNvPr id="41987" name="Content Placeholder 2"/>
          <p:cNvSpPr>
            <a:spLocks noGrp="1"/>
          </p:cNvSpPr>
          <p:nvPr>
            <p:ph idx="4294967295"/>
          </p:nvPr>
        </p:nvSpPr>
        <p:spPr>
          <a:xfrm>
            <a:off x="457200" y="1295400"/>
            <a:ext cx="8229600" cy="5029200"/>
          </a:xfrm>
        </p:spPr>
        <p:txBody>
          <a:bodyPr/>
          <a:lstStyle/>
          <a:p>
            <a:pPr eaLnBrk="1" hangingPunct="1">
              <a:lnSpc>
                <a:spcPct val="90000"/>
              </a:lnSpc>
            </a:pPr>
            <a:r>
              <a:rPr lang="en-US" altLang="en-US" smtClean="0">
                <a:solidFill>
                  <a:srgbClr val="7F7F7F"/>
                </a:solidFill>
              </a:rPr>
              <a:t>Map-Reduce and the need for Pig Latin</a:t>
            </a:r>
          </a:p>
          <a:p>
            <a:pPr eaLnBrk="1" hangingPunct="1">
              <a:lnSpc>
                <a:spcPct val="90000"/>
              </a:lnSpc>
            </a:pPr>
            <a:endParaRPr lang="en-US" altLang="en-US" smtClean="0"/>
          </a:p>
          <a:p>
            <a:pPr eaLnBrk="1" hangingPunct="1">
              <a:lnSpc>
                <a:spcPct val="90000"/>
              </a:lnSpc>
            </a:pPr>
            <a:r>
              <a:rPr lang="en-US" altLang="en-US" smtClean="0">
                <a:solidFill>
                  <a:srgbClr val="969696"/>
                </a:solidFill>
              </a:rPr>
              <a:t>Pig Latin</a:t>
            </a:r>
          </a:p>
          <a:p>
            <a:pPr eaLnBrk="1" hangingPunct="1">
              <a:lnSpc>
                <a:spcPct val="90000"/>
              </a:lnSpc>
            </a:pPr>
            <a:endParaRPr lang="en-US" altLang="en-US" smtClean="0">
              <a:solidFill>
                <a:srgbClr val="969696"/>
              </a:solidFill>
            </a:endParaRPr>
          </a:p>
          <a:p>
            <a:pPr eaLnBrk="1" hangingPunct="1">
              <a:lnSpc>
                <a:spcPct val="90000"/>
              </a:lnSpc>
            </a:pPr>
            <a:r>
              <a:rPr lang="en-US" altLang="en-US" smtClean="0"/>
              <a:t>Compilation into Map-Reduce</a:t>
            </a:r>
          </a:p>
          <a:p>
            <a:pPr eaLnBrk="1" hangingPunct="1">
              <a:lnSpc>
                <a:spcPct val="90000"/>
              </a:lnSpc>
            </a:pPr>
            <a:endParaRPr lang="en-US" altLang="en-US" smtClean="0"/>
          </a:p>
          <a:p>
            <a:pPr eaLnBrk="1" hangingPunct="1">
              <a:lnSpc>
                <a:spcPct val="90000"/>
              </a:lnSpc>
            </a:pPr>
            <a:r>
              <a:rPr lang="en-US" altLang="en-US" smtClean="0">
                <a:solidFill>
                  <a:srgbClr val="7F7F7F"/>
                </a:solidFill>
              </a:rPr>
              <a:t>Optimization</a:t>
            </a:r>
          </a:p>
          <a:p>
            <a:pPr eaLnBrk="1" hangingPunct="1">
              <a:lnSpc>
                <a:spcPct val="90000"/>
              </a:lnSpc>
            </a:pPr>
            <a:endParaRPr lang="en-US" altLang="en-US" smtClean="0">
              <a:solidFill>
                <a:srgbClr val="7F7F7F"/>
              </a:solidFill>
            </a:endParaRPr>
          </a:p>
          <a:p>
            <a:pPr eaLnBrk="1" hangingPunct="1">
              <a:lnSpc>
                <a:spcPct val="90000"/>
              </a:lnSpc>
            </a:pPr>
            <a:r>
              <a:rPr lang="en-US" altLang="en-US" smtClean="0">
                <a:solidFill>
                  <a:srgbClr val="7F7F7F"/>
                </a:solidFill>
              </a:rPr>
              <a:t>Future 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301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Compilation</a:t>
            </a:r>
          </a:p>
        </p:txBody>
      </p:sp>
      <p:pic>
        <p:nvPicPr>
          <p:cNvPr id="43012" name="Picture 2"/>
          <p:cNvPicPr>
            <a:picLocks noChangeAspect="1" noChangeArrowheads="1"/>
          </p:cNvPicPr>
          <p:nvPr/>
        </p:nvPicPr>
        <p:blipFill>
          <a:blip r:embed="rId3"/>
          <a:srcRect/>
          <a:stretch>
            <a:fillRect/>
          </a:stretch>
        </p:blipFill>
        <p:spPr bwMode="auto">
          <a:xfrm>
            <a:off x="1244600" y="1733550"/>
            <a:ext cx="6697663" cy="4071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solidFill>
            <a:schemeClr val="bg1"/>
          </a:solidFill>
          <a:ln>
            <a:solidFill>
              <a:schemeClr val="bg1"/>
            </a:solidFill>
          </a:ln>
        </p:spPr>
        <p:txBody>
          <a:bodyPr/>
          <a:lstStyle/>
          <a:p>
            <a:pPr algn="ctr" eaLnBrk="1" hangingPunct="1"/>
            <a:r>
              <a:rPr lang="en-US" altLang="en-US" b="1" smtClean="0"/>
              <a:t>Data Warehousing …?</a:t>
            </a:r>
          </a:p>
        </p:txBody>
      </p:sp>
      <p:sp>
        <p:nvSpPr>
          <p:cNvPr id="7" name="Rounded Rectangle 6"/>
          <p:cNvSpPr>
            <a:spLocks noChangeArrowheads="1"/>
          </p:cNvSpPr>
          <p:nvPr/>
        </p:nvSpPr>
        <p:spPr bwMode="auto">
          <a:xfrm>
            <a:off x="609600" y="1833563"/>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15" name="TextBox 14"/>
          <p:cNvSpPr txBox="1">
            <a:spLocks noChangeArrowheads="1"/>
          </p:cNvSpPr>
          <p:nvPr/>
        </p:nvSpPr>
        <p:spPr bwMode="auto">
          <a:xfrm>
            <a:off x="2819400" y="5029200"/>
            <a:ext cx="4192588" cy="519113"/>
          </a:xfrm>
          <a:prstGeom prst="rect">
            <a:avLst/>
          </a:prstGeom>
          <a:noFill/>
          <a:ln w="9525">
            <a:noFill/>
            <a:miter lim="800000"/>
            <a:headEnd/>
            <a:tailEnd/>
          </a:ln>
        </p:spPr>
        <p:txBody>
          <a:bodyPr>
            <a:spAutoFit/>
          </a:bodyPr>
          <a:lstStyle/>
          <a:p>
            <a:pPr algn="l"/>
            <a:r>
              <a:rPr lang="en-US" altLang="en-US" sz="2800">
                <a:latin typeface="Calibri" charset="0"/>
              </a:rPr>
              <a:t>Often not scalable enough</a:t>
            </a:r>
          </a:p>
        </p:txBody>
      </p:sp>
      <p:sp>
        <p:nvSpPr>
          <p:cNvPr id="16" name="Rounded Rectangle 15"/>
          <p:cNvSpPr>
            <a:spLocks noChangeArrowheads="1"/>
          </p:cNvSpPr>
          <p:nvPr/>
        </p:nvSpPr>
        <p:spPr bwMode="auto">
          <a:xfrm>
            <a:off x="609600" y="3505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a:t>
            </a:r>
          </a:p>
        </p:txBody>
      </p:sp>
      <p:sp>
        <p:nvSpPr>
          <p:cNvPr id="17" name="TextBox 16"/>
          <p:cNvSpPr txBox="1">
            <a:spLocks noChangeArrowheads="1"/>
          </p:cNvSpPr>
          <p:nvPr/>
        </p:nvSpPr>
        <p:spPr bwMode="auto">
          <a:xfrm>
            <a:off x="2894013" y="3473450"/>
            <a:ext cx="5640387" cy="946150"/>
          </a:xfrm>
          <a:prstGeom prst="rect">
            <a:avLst/>
          </a:prstGeom>
          <a:noFill/>
          <a:ln w="9525">
            <a:noFill/>
            <a:miter lim="800000"/>
            <a:headEnd/>
            <a:tailEnd/>
          </a:ln>
        </p:spPr>
        <p:txBody>
          <a:bodyPr>
            <a:spAutoFit/>
          </a:bodyPr>
          <a:lstStyle/>
          <a:p>
            <a:pPr algn="l"/>
            <a:r>
              <a:rPr lang="en-US" altLang="en-US" sz="2800">
                <a:latin typeface="Calibri" charset="0"/>
              </a:rPr>
              <a:t>Prohibitively expensive at web scale</a:t>
            </a:r>
          </a:p>
          <a:p>
            <a:pPr lvl="1" algn="l">
              <a:buFont typeface="Arial" charset="0"/>
              <a:buChar char="•"/>
            </a:pPr>
            <a:r>
              <a:rPr lang="en-US" altLang="en-US" sz="2800">
                <a:latin typeface="Calibri" charset="0"/>
              </a:rPr>
              <a:t> Up to $200K/TB </a:t>
            </a:r>
          </a:p>
        </p:txBody>
      </p:sp>
      <p:sp>
        <p:nvSpPr>
          <p:cNvPr id="18" name="Rounded Rectangle 17"/>
          <p:cNvSpPr>
            <a:spLocks noChangeArrowheads="1"/>
          </p:cNvSpPr>
          <p:nvPr/>
        </p:nvSpPr>
        <p:spPr bwMode="auto">
          <a:xfrm>
            <a:off x="609600" y="5029200"/>
            <a:ext cx="1828800" cy="533400"/>
          </a:xfrm>
          <a:prstGeom prst="roundRect">
            <a:avLst>
              <a:gd name="adj" fmla="val 16667"/>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a:t>
            </a:r>
          </a:p>
        </p:txBody>
      </p:sp>
      <p:sp>
        <p:nvSpPr>
          <p:cNvPr id="19" name="TextBox 18"/>
          <p:cNvSpPr txBox="1">
            <a:spLocks noChangeArrowheads="1"/>
          </p:cNvSpPr>
          <p:nvPr/>
        </p:nvSpPr>
        <p:spPr bwMode="auto">
          <a:xfrm>
            <a:off x="2819400" y="1752600"/>
            <a:ext cx="6096000" cy="1800225"/>
          </a:xfrm>
          <a:prstGeom prst="rect">
            <a:avLst/>
          </a:prstGeom>
          <a:noFill/>
          <a:ln w="9525">
            <a:noFill/>
            <a:miter lim="800000"/>
            <a:headEnd/>
            <a:tailEnd/>
          </a:ln>
        </p:spPr>
        <p:txBody>
          <a:bodyPr>
            <a:spAutoFit/>
          </a:bodyPr>
          <a:lstStyle/>
          <a:p>
            <a:pPr algn="l">
              <a:buFont typeface="Arial" charset="0"/>
              <a:buChar char="•"/>
            </a:pPr>
            <a:r>
              <a:rPr lang="en-US" altLang="en-US" sz="2800">
                <a:latin typeface="Calibri" charset="0"/>
              </a:rPr>
              <a:t>High level declarative approach </a:t>
            </a:r>
          </a:p>
          <a:p>
            <a:pPr algn="l">
              <a:buFont typeface="Arial" charset="0"/>
              <a:buChar char="•"/>
            </a:pPr>
            <a:r>
              <a:rPr lang="en-US" altLang="en-US" sz="2800">
                <a:latin typeface="Calibri" charset="0"/>
              </a:rPr>
              <a:t>Little control over execution method</a:t>
            </a:r>
          </a:p>
          <a:p>
            <a:pPr algn="l">
              <a:buFont typeface="Arial" charset="0"/>
              <a:buChar char="•"/>
            </a:pPr>
            <a:endParaRPr lang="en-US" altLang="en-US" sz="2800">
              <a:latin typeface="Calibri" charset="0"/>
            </a:endParaRPr>
          </a:p>
          <a:p>
            <a:pPr algn="l"/>
            <a:endParaRPr lang="en-US" altLang="en-US" sz="28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animBg="1"/>
      <p:bldP spid="17" grpId="0"/>
      <p:bldP spid="18"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4035"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Parsing</a:t>
            </a:r>
          </a:p>
        </p:txBody>
      </p:sp>
      <p:sp>
        <p:nvSpPr>
          <p:cNvPr id="44036"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Type checking with schema</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References verifying</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Logic plan generating</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One-to-one fashion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Independent of execution platform</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Limited optimization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06513" y="0"/>
            <a:ext cx="8229600" cy="1143000"/>
          </a:xfrm>
        </p:spPr>
        <p:txBody>
          <a:bodyPr/>
          <a:lstStyle/>
          <a:p>
            <a:pPr eaLnBrk="1" hangingPunct="1"/>
            <a:r>
              <a:rPr lang="en-US" dirty="0" smtClean="0"/>
              <a:t>Logical Plan</a:t>
            </a:r>
          </a:p>
        </p:txBody>
      </p:sp>
      <p:sp>
        <p:nvSpPr>
          <p:cNvPr id="45059" name="Rectangle 3"/>
          <p:cNvSpPr>
            <a:spLocks noGrp="1" noChangeArrowheads="1"/>
          </p:cNvSpPr>
          <p:nvPr>
            <p:ph type="body" idx="1"/>
          </p:nvPr>
        </p:nvSpPr>
        <p:spPr>
          <a:xfrm>
            <a:off x="0" y="1143000"/>
            <a:ext cx="8229600" cy="4525963"/>
          </a:xfrm>
        </p:spPr>
        <p:txBody>
          <a:bodyPr/>
          <a:lstStyle/>
          <a:p>
            <a:pPr eaLnBrk="1" hangingPunct="1"/>
            <a:r>
              <a:rPr lang="en-US" sz="2400" dirty="0" smtClean="0"/>
              <a:t>Consists of DAG of Logical Operators as nodes and Data Flow represented as edges</a:t>
            </a:r>
          </a:p>
          <a:p>
            <a:pPr lvl="1" eaLnBrk="1" hangingPunct="1"/>
            <a:r>
              <a:rPr lang="en-US" sz="2400" dirty="0" smtClean="0"/>
              <a:t>Logical Operators contain list of </a:t>
            </a:r>
            <a:r>
              <a:rPr lang="en-US" sz="2400" dirty="0" err="1" smtClean="0"/>
              <a:t>i</a:t>
            </a:r>
            <a:r>
              <a:rPr lang="en-US" sz="2400" dirty="0" smtClean="0"/>
              <a:t>/</a:t>
            </a:r>
            <a:r>
              <a:rPr lang="en-US" sz="2400" dirty="0" err="1" smtClean="0"/>
              <a:t>p’s</a:t>
            </a:r>
            <a:r>
              <a:rPr lang="en-US" sz="2400" dirty="0" smtClean="0"/>
              <a:t> o/</a:t>
            </a:r>
            <a:r>
              <a:rPr lang="en-US" sz="2400" dirty="0" err="1" smtClean="0"/>
              <a:t>p’s</a:t>
            </a:r>
            <a:r>
              <a:rPr lang="en-US" sz="2400" dirty="0" smtClean="0"/>
              <a:t> and schema</a:t>
            </a:r>
          </a:p>
          <a:p>
            <a:pPr eaLnBrk="1" hangingPunct="1"/>
            <a:r>
              <a:rPr lang="en-US" sz="2400" dirty="0" smtClean="0"/>
              <a:t>Logical operators </a:t>
            </a:r>
          </a:p>
          <a:p>
            <a:pPr lvl="1" eaLnBrk="1" hangingPunct="1"/>
            <a:r>
              <a:rPr lang="en-US" sz="2400" dirty="0" smtClean="0"/>
              <a:t>Aid in post parse stage checking (type checking)</a:t>
            </a:r>
          </a:p>
          <a:p>
            <a:pPr lvl="1" eaLnBrk="1" hangingPunct="1"/>
            <a:r>
              <a:rPr lang="en-US" sz="2400" dirty="0" smtClean="0"/>
              <a:t>Optimization</a:t>
            </a:r>
          </a:p>
          <a:p>
            <a:pPr lvl="1" eaLnBrk="1" hangingPunct="1"/>
            <a:r>
              <a:rPr lang="en-US" sz="2400" dirty="0" smtClean="0"/>
              <a:t>Translation to Physical Plan</a:t>
            </a:r>
          </a:p>
          <a:p>
            <a:pPr eaLnBrk="1" hangingPunct="1"/>
            <a:endParaRPr lang="en-US" dirty="0" smtClean="0"/>
          </a:p>
        </p:txBody>
      </p:sp>
      <p:sp>
        <p:nvSpPr>
          <p:cNvPr id="45060" name="Rectangle 4"/>
          <p:cNvSpPr>
            <a:spLocks noChangeArrowheads="1"/>
          </p:cNvSpPr>
          <p:nvPr/>
        </p:nvSpPr>
        <p:spPr bwMode="auto">
          <a:xfrm>
            <a:off x="6781800" y="3729038"/>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Proj(0)</a:t>
            </a:r>
          </a:p>
        </p:txBody>
      </p:sp>
      <p:sp>
        <p:nvSpPr>
          <p:cNvPr id="45061" name="Rectangle 5"/>
          <p:cNvSpPr>
            <a:spLocks noChangeArrowheads="1"/>
          </p:cNvSpPr>
          <p:nvPr/>
        </p:nvSpPr>
        <p:spPr bwMode="auto">
          <a:xfrm>
            <a:off x="4953000" y="37338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dirty="0"/>
              <a:t>Load</a:t>
            </a:r>
          </a:p>
        </p:txBody>
      </p:sp>
      <p:sp>
        <p:nvSpPr>
          <p:cNvPr id="45062" name="Rectangle 6"/>
          <p:cNvSpPr>
            <a:spLocks noChangeArrowheads="1"/>
          </p:cNvSpPr>
          <p:nvPr/>
        </p:nvSpPr>
        <p:spPr bwMode="auto">
          <a:xfrm>
            <a:off x="495300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Filter</a:t>
            </a:r>
          </a:p>
        </p:txBody>
      </p:sp>
      <p:sp>
        <p:nvSpPr>
          <p:cNvPr id="45063" name="Rectangle 7"/>
          <p:cNvSpPr>
            <a:spLocks noChangeArrowheads="1"/>
          </p:cNvSpPr>
          <p:nvPr/>
        </p:nvSpPr>
        <p:spPr bwMode="auto">
          <a:xfrm>
            <a:off x="4964113" y="5453063"/>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Store</a:t>
            </a:r>
          </a:p>
        </p:txBody>
      </p:sp>
      <p:sp>
        <p:nvSpPr>
          <p:cNvPr id="45064" name="Rectangle 8"/>
          <p:cNvSpPr>
            <a:spLocks noChangeArrowheads="1"/>
          </p:cNvSpPr>
          <p:nvPr/>
        </p:nvSpPr>
        <p:spPr bwMode="auto">
          <a:xfrm>
            <a:off x="6242050" y="45720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&gt;</a:t>
            </a:r>
          </a:p>
        </p:txBody>
      </p:sp>
      <p:sp>
        <p:nvSpPr>
          <p:cNvPr id="45065" name="Rectangle 9"/>
          <p:cNvSpPr>
            <a:spLocks noChangeArrowheads="1"/>
          </p:cNvSpPr>
          <p:nvPr/>
        </p:nvSpPr>
        <p:spPr bwMode="auto">
          <a:xfrm>
            <a:off x="6781800" y="5486400"/>
            <a:ext cx="914400" cy="457200"/>
          </a:xfrm>
          <a:prstGeom prst="rect">
            <a:avLst/>
          </a:prstGeom>
          <a:solidFill>
            <a:srgbClr val="FFFF99"/>
          </a:solidFill>
          <a:ln w="9525">
            <a:solidFill>
              <a:schemeClr val="tx1"/>
            </a:solidFill>
            <a:miter lim="800000"/>
            <a:headEnd/>
            <a:tailEnd/>
          </a:ln>
        </p:spPr>
        <p:txBody>
          <a:bodyPr wrap="none" anchor="ctr"/>
          <a:lstStyle/>
          <a:p>
            <a:pPr eaLnBrk="0" hangingPunct="0"/>
            <a:r>
              <a:rPr lang="en-US"/>
              <a:t>Const(5)</a:t>
            </a:r>
          </a:p>
        </p:txBody>
      </p:sp>
      <p:cxnSp>
        <p:nvCxnSpPr>
          <p:cNvPr id="45066" name="AutoShape 10"/>
          <p:cNvCxnSpPr>
            <a:cxnSpLocks noChangeShapeType="1"/>
            <a:stCxn id="45061" idx="3"/>
            <a:endCxn id="45060" idx="1"/>
          </p:cNvCxnSpPr>
          <p:nvPr/>
        </p:nvCxnSpPr>
        <p:spPr bwMode="auto">
          <a:xfrm flipV="1">
            <a:off x="5867400" y="3957638"/>
            <a:ext cx="914400" cy="4762"/>
          </a:xfrm>
          <a:prstGeom prst="straightConnector1">
            <a:avLst/>
          </a:prstGeom>
          <a:noFill/>
          <a:ln w="9525">
            <a:solidFill>
              <a:schemeClr val="tx1"/>
            </a:solidFill>
            <a:round/>
            <a:headEnd/>
            <a:tailEnd type="triangle" w="med" len="med"/>
          </a:ln>
        </p:spPr>
      </p:cxnSp>
      <p:cxnSp>
        <p:nvCxnSpPr>
          <p:cNvPr id="45067" name="AutoShape 11"/>
          <p:cNvCxnSpPr>
            <a:cxnSpLocks noChangeShapeType="1"/>
            <a:stCxn id="45060" idx="2"/>
            <a:endCxn id="45064" idx="0"/>
          </p:cNvCxnSpPr>
          <p:nvPr/>
        </p:nvCxnSpPr>
        <p:spPr bwMode="auto">
          <a:xfrm flipH="1">
            <a:off x="6699250" y="4186238"/>
            <a:ext cx="539750" cy="385762"/>
          </a:xfrm>
          <a:prstGeom prst="straightConnector1">
            <a:avLst/>
          </a:prstGeom>
          <a:noFill/>
          <a:ln w="9525">
            <a:solidFill>
              <a:schemeClr val="tx1"/>
            </a:solidFill>
            <a:round/>
            <a:headEnd/>
            <a:tailEnd type="triangle" w="med" len="med"/>
          </a:ln>
        </p:spPr>
      </p:cxnSp>
      <p:cxnSp>
        <p:nvCxnSpPr>
          <p:cNvPr id="45068" name="AutoShape 12"/>
          <p:cNvCxnSpPr>
            <a:cxnSpLocks noChangeShapeType="1"/>
            <a:stCxn id="45061" idx="2"/>
            <a:endCxn id="45062" idx="0"/>
          </p:cNvCxnSpPr>
          <p:nvPr/>
        </p:nvCxnSpPr>
        <p:spPr bwMode="auto">
          <a:xfrm>
            <a:off x="5410200" y="4191000"/>
            <a:ext cx="0" cy="381000"/>
          </a:xfrm>
          <a:prstGeom prst="straightConnector1">
            <a:avLst/>
          </a:prstGeom>
          <a:noFill/>
          <a:ln w="9525">
            <a:solidFill>
              <a:schemeClr val="tx1"/>
            </a:solidFill>
            <a:round/>
            <a:headEnd/>
            <a:tailEnd type="triangle" w="med" len="med"/>
          </a:ln>
        </p:spPr>
      </p:cxnSp>
      <p:cxnSp>
        <p:nvCxnSpPr>
          <p:cNvPr id="45069" name="AutoShape 13"/>
          <p:cNvCxnSpPr>
            <a:cxnSpLocks noChangeShapeType="1"/>
            <a:stCxn id="45064" idx="1"/>
            <a:endCxn id="45062" idx="3"/>
          </p:cNvCxnSpPr>
          <p:nvPr/>
        </p:nvCxnSpPr>
        <p:spPr bwMode="auto">
          <a:xfrm flipH="1">
            <a:off x="5867400" y="4800600"/>
            <a:ext cx="374650" cy="0"/>
          </a:xfrm>
          <a:prstGeom prst="straightConnector1">
            <a:avLst/>
          </a:prstGeom>
          <a:noFill/>
          <a:ln w="9525">
            <a:solidFill>
              <a:schemeClr val="tx1"/>
            </a:solidFill>
            <a:round/>
            <a:headEnd/>
            <a:tailEnd type="triangle" w="med" len="med"/>
          </a:ln>
        </p:spPr>
      </p:cxnSp>
      <p:cxnSp>
        <p:nvCxnSpPr>
          <p:cNvPr id="45070" name="AutoShape 14"/>
          <p:cNvCxnSpPr>
            <a:cxnSpLocks noChangeShapeType="1"/>
            <a:stCxn id="45062" idx="2"/>
            <a:endCxn id="45063" idx="0"/>
          </p:cNvCxnSpPr>
          <p:nvPr/>
        </p:nvCxnSpPr>
        <p:spPr bwMode="auto">
          <a:xfrm>
            <a:off x="5410200" y="5029200"/>
            <a:ext cx="11113" cy="423863"/>
          </a:xfrm>
          <a:prstGeom prst="straightConnector1">
            <a:avLst/>
          </a:prstGeom>
          <a:noFill/>
          <a:ln w="9525">
            <a:solidFill>
              <a:schemeClr val="tx1"/>
            </a:solidFill>
            <a:round/>
            <a:headEnd/>
            <a:tailEnd type="triangle" w="med" len="med"/>
          </a:ln>
        </p:spPr>
      </p:cxnSp>
      <p:cxnSp>
        <p:nvCxnSpPr>
          <p:cNvPr id="45071" name="AutoShape 15"/>
          <p:cNvCxnSpPr>
            <a:cxnSpLocks noChangeShapeType="1"/>
            <a:stCxn id="45065" idx="0"/>
            <a:endCxn id="45064" idx="2"/>
          </p:cNvCxnSpPr>
          <p:nvPr/>
        </p:nvCxnSpPr>
        <p:spPr bwMode="auto">
          <a:xfrm flipH="1" flipV="1">
            <a:off x="6699250" y="5029200"/>
            <a:ext cx="539750" cy="457200"/>
          </a:xfrm>
          <a:prstGeom prst="straightConnector1">
            <a:avLst/>
          </a:prstGeom>
          <a:noFill/>
          <a:ln w="9525">
            <a:solidFill>
              <a:schemeClr val="tx1"/>
            </a:solidFill>
            <a:round/>
            <a:headEnd/>
            <a:tailEnd type="triangle" w="med" len="med"/>
          </a:ln>
        </p:spPr>
      </p:cxnSp>
      <p:sp>
        <p:nvSpPr>
          <p:cNvPr id="45072" name="Rectangle 16"/>
          <p:cNvSpPr>
            <a:spLocks noChangeArrowheads="1"/>
          </p:cNvSpPr>
          <p:nvPr/>
        </p:nvSpPr>
        <p:spPr bwMode="auto">
          <a:xfrm>
            <a:off x="914400" y="5029200"/>
            <a:ext cx="2819400" cy="1143000"/>
          </a:xfrm>
          <a:prstGeom prst="rect">
            <a:avLst/>
          </a:prstGeom>
          <a:solidFill>
            <a:schemeClr val="accent1"/>
          </a:solidFill>
          <a:ln w="9525">
            <a:solidFill>
              <a:schemeClr val="tx1"/>
            </a:solidFill>
            <a:miter lim="800000"/>
            <a:headEnd/>
            <a:tailEnd/>
          </a:ln>
        </p:spPr>
        <p:txBody>
          <a:bodyPr wrap="none" anchor="ctr"/>
          <a:lstStyle/>
          <a:p>
            <a:r>
              <a:rPr lang="en-US"/>
              <a:t>a = load ‘myfile’;</a:t>
            </a:r>
          </a:p>
          <a:p>
            <a:r>
              <a:rPr lang="en-US"/>
              <a:t>b = filter a by $0 &gt; 5;</a:t>
            </a:r>
          </a:p>
          <a:p>
            <a:r>
              <a:rPr lang="en-US"/>
              <a:t>store b into ‘myfilteredfile’;</a:t>
            </a:r>
          </a:p>
        </p:txBody>
      </p:sp>
      <p:sp>
        <p:nvSpPr>
          <p:cNvPr id="45073" name="AutoShape 17"/>
          <p:cNvSpPr>
            <a:spLocks noChangeArrowheads="1"/>
          </p:cNvSpPr>
          <p:nvPr/>
        </p:nvSpPr>
        <p:spPr bwMode="auto">
          <a:xfrm>
            <a:off x="3962400" y="5562600"/>
            <a:ext cx="609600" cy="304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Physical Plan</a:t>
            </a:r>
          </a:p>
        </p:txBody>
      </p:sp>
      <p:sp>
        <p:nvSpPr>
          <p:cNvPr id="636931" name="Rectangle 3"/>
          <p:cNvSpPr>
            <a:spLocks noGrp="1" noChangeArrowheads="1"/>
          </p:cNvSpPr>
          <p:nvPr>
            <p:ph type="body" idx="1"/>
          </p:nvPr>
        </p:nvSpPr>
        <p:spPr/>
        <p:txBody>
          <a:bodyPr>
            <a:normAutofit fontScale="92500" lnSpcReduction="20000"/>
          </a:bodyPr>
          <a:lstStyle/>
          <a:p>
            <a:pPr eaLnBrk="1" hangingPunct="1">
              <a:defRPr/>
            </a:pPr>
            <a:r>
              <a:rPr lang="en-US">
                <a:ea typeface="ＭＳ Ｐゴシック" pitchFamily="-110" charset="-128"/>
              </a:rPr>
              <a:t>Layer to map Logical Plan to multiple back-ends, one such being M/R (Map Reduce)</a:t>
            </a:r>
          </a:p>
          <a:p>
            <a:pPr lvl="1" eaLnBrk="1" hangingPunct="1">
              <a:defRPr/>
            </a:pPr>
            <a:r>
              <a:rPr lang="en-US">
                <a:ea typeface="ＭＳ Ｐゴシック" pitchFamily="-110" charset="-128"/>
              </a:rPr>
              <a:t>Chance for code re-use if multiple back-ends share same operator </a:t>
            </a:r>
          </a:p>
          <a:p>
            <a:pPr eaLnBrk="1" hangingPunct="1">
              <a:defRPr/>
            </a:pPr>
            <a:r>
              <a:rPr lang="en-US">
                <a:ea typeface="ＭＳ Ｐゴシック" pitchFamily="-110" charset="-128"/>
              </a:rPr>
              <a:t>Consists of operators which pig will run on the backend</a:t>
            </a:r>
          </a:p>
          <a:p>
            <a:pPr eaLnBrk="1" hangingPunct="1">
              <a:defRPr/>
            </a:pPr>
            <a:r>
              <a:rPr lang="en-US">
                <a:ea typeface="ＭＳ Ｐゴシック" pitchFamily="-110" charset="-128"/>
              </a:rPr>
              <a:t>Currently most of the physical plan is placed as operators in the map reduce plan</a:t>
            </a:r>
          </a:p>
          <a:p>
            <a:pPr eaLnBrk="1" hangingPunct="1">
              <a:defRPr/>
            </a:pPr>
            <a:r>
              <a:rPr lang="en-US">
                <a:ea typeface="ＭＳ Ｐゴシック" pitchFamily="-110" charset="-128"/>
              </a:rPr>
              <a:t>Logical to Physical Translation</a:t>
            </a:r>
          </a:p>
          <a:p>
            <a:pPr lvl="1" eaLnBrk="1" hangingPunct="1">
              <a:defRPr/>
            </a:pPr>
            <a:r>
              <a:rPr lang="en-US">
                <a:ea typeface="ＭＳ Ｐゴシック" pitchFamily="-110" charset="-128"/>
              </a:rPr>
              <a:t>1:1 correspondence for most Logical operators</a:t>
            </a:r>
          </a:p>
          <a:p>
            <a:pPr lvl="1" eaLnBrk="1" hangingPunct="1">
              <a:defRPr/>
            </a:pPr>
            <a:r>
              <a:rPr lang="en-US">
                <a:ea typeface="ＭＳ Ｐゴシック" pitchFamily="-110" charset="-128"/>
              </a:rPr>
              <a:t>Except Cross, Distinct, Group, Co-group and Order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7107"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Logic Plan</a:t>
            </a:r>
          </a:p>
        </p:txBody>
      </p:sp>
      <p:sp>
        <p:nvSpPr>
          <p:cNvPr id="15362" name="Rectangle 2"/>
          <p:cNvSpPr>
            <a:spLocks noGrp="1" noChangeArrowheads="1"/>
          </p:cNvSpPr>
          <p:nvPr>
            <p:ph type="body" idx="1"/>
          </p:nvPr>
        </p:nvSpPr>
        <p:spPr>
          <a:xfrm>
            <a:off x="457200" y="1603375"/>
            <a:ext cx="3690938" cy="4525963"/>
          </a:xfrm>
        </p:spPr>
        <p:txBody>
          <a:bodyPr lIns="0" tIns="0" rIns="0" bIns="0"/>
          <a:lstStyle/>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A=LOAD 'file1' AS (x, 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B=LOAD 'file2' AS (t, u, v);</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C=FILTER A by y &gt; 0;</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D=JOIN C BY x, B BY u;</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E=GROUP D BY z;</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F=FOREACH E GENERATE     	group, COUNT(D);</a:t>
            </a:r>
          </a:p>
          <a:p>
            <a:pPr eaLnBrk="1" hangingPunct="1">
              <a:spcBef>
                <a:spcPct val="0"/>
              </a:spcBef>
              <a:spcAft>
                <a:spcPts val="1425"/>
              </a:spcAft>
              <a:buFont typeface="Times New Roman" pitchFamily="18"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smtClean="0"/>
              <a:t>STORE F INTO 'output';</a:t>
            </a:r>
          </a:p>
        </p:txBody>
      </p:sp>
      <p:sp>
        <p:nvSpPr>
          <p:cNvPr id="15363" name="AutoShape 3"/>
          <p:cNvSpPr>
            <a:spLocks noChangeArrowheads="1"/>
          </p:cNvSpPr>
          <p:nvPr/>
        </p:nvSpPr>
        <p:spPr bwMode="auto">
          <a:xfrm>
            <a:off x="4976813" y="14509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4" name="AutoShape 4"/>
          <p:cNvSpPr>
            <a:spLocks noChangeArrowheads="1"/>
          </p:cNvSpPr>
          <p:nvPr/>
        </p:nvSpPr>
        <p:spPr bwMode="auto">
          <a:xfrm>
            <a:off x="4976813" y="22812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FILTER</a:t>
            </a:r>
          </a:p>
        </p:txBody>
      </p:sp>
      <p:sp>
        <p:nvSpPr>
          <p:cNvPr id="15365" name="AutoShape 5"/>
          <p:cNvSpPr>
            <a:spLocks noChangeArrowheads="1"/>
          </p:cNvSpPr>
          <p:nvPr/>
        </p:nvSpPr>
        <p:spPr bwMode="auto">
          <a:xfrm>
            <a:off x="6635750" y="1866900"/>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6" name="Line 6"/>
          <p:cNvSpPr>
            <a:spLocks noChangeShapeType="1"/>
          </p:cNvSpPr>
          <p:nvPr/>
        </p:nvSpPr>
        <p:spPr bwMode="auto">
          <a:xfrm>
            <a:off x="5391150" y="186690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5367" name="AutoShape 7"/>
          <p:cNvSpPr>
            <a:spLocks noChangeArrowheads="1"/>
          </p:cNvSpPr>
          <p:nvPr/>
        </p:nvSpPr>
        <p:spPr bwMode="auto">
          <a:xfrm>
            <a:off x="5807075" y="31099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JOIN</a:t>
            </a:r>
          </a:p>
        </p:txBody>
      </p:sp>
      <p:sp>
        <p:nvSpPr>
          <p:cNvPr id="15368" name="AutoShape 8"/>
          <p:cNvSpPr>
            <a:spLocks noChangeArrowheads="1"/>
          </p:cNvSpPr>
          <p:nvPr/>
        </p:nvSpPr>
        <p:spPr bwMode="auto">
          <a:xfrm>
            <a:off x="5807075" y="3940175"/>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GROUP</a:t>
            </a:r>
          </a:p>
        </p:txBody>
      </p:sp>
      <p:sp>
        <p:nvSpPr>
          <p:cNvPr id="15369" name="AutoShape 9"/>
          <p:cNvSpPr>
            <a:spLocks noChangeArrowheads="1"/>
          </p:cNvSpPr>
          <p:nvPr/>
        </p:nvSpPr>
        <p:spPr bwMode="auto">
          <a:xfrm>
            <a:off x="5599113" y="4768850"/>
            <a:ext cx="1244600"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FOREACH</a:t>
            </a:r>
          </a:p>
        </p:txBody>
      </p:sp>
      <p:sp>
        <p:nvSpPr>
          <p:cNvPr id="15370" name="AutoShape 10"/>
          <p:cNvSpPr>
            <a:spLocks noChangeArrowheads="1"/>
          </p:cNvSpPr>
          <p:nvPr/>
        </p:nvSpPr>
        <p:spPr bwMode="auto">
          <a:xfrm>
            <a:off x="5807075" y="55991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STORE</a:t>
            </a:r>
          </a:p>
        </p:txBody>
      </p:sp>
      <p:sp>
        <p:nvSpPr>
          <p:cNvPr id="15371" name="Line 11"/>
          <p:cNvSpPr>
            <a:spLocks noChangeShapeType="1"/>
          </p:cNvSpPr>
          <p:nvPr/>
        </p:nvSpPr>
        <p:spPr bwMode="auto">
          <a:xfrm>
            <a:off x="5391150" y="2695575"/>
            <a:ext cx="830263" cy="414338"/>
          </a:xfrm>
          <a:prstGeom prst="line">
            <a:avLst/>
          </a:prstGeom>
          <a:noFill/>
          <a:ln w="9360">
            <a:solidFill>
              <a:srgbClr val="000000"/>
            </a:solidFill>
            <a:miter lim="800000"/>
            <a:headEnd/>
            <a:tailEnd type="triangle" w="med" len="med"/>
          </a:ln>
        </p:spPr>
        <p:txBody>
          <a:bodyPr/>
          <a:lstStyle/>
          <a:p>
            <a:endParaRPr lang="en-US"/>
          </a:p>
        </p:txBody>
      </p:sp>
      <p:sp>
        <p:nvSpPr>
          <p:cNvPr id="15372" name="Line 12"/>
          <p:cNvSpPr>
            <a:spLocks noChangeShapeType="1"/>
          </p:cNvSpPr>
          <p:nvPr/>
        </p:nvSpPr>
        <p:spPr bwMode="auto">
          <a:xfrm flipH="1">
            <a:off x="6218238" y="2281238"/>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5373" name="Line 13"/>
          <p:cNvSpPr>
            <a:spLocks noChangeShapeType="1"/>
          </p:cNvSpPr>
          <p:nvPr/>
        </p:nvSpPr>
        <p:spPr bwMode="auto">
          <a:xfrm>
            <a:off x="6221413" y="3525838"/>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4" name="Line 14"/>
          <p:cNvSpPr>
            <a:spLocks noChangeShapeType="1"/>
          </p:cNvSpPr>
          <p:nvPr/>
        </p:nvSpPr>
        <p:spPr bwMode="auto">
          <a:xfrm>
            <a:off x="6221413" y="4354513"/>
            <a:ext cx="1587" cy="414337"/>
          </a:xfrm>
          <a:prstGeom prst="line">
            <a:avLst/>
          </a:prstGeom>
          <a:noFill/>
          <a:ln w="9360">
            <a:solidFill>
              <a:srgbClr val="000000"/>
            </a:solidFill>
            <a:miter lim="800000"/>
            <a:headEnd/>
            <a:tailEnd type="triangle" w="med" len="med"/>
          </a:ln>
        </p:spPr>
        <p:txBody>
          <a:bodyPr/>
          <a:lstStyle/>
          <a:p>
            <a:endParaRPr lang="en-US"/>
          </a:p>
        </p:txBody>
      </p:sp>
      <p:sp>
        <p:nvSpPr>
          <p:cNvPr id="15375" name="Line 15"/>
          <p:cNvSpPr>
            <a:spLocks noChangeShapeType="1"/>
          </p:cNvSpPr>
          <p:nvPr/>
        </p:nvSpPr>
        <p:spPr bwMode="auto">
          <a:xfrm>
            <a:off x="6221413" y="5184775"/>
            <a:ext cx="1587" cy="414338"/>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5362">
                                            <p:txEl>
                                              <p:pRg st="1" end="1"/>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5362">
                                            <p:txEl>
                                              <p:pRg st="2" end="2"/>
                                            </p:txEl>
                                          </p:spTgt>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15366"/>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53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5362">
                                            <p:txEl>
                                              <p:pRg st="3" end="3"/>
                                            </p:txEl>
                                          </p:spTgt>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15372"/>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5371"/>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536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5362">
                                            <p:txEl>
                                              <p:pRg st="4" end="4"/>
                                            </p:txEl>
                                          </p:spTgt>
                                        </p:tgtEl>
                                        <p:attrNameLst>
                                          <p:attrName>style.visibility</p:attrName>
                                        </p:attrNameLst>
                                      </p:cBhvr>
                                      <p:to>
                                        <p:strVal val="visible"/>
                                      </p:to>
                                    </p:set>
                                  </p:childTnLst>
                                </p:cTn>
                              </p:par>
                              <p:par>
                                <p:cTn id="37" presetID="1" presetClass="entr" fill="hold" grpId="0" nodeType="withEffect">
                                  <p:stCondLst>
                                    <p:cond delay="0"/>
                                  </p:stCondLst>
                                  <p:childTnLst>
                                    <p:set>
                                      <p:cBhvr additive="repl">
                                        <p:cTn id="38" dur="1" fill="hold">
                                          <p:stCondLst>
                                            <p:cond delay="0"/>
                                          </p:stCondLst>
                                        </p:cTn>
                                        <p:tgtEl>
                                          <p:spTgt spid="15373"/>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536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fill="hold" nodeType="clickEffect">
                                  <p:stCondLst>
                                    <p:cond delay="0"/>
                                  </p:stCondLst>
                                  <p:childTnLst>
                                    <p:set>
                                      <p:cBhvr additive="repl">
                                        <p:cTn id="44" dur="1" fill="hold">
                                          <p:stCondLst>
                                            <p:cond delay="0"/>
                                          </p:stCondLst>
                                        </p:cTn>
                                        <p:tgtEl>
                                          <p:spTgt spid="15362">
                                            <p:txEl>
                                              <p:pRg st="5" end="5"/>
                                            </p:txEl>
                                          </p:spTgt>
                                        </p:tgtEl>
                                        <p:attrNameLst>
                                          <p:attrName>style.visibility</p:attrName>
                                        </p:attrNameLst>
                                      </p:cBhvr>
                                      <p:to>
                                        <p:strVal val="visible"/>
                                      </p:to>
                                    </p:set>
                                  </p:childTnLst>
                                </p:cTn>
                              </p:par>
                              <p:par>
                                <p:cTn id="45" presetID="1" presetClass="entr" fill="hold" grpId="0" nodeType="withEffect">
                                  <p:stCondLst>
                                    <p:cond delay="0"/>
                                  </p:stCondLst>
                                  <p:childTnLst>
                                    <p:set>
                                      <p:cBhvr additive="repl">
                                        <p:cTn id="46" dur="1" fill="hold">
                                          <p:stCondLst>
                                            <p:cond delay="0"/>
                                          </p:stCondLst>
                                        </p:cTn>
                                        <p:tgtEl>
                                          <p:spTgt spid="15374"/>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153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15362">
                                            <p:txEl>
                                              <p:pRg st="6" end="6"/>
                                            </p:txEl>
                                          </p:spTgt>
                                        </p:tgtEl>
                                        <p:attrNameLst>
                                          <p:attrName>style.visibility</p:attrName>
                                        </p:attrNameLst>
                                      </p:cBhvr>
                                      <p:to>
                                        <p:strVal val="visible"/>
                                      </p:to>
                                    </p:set>
                                  </p:childTnLst>
                                </p:cTn>
                              </p:par>
                              <p:par>
                                <p:cTn id="53" presetID="1" presetClass="entr" fill="hold" grpId="0" nodeType="withEffect">
                                  <p:stCondLst>
                                    <p:cond delay="0"/>
                                  </p:stCondLst>
                                  <p:childTnLst>
                                    <p:set>
                                      <p:cBhvr additive="repl">
                                        <p:cTn id="54" dur="1" fill="hold">
                                          <p:stCondLst>
                                            <p:cond delay="0"/>
                                          </p:stCondLst>
                                        </p:cTn>
                                        <p:tgtEl>
                                          <p:spTgt spid="15375"/>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71" grpId="0" animBg="1"/>
      <p:bldP spid="15372" grpId="0" animBg="1"/>
      <p:bldP spid="15373" grpId="0" animBg="1"/>
      <p:bldP spid="15374" grpId="0" animBg="1"/>
      <p:bldP spid="1537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bwMode="auto">
          <a:noFill/>
          <a:ln>
            <a:miter lim="800000"/>
            <a:headEnd/>
            <a:tailEnd/>
          </a:ln>
        </p:spPr>
        <p:txBody>
          <a:bodyPr/>
          <a:lstStyle/>
          <a:p>
            <a:r>
              <a:rPr lang="en-US" altLang="zh-CN">
                <a:ea typeface="MS PGothic" pitchFamily="34" charset="-128"/>
              </a:rPr>
              <a:t>04/13/10</a:t>
            </a:r>
          </a:p>
        </p:txBody>
      </p:sp>
      <p:sp>
        <p:nvSpPr>
          <p:cNvPr id="48131"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Physical Plan</a:t>
            </a:r>
          </a:p>
        </p:txBody>
      </p:sp>
      <p:sp>
        <p:nvSpPr>
          <p:cNvPr id="48132"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1:1 correspondence with most logical operators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Except for:</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DISTINCT</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(CO)GROUP</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JOIN</a:t>
            </a:r>
          </a:p>
          <a:p>
            <a:pPr marL="862013" lvl="1" indent="-322263" eaLnBrk="1" hangingPunct="1">
              <a:spcBef>
                <a:spcPct val="0"/>
              </a:spcBef>
              <a:spcAft>
                <a:spcPts val="1138"/>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mtClean="0"/>
              <a:t>ORDER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914400" y="0"/>
            <a:ext cx="8229600" cy="1143000"/>
          </a:xfrm>
        </p:spPr>
        <p:txBody>
          <a:bodyPr>
            <a:normAutofit fontScale="90000"/>
          </a:bodyPr>
          <a:lstStyle/>
          <a:p>
            <a:pPr eaLnBrk="1" hangingPunct="1">
              <a:defRPr/>
            </a:pPr>
            <a:r>
              <a:rPr lang="en-US" dirty="0">
                <a:ea typeface="ＭＳ Ｐゴシック" pitchFamily="-110" charset="-128"/>
              </a:rPr>
              <a:t>Logical to Physical Plan for Group operator</a:t>
            </a:r>
          </a:p>
        </p:txBody>
      </p:sp>
      <p:sp>
        <p:nvSpPr>
          <p:cNvPr id="49155" name="Rectangle 3"/>
          <p:cNvSpPr>
            <a:spLocks noGrp="1" noChangeArrowheads="1"/>
          </p:cNvSpPr>
          <p:nvPr>
            <p:ph type="body" idx="1"/>
          </p:nvPr>
        </p:nvSpPr>
        <p:spPr>
          <a:xfrm>
            <a:off x="0" y="1189037"/>
            <a:ext cx="8229600" cy="4525963"/>
          </a:xfrm>
        </p:spPr>
        <p:txBody>
          <a:bodyPr/>
          <a:lstStyle/>
          <a:p>
            <a:pPr eaLnBrk="1" hangingPunct="1"/>
            <a:r>
              <a:rPr lang="en-US" dirty="0" smtClean="0"/>
              <a:t>Logical operator for co-group/group is converted to 3 Physical operators</a:t>
            </a:r>
          </a:p>
          <a:p>
            <a:pPr lvl="1" eaLnBrk="1" hangingPunct="1"/>
            <a:r>
              <a:rPr lang="en-US" dirty="0" smtClean="0"/>
              <a:t>Local Rearrange (</a:t>
            </a:r>
            <a:r>
              <a:rPr lang="en-US" dirty="0" smtClean="0">
                <a:solidFill>
                  <a:srgbClr val="FF0000"/>
                </a:solidFill>
              </a:rPr>
              <a:t>LR</a:t>
            </a:r>
            <a:r>
              <a:rPr lang="en-US" dirty="0" smtClean="0"/>
              <a:t>)</a:t>
            </a:r>
          </a:p>
          <a:p>
            <a:pPr lvl="1" eaLnBrk="1" hangingPunct="1"/>
            <a:r>
              <a:rPr lang="en-US" dirty="0" smtClean="0"/>
              <a:t>Global Rearrange (</a:t>
            </a:r>
            <a:r>
              <a:rPr lang="en-US" dirty="0" smtClean="0">
                <a:solidFill>
                  <a:srgbClr val="FF0000"/>
                </a:solidFill>
              </a:rPr>
              <a:t>GR</a:t>
            </a:r>
            <a:r>
              <a:rPr lang="en-US" dirty="0" smtClean="0"/>
              <a:t>)</a:t>
            </a:r>
          </a:p>
          <a:p>
            <a:pPr lvl="1" eaLnBrk="1" hangingPunct="1"/>
            <a:r>
              <a:rPr lang="en-US" dirty="0" smtClean="0"/>
              <a:t>Package (</a:t>
            </a:r>
            <a:r>
              <a:rPr lang="en-US" dirty="0" smtClean="0">
                <a:solidFill>
                  <a:srgbClr val="FF0000"/>
                </a:solidFill>
              </a:rPr>
              <a:t>PKG</a:t>
            </a:r>
            <a:r>
              <a:rPr lang="en-US" dirty="0" smtClean="0"/>
              <a:t>)</a:t>
            </a:r>
          </a:p>
          <a:p>
            <a:pPr eaLnBrk="1" hangingPunct="1"/>
            <a:r>
              <a:rPr lang="en-US" dirty="0" smtClean="0"/>
              <a:t>Example:</a:t>
            </a:r>
          </a:p>
          <a:p>
            <a:pPr lvl="1" eaLnBrk="1" hangingPunct="1"/>
            <a:r>
              <a:rPr lang="en-US" dirty="0" smtClean="0"/>
              <a:t>Co-group A by Acol1, B by Bcol1</a:t>
            </a:r>
          </a:p>
          <a:p>
            <a:pPr lvl="1" eaLnBrk="1" hangingPunct="1"/>
            <a:endParaRPr lang="en-US" dirty="0" smtClean="0"/>
          </a:p>
          <a:p>
            <a:pPr lvl="1" eaLnBrk="1" hangingPunct="1"/>
            <a:endParaRPr lang="en-US" dirty="0" smtClean="0"/>
          </a:p>
        </p:txBody>
      </p:sp>
      <p:sp>
        <p:nvSpPr>
          <p:cNvPr id="49156" name="Oval 4"/>
          <p:cNvSpPr>
            <a:spLocks noChangeArrowheads="1"/>
          </p:cNvSpPr>
          <p:nvPr/>
        </p:nvSpPr>
        <p:spPr bwMode="auto">
          <a:xfrm>
            <a:off x="6096000" y="1905000"/>
            <a:ext cx="547688" cy="547688"/>
          </a:xfrm>
          <a:prstGeom prst="ellipse">
            <a:avLst/>
          </a:prstGeom>
          <a:solidFill>
            <a:schemeClr val="accent1"/>
          </a:solidFill>
          <a:ln w="9525">
            <a:solidFill>
              <a:schemeClr val="tx1"/>
            </a:solidFill>
            <a:round/>
            <a:headEnd/>
            <a:tailEnd/>
          </a:ln>
        </p:spPr>
        <p:txBody>
          <a:bodyPr wrap="none" anchor="ctr"/>
          <a:lstStyle/>
          <a:p>
            <a:r>
              <a:rPr lang="en-US"/>
              <a:t>PKG</a:t>
            </a:r>
          </a:p>
        </p:txBody>
      </p:sp>
      <p:sp>
        <p:nvSpPr>
          <p:cNvPr id="49157" name="Oval 5"/>
          <p:cNvSpPr>
            <a:spLocks noChangeArrowheads="1"/>
          </p:cNvSpPr>
          <p:nvPr/>
        </p:nvSpPr>
        <p:spPr bwMode="auto">
          <a:xfrm>
            <a:off x="6096000" y="3033713"/>
            <a:ext cx="547688" cy="547687"/>
          </a:xfrm>
          <a:prstGeom prst="ellipse">
            <a:avLst/>
          </a:prstGeom>
          <a:solidFill>
            <a:schemeClr val="accent1"/>
          </a:solidFill>
          <a:ln w="9525">
            <a:solidFill>
              <a:schemeClr val="tx1"/>
            </a:solidFill>
            <a:round/>
            <a:headEnd/>
            <a:tailEnd/>
          </a:ln>
        </p:spPr>
        <p:txBody>
          <a:bodyPr wrap="none" anchor="ctr"/>
          <a:lstStyle/>
          <a:p>
            <a:r>
              <a:rPr lang="en-US"/>
              <a:t>GR</a:t>
            </a:r>
          </a:p>
        </p:txBody>
      </p:sp>
      <p:sp>
        <p:nvSpPr>
          <p:cNvPr id="49158" name="Oval 6"/>
          <p:cNvSpPr>
            <a:spLocks noChangeArrowheads="1"/>
          </p:cNvSpPr>
          <p:nvPr/>
        </p:nvSpPr>
        <p:spPr bwMode="auto">
          <a:xfrm>
            <a:off x="5395913" y="3948113"/>
            <a:ext cx="547687"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59" name="Oval 7"/>
          <p:cNvSpPr>
            <a:spLocks noChangeArrowheads="1"/>
          </p:cNvSpPr>
          <p:nvPr/>
        </p:nvSpPr>
        <p:spPr bwMode="auto">
          <a:xfrm>
            <a:off x="6858000" y="3948113"/>
            <a:ext cx="547688" cy="547687"/>
          </a:xfrm>
          <a:prstGeom prst="ellipse">
            <a:avLst/>
          </a:prstGeom>
          <a:solidFill>
            <a:schemeClr val="accent1"/>
          </a:solidFill>
          <a:ln w="9525">
            <a:solidFill>
              <a:schemeClr val="tx1"/>
            </a:solidFill>
            <a:round/>
            <a:headEnd/>
            <a:tailEnd/>
          </a:ln>
        </p:spPr>
        <p:txBody>
          <a:bodyPr wrap="none" anchor="ctr"/>
          <a:lstStyle/>
          <a:p>
            <a:r>
              <a:rPr lang="en-US"/>
              <a:t>LR</a:t>
            </a:r>
          </a:p>
        </p:txBody>
      </p:sp>
      <p:sp>
        <p:nvSpPr>
          <p:cNvPr id="49160" name="Oval 8"/>
          <p:cNvSpPr>
            <a:spLocks noChangeArrowheads="1"/>
          </p:cNvSpPr>
          <p:nvPr/>
        </p:nvSpPr>
        <p:spPr bwMode="auto">
          <a:xfrm>
            <a:off x="5395913" y="5091113"/>
            <a:ext cx="547687" cy="547687"/>
          </a:xfrm>
          <a:prstGeom prst="ellipse">
            <a:avLst/>
          </a:prstGeom>
          <a:solidFill>
            <a:schemeClr val="accent1"/>
          </a:solidFill>
          <a:ln w="9525">
            <a:solidFill>
              <a:schemeClr val="tx1"/>
            </a:solidFill>
            <a:round/>
            <a:headEnd/>
            <a:tailEnd/>
          </a:ln>
        </p:spPr>
        <p:txBody>
          <a:bodyPr wrap="none" anchor="ctr"/>
          <a:lstStyle/>
          <a:p>
            <a:r>
              <a:rPr lang="en-US"/>
              <a:t>A</a:t>
            </a:r>
          </a:p>
        </p:txBody>
      </p:sp>
      <p:sp>
        <p:nvSpPr>
          <p:cNvPr id="49161" name="Oval 9"/>
          <p:cNvSpPr>
            <a:spLocks noChangeArrowheads="1"/>
          </p:cNvSpPr>
          <p:nvPr/>
        </p:nvSpPr>
        <p:spPr bwMode="auto">
          <a:xfrm>
            <a:off x="6858000" y="5105400"/>
            <a:ext cx="547688" cy="547688"/>
          </a:xfrm>
          <a:prstGeom prst="ellipse">
            <a:avLst/>
          </a:prstGeom>
          <a:solidFill>
            <a:schemeClr val="accent1"/>
          </a:solidFill>
          <a:ln w="9525">
            <a:solidFill>
              <a:schemeClr val="tx1"/>
            </a:solidFill>
            <a:round/>
            <a:headEnd/>
            <a:tailEnd/>
          </a:ln>
        </p:spPr>
        <p:txBody>
          <a:bodyPr wrap="none" anchor="ctr"/>
          <a:lstStyle/>
          <a:p>
            <a:r>
              <a:rPr lang="en-US"/>
              <a:t>B</a:t>
            </a:r>
          </a:p>
        </p:txBody>
      </p:sp>
      <p:cxnSp>
        <p:nvCxnSpPr>
          <p:cNvPr id="49162" name="AutoShape 10"/>
          <p:cNvCxnSpPr>
            <a:cxnSpLocks noChangeShapeType="1"/>
            <a:stCxn id="49160" idx="0"/>
            <a:endCxn id="49158" idx="4"/>
          </p:cNvCxnSpPr>
          <p:nvPr/>
        </p:nvCxnSpPr>
        <p:spPr bwMode="auto">
          <a:xfrm flipV="1">
            <a:off x="5670550" y="4495800"/>
            <a:ext cx="0" cy="595313"/>
          </a:xfrm>
          <a:prstGeom prst="straightConnector1">
            <a:avLst/>
          </a:prstGeom>
          <a:noFill/>
          <a:ln w="9525">
            <a:solidFill>
              <a:schemeClr val="tx1"/>
            </a:solidFill>
            <a:round/>
            <a:headEnd/>
            <a:tailEnd type="triangle" w="med" len="med"/>
          </a:ln>
        </p:spPr>
      </p:cxnSp>
      <p:cxnSp>
        <p:nvCxnSpPr>
          <p:cNvPr id="49163" name="AutoShape 11"/>
          <p:cNvCxnSpPr>
            <a:cxnSpLocks noChangeShapeType="1"/>
            <a:stCxn id="49161" idx="0"/>
            <a:endCxn id="49159" idx="4"/>
          </p:cNvCxnSpPr>
          <p:nvPr/>
        </p:nvCxnSpPr>
        <p:spPr bwMode="auto">
          <a:xfrm flipV="1">
            <a:off x="7132638" y="4495800"/>
            <a:ext cx="0" cy="609600"/>
          </a:xfrm>
          <a:prstGeom prst="straightConnector1">
            <a:avLst/>
          </a:prstGeom>
          <a:noFill/>
          <a:ln w="9525">
            <a:solidFill>
              <a:schemeClr val="tx1"/>
            </a:solidFill>
            <a:round/>
            <a:headEnd/>
            <a:tailEnd type="triangle" w="med" len="med"/>
          </a:ln>
        </p:spPr>
      </p:cxnSp>
      <p:cxnSp>
        <p:nvCxnSpPr>
          <p:cNvPr id="49164" name="AutoShape 12"/>
          <p:cNvCxnSpPr>
            <a:cxnSpLocks noChangeShapeType="1"/>
            <a:stCxn id="49158" idx="0"/>
            <a:endCxn id="49157" idx="2"/>
          </p:cNvCxnSpPr>
          <p:nvPr/>
        </p:nvCxnSpPr>
        <p:spPr bwMode="auto">
          <a:xfrm flipV="1">
            <a:off x="5670550" y="3308350"/>
            <a:ext cx="425450" cy="639763"/>
          </a:xfrm>
          <a:prstGeom prst="straightConnector1">
            <a:avLst/>
          </a:prstGeom>
          <a:noFill/>
          <a:ln w="9525">
            <a:solidFill>
              <a:schemeClr val="tx1"/>
            </a:solidFill>
            <a:round/>
            <a:headEnd/>
            <a:tailEnd type="triangle" w="med" len="med"/>
          </a:ln>
        </p:spPr>
      </p:cxnSp>
      <p:cxnSp>
        <p:nvCxnSpPr>
          <p:cNvPr id="49165" name="AutoShape 13"/>
          <p:cNvCxnSpPr>
            <a:cxnSpLocks noChangeShapeType="1"/>
            <a:stCxn id="49159" idx="0"/>
            <a:endCxn id="49157" idx="6"/>
          </p:cNvCxnSpPr>
          <p:nvPr/>
        </p:nvCxnSpPr>
        <p:spPr bwMode="auto">
          <a:xfrm flipH="1" flipV="1">
            <a:off x="6643688" y="3308350"/>
            <a:ext cx="488950" cy="639763"/>
          </a:xfrm>
          <a:prstGeom prst="straightConnector1">
            <a:avLst/>
          </a:prstGeom>
          <a:noFill/>
          <a:ln w="9525">
            <a:solidFill>
              <a:schemeClr val="tx1"/>
            </a:solidFill>
            <a:round/>
            <a:headEnd/>
            <a:tailEnd type="triangle" w="med" len="med"/>
          </a:ln>
        </p:spPr>
      </p:cxnSp>
      <p:cxnSp>
        <p:nvCxnSpPr>
          <p:cNvPr id="49166" name="AutoShape 14"/>
          <p:cNvCxnSpPr>
            <a:cxnSpLocks noChangeShapeType="1"/>
            <a:stCxn id="49157" idx="0"/>
            <a:endCxn id="49156" idx="4"/>
          </p:cNvCxnSpPr>
          <p:nvPr/>
        </p:nvCxnSpPr>
        <p:spPr bwMode="auto">
          <a:xfrm flipV="1">
            <a:off x="6370638" y="2452688"/>
            <a:ext cx="0" cy="581025"/>
          </a:xfrm>
          <a:prstGeom prst="straightConnector1">
            <a:avLst/>
          </a:prstGeom>
          <a:noFill/>
          <a:ln w="9525">
            <a:solidFill>
              <a:schemeClr val="tx1"/>
            </a:solidFill>
            <a:round/>
            <a:headEnd/>
            <a:tailEnd type="triangle" w="med" len="med"/>
          </a:ln>
        </p:spPr>
      </p:cxnSp>
      <p:sp>
        <p:nvSpPr>
          <p:cNvPr id="49167" name="Text Box 15"/>
          <p:cNvSpPr txBox="1">
            <a:spLocks noChangeArrowheads="1"/>
          </p:cNvSpPr>
          <p:nvPr/>
        </p:nvSpPr>
        <p:spPr bwMode="auto">
          <a:xfrm>
            <a:off x="4724400" y="5638800"/>
            <a:ext cx="838200" cy="779463"/>
          </a:xfrm>
          <a:prstGeom prst="rect">
            <a:avLst/>
          </a:prstGeom>
          <a:noFill/>
          <a:ln w="9525">
            <a:noFill/>
            <a:miter lim="800000"/>
            <a:headEnd/>
            <a:tailEnd/>
          </a:ln>
        </p:spPr>
        <p:txBody>
          <a:bodyPr>
            <a:spAutoFit/>
          </a:bodyPr>
          <a:lstStyle/>
          <a:p>
            <a:pPr>
              <a:spcBef>
                <a:spcPct val="50000"/>
              </a:spcBef>
            </a:pPr>
            <a:r>
              <a:rPr lang="en-US" b="1">
                <a:solidFill>
                  <a:srgbClr val="FF0000"/>
                </a:solidFill>
              </a:rPr>
              <a:t>(1,R)</a:t>
            </a:r>
          </a:p>
          <a:p>
            <a:pPr>
              <a:spcBef>
                <a:spcPct val="50000"/>
              </a:spcBef>
            </a:pPr>
            <a:r>
              <a:rPr lang="en-US" b="1">
                <a:solidFill>
                  <a:srgbClr val="FF0000"/>
                </a:solidFill>
              </a:rPr>
              <a:t>(2,G)</a:t>
            </a:r>
          </a:p>
        </p:txBody>
      </p:sp>
      <p:sp>
        <p:nvSpPr>
          <p:cNvPr id="49168" name="Text Box 16"/>
          <p:cNvSpPr txBox="1">
            <a:spLocks noChangeArrowheads="1"/>
          </p:cNvSpPr>
          <p:nvPr/>
        </p:nvSpPr>
        <p:spPr bwMode="auto">
          <a:xfrm>
            <a:off x="4114800" y="3116263"/>
            <a:ext cx="1447800" cy="777875"/>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a:t>
            </a:r>
            <a:r>
              <a:rPr lang="en-US" dirty="0">
                <a:solidFill>
                  <a:srgbClr val="FF0000"/>
                </a:solidFill>
              </a:rPr>
              <a:t>1,(1,R)}</a:t>
            </a:r>
            <a:r>
              <a:rPr lang="en-US" baseline="30000" dirty="0">
                <a:solidFill>
                  <a:srgbClr val="FF0000"/>
                </a:solidFill>
              </a:rPr>
              <a:t>1</a:t>
            </a:r>
          </a:p>
          <a:p>
            <a:pPr>
              <a:spcBef>
                <a:spcPct val="50000"/>
              </a:spcBef>
            </a:pPr>
            <a:r>
              <a:rPr lang="en-US" dirty="0">
                <a:solidFill>
                  <a:srgbClr val="FF0000"/>
                </a:solidFill>
              </a:rPr>
              <a:t>{2,(2,G)}</a:t>
            </a:r>
            <a:r>
              <a:rPr lang="en-US" baseline="30000" dirty="0">
                <a:solidFill>
                  <a:srgbClr val="FF0000"/>
                </a:solidFill>
              </a:rPr>
              <a:t>1</a:t>
            </a:r>
          </a:p>
        </p:txBody>
      </p:sp>
      <p:sp>
        <p:nvSpPr>
          <p:cNvPr id="49169" name="Text Box 17"/>
          <p:cNvSpPr txBox="1">
            <a:spLocks noChangeArrowheads="1"/>
          </p:cNvSpPr>
          <p:nvPr/>
        </p:nvSpPr>
        <p:spPr bwMode="auto">
          <a:xfrm>
            <a:off x="6705600" y="5638800"/>
            <a:ext cx="838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(1,B)</a:t>
            </a:r>
          </a:p>
          <a:p>
            <a:pPr>
              <a:spcBef>
                <a:spcPct val="50000"/>
              </a:spcBef>
            </a:pPr>
            <a:r>
              <a:rPr lang="en-US">
                <a:solidFill>
                  <a:srgbClr val="FF0000"/>
                </a:solidFill>
              </a:rPr>
              <a:t>(2,Y)</a:t>
            </a:r>
          </a:p>
        </p:txBody>
      </p:sp>
      <p:sp>
        <p:nvSpPr>
          <p:cNvPr id="49170" name="Text Box 18"/>
          <p:cNvSpPr txBox="1">
            <a:spLocks noChangeArrowheads="1"/>
          </p:cNvSpPr>
          <p:nvPr/>
        </p:nvSpPr>
        <p:spPr bwMode="auto">
          <a:xfrm>
            <a:off x="5791200" y="5486400"/>
            <a:ext cx="1066800" cy="366713"/>
          </a:xfrm>
          <a:prstGeom prst="rect">
            <a:avLst/>
          </a:prstGeom>
          <a:noFill/>
          <a:ln w="9525">
            <a:noFill/>
            <a:miter lim="800000"/>
            <a:headEnd/>
            <a:tailEnd/>
          </a:ln>
        </p:spPr>
        <p:txBody>
          <a:bodyPr>
            <a:spAutoFit/>
          </a:bodyPr>
          <a:lstStyle/>
          <a:p>
            <a:pPr>
              <a:spcBef>
                <a:spcPct val="50000"/>
              </a:spcBef>
            </a:pPr>
            <a:r>
              <a:rPr lang="en-US">
                <a:solidFill>
                  <a:srgbClr val="FF0000"/>
                </a:solidFill>
              </a:rPr>
              <a:t>Tuples</a:t>
            </a:r>
          </a:p>
        </p:txBody>
      </p:sp>
      <p:sp>
        <p:nvSpPr>
          <p:cNvPr id="49171" name="Text Box 20"/>
          <p:cNvSpPr txBox="1">
            <a:spLocks noChangeArrowheads="1"/>
          </p:cNvSpPr>
          <p:nvPr/>
        </p:nvSpPr>
        <p:spPr bwMode="auto">
          <a:xfrm>
            <a:off x="2438400" y="3938588"/>
            <a:ext cx="25146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{Key,(Value)}</a:t>
            </a:r>
            <a:r>
              <a:rPr lang="en-US" baseline="30000">
                <a:solidFill>
                  <a:srgbClr val="FF0000"/>
                </a:solidFill>
              </a:rPr>
              <a:t>(table no)</a:t>
            </a:r>
          </a:p>
        </p:txBody>
      </p:sp>
      <p:cxnSp>
        <p:nvCxnSpPr>
          <p:cNvPr id="49172" name="AutoShape 21"/>
          <p:cNvCxnSpPr>
            <a:cxnSpLocks noChangeShapeType="1"/>
            <a:endCxn id="49158" idx="2"/>
          </p:cNvCxnSpPr>
          <p:nvPr/>
        </p:nvCxnSpPr>
        <p:spPr bwMode="auto">
          <a:xfrm flipV="1">
            <a:off x="4800600" y="4222750"/>
            <a:ext cx="595313" cy="44450"/>
          </a:xfrm>
          <a:prstGeom prst="straightConnector1">
            <a:avLst/>
          </a:prstGeom>
          <a:noFill/>
          <a:ln w="9525">
            <a:solidFill>
              <a:schemeClr val="tx1"/>
            </a:solidFill>
            <a:round/>
            <a:headEnd/>
            <a:tailEnd type="triangle" w="med" len="med"/>
          </a:ln>
        </p:spPr>
      </p:cxnSp>
      <p:sp>
        <p:nvSpPr>
          <p:cNvPr id="49173" name="Text Box 22"/>
          <p:cNvSpPr txBox="1">
            <a:spLocks noChangeArrowheads="1"/>
          </p:cNvSpPr>
          <p:nvPr/>
        </p:nvSpPr>
        <p:spPr bwMode="auto">
          <a:xfrm>
            <a:off x="3962400" y="2286000"/>
            <a:ext cx="2209800" cy="779463"/>
          </a:xfrm>
          <a:prstGeom prst="rect">
            <a:avLst/>
          </a:prstGeom>
          <a:noFill/>
          <a:ln w="9525">
            <a:noFill/>
            <a:miter lim="800000"/>
            <a:headEnd/>
            <a:tailEnd/>
          </a:ln>
        </p:spPr>
        <p:txBody>
          <a:bodyPr>
            <a:spAutoFit/>
          </a:bodyPr>
          <a:lstStyle/>
          <a:p>
            <a:pPr>
              <a:spcBef>
                <a:spcPct val="50000"/>
              </a:spcBef>
            </a:pPr>
            <a:r>
              <a:rPr lang="en-US" dirty="0">
                <a:solidFill>
                  <a:srgbClr val="FF0000"/>
                </a:solidFill>
              </a:rPr>
              <a:t>{1,{(1,R)</a:t>
            </a:r>
            <a:r>
              <a:rPr lang="en-US" baseline="30000" dirty="0">
                <a:solidFill>
                  <a:srgbClr val="FF0000"/>
                </a:solidFill>
              </a:rPr>
              <a:t>1</a:t>
            </a:r>
            <a:r>
              <a:rPr lang="en-US" dirty="0">
                <a:solidFill>
                  <a:srgbClr val="FF0000"/>
                </a:solidFill>
              </a:rPr>
              <a:t>, (1,B)</a:t>
            </a:r>
            <a:r>
              <a:rPr lang="en-US" baseline="30000" dirty="0">
                <a:solidFill>
                  <a:srgbClr val="FF0000"/>
                </a:solidFill>
              </a:rPr>
              <a:t>2</a:t>
            </a:r>
            <a:r>
              <a:rPr lang="en-US" dirty="0">
                <a:solidFill>
                  <a:srgbClr val="FF0000"/>
                </a:solidFill>
              </a:rPr>
              <a:t>}}</a:t>
            </a:r>
          </a:p>
          <a:p>
            <a:pPr>
              <a:spcBef>
                <a:spcPct val="50000"/>
              </a:spcBef>
            </a:pPr>
            <a:r>
              <a:rPr lang="en-US" dirty="0">
                <a:solidFill>
                  <a:srgbClr val="FF0000"/>
                </a:solidFill>
              </a:rPr>
              <a:t>{2,{(</a:t>
            </a:r>
            <a:r>
              <a:rPr lang="en-US" dirty="0" smtClean="0">
                <a:solidFill>
                  <a:srgbClr val="FF0000"/>
                </a:solidFill>
              </a:rPr>
              <a:t>2,Y)</a:t>
            </a:r>
            <a:r>
              <a:rPr lang="en-US" baseline="30000" dirty="0">
                <a:solidFill>
                  <a:srgbClr val="FF0000"/>
                </a:solidFill>
              </a:rPr>
              <a:t>2</a:t>
            </a:r>
            <a:r>
              <a:rPr lang="en-US" dirty="0" smtClean="0">
                <a:solidFill>
                  <a:srgbClr val="FF0000"/>
                </a:solidFill>
              </a:rPr>
              <a:t>, </a:t>
            </a:r>
            <a:r>
              <a:rPr lang="en-US" dirty="0">
                <a:solidFill>
                  <a:srgbClr val="FF0000"/>
                </a:solidFill>
              </a:rPr>
              <a:t>(</a:t>
            </a:r>
            <a:r>
              <a:rPr lang="en-US" dirty="0" smtClean="0">
                <a:solidFill>
                  <a:srgbClr val="FF0000"/>
                </a:solidFill>
              </a:rPr>
              <a:t>2,G)</a:t>
            </a:r>
            <a:r>
              <a:rPr lang="en-US" baseline="30000" dirty="0">
                <a:solidFill>
                  <a:srgbClr val="FF0000"/>
                </a:solidFill>
              </a:rPr>
              <a:t>1</a:t>
            </a:r>
            <a:r>
              <a:rPr lang="en-US" dirty="0" smtClean="0">
                <a:solidFill>
                  <a:srgbClr val="FF0000"/>
                </a:solidFill>
              </a:rPr>
              <a:t>}}</a:t>
            </a:r>
            <a:endParaRPr lang="en-US" dirty="0">
              <a:solidFill>
                <a:srgbClr val="FF0000"/>
              </a:solidFill>
            </a:endParaRPr>
          </a:p>
        </p:txBody>
      </p:sp>
      <p:sp>
        <p:nvSpPr>
          <p:cNvPr id="49174" name="Text Box 23"/>
          <p:cNvSpPr txBox="1">
            <a:spLocks noChangeArrowheads="1"/>
          </p:cNvSpPr>
          <p:nvPr/>
        </p:nvSpPr>
        <p:spPr bwMode="auto">
          <a:xfrm>
            <a:off x="7391400" y="3505200"/>
            <a:ext cx="1295400" cy="779463"/>
          </a:xfrm>
          <a:prstGeom prst="rect">
            <a:avLst/>
          </a:prstGeom>
          <a:noFill/>
          <a:ln w="9525">
            <a:noFill/>
            <a:miter lim="800000"/>
            <a:headEnd/>
            <a:tailEnd/>
          </a:ln>
        </p:spPr>
        <p:txBody>
          <a:bodyPr>
            <a:spAutoFit/>
          </a:bodyPr>
          <a:lstStyle/>
          <a:p>
            <a:pPr>
              <a:spcBef>
                <a:spcPct val="50000"/>
              </a:spcBef>
            </a:pPr>
            <a:r>
              <a:rPr lang="en-US" dirty="0" smtClean="0">
                <a:solidFill>
                  <a:srgbClr val="FF0000"/>
                </a:solidFill>
              </a:rPr>
              <a:t>{ </a:t>
            </a:r>
            <a:r>
              <a:rPr lang="en-US" dirty="0">
                <a:solidFill>
                  <a:srgbClr val="FF0000"/>
                </a:solidFill>
              </a:rPr>
              <a:t>1,(1,B)}</a:t>
            </a:r>
            <a:r>
              <a:rPr lang="en-US" baseline="30000" dirty="0">
                <a:solidFill>
                  <a:srgbClr val="FF0000"/>
                </a:solidFill>
              </a:rPr>
              <a:t>2</a:t>
            </a:r>
            <a:endParaRPr lang="en-US" dirty="0">
              <a:solidFill>
                <a:srgbClr val="FF0000"/>
              </a:solidFill>
            </a:endParaRPr>
          </a:p>
          <a:p>
            <a:pPr>
              <a:spcBef>
                <a:spcPct val="50000"/>
              </a:spcBef>
            </a:pPr>
            <a:r>
              <a:rPr lang="en-US" dirty="0">
                <a:solidFill>
                  <a:srgbClr val="FF0000"/>
                </a:solidFill>
              </a:rPr>
              <a:t>{2,(2,Y)}</a:t>
            </a:r>
            <a:r>
              <a:rPr lang="en-US" baseline="30000" dirty="0">
                <a:solidFill>
                  <a:srgbClr val="FF0000"/>
                </a:solidFill>
              </a:rPr>
              <a:t>2</a:t>
            </a:r>
          </a:p>
        </p:txBody>
      </p:sp>
      <p:sp>
        <p:nvSpPr>
          <p:cNvPr id="49175" name="Text Box 24"/>
          <p:cNvSpPr txBox="1">
            <a:spLocks noChangeArrowheads="1"/>
          </p:cNvSpPr>
          <p:nvPr/>
        </p:nvSpPr>
        <p:spPr bwMode="auto">
          <a:xfrm>
            <a:off x="6858000" y="2941638"/>
            <a:ext cx="22098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{Key,{ListofValues}}</a:t>
            </a:r>
          </a:p>
        </p:txBody>
      </p:sp>
      <p:sp>
        <p:nvSpPr>
          <p:cNvPr id="49176" name="Text Box 25"/>
          <p:cNvSpPr txBox="1">
            <a:spLocks noChangeArrowheads="1"/>
          </p:cNvSpPr>
          <p:nvPr/>
        </p:nvSpPr>
        <p:spPr bwMode="auto">
          <a:xfrm>
            <a:off x="6629400" y="1524000"/>
            <a:ext cx="2362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{1,{(1,R)</a:t>
            </a:r>
            <a:r>
              <a:rPr lang="en-US" baseline="30000">
                <a:solidFill>
                  <a:srgbClr val="FF0000"/>
                </a:solidFill>
              </a:rPr>
              <a:t>1</a:t>
            </a:r>
            <a:r>
              <a:rPr lang="en-US">
                <a:solidFill>
                  <a:srgbClr val="FF0000"/>
                </a:solidFill>
              </a:rPr>
              <a:t>}, {(1,B)</a:t>
            </a:r>
            <a:r>
              <a:rPr lang="en-US" baseline="30000">
                <a:solidFill>
                  <a:srgbClr val="FF0000"/>
                </a:solidFill>
              </a:rPr>
              <a:t>2</a:t>
            </a:r>
            <a:r>
              <a:rPr lang="en-US">
                <a:solidFill>
                  <a:srgbClr val="FF0000"/>
                </a:solidFill>
              </a:rPr>
              <a:t>}}</a:t>
            </a:r>
          </a:p>
          <a:p>
            <a:pPr>
              <a:spcBef>
                <a:spcPct val="50000"/>
              </a:spcBef>
            </a:pPr>
            <a:r>
              <a:rPr lang="en-US">
                <a:solidFill>
                  <a:srgbClr val="FF0000"/>
                </a:solidFill>
              </a:rPr>
              <a:t>{2,{(2,G)</a:t>
            </a:r>
            <a:r>
              <a:rPr lang="en-US" baseline="30000">
                <a:solidFill>
                  <a:srgbClr val="FF0000"/>
                </a:solidFill>
              </a:rPr>
              <a:t>1</a:t>
            </a:r>
            <a:r>
              <a:rPr lang="en-US">
                <a:solidFill>
                  <a:srgbClr val="FF0000"/>
                </a:solidFill>
              </a:rPr>
              <a:t>}, {(2,Y)</a:t>
            </a:r>
            <a:r>
              <a:rPr lang="en-US" baseline="30000">
                <a:solidFill>
                  <a:srgbClr val="FF0000"/>
                </a:solidFill>
              </a:rPr>
              <a:t>2</a:t>
            </a:r>
            <a:r>
              <a:rPr lang="en-US">
                <a:solidFill>
                  <a:srgbClr val="FF0000"/>
                </a:solidFill>
              </a:rPr>
              <a:t>}}</a:t>
            </a:r>
          </a:p>
        </p:txBody>
      </p:sp>
      <p:sp>
        <p:nvSpPr>
          <p:cNvPr id="49177" name="Text Box 26"/>
          <p:cNvSpPr txBox="1">
            <a:spLocks noChangeArrowheads="1"/>
          </p:cNvSpPr>
          <p:nvPr/>
        </p:nvSpPr>
        <p:spPr bwMode="auto">
          <a:xfrm>
            <a:off x="3733800" y="6034088"/>
            <a:ext cx="704850" cy="369887"/>
          </a:xfrm>
          <a:prstGeom prst="rect">
            <a:avLst/>
          </a:prstGeom>
          <a:noFill/>
          <a:ln w="9525">
            <a:noFill/>
            <a:miter lim="800000"/>
            <a:headEnd/>
            <a:tailEnd/>
          </a:ln>
        </p:spPr>
        <p:txBody>
          <a:bodyPr wrap="none">
            <a:spAutoFit/>
          </a:bodyPr>
          <a:lstStyle/>
          <a:p>
            <a:r>
              <a:rPr lang="en-US">
                <a:solidFill>
                  <a:srgbClr val="FF0000"/>
                </a:solidFill>
              </a:rPr>
              <a:t>Acol1</a:t>
            </a:r>
          </a:p>
        </p:txBody>
      </p:sp>
      <p:sp>
        <p:nvSpPr>
          <p:cNvPr id="49178" name="Text Box 27"/>
          <p:cNvSpPr txBox="1">
            <a:spLocks noChangeArrowheads="1"/>
          </p:cNvSpPr>
          <p:nvPr/>
        </p:nvSpPr>
        <p:spPr bwMode="auto">
          <a:xfrm>
            <a:off x="5830888" y="6053138"/>
            <a:ext cx="696912" cy="369887"/>
          </a:xfrm>
          <a:prstGeom prst="rect">
            <a:avLst/>
          </a:prstGeom>
          <a:noFill/>
          <a:ln w="9525">
            <a:noFill/>
            <a:miter lim="800000"/>
            <a:headEnd/>
            <a:tailEnd/>
          </a:ln>
        </p:spPr>
        <p:txBody>
          <a:bodyPr wrap="none">
            <a:spAutoFit/>
          </a:bodyPr>
          <a:lstStyle/>
          <a:p>
            <a:r>
              <a:rPr lang="en-US">
                <a:solidFill>
                  <a:srgbClr val="FF0000"/>
                </a:solidFill>
              </a:rPr>
              <a:t>Bcol1</a:t>
            </a:r>
          </a:p>
        </p:txBody>
      </p:sp>
      <p:sp>
        <p:nvSpPr>
          <p:cNvPr id="49179" name="Line 29"/>
          <p:cNvSpPr>
            <a:spLocks noChangeShapeType="1"/>
          </p:cNvSpPr>
          <p:nvPr/>
        </p:nvSpPr>
        <p:spPr bwMode="auto">
          <a:xfrm>
            <a:off x="4419600" y="6248400"/>
            <a:ext cx="533400" cy="0"/>
          </a:xfrm>
          <a:prstGeom prst="line">
            <a:avLst/>
          </a:prstGeom>
          <a:noFill/>
          <a:ln w="9525">
            <a:solidFill>
              <a:srgbClr val="FF0000"/>
            </a:solidFill>
            <a:round/>
            <a:headEnd/>
            <a:tailEnd type="triangle" w="med" len="med"/>
          </a:ln>
        </p:spPr>
        <p:txBody>
          <a:bodyPr/>
          <a:lstStyle/>
          <a:p>
            <a:endParaRPr lang="en-US"/>
          </a:p>
        </p:txBody>
      </p:sp>
      <p:sp>
        <p:nvSpPr>
          <p:cNvPr id="49180" name="Line 30"/>
          <p:cNvSpPr>
            <a:spLocks noChangeShapeType="1"/>
          </p:cNvSpPr>
          <p:nvPr/>
        </p:nvSpPr>
        <p:spPr bwMode="auto">
          <a:xfrm flipH="1">
            <a:off x="5486400" y="5715000"/>
            <a:ext cx="457200" cy="304800"/>
          </a:xfrm>
          <a:prstGeom prst="line">
            <a:avLst/>
          </a:prstGeom>
          <a:noFill/>
          <a:ln w="9525">
            <a:solidFill>
              <a:schemeClr val="tx1"/>
            </a:solidFill>
            <a:round/>
            <a:headEnd/>
            <a:tailEnd type="triangle" w="med" len="med"/>
          </a:ln>
        </p:spPr>
        <p:txBody>
          <a:bodyPr/>
          <a:lstStyle/>
          <a:p>
            <a:endParaRPr lang="en-US"/>
          </a:p>
        </p:txBody>
      </p:sp>
      <p:sp>
        <p:nvSpPr>
          <p:cNvPr id="49181" name="Line 31"/>
          <p:cNvSpPr>
            <a:spLocks noChangeShapeType="1"/>
          </p:cNvSpPr>
          <p:nvPr/>
        </p:nvSpPr>
        <p:spPr bwMode="auto">
          <a:xfrm>
            <a:off x="6477000" y="6248400"/>
            <a:ext cx="533400" cy="0"/>
          </a:xfrm>
          <a:prstGeom prst="line">
            <a:avLst/>
          </a:prstGeom>
          <a:noFill/>
          <a:ln w="9525">
            <a:solidFill>
              <a:srgbClr val="FF0000"/>
            </a:solidFill>
            <a:round/>
            <a:headEnd/>
            <a:tailEnd type="triangle" w="med" len="med"/>
          </a:ln>
        </p:spPr>
        <p:txBody>
          <a:bodyPr/>
          <a:lstStyle/>
          <a:p>
            <a:endParaRPr lang="en-US"/>
          </a:p>
        </p:txBody>
      </p:sp>
      <p:cxnSp>
        <p:nvCxnSpPr>
          <p:cNvPr id="49182" name="AutoShape 21"/>
          <p:cNvCxnSpPr>
            <a:cxnSpLocks noChangeShapeType="1"/>
          </p:cNvCxnSpPr>
          <p:nvPr/>
        </p:nvCxnSpPr>
        <p:spPr bwMode="auto">
          <a:xfrm flipH="1">
            <a:off x="6477000" y="3033713"/>
            <a:ext cx="533400" cy="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19200" y="0"/>
            <a:ext cx="8229600" cy="1143000"/>
          </a:xfrm>
        </p:spPr>
        <p:txBody>
          <a:bodyPr/>
          <a:lstStyle/>
          <a:p>
            <a:pPr eaLnBrk="1" hangingPunct="1"/>
            <a:r>
              <a:rPr lang="en-US" dirty="0" smtClean="0"/>
              <a:t>Map Reduce Plan</a:t>
            </a:r>
          </a:p>
        </p:txBody>
      </p:sp>
      <p:sp>
        <p:nvSpPr>
          <p:cNvPr id="690179" name="Rectangle 3"/>
          <p:cNvSpPr>
            <a:spLocks noGrp="1" noChangeArrowheads="1"/>
          </p:cNvSpPr>
          <p:nvPr>
            <p:ph type="body" idx="1"/>
          </p:nvPr>
        </p:nvSpPr>
        <p:spPr>
          <a:xfrm>
            <a:off x="152400" y="1143000"/>
            <a:ext cx="8061325" cy="4865688"/>
          </a:xfrm>
        </p:spPr>
        <p:txBody>
          <a:bodyPr>
            <a:normAutofit/>
          </a:bodyPr>
          <a:lstStyle/>
          <a:p>
            <a:pPr eaLnBrk="1" hangingPunct="1">
              <a:defRPr/>
            </a:pPr>
            <a:r>
              <a:rPr lang="en-US" sz="2400" dirty="0">
                <a:ea typeface="ＭＳ Ｐゴシック" pitchFamily="-110" charset="-128"/>
              </a:rPr>
              <a:t>Physical to Map Reduce (M/R) Plan conversion happens through the </a:t>
            </a:r>
            <a:r>
              <a:rPr lang="en-US" sz="2400" dirty="0" err="1">
                <a:ea typeface="ＭＳ Ｐゴシック" pitchFamily="-110" charset="-128"/>
              </a:rPr>
              <a:t>MRCompiler</a:t>
            </a:r>
            <a:endParaRPr lang="en-US" sz="2400" dirty="0">
              <a:ea typeface="ＭＳ Ｐゴシック" pitchFamily="-110" charset="-128"/>
            </a:endParaRPr>
          </a:p>
          <a:p>
            <a:pPr lvl="1" eaLnBrk="1" hangingPunct="1">
              <a:defRPr/>
            </a:pPr>
            <a:r>
              <a:rPr lang="en-US" sz="2400" dirty="0">
                <a:ea typeface="ＭＳ Ｐゴシック" pitchFamily="-110" charset="-128"/>
              </a:rPr>
              <a:t>Converts a physical plan into a DAG of M/R operators</a:t>
            </a:r>
          </a:p>
          <a:p>
            <a:pPr eaLnBrk="1" hangingPunct="1">
              <a:defRPr/>
            </a:pPr>
            <a:r>
              <a:rPr lang="en-US" sz="2400" dirty="0">
                <a:ea typeface="ＭＳ Ｐゴシック" pitchFamily="-110" charset="-128"/>
              </a:rPr>
              <a:t>Boundaries for M/R include </a:t>
            </a:r>
            <a:r>
              <a:rPr lang="en-US" sz="2400" dirty="0" err="1">
                <a:ea typeface="ＭＳ Ｐゴシック" pitchFamily="-110" charset="-128"/>
              </a:rPr>
              <a:t>cogroup</a:t>
            </a:r>
            <a:r>
              <a:rPr lang="en-US" sz="2400" dirty="0">
                <a:ea typeface="ＭＳ Ｐゴシック" pitchFamily="-110" charset="-128"/>
              </a:rPr>
              <a:t>/group, distinct, cross, order by, limit (in some cases)</a:t>
            </a:r>
          </a:p>
          <a:p>
            <a:pPr lvl="1" eaLnBrk="1" hangingPunct="1">
              <a:defRPr/>
            </a:pPr>
            <a:r>
              <a:rPr lang="en-US" sz="2400" dirty="0">
                <a:ea typeface="ＭＳ Ｐゴシック" pitchFamily="-110" charset="-128"/>
              </a:rPr>
              <a:t>Push all subsequent operators between </a:t>
            </a:r>
            <a:r>
              <a:rPr lang="en-US" sz="2400" dirty="0" err="1">
                <a:ea typeface="ＭＳ Ｐゴシック" pitchFamily="-110" charset="-128"/>
              </a:rPr>
              <a:t>cogroup</a:t>
            </a:r>
            <a:r>
              <a:rPr lang="en-US" sz="2400" dirty="0">
                <a:ea typeface="ＭＳ Ｐゴシック" pitchFamily="-110" charset="-128"/>
              </a:rPr>
              <a:t> to next </a:t>
            </a:r>
            <a:r>
              <a:rPr lang="en-US" sz="2400" dirty="0" err="1">
                <a:ea typeface="ＭＳ Ｐゴシック" pitchFamily="-110" charset="-128"/>
              </a:rPr>
              <a:t>cogroup</a:t>
            </a:r>
            <a:r>
              <a:rPr lang="en-US" sz="2400" dirty="0">
                <a:ea typeface="ＭＳ Ｐゴシック" pitchFamily="-110" charset="-128"/>
              </a:rPr>
              <a:t> into reduce </a:t>
            </a:r>
          </a:p>
          <a:p>
            <a:pPr lvl="1" eaLnBrk="1" hangingPunct="1">
              <a:defRPr/>
            </a:pPr>
            <a:r>
              <a:rPr lang="en-US" sz="2400" dirty="0">
                <a:ea typeface="ＭＳ Ｐゴシック" pitchFamily="-110" charset="-128"/>
              </a:rPr>
              <a:t>order by is implemented as 2 M/R jobs</a:t>
            </a:r>
          </a:p>
          <a:p>
            <a:pPr eaLnBrk="1" hangingPunct="1">
              <a:defRPr/>
            </a:pPr>
            <a:r>
              <a:rPr lang="en-US" sz="2400" dirty="0" err="1">
                <a:ea typeface="ＭＳ Ｐゴシック" pitchFamily="-110" charset="-128"/>
              </a:rPr>
              <a:t>JobControlCompiler</a:t>
            </a:r>
            <a:r>
              <a:rPr lang="en-US" sz="2400" dirty="0">
                <a:ea typeface="ＭＳ Ｐゴシック" pitchFamily="-110" charset="-128"/>
              </a:rPr>
              <a:t> then uses the M/R plan to construct a </a:t>
            </a:r>
            <a:r>
              <a:rPr lang="en-US" sz="2400" dirty="0" err="1">
                <a:ea typeface="ＭＳ Ｐゴシック" pitchFamily="-110" charset="-128"/>
              </a:rPr>
              <a:t>JobControl</a:t>
            </a:r>
            <a:r>
              <a:rPr lang="en-US" sz="2400" dirty="0">
                <a:ea typeface="ＭＳ Ｐゴシック" pitchFamily="-110" charset="-128"/>
              </a:rPr>
              <a:t> object</a:t>
            </a:r>
          </a:p>
          <a:p>
            <a:pPr eaLnBrk="1" hangingPunct="1">
              <a:defRPr/>
            </a:pPr>
            <a:endParaRPr lang="en-US" dirty="0">
              <a:ea typeface="ＭＳ Ｐゴシック" pitchFamily="-110" charset="-128"/>
            </a:endParaRPr>
          </a:p>
        </p:txBody>
      </p:sp>
      <p:grpSp>
        <p:nvGrpSpPr>
          <p:cNvPr id="50180" name="Group 22"/>
          <p:cNvGrpSpPr>
            <a:grpSpLocks/>
          </p:cNvGrpSpPr>
          <p:nvPr/>
        </p:nvGrpSpPr>
        <p:grpSpPr bwMode="auto">
          <a:xfrm>
            <a:off x="152400" y="5314950"/>
            <a:ext cx="8458200" cy="1543050"/>
            <a:chOff x="48" y="3252"/>
            <a:chExt cx="5328" cy="972"/>
          </a:xfrm>
        </p:grpSpPr>
        <p:sp>
          <p:nvSpPr>
            <p:cNvPr id="50181" name="Oval 4"/>
            <p:cNvSpPr>
              <a:spLocks noChangeArrowheads="1"/>
            </p:cNvSpPr>
            <p:nvPr/>
          </p:nvSpPr>
          <p:spPr bwMode="auto">
            <a:xfrm>
              <a:off x="48" y="3600"/>
              <a:ext cx="768" cy="432"/>
            </a:xfrm>
            <a:prstGeom prst="ellipse">
              <a:avLst/>
            </a:prstGeom>
            <a:solidFill>
              <a:schemeClr val="accent1"/>
            </a:solidFill>
            <a:ln w="9525">
              <a:solidFill>
                <a:schemeClr val="tx1"/>
              </a:solidFill>
              <a:round/>
              <a:headEnd/>
              <a:tailEnd/>
            </a:ln>
          </p:spPr>
          <p:txBody>
            <a:bodyPr wrap="none" anchor="ctr"/>
            <a:lstStyle/>
            <a:p>
              <a:r>
                <a:rPr lang="en-US"/>
                <a:t>load</a:t>
              </a:r>
            </a:p>
          </p:txBody>
        </p:sp>
        <p:sp>
          <p:nvSpPr>
            <p:cNvPr id="50182" name="Oval 5"/>
            <p:cNvSpPr>
              <a:spLocks noChangeArrowheads="1"/>
            </p:cNvSpPr>
            <p:nvPr/>
          </p:nvSpPr>
          <p:spPr bwMode="auto">
            <a:xfrm>
              <a:off x="1172" y="3600"/>
              <a:ext cx="768" cy="432"/>
            </a:xfrm>
            <a:prstGeom prst="ellipse">
              <a:avLst/>
            </a:prstGeom>
            <a:solidFill>
              <a:schemeClr val="accent1"/>
            </a:solidFill>
            <a:ln w="9525">
              <a:solidFill>
                <a:schemeClr val="tx1"/>
              </a:solidFill>
              <a:round/>
              <a:headEnd/>
              <a:tailEnd/>
            </a:ln>
          </p:spPr>
          <p:txBody>
            <a:bodyPr wrap="none" anchor="ctr"/>
            <a:lstStyle/>
            <a:p>
              <a:r>
                <a:rPr lang="en-US"/>
                <a:t>filter</a:t>
              </a:r>
            </a:p>
          </p:txBody>
        </p:sp>
        <p:sp>
          <p:nvSpPr>
            <p:cNvPr id="50183" name="Oval 7"/>
            <p:cNvSpPr>
              <a:spLocks noChangeArrowheads="1"/>
            </p:cNvSpPr>
            <p:nvPr/>
          </p:nvSpPr>
          <p:spPr bwMode="auto">
            <a:xfrm>
              <a:off x="2365" y="3594"/>
              <a:ext cx="768" cy="432"/>
            </a:xfrm>
            <a:prstGeom prst="ellipse">
              <a:avLst/>
            </a:prstGeom>
            <a:solidFill>
              <a:schemeClr val="accent1"/>
            </a:solidFill>
            <a:ln w="9525">
              <a:solidFill>
                <a:schemeClr val="tx1"/>
              </a:solidFill>
              <a:round/>
              <a:headEnd/>
              <a:tailEnd/>
            </a:ln>
          </p:spPr>
          <p:txBody>
            <a:bodyPr wrap="none" anchor="ctr"/>
            <a:lstStyle/>
            <a:p>
              <a:r>
                <a:rPr lang="en-US"/>
                <a:t>group</a:t>
              </a:r>
            </a:p>
          </p:txBody>
        </p:sp>
        <p:cxnSp>
          <p:nvCxnSpPr>
            <p:cNvPr id="50184" name="AutoShape 8"/>
            <p:cNvCxnSpPr>
              <a:cxnSpLocks noChangeShapeType="1"/>
              <a:stCxn id="50181" idx="6"/>
              <a:endCxn id="50182" idx="2"/>
            </p:cNvCxnSpPr>
            <p:nvPr/>
          </p:nvCxnSpPr>
          <p:spPr bwMode="auto">
            <a:xfrm>
              <a:off x="816" y="3816"/>
              <a:ext cx="356" cy="0"/>
            </a:xfrm>
            <a:prstGeom prst="straightConnector1">
              <a:avLst/>
            </a:prstGeom>
            <a:noFill/>
            <a:ln w="9525">
              <a:solidFill>
                <a:schemeClr val="tx1"/>
              </a:solidFill>
              <a:round/>
              <a:headEnd/>
              <a:tailEnd type="triangle" w="med" len="med"/>
            </a:ln>
          </p:spPr>
        </p:cxnSp>
        <p:cxnSp>
          <p:nvCxnSpPr>
            <p:cNvPr id="50185" name="AutoShape 9"/>
            <p:cNvCxnSpPr>
              <a:cxnSpLocks noChangeShapeType="1"/>
              <a:stCxn id="50182" idx="6"/>
              <a:endCxn id="50183" idx="2"/>
            </p:cNvCxnSpPr>
            <p:nvPr/>
          </p:nvCxnSpPr>
          <p:spPr bwMode="auto">
            <a:xfrm flipV="1">
              <a:off x="1940" y="3810"/>
              <a:ext cx="425" cy="6"/>
            </a:xfrm>
            <a:prstGeom prst="straightConnector1">
              <a:avLst/>
            </a:prstGeom>
            <a:noFill/>
            <a:ln w="9525">
              <a:solidFill>
                <a:srgbClr val="FF0000"/>
              </a:solidFill>
              <a:prstDash val="dash"/>
              <a:round/>
              <a:headEnd/>
              <a:tailEnd type="triangle" w="med" len="med"/>
            </a:ln>
          </p:spPr>
        </p:cxnSp>
        <p:sp>
          <p:nvSpPr>
            <p:cNvPr id="50186" name="Oval 10"/>
            <p:cNvSpPr>
              <a:spLocks noChangeArrowheads="1"/>
            </p:cNvSpPr>
            <p:nvPr/>
          </p:nvSpPr>
          <p:spPr bwMode="auto">
            <a:xfrm>
              <a:off x="3502" y="3600"/>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87" name="AutoShape 11"/>
            <p:cNvCxnSpPr>
              <a:cxnSpLocks noChangeShapeType="1"/>
              <a:stCxn id="50183" idx="6"/>
              <a:endCxn id="50186" idx="2"/>
            </p:cNvCxnSpPr>
            <p:nvPr/>
          </p:nvCxnSpPr>
          <p:spPr bwMode="auto">
            <a:xfrm>
              <a:off x="3133" y="3810"/>
              <a:ext cx="369" cy="6"/>
            </a:xfrm>
            <a:prstGeom prst="straightConnector1">
              <a:avLst/>
            </a:prstGeom>
            <a:noFill/>
            <a:ln w="9525">
              <a:solidFill>
                <a:srgbClr val="FF0000"/>
              </a:solidFill>
              <a:prstDash val="dash"/>
              <a:round/>
              <a:headEnd/>
              <a:tailEnd type="triangle" w="med" len="med"/>
            </a:ln>
          </p:spPr>
        </p:cxnSp>
        <p:sp>
          <p:nvSpPr>
            <p:cNvPr id="50188" name="Text Box 12"/>
            <p:cNvSpPr txBox="1">
              <a:spLocks noChangeArrowheads="1"/>
            </p:cNvSpPr>
            <p:nvPr/>
          </p:nvSpPr>
          <p:spPr bwMode="auto">
            <a:xfrm>
              <a:off x="1344" y="3264"/>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1</a:t>
              </a:r>
            </a:p>
          </p:txBody>
        </p:sp>
        <p:sp>
          <p:nvSpPr>
            <p:cNvPr id="50189" name="Text Box 13"/>
            <p:cNvSpPr txBox="1">
              <a:spLocks noChangeArrowheads="1"/>
            </p:cNvSpPr>
            <p:nvPr/>
          </p:nvSpPr>
          <p:spPr bwMode="auto">
            <a:xfrm>
              <a:off x="2016" y="3257"/>
              <a:ext cx="706"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1</a:t>
              </a:r>
            </a:p>
          </p:txBody>
        </p:sp>
        <p:sp>
          <p:nvSpPr>
            <p:cNvPr id="50190" name="Text Box 14"/>
            <p:cNvSpPr txBox="1">
              <a:spLocks noChangeArrowheads="1"/>
            </p:cNvSpPr>
            <p:nvPr/>
          </p:nvSpPr>
          <p:spPr bwMode="auto">
            <a:xfrm>
              <a:off x="1824" y="3936"/>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1</a:t>
              </a:r>
            </a:p>
          </p:txBody>
        </p:sp>
        <p:sp>
          <p:nvSpPr>
            <p:cNvPr id="50191" name="Text Box 15"/>
            <p:cNvSpPr txBox="1">
              <a:spLocks noChangeArrowheads="1"/>
            </p:cNvSpPr>
            <p:nvPr/>
          </p:nvSpPr>
          <p:spPr bwMode="auto">
            <a:xfrm>
              <a:off x="3984" y="3993"/>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a:t>
              </a:r>
            </a:p>
          </p:txBody>
        </p:sp>
        <p:sp>
          <p:nvSpPr>
            <p:cNvPr id="50192" name="Oval 16"/>
            <p:cNvSpPr>
              <a:spLocks noChangeArrowheads="1"/>
            </p:cNvSpPr>
            <p:nvPr/>
          </p:nvSpPr>
          <p:spPr bwMode="auto">
            <a:xfrm>
              <a:off x="4608" y="3594"/>
              <a:ext cx="768" cy="432"/>
            </a:xfrm>
            <a:prstGeom prst="ellipse">
              <a:avLst/>
            </a:prstGeom>
            <a:solidFill>
              <a:schemeClr val="accent1"/>
            </a:solidFill>
            <a:ln w="9525">
              <a:solidFill>
                <a:schemeClr val="tx1"/>
              </a:solidFill>
              <a:round/>
              <a:headEnd/>
              <a:tailEnd/>
            </a:ln>
          </p:spPr>
          <p:txBody>
            <a:bodyPr wrap="none" anchor="ctr"/>
            <a:lstStyle/>
            <a:p>
              <a:r>
                <a:rPr lang="en-US"/>
                <a:t>cogroup</a:t>
              </a:r>
            </a:p>
          </p:txBody>
        </p:sp>
        <p:cxnSp>
          <p:nvCxnSpPr>
            <p:cNvPr id="50193" name="AutoShape 17"/>
            <p:cNvCxnSpPr>
              <a:cxnSpLocks noChangeShapeType="1"/>
              <a:stCxn id="50186" idx="6"/>
              <a:endCxn id="50192" idx="2"/>
            </p:cNvCxnSpPr>
            <p:nvPr/>
          </p:nvCxnSpPr>
          <p:spPr bwMode="auto">
            <a:xfrm flipV="1">
              <a:off x="4270" y="3810"/>
              <a:ext cx="338" cy="6"/>
            </a:xfrm>
            <a:prstGeom prst="straightConnector1">
              <a:avLst/>
            </a:prstGeom>
            <a:noFill/>
            <a:ln w="9525">
              <a:solidFill>
                <a:srgbClr val="FF0000"/>
              </a:solidFill>
              <a:prstDash val="dash"/>
              <a:round/>
              <a:headEnd/>
              <a:tailEnd type="triangle" w="med" len="med"/>
            </a:ln>
          </p:spPr>
        </p:cxnSp>
        <p:sp>
          <p:nvSpPr>
            <p:cNvPr id="50194" name="Text Box 18"/>
            <p:cNvSpPr txBox="1">
              <a:spLocks noChangeArrowheads="1"/>
            </p:cNvSpPr>
            <p:nvPr/>
          </p:nvSpPr>
          <p:spPr bwMode="auto">
            <a:xfrm>
              <a:off x="4944" y="3984"/>
              <a:ext cx="384" cy="231"/>
            </a:xfrm>
            <a:prstGeom prst="rect">
              <a:avLst/>
            </a:prstGeom>
            <a:noFill/>
            <a:ln w="9525">
              <a:noFill/>
              <a:miter lim="800000"/>
              <a:headEnd/>
              <a:tailEnd/>
            </a:ln>
          </p:spPr>
          <p:txBody>
            <a:bodyPr>
              <a:spAutoFit/>
            </a:bodyPr>
            <a:lstStyle/>
            <a:p>
              <a:pPr>
                <a:spcBef>
                  <a:spcPct val="50000"/>
                </a:spcBef>
              </a:pPr>
              <a:r>
                <a:rPr lang="en-US">
                  <a:solidFill>
                    <a:srgbClr val="FF0000"/>
                  </a:solidFill>
                </a:rPr>
                <a:t>C</a:t>
              </a:r>
              <a:r>
                <a:rPr lang="en-US" baseline="-25000">
                  <a:solidFill>
                    <a:srgbClr val="FF0000"/>
                  </a:solidFill>
                </a:rPr>
                <a:t>i+1</a:t>
              </a:r>
            </a:p>
          </p:txBody>
        </p:sp>
        <p:sp>
          <p:nvSpPr>
            <p:cNvPr id="50195" name="Text Box 19"/>
            <p:cNvSpPr txBox="1">
              <a:spLocks noChangeArrowheads="1"/>
            </p:cNvSpPr>
            <p:nvPr/>
          </p:nvSpPr>
          <p:spPr bwMode="auto">
            <a:xfrm>
              <a:off x="3312" y="3252"/>
              <a:ext cx="528" cy="231"/>
            </a:xfrm>
            <a:prstGeom prst="rect">
              <a:avLst/>
            </a:prstGeom>
            <a:noFill/>
            <a:ln w="9525">
              <a:noFill/>
              <a:miter lim="800000"/>
              <a:headEnd/>
              <a:tailEnd/>
            </a:ln>
          </p:spPr>
          <p:txBody>
            <a:bodyPr>
              <a:spAutoFit/>
            </a:bodyPr>
            <a:lstStyle/>
            <a:p>
              <a:pPr>
                <a:spcBef>
                  <a:spcPct val="50000"/>
                </a:spcBef>
              </a:pPr>
              <a:r>
                <a:rPr lang="en-US">
                  <a:solidFill>
                    <a:srgbClr val="FF0000"/>
                  </a:solidFill>
                </a:rPr>
                <a:t>map</a:t>
              </a:r>
              <a:r>
                <a:rPr lang="en-US" baseline="-25000">
                  <a:solidFill>
                    <a:srgbClr val="FF0000"/>
                  </a:solidFill>
                </a:rPr>
                <a:t>i</a:t>
              </a:r>
            </a:p>
          </p:txBody>
        </p:sp>
        <p:sp>
          <p:nvSpPr>
            <p:cNvPr id="50196" name="Text Box 20"/>
            <p:cNvSpPr txBox="1">
              <a:spLocks noChangeArrowheads="1"/>
            </p:cNvSpPr>
            <p:nvPr/>
          </p:nvSpPr>
          <p:spPr bwMode="auto">
            <a:xfrm>
              <a:off x="4032" y="3264"/>
              <a:ext cx="672" cy="231"/>
            </a:xfrm>
            <a:prstGeom prst="rect">
              <a:avLst/>
            </a:prstGeom>
            <a:noFill/>
            <a:ln w="9525">
              <a:noFill/>
              <a:miter lim="800000"/>
              <a:headEnd/>
              <a:tailEnd/>
            </a:ln>
          </p:spPr>
          <p:txBody>
            <a:bodyPr>
              <a:spAutoFit/>
            </a:bodyPr>
            <a:lstStyle/>
            <a:p>
              <a:pPr>
                <a:spcBef>
                  <a:spcPct val="50000"/>
                </a:spcBef>
              </a:pPr>
              <a:r>
                <a:rPr lang="en-US">
                  <a:solidFill>
                    <a:srgbClr val="FF0000"/>
                  </a:solidFill>
                </a:rPr>
                <a:t>reduce</a:t>
              </a:r>
              <a:r>
                <a:rPr lang="en-US" baseline="-25000">
                  <a:solidFill>
                    <a:srgbClr val="FF0000"/>
                  </a:solidFill>
                </a:rPr>
                <a:t>i</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17409" name="AutoShape 1"/>
          <p:cNvSpPr>
            <a:spLocks noChangeArrowheads="1"/>
          </p:cNvSpPr>
          <p:nvPr/>
        </p:nvSpPr>
        <p:spPr bwMode="auto">
          <a:xfrm>
            <a:off x="828675" y="1658938"/>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0" name="AutoShape 2"/>
          <p:cNvSpPr>
            <a:spLocks noChangeArrowheads="1"/>
          </p:cNvSpPr>
          <p:nvPr/>
        </p:nvSpPr>
        <p:spPr bwMode="auto">
          <a:xfrm>
            <a:off x="828675" y="2487613"/>
            <a:ext cx="828675" cy="414337"/>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11" name="AutoShape 3"/>
          <p:cNvSpPr>
            <a:spLocks noChangeArrowheads="1"/>
          </p:cNvSpPr>
          <p:nvPr/>
        </p:nvSpPr>
        <p:spPr bwMode="auto">
          <a:xfrm>
            <a:off x="2487613" y="2073275"/>
            <a:ext cx="828675" cy="414338"/>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12" name="Line 4"/>
          <p:cNvSpPr>
            <a:spLocks noChangeShapeType="1"/>
          </p:cNvSpPr>
          <p:nvPr/>
        </p:nvSpPr>
        <p:spPr bwMode="auto">
          <a:xfrm>
            <a:off x="1244600" y="20732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13" name="AutoShape 5"/>
          <p:cNvSpPr>
            <a:spLocks noChangeArrowheads="1"/>
          </p:cNvSpPr>
          <p:nvPr/>
        </p:nvSpPr>
        <p:spPr bwMode="auto">
          <a:xfrm>
            <a:off x="1658938" y="3317875"/>
            <a:ext cx="828675" cy="414338"/>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JOIN</a:t>
            </a:r>
          </a:p>
        </p:txBody>
      </p:sp>
      <p:sp>
        <p:nvSpPr>
          <p:cNvPr id="17414" name="AutoShape 6"/>
          <p:cNvSpPr>
            <a:spLocks noChangeArrowheads="1"/>
          </p:cNvSpPr>
          <p:nvPr/>
        </p:nvSpPr>
        <p:spPr bwMode="auto">
          <a:xfrm>
            <a:off x="1658938" y="4146550"/>
            <a:ext cx="828675" cy="414338"/>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GROUP</a:t>
            </a:r>
          </a:p>
        </p:txBody>
      </p:sp>
      <p:sp>
        <p:nvSpPr>
          <p:cNvPr id="17415" name="AutoShape 7"/>
          <p:cNvSpPr>
            <a:spLocks noChangeArrowheads="1"/>
          </p:cNvSpPr>
          <p:nvPr/>
        </p:nvSpPr>
        <p:spPr bwMode="auto">
          <a:xfrm>
            <a:off x="1450975" y="4976813"/>
            <a:ext cx="1244600" cy="414337"/>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16" name="AutoShape 8"/>
          <p:cNvSpPr>
            <a:spLocks noChangeArrowheads="1"/>
          </p:cNvSpPr>
          <p:nvPr/>
        </p:nvSpPr>
        <p:spPr bwMode="auto">
          <a:xfrm>
            <a:off x="1658938" y="5807075"/>
            <a:ext cx="828675" cy="414338"/>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17" name="Line 9"/>
          <p:cNvSpPr>
            <a:spLocks noChangeShapeType="1"/>
          </p:cNvSpPr>
          <p:nvPr/>
        </p:nvSpPr>
        <p:spPr bwMode="auto">
          <a:xfrm>
            <a:off x="1243013" y="2903538"/>
            <a:ext cx="830262" cy="414337"/>
          </a:xfrm>
          <a:prstGeom prst="line">
            <a:avLst/>
          </a:prstGeom>
          <a:noFill/>
          <a:ln w="9360">
            <a:solidFill>
              <a:srgbClr val="000000"/>
            </a:solidFill>
            <a:miter lim="800000"/>
            <a:headEnd/>
            <a:tailEnd type="triangle" w="med" len="med"/>
          </a:ln>
        </p:spPr>
        <p:txBody>
          <a:bodyPr/>
          <a:lstStyle/>
          <a:p>
            <a:endParaRPr lang="en-US"/>
          </a:p>
        </p:txBody>
      </p:sp>
      <p:sp>
        <p:nvSpPr>
          <p:cNvPr id="17418" name="Line 10"/>
          <p:cNvSpPr>
            <a:spLocks noChangeShapeType="1"/>
          </p:cNvSpPr>
          <p:nvPr/>
        </p:nvSpPr>
        <p:spPr bwMode="auto">
          <a:xfrm flipH="1">
            <a:off x="2070100" y="2487613"/>
            <a:ext cx="835025" cy="828675"/>
          </a:xfrm>
          <a:prstGeom prst="line">
            <a:avLst/>
          </a:prstGeom>
          <a:noFill/>
          <a:ln w="9360">
            <a:solidFill>
              <a:srgbClr val="000000"/>
            </a:solidFill>
            <a:miter lim="800000"/>
            <a:headEnd/>
            <a:tailEnd type="triangle" w="med" len="med"/>
          </a:ln>
        </p:spPr>
        <p:txBody>
          <a:bodyPr/>
          <a:lstStyle/>
          <a:p>
            <a:endParaRPr lang="en-US"/>
          </a:p>
        </p:txBody>
      </p:sp>
      <p:sp>
        <p:nvSpPr>
          <p:cNvPr id="17419" name="Line 11"/>
          <p:cNvSpPr>
            <a:spLocks noChangeShapeType="1"/>
          </p:cNvSpPr>
          <p:nvPr/>
        </p:nvSpPr>
        <p:spPr bwMode="auto">
          <a:xfrm>
            <a:off x="2073275" y="3732213"/>
            <a:ext cx="1588" cy="414337"/>
          </a:xfrm>
          <a:prstGeom prst="line">
            <a:avLst/>
          </a:prstGeom>
          <a:noFill/>
          <a:ln w="9360">
            <a:solidFill>
              <a:srgbClr val="000000"/>
            </a:solidFill>
            <a:miter lim="800000"/>
            <a:headEnd/>
            <a:tailEnd type="triangle" w="med" len="med"/>
          </a:ln>
        </p:spPr>
        <p:txBody>
          <a:bodyPr/>
          <a:lstStyle/>
          <a:p>
            <a:endParaRPr lang="en-US"/>
          </a:p>
        </p:txBody>
      </p:sp>
      <p:sp>
        <p:nvSpPr>
          <p:cNvPr id="17420" name="Line 12"/>
          <p:cNvSpPr>
            <a:spLocks noChangeShapeType="1"/>
          </p:cNvSpPr>
          <p:nvPr/>
        </p:nvSpPr>
        <p:spPr bwMode="auto">
          <a:xfrm>
            <a:off x="2073275" y="4562475"/>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1" name="Line 13"/>
          <p:cNvSpPr>
            <a:spLocks noChangeShapeType="1"/>
          </p:cNvSpPr>
          <p:nvPr/>
        </p:nvSpPr>
        <p:spPr bwMode="auto">
          <a:xfrm>
            <a:off x="2073275" y="5391150"/>
            <a:ext cx="1588" cy="414338"/>
          </a:xfrm>
          <a:prstGeom prst="line">
            <a:avLst/>
          </a:prstGeom>
          <a:noFill/>
          <a:ln w="9360">
            <a:solidFill>
              <a:srgbClr val="000000"/>
            </a:solidFill>
            <a:miter lim="800000"/>
            <a:headEnd/>
            <a:tailEnd type="triangle" w="med" len="med"/>
          </a:ln>
        </p:spPr>
        <p:txBody>
          <a:bodyPr/>
          <a:lstStyle/>
          <a:p>
            <a:endParaRPr lang="en-US"/>
          </a:p>
        </p:txBody>
      </p:sp>
      <p:sp>
        <p:nvSpPr>
          <p:cNvPr id="17422" name="AutoShape 14"/>
          <p:cNvSpPr>
            <a:spLocks noChangeArrowheads="1"/>
          </p:cNvSpPr>
          <p:nvPr/>
        </p:nvSpPr>
        <p:spPr bwMode="auto">
          <a:xfrm>
            <a:off x="5391150"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3" name="AutoShape 15"/>
          <p:cNvSpPr>
            <a:spLocks noChangeArrowheads="1"/>
          </p:cNvSpPr>
          <p:nvPr/>
        </p:nvSpPr>
        <p:spPr bwMode="auto">
          <a:xfrm>
            <a:off x="5391150" y="993775"/>
            <a:ext cx="690563" cy="385763"/>
          </a:xfrm>
          <a:prstGeom prst="roundRect">
            <a:avLst>
              <a:gd name="adj" fmla="val 16667"/>
            </a:avLst>
          </a:prstGeom>
          <a:solidFill>
            <a:srgbClr val="00CC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17424" name="AutoShape 16"/>
          <p:cNvSpPr>
            <a:spLocks noChangeArrowheads="1"/>
          </p:cNvSpPr>
          <p:nvPr/>
        </p:nvSpPr>
        <p:spPr bwMode="auto">
          <a:xfrm>
            <a:off x="6773863" y="608013"/>
            <a:ext cx="690562" cy="385762"/>
          </a:xfrm>
          <a:prstGeom prst="roundRect">
            <a:avLst>
              <a:gd name="adj" fmla="val 16667"/>
            </a:avLst>
          </a:prstGeom>
          <a:solidFill>
            <a:srgbClr val="3333CC"/>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17425" name="Line 17"/>
          <p:cNvSpPr>
            <a:spLocks noChangeShapeType="1"/>
          </p:cNvSpPr>
          <p:nvPr/>
        </p:nvSpPr>
        <p:spPr bwMode="auto">
          <a:xfrm>
            <a:off x="5737225"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17426" name="AutoShape 18"/>
          <p:cNvSpPr>
            <a:spLocks noChangeArrowheads="1"/>
          </p:cNvSpPr>
          <p:nvPr/>
        </p:nvSpPr>
        <p:spPr bwMode="auto">
          <a:xfrm>
            <a:off x="5391150" y="1573213"/>
            <a:ext cx="2073275"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27" name="AutoShape 19"/>
          <p:cNvSpPr>
            <a:spLocks noChangeArrowheads="1"/>
          </p:cNvSpPr>
          <p:nvPr/>
        </p:nvSpPr>
        <p:spPr bwMode="auto">
          <a:xfrm>
            <a:off x="5910263" y="273208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28" name="AutoShape 20"/>
          <p:cNvSpPr>
            <a:spLocks noChangeArrowheads="1"/>
          </p:cNvSpPr>
          <p:nvPr/>
        </p:nvSpPr>
        <p:spPr bwMode="auto">
          <a:xfrm>
            <a:off x="5910263" y="3309938"/>
            <a:ext cx="1036637" cy="385762"/>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29" name="AutoShape 21"/>
          <p:cNvSpPr>
            <a:spLocks noChangeArrowheads="1"/>
          </p:cNvSpPr>
          <p:nvPr/>
        </p:nvSpPr>
        <p:spPr bwMode="auto">
          <a:xfrm>
            <a:off x="6013450" y="6221413"/>
            <a:ext cx="828675" cy="414337"/>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17430" name="Line 22"/>
          <p:cNvSpPr>
            <a:spLocks noChangeShapeType="1"/>
          </p:cNvSpPr>
          <p:nvPr/>
        </p:nvSpPr>
        <p:spPr bwMode="auto">
          <a:xfrm>
            <a:off x="5737225"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17431" name="Line 23"/>
          <p:cNvSpPr>
            <a:spLocks noChangeShapeType="1"/>
          </p:cNvSpPr>
          <p:nvPr/>
        </p:nvSpPr>
        <p:spPr bwMode="auto">
          <a:xfrm flipH="1">
            <a:off x="6426200"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17432" name="Line 24"/>
          <p:cNvSpPr>
            <a:spLocks noChangeShapeType="1"/>
          </p:cNvSpPr>
          <p:nvPr/>
        </p:nvSpPr>
        <p:spPr bwMode="auto">
          <a:xfrm>
            <a:off x="6427788"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3" name="Line 25"/>
          <p:cNvSpPr>
            <a:spLocks noChangeShapeType="1"/>
          </p:cNvSpPr>
          <p:nvPr/>
        </p:nvSpPr>
        <p:spPr bwMode="auto">
          <a:xfrm>
            <a:off x="6427788"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4" name="Line 26"/>
          <p:cNvSpPr>
            <a:spLocks noChangeShapeType="1"/>
          </p:cNvSpPr>
          <p:nvPr/>
        </p:nvSpPr>
        <p:spPr bwMode="auto">
          <a:xfrm>
            <a:off x="6427788"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5" name="AutoShape 27"/>
          <p:cNvSpPr>
            <a:spLocks noChangeArrowheads="1"/>
          </p:cNvSpPr>
          <p:nvPr/>
        </p:nvSpPr>
        <p:spPr bwMode="auto">
          <a:xfrm>
            <a:off x="5391150" y="2152650"/>
            <a:ext cx="2073275" cy="385763"/>
          </a:xfrm>
          <a:prstGeom prst="roundRect">
            <a:avLst>
              <a:gd name="adj" fmla="val 16667"/>
            </a:avLst>
          </a:prstGeom>
          <a:solidFill>
            <a:srgbClr val="FF00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36" name="Line 28"/>
          <p:cNvSpPr>
            <a:spLocks noChangeShapeType="1"/>
          </p:cNvSpPr>
          <p:nvPr/>
        </p:nvSpPr>
        <p:spPr bwMode="auto">
          <a:xfrm>
            <a:off x="6427788"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37" name="AutoShape 29"/>
          <p:cNvSpPr>
            <a:spLocks noChangeArrowheads="1"/>
          </p:cNvSpPr>
          <p:nvPr/>
        </p:nvSpPr>
        <p:spPr bwMode="auto">
          <a:xfrm>
            <a:off x="5391150" y="3889375"/>
            <a:ext cx="2073275"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17438" name="AutoShape 30"/>
          <p:cNvSpPr>
            <a:spLocks noChangeArrowheads="1"/>
          </p:cNvSpPr>
          <p:nvPr/>
        </p:nvSpPr>
        <p:spPr bwMode="auto">
          <a:xfrm>
            <a:off x="5910263" y="5048250"/>
            <a:ext cx="1036637" cy="385763"/>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17439" name="AutoShape 31"/>
          <p:cNvSpPr>
            <a:spLocks noChangeArrowheads="1"/>
          </p:cNvSpPr>
          <p:nvPr/>
        </p:nvSpPr>
        <p:spPr bwMode="auto">
          <a:xfrm>
            <a:off x="5910263" y="5627688"/>
            <a:ext cx="1036637" cy="385762"/>
          </a:xfrm>
          <a:prstGeom prst="roundRect">
            <a:avLst>
              <a:gd name="adj" fmla="val 16667"/>
            </a:avLst>
          </a:prstGeom>
          <a:solidFill>
            <a:srgbClr val="660066"/>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17440" name="Line 32"/>
          <p:cNvSpPr>
            <a:spLocks noChangeShapeType="1"/>
          </p:cNvSpPr>
          <p:nvPr/>
        </p:nvSpPr>
        <p:spPr bwMode="auto">
          <a:xfrm>
            <a:off x="6427788"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1" name="Line 33"/>
          <p:cNvSpPr>
            <a:spLocks noChangeShapeType="1"/>
          </p:cNvSpPr>
          <p:nvPr/>
        </p:nvSpPr>
        <p:spPr bwMode="auto">
          <a:xfrm>
            <a:off x="6427788"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17442" name="AutoShape 34"/>
          <p:cNvSpPr>
            <a:spLocks noChangeArrowheads="1"/>
          </p:cNvSpPr>
          <p:nvPr/>
        </p:nvSpPr>
        <p:spPr bwMode="auto">
          <a:xfrm>
            <a:off x="5391150" y="4468813"/>
            <a:ext cx="2073275" cy="385762"/>
          </a:xfrm>
          <a:prstGeom prst="roundRect">
            <a:avLst>
              <a:gd name="adj" fmla="val 16667"/>
            </a:avLst>
          </a:prstGeom>
          <a:solidFill>
            <a:srgbClr val="FFFF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17443" name="Line 35"/>
          <p:cNvSpPr>
            <a:spLocks noChangeShapeType="1"/>
          </p:cNvSpPr>
          <p:nvPr/>
        </p:nvSpPr>
        <p:spPr bwMode="auto">
          <a:xfrm>
            <a:off x="6427788"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17444" name="Line 36"/>
          <p:cNvSpPr>
            <a:spLocks noChangeShapeType="1"/>
          </p:cNvSpPr>
          <p:nvPr/>
        </p:nvSpPr>
        <p:spPr bwMode="auto">
          <a:xfrm>
            <a:off x="6427788" y="6013450"/>
            <a:ext cx="1587" cy="207963"/>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0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74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17411"/>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74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grpId="0" nodeType="clickEffect">
                                  <p:stCondLst>
                                    <p:cond delay="0"/>
                                  </p:stCondLst>
                                  <p:childTnLst>
                                    <p:set>
                                      <p:cBhvr additive="repl">
                                        <p:cTn id="18" dur="1" fill="hold">
                                          <p:stCondLst>
                                            <p:cond delay="0"/>
                                          </p:stCondLst>
                                        </p:cTn>
                                        <p:tgtEl>
                                          <p:spTgt spid="17412"/>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7410"/>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17425"/>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742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grpId="0" nodeType="clickEffect">
                                  <p:stCondLst>
                                    <p:cond delay="0"/>
                                  </p:stCondLst>
                                  <p:childTnLst>
                                    <p:set>
                                      <p:cBhvr additive="repl">
                                        <p:cTn id="28" dur="1" fill="hold">
                                          <p:stCondLst>
                                            <p:cond delay="0"/>
                                          </p:stCondLst>
                                        </p:cTn>
                                        <p:tgtEl>
                                          <p:spTgt spid="17417"/>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7418"/>
                                        </p:tgtEl>
                                        <p:attrNameLst>
                                          <p:attrName>style.visibility</p:attrName>
                                        </p:attrNameLst>
                                      </p:cBhvr>
                                      <p:to>
                                        <p:strVal val="visible"/>
                                      </p:to>
                                    </p:set>
                                  </p:childTnLst>
                                </p:cTn>
                              </p:par>
                              <p:par>
                                <p:cTn id="31" presetID="1" presetClass="entr" fill="hold" grpId="0" nodeType="withEffect">
                                  <p:stCondLst>
                                    <p:cond delay="0"/>
                                  </p:stCondLst>
                                  <p:childTnLst>
                                    <p:set>
                                      <p:cBhvr additive="repl">
                                        <p:cTn id="32" dur="1" fill="hold">
                                          <p:stCondLst>
                                            <p:cond delay="0"/>
                                          </p:stCondLst>
                                        </p:cTn>
                                        <p:tgtEl>
                                          <p:spTgt spid="17430"/>
                                        </p:tgtEl>
                                        <p:attrNameLst>
                                          <p:attrName>style.visibility</p:attrName>
                                        </p:attrNameLst>
                                      </p:cBhvr>
                                      <p:to>
                                        <p:strVal val="visible"/>
                                      </p:to>
                                    </p:set>
                                  </p:childTnLst>
                                </p:cTn>
                              </p:par>
                              <p:par>
                                <p:cTn id="33" presetID="1" presetClass="entr" fill="hold" grpId="0" nodeType="withEffect">
                                  <p:stCondLst>
                                    <p:cond delay="0"/>
                                  </p:stCondLst>
                                  <p:childTnLst>
                                    <p:set>
                                      <p:cBhvr additive="repl">
                                        <p:cTn id="34" dur="1" fill="hold">
                                          <p:stCondLst>
                                            <p:cond delay="0"/>
                                          </p:stCondLst>
                                        </p:cTn>
                                        <p:tgtEl>
                                          <p:spTgt spid="17431"/>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17413"/>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17426"/>
                                        </p:tgtEl>
                                        <p:attrNameLst>
                                          <p:attrName>style.visibility</p:attrName>
                                        </p:attrNameLst>
                                      </p:cBhvr>
                                      <p:to>
                                        <p:strVal val="visible"/>
                                      </p:to>
                                    </p:set>
                                  </p:childTnLst>
                                </p:cTn>
                              </p:par>
                              <p:par>
                                <p:cTn id="39" presetID="1" presetClass="entr" fill="hold" grpId="0" nodeType="withEffect">
                                  <p:stCondLst>
                                    <p:cond delay="0"/>
                                  </p:stCondLst>
                                  <p:childTnLst>
                                    <p:set>
                                      <p:cBhvr additive="repl">
                                        <p:cTn id="40" dur="1" fill="hold">
                                          <p:stCondLst>
                                            <p:cond delay="0"/>
                                          </p:stCondLst>
                                        </p:cTn>
                                        <p:tgtEl>
                                          <p:spTgt spid="17432"/>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7435"/>
                                        </p:tgtEl>
                                        <p:attrNameLst>
                                          <p:attrName>style.visibility</p:attrName>
                                        </p:attrNameLst>
                                      </p:cBhvr>
                                      <p:to>
                                        <p:strVal val="visible"/>
                                      </p:to>
                                    </p:set>
                                  </p:childTnLst>
                                </p:cTn>
                              </p:par>
                              <p:par>
                                <p:cTn id="43" presetID="1" presetClass="entr" fill="hold" grpId="0" nodeType="withEffect">
                                  <p:stCondLst>
                                    <p:cond delay="0"/>
                                  </p:stCondLst>
                                  <p:childTnLst>
                                    <p:set>
                                      <p:cBhvr additive="repl">
                                        <p:cTn id="44" dur="1" fill="hold">
                                          <p:stCondLst>
                                            <p:cond delay="0"/>
                                          </p:stCondLst>
                                        </p:cTn>
                                        <p:tgtEl>
                                          <p:spTgt spid="17436"/>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17427"/>
                                        </p:tgtEl>
                                        <p:attrNameLst>
                                          <p:attrName>style.visibility</p:attrName>
                                        </p:attrNameLst>
                                      </p:cBhvr>
                                      <p:to>
                                        <p:strVal val="visible"/>
                                      </p:to>
                                    </p:set>
                                  </p:childTnLst>
                                </p:cTn>
                              </p:par>
                              <p:par>
                                <p:cTn id="47" presetID="1" presetClass="entr" fill="hold" grpId="0" nodeType="withEffect">
                                  <p:stCondLst>
                                    <p:cond delay="0"/>
                                  </p:stCondLst>
                                  <p:childTnLst>
                                    <p:set>
                                      <p:cBhvr additive="repl">
                                        <p:cTn id="48" dur="1" fill="hold">
                                          <p:stCondLst>
                                            <p:cond delay="0"/>
                                          </p:stCondLst>
                                        </p:cTn>
                                        <p:tgtEl>
                                          <p:spTgt spid="17433"/>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174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fill="hold" grpId="0" nodeType="clickEffect">
                                  <p:stCondLst>
                                    <p:cond delay="0"/>
                                  </p:stCondLst>
                                  <p:childTnLst>
                                    <p:set>
                                      <p:cBhvr additive="repl">
                                        <p:cTn id="54" dur="1" fill="hold">
                                          <p:stCondLst>
                                            <p:cond delay="0"/>
                                          </p:stCondLst>
                                        </p:cTn>
                                        <p:tgtEl>
                                          <p:spTgt spid="17419"/>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17414"/>
                                        </p:tgtEl>
                                        <p:attrNameLst>
                                          <p:attrName>style.visibility</p:attrName>
                                        </p:attrNameLst>
                                      </p:cBhvr>
                                      <p:to>
                                        <p:strVal val="visible"/>
                                      </p:to>
                                    </p:set>
                                  </p:childTnLst>
                                </p:cTn>
                              </p:par>
                              <p:par>
                                <p:cTn id="57" presetID="1" presetClass="entr" fill="hold" grpId="0" nodeType="withEffect">
                                  <p:stCondLst>
                                    <p:cond delay="0"/>
                                  </p:stCondLst>
                                  <p:childTnLst>
                                    <p:set>
                                      <p:cBhvr additive="repl">
                                        <p:cTn id="58" dur="1" fill="hold">
                                          <p:stCondLst>
                                            <p:cond delay="0"/>
                                          </p:stCondLst>
                                        </p:cTn>
                                        <p:tgtEl>
                                          <p:spTgt spid="17434"/>
                                        </p:tgtEl>
                                        <p:attrNameLst>
                                          <p:attrName>style.visibility</p:attrName>
                                        </p:attrNameLst>
                                      </p:cBhvr>
                                      <p:to>
                                        <p:strVal val="visible"/>
                                      </p:to>
                                    </p:set>
                                  </p:childTnLst>
                                </p:cTn>
                              </p:par>
                              <p:par>
                                <p:cTn id="59" presetID="1" presetClass="entr" fill="hold" nodeType="withEffect">
                                  <p:stCondLst>
                                    <p:cond delay="0"/>
                                  </p:stCondLst>
                                  <p:childTnLst>
                                    <p:set>
                                      <p:cBhvr additive="repl">
                                        <p:cTn id="60" dur="1" fill="hold">
                                          <p:stCondLst>
                                            <p:cond delay="0"/>
                                          </p:stCondLst>
                                        </p:cTn>
                                        <p:tgtEl>
                                          <p:spTgt spid="17442"/>
                                        </p:tgtEl>
                                        <p:attrNameLst>
                                          <p:attrName>style.visibility</p:attrName>
                                        </p:attrNameLst>
                                      </p:cBhvr>
                                      <p:to>
                                        <p:strVal val="visible"/>
                                      </p:to>
                                    </p:set>
                                  </p:childTnLst>
                                </p:cTn>
                              </p:par>
                              <p:par>
                                <p:cTn id="61" presetID="1" presetClass="entr" fill="hold" grpId="0" nodeType="withEffect">
                                  <p:stCondLst>
                                    <p:cond delay="0"/>
                                  </p:stCondLst>
                                  <p:childTnLst>
                                    <p:set>
                                      <p:cBhvr additive="repl">
                                        <p:cTn id="62" dur="1" fill="hold">
                                          <p:stCondLst>
                                            <p:cond delay="0"/>
                                          </p:stCondLst>
                                        </p:cTn>
                                        <p:tgtEl>
                                          <p:spTgt spid="17440"/>
                                        </p:tgtEl>
                                        <p:attrNameLst>
                                          <p:attrName>style.visibility</p:attrName>
                                        </p:attrNameLst>
                                      </p:cBhvr>
                                      <p:to>
                                        <p:strVal val="visible"/>
                                      </p:to>
                                    </p:set>
                                  </p:childTnLst>
                                </p:cTn>
                              </p:par>
                              <p:par>
                                <p:cTn id="63" presetID="1" presetClass="entr" fill="hold" nodeType="withEffect">
                                  <p:stCondLst>
                                    <p:cond delay="0"/>
                                  </p:stCondLst>
                                  <p:childTnLst>
                                    <p:set>
                                      <p:cBhvr additive="repl">
                                        <p:cTn id="64" dur="1" fill="hold">
                                          <p:stCondLst>
                                            <p:cond delay="0"/>
                                          </p:stCondLst>
                                        </p:cTn>
                                        <p:tgtEl>
                                          <p:spTgt spid="17437"/>
                                        </p:tgtEl>
                                        <p:attrNameLst>
                                          <p:attrName>style.visibility</p:attrName>
                                        </p:attrNameLst>
                                      </p:cBhvr>
                                      <p:to>
                                        <p:strVal val="visible"/>
                                      </p:to>
                                    </p:set>
                                  </p:childTnLst>
                                </p:cTn>
                              </p:par>
                              <p:par>
                                <p:cTn id="65" presetID="1" presetClass="entr" fill="hold" grpId="0" nodeType="withEffect">
                                  <p:stCondLst>
                                    <p:cond delay="0"/>
                                  </p:stCondLst>
                                  <p:childTnLst>
                                    <p:set>
                                      <p:cBhvr additive="repl">
                                        <p:cTn id="66" dur="1" fill="hold">
                                          <p:stCondLst>
                                            <p:cond delay="0"/>
                                          </p:stCondLst>
                                        </p:cTn>
                                        <p:tgtEl>
                                          <p:spTgt spid="17443"/>
                                        </p:tgtEl>
                                        <p:attrNameLst>
                                          <p:attrName>style.visibility</p:attrName>
                                        </p:attrNameLst>
                                      </p:cBhvr>
                                      <p:to>
                                        <p:strVal val="visible"/>
                                      </p:to>
                                    </p:set>
                                  </p:childTnLst>
                                </p:cTn>
                              </p:par>
                              <p:par>
                                <p:cTn id="67" presetID="1" presetClass="entr" fill="hold" nodeType="withEffect">
                                  <p:stCondLst>
                                    <p:cond delay="0"/>
                                  </p:stCondLst>
                                  <p:childTnLst>
                                    <p:set>
                                      <p:cBhvr additive="repl">
                                        <p:cTn id="68" dur="1" fill="hold">
                                          <p:stCondLst>
                                            <p:cond delay="0"/>
                                          </p:stCondLst>
                                        </p:cTn>
                                        <p:tgtEl>
                                          <p:spTgt spid="1743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fill="hold" grpId="0" nodeType="clickEffect">
                                  <p:stCondLst>
                                    <p:cond delay="0"/>
                                  </p:stCondLst>
                                  <p:childTnLst>
                                    <p:set>
                                      <p:cBhvr additive="repl">
                                        <p:cTn id="72" dur="1" fill="hold">
                                          <p:stCondLst>
                                            <p:cond delay="0"/>
                                          </p:stCondLst>
                                        </p:cTn>
                                        <p:tgtEl>
                                          <p:spTgt spid="17420"/>
                                        </p:tgtEl>
                                        <p:attrNameLst>
                                          <p:attrName>style.visibility</p:attrName>
                                        </p:attrNameLst>
                                      </p:cBhvr>
                                      <p:to>
                                        <p:strVal val="visible"/>
                                      </p:to>
                                    </p:set>
                                  </p:childTnLst>
                                </p:cTn>
                              </p:par>
                              <p:par>
                                <p:cTn id="73" presetID="1" presetClass="entr" fill="hold" nodeType="withEffect">
                                  <p:stCondLst>
                                    <p:cond delay="0"/>
                                  </p:stCondLst>
                                  <p:childTnLst>
                                    <p:set>
                                      <p:cBhvr additive="repl">
                                        <p:cTn id="74" dur="1" fill="hold">
                                          <p:stCondLst>
                                            <p:cond delay="0"/>
                                          </p:stCondLst>
                                        </p:cTn>
                                        <p:tgtEl>
                                          <p:spTgt spid="17415"/>
                                        </p:tgtEl>
                                        <p:attrNameLst>
                                          <p:attrName>style.visibility</p:attrName>
                                        </p:attrNameLst>
                                      </p:cBhvr>
                                      <p:to>
                                        <p:strVal val="visible"/>
                                      </p:to>
                                    </p:set>
                                  </p:childTnLst>
                                </p:cTn>
                              </p:par>
                              <p:par>
                                <p:cTn id="75" presetID="1" presetClass="entr" fill="hold" grpId="0" nodeType="withEffect">
                                  <p:stCondLst>
                                    <p:cond delay="0"/>
                                  </p:stCondLst>
                                  <p:childTnLst>
                                    <p:set>
                                      <p:cBhvr additive="repl">
                                        <p:cTn id="76" dur="1" fill="hold">
                                          <p:stCondLst>
                                            <p:cond delay="0"/>
                                          </p:stCondLst>
                                        </p:cTn>
                                        <p:tgtEl>
                                          <p:spTgt spid="17441"/>
                                        </p:tgtEl>
                                        <p:attrNameLst>
                                          <p:attrName>style.visibility</p:attrName>
                                        </p:attrNameLst>
                                      </p:cBhvr>
                                      <p:to>
                                        <p:strVal val="visible"/>
                                      </p:to>
                                    </p:set>
                                  </p:childTnLst>
                                </p:cTn>
                              </p:par>
                              <p:par>
                                <p:cTn id="77" presetID="1" presetClass="entr" fill="hold" nodeType="withEffect">
                                  <p:stCondLst>
                                    <p:cond delay="0"/>
                                  </p:stCondLst>
                                  <p:childTnLst>
                                    <p:set>
                                      <p:cBhvr additive="repl">
                                        <p:cTn id="78" dur="1" fill="hold">
                                          <p:stCondLst>
                                            <p:cond delay="0"/>
                                          </p:stCondLst>
                                        </p:cTn>
                                        <p:tgtEl>
                                          <p:spTgt spid="174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fill="hold" grpId="0" nodeType="clickEffect">
                                  <p:stCondLst>
                                    <p:cond delay="0"/>
                                  </p:stCondLst>
                                  <p:childTnLst>
                                    <p:set>
                                      <p:cBhvr additive="repl">
                                        <p:cTn id="82" dur="1" fill="hold">
                                          <p:stCondLst>
                                            <p:cond delay="0"/>
                                          </p:stCondLst>
                                        </p:cTn>
                                        <p:tgtEl>
                                          <p:spTgt spid="17421"/>
                                        </p:tgtEl>
                                        <p:attrNameLst>
                                          <p:attrName>style.visibility</p:attrName>
                                        </p:attrNameLst>
                                      </p:cBhvr>
                                      <p:to>
                                        <p:strVal val="visible"/>
                                      </p:to>
                                    </p:set>
                                  </p:childTnLst>
                                </p:cTn>
                              </p:par>
                              <p:par>
                                <p:cTn id="83" presetID="1" presetClass="entr" fill="hold" nodeType="withEffect">
                                  <p:stCondLst>
                                    <p:cond delay="0"/>
                                  </p:stCondLst>
                                  <p:childTnLst>
                                    <p:set>
                                      <p:cBhvr additive="repl">
                                        <p:cTn id="84" dur="1" fill="hold">
                                          <p:stCondLst>
                                            <p:cond delay="0"/>
                                          </p:stCondLst>
                                        </p:cTn>
                                        <p:tgtEl>
                                          <p:spTgt spid="17416"/>
                                        </p:tgtEl>
                                        <p:attrNameLst>
                                          <p:attrName>style.visibility</p:attrName>
                                        </p:attrNameLst>
                                      </p:cBhvr>
                                      <p:to>
                                        <p:strVal val="visible"/>
                                      </p:to>
                                    </p:set>
                                  </p:childTnLst>
                                </p:cTn>
                              </p:par>
                              <p:par>
                                <p:cTn id="85" presetID="1" presetClass="entr" fill="hold" grpId="0" nodeType="withEffect">
                                  <p:stCondLst>
                                    <p:cond delay="0"/>
                                  </p:stCondLst>
                                  <p:childTnLst>
                                    <p:set>
                                      <p:cBhvr additive="repl">
                                        <p:cTn id="86" dur="1" fill="hold">
                                          <p:stCondLst>
                                            <p:cond delay="0"/>
                                          </p:stCondLst>
                                        </p:cTn>
                                        <p:tgtEl>
                                          <p:spTgt spid="17444"/>
                                        </p:tgtEl>
                                        <p:attrNameLst>
                                          <p:attrName>style.visibility</p:attrName>
                                        </p:attrNameLst>
                                      </p:cBhvr>
                                      <p:to>
                                        <p:strVal val="visible"/>
                                      </p:to>
                                    </p:set>
                                  </p:childTnLst>
                                </p:cTn>
                              </p:par>
                              <p:par>
                                <p:cTn id="87" presetID="1" presetClass="entr" fill="hold" nodeType="withEffect">
                                  <p:stCondLst>
                                    <p:cond delay="0"/>
                                  </p:stCondLst>
                                  <p:childTnLst>
                                    <p:set>
                                      <p:cBhvr additive="repl">
                                        <p:cTn id="88" dur="1" fill="hold">
                                          <p:stCondLst>
                                            <p:cond delay="0"/>
                                          </p:stCondLst>
                                        </p:cTn>
                                        <p:tgtEl>
                                          <p:spTgt spid="1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7" grpId="0" animBg="1"/>
      <p:bldP spid="17418" grpId="0" animBg="1"/>
      <p:bldP spid="17419" grpId="0" animBg="1"/>
      <p:bldP spid="17420" grpId="0" animBg="1"/>
      <p:bldP spid="17421" grpId="0" animBg="1"/>
      <p:bldP spid="17425" grpId="0" animBg="1"/>
      <p:bldP spid="17430" grpId="0" animBg="1"/>
      <p:bldP spid="17431" grpId="0" animBg="1"/>
      <p:bldP spid="17432" grpId="0" animBg="1"/>
      <p:bldP spid="17433" grpId="0" animBg="1"/>
      <p:bldP spid="17434" grpId="0" animBg="1"/>
      <p:bldP spid="17436" grpId="0" animBg="1"/>
      <p:bldP spid="17440" grpId="0" animBg="1"/>
      <p:bldP spid="17441" grpId="0" animBg="1"/>
      <p:bldP spid="17443" grpId="0" animBg="1"/>
      <p:bldP spid="1744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6323" name="Rectangle 1"/>
          <p:cNvSpPr>
            <a:spLocks noGrp="1" noChangeArrowheads="1"/>
          </p:cNvSpPr>
          <p:nvPr>
            <p:ph type="title"/>
          </p:nvPr>
        </p:nvSpPr>
        <p:spPr>
          <a:xfrm>
            <a:off x="1524000" y="0"/>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dirty="0" err="1" smtClean="0"/>
              <a:t>MapReduce</a:t>
            </a:r>
            <a:r>
              <a:rPr lang="en-US" altLang="zh-CN" dirty="0" smtClean="0"/>
              <a:t> Plan</a:t>
            </a:r>
          </a:p>
        </p:txBody>
      </p:sp>
      <p:sp>
        <p:nvSpPr>
          <p:cNvPr id="56324" name="Rectangle 2"/>
          <p:cNvSpPr>
            <a:spLocks noGrp="1" noChangeArrowheads="1"/>
          </p:cNvSpPr>
          <p:nvPr>
            <p:ph type="body" idx="1"/>
          </p:nvPr>
        </p:nvSpPr>
        <p:spPr>
          <a:xfrm>
            <a:off x="455613" y="1603375"/>
            <a:ext cx="8228012" cy="4525963"/>
          </a:xfrm>
        </p:spPr>
        <p:txBody>
          <a:bodyPr lIns="0" tIns="0" rIns="0" bIns="0"/>
          <a:lstStyle/>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Determine </a:t>
            </a:r>
            <a:r>
              <a:rPr lang="en-US" altLang="zh-CN" dirty="0" err="1" smtClean="0"/>
              <a:t>MapReduce</a:t>
            </a:r>
            <a:r>
              <a:rPr lang="en-US" altLang="zh-CN" dirty="0" smtClean="0"/>
              <a:t> boundaries</a:t>
            </a:r>
          </a:p>
          <a:p>
            <a:pPr marL="862013" lvl="1" indent="-322263"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sz="3200" dirty="0" smtClean="0"/>
              <a:t>GLOBAL REARRANGE</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Some operations are done by </a:t>
            </a:r>
            <a:r>
              <a:rPr lang="en-US" altLang="zh-CN" dirty="0" err="1" smtClean="0"/>
              <a:t>MapReduce</a:t>
            </a:r>
            <a:r>
              <a:rPr lang="en-US" altLang="zh-CN" dirty="0" smtClean="0"/>
              <a:t> framework</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Coalesce other operators into Map &amp; Reduce stages</a:t>
            </a:r>
          </a:p>
          <a:p>
            <a:pPr marL="430213" indent="-323850" eaLnBrk="1" hangingPunct="1">
              <a:spcBef>
                <a:spcPct val="0"/>
              </a:spcBef>
              <a:spcAft>
                <a:spcPts val="1425"/>
              </a:spcAft>
              <a:buSzPct val="45000"/>
              <a:buFont typeface="Wingdings" pitchFamily="2" charset="2"/>
              <a:buChar char=""/>
              <a:tabLst>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altLang="zh-CN" dirty="0" smtClean="0"/>
              <a:t>Generate job jar file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bwMode="auto">
          <a:noFill/>
          <a:ln>
            <a:round/>
            <a:headEnd/>
            <a:tailEnd/>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ea typeface="MS PGothic" pitchFamily="34" charset="-128"/>
              </a:rPr>
              <a:t>04/13/10</a:t>
            </a:r>
          </a:p>
        </p:txBody>
      </p:sp>
      <p:sp>
        <p:nvSpPr>
          <p:cNvPr id="57347" name="AutoShape 1"/>
          <p:cNvSpPr>
            <a:spLocks noChangeArrowheads="1"/>
          </p:cNvSpPr>
          <p:nvPr/>
        </p:nvSpPr>
        <p:spPr bwMode="auto">
          <a:xfrm>
            <a:off x="1450975" y="414338"/>
            <a:ext cx="690563"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48" name="AutoShape 2"/>
          <p:cNvSpPr>
            <a:spLocks noChangeArrowheads="1"/>
          </p:cNvSpPr>
          <p:nvPr/>
        </p:nvSpPr>
        <p:spPr bwMode="auto">
          <a:xfrm>
            <a:off x="1450975" y="993775"/>
            <a:ext cx="690563"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49" name="AutoShape 3"/>
          <p:cNvSpPr>
            <a:spLocks noChangeArrowheads="1"/>
          </p:cNvSpPr>
          <p:nvPr/>
        </p:nvSpPr>
        <p:spPr bwMode="auto">
          <a:xfrm>
            <a:off x="2833688" y="608013"/>
            <a:ext cx="690562"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LOAD</a:t>
            </a:r>
          </a:p>
        </p:txBody>
      </p:sp>
      <p:sp>
        <p:nvSpPr>
          <p:cNvPr id="57350" name="Line 4"/>
          <p:cNvSpPr>
            <a:spLocks noChangeShapeType="1"/>
          </p:cNvSpPr>
          <p:nvPr/>
        </p:nvSpPr>
        <p:spPr bwMode="auto">
          <a:xfrm>
            <a:off x="1797050" y="8001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51" name="AutoShape 5"/>
          <p:cNvSpPr>
            <a:spLocks noChangeArrowheads="1"/>
          </p:cNvSpPr>
          <p:nvPr/>
        </p:nvSpPr>
        <p:spPr bwMode="auto">
          <a:xfrm>
            <a:off x="1450975" y="15732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52" name="AutoShape 6"/>
          <p:cNvSpPr>
            <a:spLocks noChangeArrowheads="1"/>
          </p:cNvSpPr>
          <p:nvPr/>
        </p:nvSpPr>
        <p:spPr bwMode="auto">
          <a:xfrm>
            <a:off x="1970088" y="27320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53" name="AutoShape 7"/>
          <p:cNvSpPr>
            <a:spLocks noChangeArrowheads="1"/>
          </p:cNvSpPr>
          <p:nvPr/>
        </p:nvSpPr>
        <p:spPr bwMode="auto">
          <a:xfrm>
            <a:off x="1970088" y="33099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54" name="AutoShape 8"/>
          <p:cNvSpPr>
            <a:spLocks noChangeArrowheads="1"/>
          </p:cNvSpPr>
          <p:nvPr/>
        </p:nvSpPr>
        <p:spPr bwMode="auto">
          <a:xfrm>
            <a:off x="2073275" y="6221413"/>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STORE</a:t>
            </a:r>
          </a:p>
        </p:txBody>
      </p:sp>
      <p:sp>
        <p:nvSpPr>
          <p:cNvPr id="57355" name="Line 9"/>
          <p:cNvSpPr>
            <a:spLocks noChangeShapeType="1"/>
          </p:cNvSpPr>
          <p:nvPr/>
        </p:nvSpPr>
        <p:spPr bwMode="auto">
          <a:xfrm>
            <a:off x="1797050" y="1379538"/>
            <a:ext cx="690563" cy="192087"/>
          </a:xfrm>
          <a:prstGeom prst="line">
            <a:avLst/>
          </a:prstGeom>
          <a:noFill/>
          <a:ln w="9360">
            <a:solidFill>
              <a:srgbClr val="000000"/>
            </a:solidFill>
            <a:miter lim="800000"/>
            <a:headEnd/>
            <a:tailEnd type="triangle" w="med" len="med"/>
          </a:ln>
        </p:spPr>
        <p:txBody>
          <a:bodyPr/>
          <a:lstStyle/>
          <a:p>
            <a:endParaRPr lang="en-US"/>
          </a:p>
        </p:txBody>
      </p:sp>
      <p:sp>
        <p:nvSpPr>
          <p:cNvPr id="57356" name="Line 10"/>
          <p:cNvSpPr>
            <a:spLocks noChangeShapeType="1"/>
          </p:cNvSpPr>
          <p:nvPr/>
        </p:nvSpPr>
        <p:spPr bwMode="auto">
          <a:xfrm flipH="1">
            <a:off x="2486025" y="993775"/>
            <a:ext cx="696913" cy="579438"/>
          </a:xfrm>
          <a:prstGeom prst="line">
            <a:avLst/>
          </a:prstGeom>
          <a:noFill/>
          <a:ln w="9360">
            <a:solidFill>
              <a:srgbClr val="000000"/>
            </a:solidFill>
            <a:miter lim="800000"/>
            <a:headEnd/>
            <a:tailEnd type="triangle" w="med" len="med"/>
          </a:ln>
        </p:spPr>
        <p:txBody>
          <a:bodyPr/>
          <a:lstStyle/>
          <a:p>
            <a:endParaRPr lang="en-US"/>
          </a:p>
        </p:txBody>
      </p:sp>
      <p:sp>
        <p:nvSpPr>
          <p:cNvPr id="57357" name="Line 11"/>
          <p:cNvSpPr>
            <a:spLocks noChangeShapeType="1"/>
          </p:cNvSpPr>
          <p:nvPr/>
        </p:nvSpPr>
        <p:spPr bwMode="auto">
          <a:xfrm>
            <a:off x="2487613" y="196056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8" name="Line 12"/>
          <p:cNvSpPr>
            <a:spLocks noChangeShapeType="1"/>
          </p:cNvSpPr>
          <p:nvPr/>
        </p:nvSpPr>
        <p:spPr bwMode="auto">
          <a:xfrm>
            <a:off x="2487613" y="311785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59" name="Line 13"/>
          <p:cNvSpPr>
            <a:spLocks noChangeShapeType="1"/>
          </p:cNvSpPr>
          <p:nvPr/>
        </p:nvSpPr>
        <p:spPr bwMode="auto">
          <a:xfrm>
            <a:off x="2487613" y="3695700"/>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0" name="AutoShape 14"/>
          <p:cNvSpPr>
            <a:spLocks noChangeArrowheads="1"/>
          </p:cNvSpPr>
          <p:nvPr/>
        </p:nvSpPr>
        <p:spPr bwMode="auto">
          <a:xfrm>
            <a:off x="1450975" y="2152650"/>
            <a:ext cx="2073275" cy="385763"/>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1" name="Line 15"/>
          <p:cNvSpPr>
            <a:spLocks noChangeShapeType="1"/>
          </p:cNvSpPr>
          <p:nvPr/>
        </p:nvSpPr>
        <p:spPr bwMode="auto">
          <a:xfrm>
            <a:off x="2487613" y="25384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2" name="AutoShape 16"/>
          <p:cNvSpPr>
            <a:spLocks noChangeArrowheads="1"/>
          </p:cNvSpPr>
          <p:nvPr/>
        </p:nvSpPr>
        <p:spPr bwMode="auto">
          <a:xfrm>
            <a:off x="1450975" y="3889375"/>
            <a:ext cx="2073275"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63" name="AutoShape 17"/>
          <p:cNvSpPr>
            <a:spLocks noChangeArrowheads="1"/>
          </p:cNvSpPr>
          <p:nvPr/>
        </p:nvSpPr>
        <p:spPr bwMode="auto">
          <a:xfrm>
            <a:off x="1970088" y="5048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64" name="AutoShape 18"/>
          <p:cNvSpPr>
            <a:spLocks noChangeArrowheads="1"/>
          </p:cNvSpPr>
          <p:nvPr/>
        </p:nvSpPr>
        <p:spPr bwMode="auto">
          <a:xfrm>
            <a:off x="1970088" y="562768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65" name="Line 19"/>
          <p:cNvSpPr>
            <a:spLocks noChangeShapeType="1"/>
          </p:cNvSpPr>
          <p:nvPr/>
        </p:nvSpPr>
        <p:spPr bwMode="auto">
          <a:xfrm>
            <a:off x="2487613" y="4275138"/>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6" name="Line 20"/>
          <p:cNvSpPr>
            <a:spLocks noChangeShapeType="1"/>
          </p:cNvSpPr>
          <p:nvPr/>
        </p:nvSpPr>
        <p:spPr bwMode="auto">
          <a:xfrm>
            <a:off x="2487613" y="5434013"/>
            <a:ext cx="1587" cy="193675"/>
          </a:xfrm>
          <a:prstGeom prst="line">
            <a:avLst/>
          </a:prstGeom>
          <a:noFill/>
          <a:ln w="9360">
            <a:solidFill>
              <a:srgbClr val="000000"/>
            </a:solidFill>
            <a:miter lim="800000"/>
            <a:headEnd/>
            <a:tailEnd type="triangle" w="med" len="med"/>
          </a:ln>
        </p:spPr>
        <p:txBody>
          <a:bodyPr/>
          <a:lstStyle/>
          <a:p>
            <a:endParaRPr lang="en-US"/>
          </a:p>
        </p:txBody>
      </p:sp>
      <p:sp>
        <p:nvSpPr>
          <p:cNvPr id="57367" name="AutoShape 21"/>
          <p:cNvSpPr>
            <a:spLocks noChangeArrowheads="1"/>
          </p:cNvSpPr>
          <p:nvPr/>
        </p:nvSpPr>
        <p:spPr bwMode="auto">
          <a:xfrm>
            <a:off x="1450975" y="4468813"/>
            <a:ext cx="2073275" cy="385762"/>
          </a:xfrm>
          <a:prstGeom prst="roundRect">
            <a:avLst>
              <a:gd name="adj" fmla="val 16667"/>
            </a:avLst>
          </a:prstGeom>
          <a:solidFill>
            <a:srgbClr val="FF0000"/>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GLOBAL REARRANGE</a:t>
            </a:r>
          </a:p>
        </p:txBody>
      </p:sp>
      <p:sp>
        <p:nvSpPr>
          <p:cNvPr id="57368" name="Line 22"/>
          <p:cNvSpPr>
            <a:spLocks noChangeShapeType="1"/>
          </p:cNvSpPr>
          <p:nvPr/>
        </p:nvSpPr>
        <p:spPr bwMode="auto">
          <a:xfrm>
            <a:off x="2487613" y="4856163"/>
            <a:ext cx="1587" cy="192087"/>
          </a:xfrm>
          <a:prstGeom prst="line">
            <a:avLst/>
          </a:prstGeom>
          <a:noFill/>
          <a:ln w="9360">
            <a:solidFill>
              <a:srgbClr val="000000"/>
            </a:solidFill>
            <a:miter lim="800000"/>
            <a:headEnd/>
            <a:tailEnd type="triangle" w="med" len="med"/>
          </a:ln>
        </p:spPr>
        <p:txBody>
          <a:bodyPr/>
          <a:lstStyle/>
          <a:p>
            <a:endParaRPr lang="en-US"/>
          </a:p>
        </p:txBody>
      </p:sp>
      <p:sp>
        <p:nvSpPr>
          <p:cNvPr id="57369" name="Line 23"/>
          <p:cNvSpPr>
            <a:spLocks noChangeShapeType="1"/>
          </p:cNvSpPr>
          <p:nvPr/>
        </p:nvSpPr>
        <p:spPr bwMode="auto">
          <a:xfrm>
            <a:off x="2487613" y="6013450"/>
            <a:ext cx="1587" cy="207963"/>
          </a:xfrm>
          <a:prstGeom prst="line">
            <a:avLst/>
          </a:prstGeom>
          <a:noFill/>
          <a:ln w="9360">
            <a:solidFill>
              <a:srgbClr val="000000"/>
            </a:solidFill>
            <a:miter lim="800000"/>
            <a:headEnd/>
            <a:tailEnd type="triangle" w="med" len="med"/>
          </a:ln>
        </p:spPr>
        <p:txBody>
          <a:bodyPr/>
          <a:lstStyle/>
          <a:p>
            <a:endParaRPr lang="en-US"/>
          </a:p>
        </p:txBody>
      </p:sp>
      <p:sp>
        <p:nvSpPr>
          <p:cNvPr id="57370" name="AutoShape 24"/>
          <p:cNvSpPr>
            <a:spLocks noChangeArrowheads="1"/>
          </p:cNvSpPr>
          <p:nvPr/>
        </p:nvSpPr>
        <p:spPr bwMode="auto">
          <a:xfrm>
            <a:off x="5184775" y="414338"/>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1" name="AutoShape 25"/>
          <p:cNvSpPr>
            <a:spLocks noChangeArrowheads="1"/>
          </p:cNvSpPr>
          <p:nvPr/>
        </p:nvSpPr>
        <p:spPr bwMode="auto">
          <a:xfrm>
            <a:off x="5184775" y="2073275"/>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2" name="AutoShape 26"/>
          <p:cNvSpPr>
            <a:spLocks noChangeArrowheads="1"/>
          </p:cNvSpPr>
          <p:nvPr/>
        </p:nvSpPr>
        <p:spPr bwMode="auto">
          <a:xfrm>
            <a:off x="5184775" y="3732213"/>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3" name="AutoShape 27"/>
          <p:cNvSpPr>
            <a:spLocks noChangeArrowheads="1"/>
          </p:cNvSpPr>
          <p:nvPr/>
        </p:nvSpPr>
        <p:spPr bwMode="auto">
          <a:xfrm>
            <a:off x="5184775" y="5391150"/>
            <a:ext cx="3109913" cy="1244600"/>
          </a:xfrm>
          <a:prstGeom prst="flowChartAlternateProcess">
            <a:avLst/>
          </a:prstGeom>
          <a:solidFill>
            <a:srgbClr val="FFFFFF"/>
          </a:solidFill>
          <a:ln w="9360">
            <a:solidFill>
              <a:srgbClr val="000000"/>
            </a:solidFill>
            <a:round/>
            <a:headEnd/>
            <a:tailEnd/>
          </a:ln>
        </p:spPr>
        <p:txBody>
          <a:bodyPr wrap="none" anchor="ctr"/>
          <a:lstStyle/>
          <a:p>
            <a:endParaRPr lang="zh-CN" altLang="en-US"/>
          </a:p>
        </p:txBody>
      </p:sp>
      <p:sp>
        <p:nvSpPr>
          <p:cNvPr id="57374" name="AutoShape 28"/>
          <p:cNvSpPr>
            <a:spLocks noChangeArrowheads="1"/>
          </p:cNvSpPr>
          <p:nvPr/>
        </p:nvSpPr>
        <p:spPr bwMode="auto">
          <a:xfrm>
            <a:off x="6859588" y="488950"/>
            <a:ext cx="690562"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FILTER</a:t>
            </a:r>
          </a:p>
        </p:txBody>
      </p:sp>
      <p:sp>
        <p:nvSpPr>
          <p:cNvPr id="57375" name="AutoShape 29"/>
          <p:cNvSpPr>
            <a:spLocks noChangeArrowheads="1"/>
          </p:cNvSpPr>
          <p:nvPr/>
        </p:nvSpPr>
        <p:spPr bwMode="auto">
          <a:xfrm>
            <a:off x="6140450" y="11414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76" name="Text Box 30"/>
          <p:cNvSpPr txBox="1">
            <a:spLocks noChangeArrowheads="1"/>
          </p:cNvSpPr>
          <p:nvPr/>
        </p:nvSpPr>
        <p:spPr bwMode="auto">
          <a:xfrm>
            <a:off x="5291138" y="5540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7" name="Text Box 31"/>
          <p:cNvSpPr txBox="1">
            <a:spLocks noChangeArrowheads="1"/>
          </p:cNvSpPr>
          <p:nvPr/>
        </p:nvSpPr>
        <p:spPr bwMode="auto">
          <a:xfrm>
            <a:off x="5291138" y="2187575"/>
            <a:ext cx="1046162" cy="341313"/>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78" name="Text Box 32"/>
          <p:cNvSpPr txBox="1">
            <a:spLocks noChangeArrowheads="1"/>
          </p:cNvSpPr>
          <p:nvPr/>
        </p:nvSpPr>
        <p:spPr bwMode="auto">
          <a:xfrm>
            <a:off x="5291138" y="3821113"/>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Map</a:t>
            </a:r>
          </a:p>
        </p:txBody>
      </p:sp>
      <p:sp>
        <p:nvSpPr>
          <p:cNvPr id="57379" name="Text Box 33"/>
          <p:cNvSpPr txBox="1">
            <a:spLocks noChangeArrowheads="1"/>
          </p:cNvSpPr>
          <p:nvPr/>
        </p:nvSpPr>
        <p:spPr bwMode="auto">
          <a:xfrm>
            <a:off x="5291138" y="5519738"/>
            <a:ext cx="1046162" cy="341312"/>
          </a:xfrm>
          <a:prstGeom prst="rect">
            <a:avLst/>
          </a:prstGeom>
          <a:noFill/>
          <a:ln w="9525">
            <a:noFill/>
            <a:round/>
            <a:headEnd/>
            <a:tailEnd/>
          </a:ln>
        </p:spPr>
        <p:txBody>
          <a:bodyPr lIns="90000" tIns="45000" rIns="90000" bIns="45000">
            <a:spAutoFit/>
          </a:bodyPr>
          <a:lstStyle/>
          <a:p>
            <a:pPr>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Reduce</a:t>
            </a:r>
          </a:p>
        </p:txBody>
      </p:sp>
      <p:sp>
        <p:nvSpPr>
          <p:cNvPr id="57380" name="AutoShape 34"/>
          <p:cNvSpPr>
            <a:spLocks noChangeArrowheads="1"/>
          </p:cNvSpPr>
          <p:nvPr/>
        </p:nvSpPr>
        <p:spPr bwMode="auto">
          <a:xfrm>
            <a:off x="6792913" y="225425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1" name="AutoShape 35"/>
          <p:cNvSpPr>
            <a:spLocks noChangeArrowheads="1"/>
          </p:cNvSpPr>
          <p:nvPr/>
        </p:nvSpPr>
        <p:spPr bwMode="auto">
          <a:xfrm>
            <a:off x="6792913" y="2832100"/>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2" name="Line 36"/>
          <p:cNvSpPr>
            <a:spLocks noChangeShapeType="1"/>
          </p:cNvSpPr>
          <p:nvPr/>
        </p:nvSpPr>
        <p:spPr bwMode="auto">
          <a:xfrm>
            <a:off x="7312025" y="2640013"/>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3" name="Line 37"/>
          <p:cNvSpPr>
            <a:spLocks noChangeShapeType="1"/>
          </p:cNvSpPr>
          <p:nvPr/>
        </p:nvSpPr>
        <p:spPr bwMode="auto">
          <a:xfrm>
            <a:off x="7250113" y="881063"/>
            <a:ext cx="1587" cy="260350"/>
          </a:xfrm>
          <a:prstGeom prst="line">
            <a:avLst/>
          </a:prstGeom>
          <a:noFill/>
          <a:ln w="9360">
            <a:solidFill>
              <a:srgbClr val="000000"/>
            </a:solidFill>
            <a:miter lim="800000"/>
            <a:headEnd/>
            <a:tailEnd type="triangle" w="med" len="med"/>
          </a:ln>
        </p:spPr>
        <p:txBody>
          <a:bodyPr/>
          <a:lstStyle/>
          <a:p>
            <a:endParaRPr lang="en-US"/>
          </a:p>
        </p:txBody>
      </p:sp>
      <p:sp>
        <p:nvSpPr>
          <p:cNvPr id="57384" name="AutoShape 38"/>
          <p:cNvSpPr>
            <a:spLocks noChangeArrowheads="1"/>
          </p:cNvSpPr>
          <p:nvPr/>
        </p:nvSpPr>
        <p:spPr bwMode="auto">
          <a:xfrm>
            <a:off x="6140450" y="4278313"/>
            <a:ext cx="2073275"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LOCAL REARRANGE</a:t>
            </a:r>
          </a:p>
        </p:txBody>
      </p:sp>
      <p:sp>
        <p:nvSpPr>
          <p:cNvPr id="57385" name="AutoShape 39"/>
          <p:cNvSpPr>
            <a:spLocks noChangeArrowheads="1"/>
          </p:cNvSpPr>
          <p:nvPr/>
        </p:nvSpPr>
        <p:spPr bwMode="auto">
          <a:xfrm>
            <a:off x="6923088" y="5519738"/>
            <a:ext cx="1036637" cy="385762"/>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PACKAGE</a:t>
            </a:r>
          </a:p>
        </p:txBody>
      </p:sp>
      <p:sp>
        <p:nvSpPr>
          <p:cNvPr id="57386" name="AutoShape 40"/>
          <p:cNvSpPr>
            <a:spLocks noChangeArrowheads="1"/>
          </p:cNvSpPr>
          <p:nvPr/>
        </p:nvSpPr>
        <p:spPr bwMode="auto">
          <a:xfrm>
            <a:off x="6923088" y="6099175"/>
            <a:ext cx="1036637" cy="385763"/>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latin typeface="Calibri" charset="0"/>
              </a:rPr>
              <a:t>FOREACH</a:t>
            </a:r>
          </a:p>
        </p:txBody>
      </p:sp>
      <p:sp>
        <p:nvSpPr>
          <p:cNvPr id="57387" name="Line 41"/>
          <p:cNvSpPr>
            <a:spLocks noChangeShapeType="1"/>
          </p:cNvSpPr>
          <p:nvPr/>
        </p:nvSpPr>
        <p:spPr bwMode="auto">
          <a:xfrm>
            <a:off x="7442200" y="5905500"/>
            <a:ext cx="1588" cy="193675"/>
          </a:xfrm>
          <a:prstGeom prst="line">
            <a:avLst/>
          </a:prstGeom>
          <a:noFill/>
          <a:ln w="9360">
            <a:solidFill>
              <a:srgbClr val="000000"/>
            </a:solidFill>
            <a:miter lim="800000"/>
            <a:headEnd/>
            <a:tailEnd type="triangle" w="med" len="med"/>
          </a:ln>
        </p:spPr>
        <p:txBody>
          <a:bodyPr/>
          <a:lstStyle/>
          <a:p>
            <a:endParaRPr lang="en-US"/>
          </a:p>
        </p:txBody>
      </p:sp>
      <p:sp>
        <p:nvSpPr>
          <p:cNvPr id="57388" name="Line 42"/>
          <p:cNvSpPr>
            <a:spLocks noChangeShapeType="1"/>
          </p:cNvSpPr>
          <p:nvPr/>
        </p:nvSpPr>
        <p:spPr bwMode="auto">
          <a:xfrm flipV="1">
            <a:off x="3592513" y="1989138"/>
            <a:ext cx="1501775" cy="330200"/>
          </a:xfrm>
          <a:prstGeom prst="line">
            <a:avLst/>
          </a:prstGeom>
          <a:noFill/>
          <a:ln w="9360">
            <a:solidFill>
              <a:srgbClr val="000000"/>
            </a:solidFill>
            <a:miter lim="800000"/>
            <a:headEnd/>
            <a:tailEnd type="triangle" w="med" len="med"/>
          </a:ln>
        </p:spPr>
        <p:txBody>
          <a:bodyPr/>
          <a:lstStyle/>
          <a:p>
            <a:endParaRPr lang="en-US"/>
          </a:p>
        </p:txBody>
      </p:sp>
      <p:sp>
        <p:nvSpPr>
          <p:cNvPr id="57389" name="Line 43"/>
          <p:cNvSpPr>
            <a:spLocks noChangeShapeType="1"/>
          </p:cNvSpPr>
          <p:nvPr/>
        </p:nvSpPr>
        <p:spPr bwMode="auto">
          <a:xfrm>
            <a:off x="3657600" y="4670425"/>
            <a:ext cx="1501775" cy="457200"/>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pPr eaLnBrk="1" hangingPunct="1"/>
            <a:r>
              <a:rPr lang="en-US" altLang="en-US" b="1" smtClean="0">
                <a:solidFill>
                  <a:schemeClr val="tx2"/>
                </a:solidFill>
              </a:rPr>
              <a:t>Map-Reduce</a:t>
            </a:r>
          </a:p>
        </p:txBody>
      </p:sp>
      <p:sp>
        <p:nvSpPr>
          <p:cNvPr id="143363" name="Rectangle 3"/>
          <p:cNvSpPr>
            <a:spLocks noGrp="1"/>
          </p:cNvSpPr>
          <p:nvPr>
            <p:ph type="body" idx="4294967295"/>
          </p:nvPr>
        </p:nvSpPr>
        <p:spPr/>
        <p:txBody>
          <a:bodyPr/>
          <a:lstStyle/>
          <a:p>
            <a:pPr eaLnBrk="1" hangingPunct="1">
              <a:lnSpc>
                <a:spcPct val="90000"/>
              </a:lnSpc>
            </a:pPr>
            <a:r>
              <a:rPr lang="en-US" altLang="en-US" sz="2800" smtClean="0">
                <a:solidFill>
                  <a:schemeClr val="accent1"/>
                </a:solidFill>
              </a:rPr>
              <a:t>Map</a:t>
            </a:r>
            <a:r>
              <a:rPr lang="en-US" altLang="en-US" sz="2800" smtClean="0"/>
              <a:t> : Performs filtering</a:t>
            </a:r>
          </a:p>
          <a:p>
            <a:pPr eaLnBrk="1" hangingPunct="1">
              <a:lnSpc>
                <a:spcPct val="90000"/>
              </a:lnSpc>
            </a:pPr>
            <a:endParaRPr lang="en-US" altLang="en-US" sz="2800" smtClean="0"/>
          </a:p>
          <a:p>
            <a:pPr eaLnBrk="1" hangingPunct="1">
              <a:lnSpc>
                <a:spcPct val="90000"/>
              </a:lnSpc>
            </a:pPr>
            <a:r>
              <a:rPr lang="en-US" altLang="en-US" sz="2800" smtClean="0">
                <a:solidFill>
                  <a:schemeClr val="accent1"/>
                </a:solidFill>
              </a:rPr>
              <a:t>Reduce</a:t>
            </a:r>
            <a:r>
              <a:rPr lang="en-US" altLang="en-US" sz="2800" smtClean="0"/>
              <a:t> : Performs the aggregation</a:t>
            </a:r>
          </a:p>
          <a:p>
            <a:pPr eaLnBrk="1" hangingPunct="1">
              <a:lnSpc>
                <a:spcPct val="90000"/>
              </a:lnSpc>
            </a:pPr>
            <a:endParaRPr lang="en-US" altLang="en-US" sz="2800" smtClean="0"/>
          </a:p>
          <a:p>
            <a:pPr eaLnBrk="1" hangingPunct="1">
              <a:lnSpc>
                <a:spcPct val="90000"/>
              </a:lnSpc>
            </a:pPr>
            <a:r>
              <a:rPr lang="en-US" altLang="en-US" sz="2800" smtClean="0"/>
              <a:t>These are two high level declarative primitives to enable parallel processing</a:t>
            </a:r>
          </a:p>
          <a:p>
            <a:pPr eaLnBrk="1" hangingPunct="1">
              <a:lnSpc>
                <a:spcPct val="90000"/>
              </a:lnSpc>
            </a:pPr>
            <a:endParaRPr lang="en-US" altLang="en-US" sz="2800" smtClean="0">
              <a:solidFill>
                <a:srgbClr val="FF0000"/>
              </a:solidFill>
            </a:endParaRPr>
          </a:p>
          <a:p>
            <a:pPr eaLnBrk="1" hangingPunct="1">
              <a:lnSpc>
                <a:spcPct val="90000"/>
              </a:lnSpc>
            </a:pPr>
            <a:r>
              <a:rPr lang="en-US" altLang="en-US" sz="2800" smtClean="0">
                <a:solidFill>
                  <a:srgbClr val="FF0000"/>
                </a:solidFill>
              </a:rPr>
              <a:t>BUT</a:t>
            </a:r>
            <a:r>
              <a:rPr lang="en-US" altLang="en-US" sz="2800" smtClean="0"/>
              <a:t> no complex Database Operations </a:t>
            </a:r>
          </a:p>
          <a:p>
            <a:pPr eaLnBrk="1" hangingPunct="1">
              <a:lnSpc>
                <a:spcPct val="90000"/>
              </a:lnSpc>
              <a:buFont typeface="Arial" charset="0"/>
              <a:buNone/>
            </a:pPr>
            <a:r>
              <a:rPr lang="en-US" altLang="en-US" sz="2800" smtClean="0"/>
              <a:t>    e.g. Joins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3363">
                                            <p:txEl>
                                              <p:pRg st="4" end="4"/>
                                            </p:txEl>
                                          </p:spTgt>
                                        </p:tgtEl>
                                        <p:attrNameLst>
                                          <p:attrName>style.visibility</p:attrName>
                                        </p:attrNameLst>
                                      </p:cBhvr>
                                      <p:to>
                                        <p:strVal val="visible"/>
                                      </p:to>
                                    </p:set>
                                    <p:anim calcmode="lin" valueType="num">
                                      <p:cBhvr additive="base">
                                        <p:cTn id="17"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363">
                                            <p:txEl>
                                              <p:pRg st="6" end="6"/>
                                            </p:txEl>
                                          </p:spTgt>
                                        </p:tgtEl>
                                        <p:attrNameLst>
                                          <p:attrName>style.visibility</p:attrName>
                                        </p:attrNameLst>
                                      </p:cBhvr>
                                      <p:to>
                                        <p:strVal val="visible"/>
                                      </p:to>
                                    </p:set>
                                    <p:anim calcmode="lin" valueType="num">
                                      <p:cBhvr additive="base">
                                        <p:cTn id="23" dur="5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63">
                                            <p:txEl>
                                              <p:pRg st="7" end="7"/>
                                            </p:txEl>
                                          </p:spTgt>
                                        </p:tgtEl>
                                        <p:attrNameLst>
                                          <p:attrName>style.visibility</p:attrName>
                                        </p:attrNameLst>
                                      </p:cBhvr>
                                      <p:to>
                                        <p:strVal val="visible"/>
                                      </p:to>
                                    </p:set>
                                    <p:anim calcmode="lin" valueType="num">
                                      <p:cBhvr additive="base">
                                        <p:cTn id="29" dur="500" fill="hold"/>
                                        <p:tgtEl>
                                          <p:spTgt spid="143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pPr eaLnBrk="1" hangingPunct="1"/>
            <a:r>
              <a:rPr lang="en-US" altLang="en-US" sz="4000" b="1" smtClean="0">
                <a:solidFill>
                  <a:schemeClr val="tx2"/>
                </a:solidFill>
              </a:rPr>
              <a:t>      Pig Latin to Physical Plan</a:t>
            </a:r>
          </a:p>
        </p:txBody>
      </p:sp>
      <p:sp>
        <p:nvSpPr>
          <p:cNvPr id="64515" name="Rectangle 4"/>
          <p:cNvSpPr>
            <a:spLocks/>
          </p:cNvSpPr>
          <p:nvPr/>
        </p:nvSpPr>
        <p:spPr bwMode="auto">
          <a:xfrm>
            <a:off x="381000" y="1295400"/>
            <a:ext cx="3886200" cy="4830763"/>
          </a:xfrm>
          <a:prstGeom prst="rect">
            <a:avLst/>
          </a:prstGeom>
          <a:noFill/>
          <a:ln w="9525">
            <a:noFill/>
            <a:miter lim="800000"/>
            <a:headEnd/>
            <a:tailEnd/>
          </a:ln>
        </p:spPr>
        <p:txBody>
          <a:bodyPr/>
          <a:lstStyle/>
          <a:p>
            <a:pPr marL="342900" indent="-342900" algn="l">
              <a:spcBef>
                <a:spcPct val="20000"/>
              </a:spcBef>
              <a:buFont typeface="Arial" charset="0"/>
              <a:buNone/>
            </a:pPr>
            <a:r>
              <a:rPr lang="en-US" altLang="en-US" sz="2400">
                <a:latin typeface="Calibri" charset="0"/>
              </a:rPr>
              <a:t>A = LOAD ‘file1’ AS (x,y,z);</a:t>
            </a:r>
          </a:p>
          <a:p>
            <a:pPr marL="342900" indent="-342900" algn="l">
              <a:spcBef>
                <a:spcPct val="20000"/>
              </a:spcBef>
              <a:buFont typeface="Arial" charset="0"/>
              <a:buNone/>
            </a:pPr>
            <a:r>
              <a:rPr lang="en-US" altLang="en-US" sz="2400">
                <a:latin typeface="Calibri" charset="0"/>
              </a:rPr>
              <a:t>B = LOAD ‘file2’ AS (t,u,v);</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C = FILTER A by y &gt; 0;</a:t>
            </a:r>
          </a:p>
          <a:p>
            <a:pPr marL="342900" indent="-342900" algn="l">
              <a:spcBef>
                <a:spcPct val="20000"/>
              </a:spcBef>
              <a:buFont typeface="Arial" charset="0"/>
              <a:buNone/>
            </a:pPr>
            <a:r>
              <a:rPr lang="en-US" altLang="en-US" sz="2400">
                <a:latin typeface="Calibri" charset="0"/>
              </a:rPr>
              <a:t>D = JOIN C by x,B by u;</a:t>
            </a:r>
          </a:p>
          <a:p>
            <a:pPr marL="342900" indent="-342900" algn="l">
              <a:spcBef>
                <a:spcPct val="20000"/>
              </a:spcBef>
              <a:buFont typeface="Arial" charset="0"/>
              <a:buNone/>
            </a:pPr>
            <a:r>
              <a:rPr lang="en-US" altLang="en-US" sz="2400">
                <a:latin typeface="Calibri" charset="0"/>
              </a:rPr>
              <a:t>E = GROUP D by z;</a:t>
            </a:r>
          </a:p>
          <a:p>
            <a:pPr marL="342900" indent="-342900" algn="l">
              <a:spcBef>
                <a:spcPct val="20000"/>
              </a:spcBef>
              <a:buFont typeface="Arial" charset="0"/>
              <a:buNone/>
            </a:pPr>
            <a:endParaRPr lang="en-US" altLang="en-US" sz="2400">
              <a:latin typeface="Calibri" charset="0"/>
            </a:endParaRPr>
          </a:p>
          <a:p>
            <a:pPr marL="342900" indent="-342900" algn="l">
              <a:spcBef>
                <a:spcPct val="20000"/>
              </a:spcBef>
              <a:buFont typeface="Arial" charset="0"/>
              <a:buNone/>
            </a:pPr>
            <a:r>
              <a:rPr lang="en-US" altLang="en-US" sz="2400">
                <a:latin typeface="Calibri" charset="0"/>
              </a:rPr>
              <a:t>F = FOREACH E generate group, COUNT(D);</a:t>
            </a:r>
          </a:p>
          <a:p>
            <a:pPr marL="342900" indent="-342900" algn="l">
              <a:spcBef>
                <a:spcPct val="20000"/>
              </a:spcBef>
              <a:buFont typeface="Arial" charset="0"/>
              <a:buNone/>
            </a:pPr>
            <a:r>
              <a:rPr lang="en-US" altLang="en-US" sz="2400">
                <a:latin typeface="Calibri" charset="0"/>
              </a:rPr>
              <a:t>STORE F into ‘output’;</a:t>
            </a:r>
          </a:p>
          <a:p>
            <a:pPr marL="342900" indent="-342900" algn="l">
              <a:spcBef>
                <a:spcPct val="20000"/>
              </a:spcBef>
              <a:buFont typeface="Arial" charset="0"/>
              <a:buNone/>
            </a:pPr>
            <a:endParaRPr lang="en-US" altLang="en-US" sz="2400">
              <a:latin typeface="Calibri" charset="0"/>
            </a:endParaRPr>
          </a:p>
        </p:txBody>
      </p:sp>
      <p:grpSp>
        <p:nvGrpSpPr>
          <p:cNvPr id="64516" name="Group 31"/>
          <p:cNvGrpSpPr>
            <a:grpSpLocks/>
          </p:cNvGrpSpPr>
          <p:nvPr/>
        </p:nvGrpSpPr>
        <p:grpSpPr bwMode="auto">
          <a:xfrm>
            <a:off x="4267200" y="1676400"/>
            <a:ext cx="3733800" cy="4800600"/>
            <a:chOff x="2688" y="1056"/>
            <a:chExt cx="2352" cy="3024"/>
          </a:xfrm>
        </p:grpSpPr>
        <p:sp>
          <p:nvSpPr>
            <p:cNvPr id="64522" name="AutoShape 6"/>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3" name="AutoShape 7"/>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FILTER</a:t>
              </a:r>
            </a:p>
          </p:txBody>
        </p:sp>
        <p:sp>
          <p:nvSpPr>
            <p:cNvPr id="64524" name="AutoShape 9"/>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LOAD</a:t>
              </a:r>
            </a:p>
          </p:txBody>
        </p:sp>
        <p:sp>
          <p:nvSpPr>
            <p:cNvPr id="64525" name="AutoShape 10"/>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JOIN</a:t>
              </a:r>
            </a:p>
          </p:txBody>
        </p:sp>
        <p:sp>
          <p:nvSpPr>
            <p:cNvPr id="64526" name="AutoShape 11"/>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GROUP</a:t>
              </a:r>
            </a:p>
          </p:txBody>
        </p:sp>
        <p:sp>
          <p:nvSpPr>
            <p:cNvPr id="64527" name="AutoShape 12"/>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FOREACH</a:t>
              </a:r>
            </a:p>
          </p:txBody>
        </p:sp>
        <p:sp>
          <p:nvSpPr>
            <p:cNvPr id="64528" name="AutoShape 13"/>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pPr defTabSz="914400"/>
              <a:r>
                <a:rPr lang="en-US" altLang="en-US"/>
                <a:t>STORE</a:t>
              </a:r>
            </a:p>
          </p:txBody>
        </p:sp>
        <p:sp>
          <p:nvSpPr>
            <p:cNvPr id="64529" name="Line 14"/>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4530" name="Line 16"/>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4531" name="Line 17"/>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4532" name="Line 18"/>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4533" name="Line 19"/>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4534" name="Line 20"/>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sp>
        <p:nvSpPr>
          <p:cNvPr id="64517" name="AutoShape 23"/>
          <p:cNvSpPr>
            <a:spLocks noChangeArrowheads="1"/>
          </p:cNvSpPr>
          <p:nvPr/>
        </p:nvSpPr>
        <p:spPr bwMode="auto">
          <a:xfrm rot="988226">
            <a:off x="3578225" y="2181225"/>
            <a:ext cx="684213" cy="103188"/>
          </a:xfrm>
          <a:prstGeom prst="leftArrow">
            <a:avLst>
              <a:gd name="adj1" fmla="val 50000"/>
              <a:gd name="adj2" fmla="val 165769"/>
            </a:avLst>
          </a:prstGeom>
          <a:solidFill>
            <a:schemeClr val="folHlink"/>
          </a:solidFill>
          <a:ln w="9525" algn="ctr">
            <a:solidFill>
              <a:schemeClr val="tx1"/>
            </a:solidFill>
            <a:prstDash val="dashDot"/>
            <a:miter lim="800000"/>
            <a:headEnd/>
            <a:tailEnd/>
          </a:ln>
          <a:effectLst/>
        </p:spPr>
        <p:txBody>
          <a:bodyPr wrap="none" anchor="ctr"/>
          <a:lstStyle/>
          <a:p>
            <a:endParaRPr lang="en-US"/>
          </a:p>
        </p:txBody>
      </p:sp>
      <p:sp>
        <p:nvSpPr>
          <p:cNvPr id="64518" name="AutoShape 25"/>
          <p:cNvSpPr>
            <a:spLocks noChangeArrowheads="1"/>
          </p:cNvSpPr>
          <p:nvPr/>
        </p:nvSpPr>
        <p:spPr bwMode="auto">
          <a:xfrm rot="855871">
            <a:off x="4084638" y="1547813"/>
            <a:ext cx="2590800" cy="131762"/>
          </a:xfrm>
          <a:prstGeom prst="leftArrow">
            <a:avLst>
              <a:gd name="adj1" fmla="val 50000"/>
              <a:gd name="adj2" fmla="val 491568"/>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64519" name="Text Box 26"/>
          <p:cNvSpPr txBox="1">
            <a:spLocks noChangeArrowheads="1"/>
          </p:cNvSpPr>
          <p:nvPr/>
        </p:nvSpPr>
        <p:spPr bwMode="auto">
          <a:xfrm>
            <a:off x="4267200" y="3617913"/>
            <a:ext cx="1371600" cy="366712"/>
          </a:xfrm>
          <a:prstGeom prst="rect">
            <a:avLst/>
          </a:prstGeom>
          <a:noFill/>
          <a:ln w="9525" algn="ctr">
            <a:noFill/>
            <a:miter lim="800000"/>
            <a:headEnd/>
            <a:tailEnd/>
          </a:ln>
          <a:effectLst/>
        </p:spPr>
        <p:txBody>
          <a:bodyPr>
            <a:spAutoFit/>
          </a:bodyPr>
          <a:lstStyle/>
          <a:p>
            <a:pPr defTabSz="914400"/>
            <a:r>
              <a:rPr lang="en-US" altLang="en-US"/>
              <a:t>x,y,z</a:t>
            </a:r>
          </a:p>
        </p:txBody>
      </p:sp>
      <p:sp>
        <p:nvSpPr>
          <p:cNvPr id="64520" name="Text Box 27"/>
          <p:cNvSpPr txBox="1">
            <a:spLocks noChangeArrowheads="1"/>
          </p:cNvSpPr>
          <p:nvPr/>
        </p:nvSpPr>
        <p:spPr bwMode="auto">
          <a:xfrm>
            <a:off x="7620000" y="3519488"/>
            <a:ext cx="1371600" cy="366712"/>
          </a:xfrm>
          <a:prstGeom prst="rect">
            <a:avLst/>
          </a:prstGeom>
          <a:noFill/>
          <a:ln w="9525" algn="ctr">
            <a:noFill/>
            <a:miter lim="800000"/>
            <a:headEnd/>
            <a:tailEnd/>
          </a:ln>
          <a:effectLst/>
        </p:spPr>
        <p:txBody>
          <a:bodyPr>
            <a:spAutoFit/>
          </a:bodyPr>
          <a:lstStyle/>
          <a:p>
            <a:r>
              <a:rPr lang="en-US" altLang="en-US"/>
              <a:t>x,y,z,t,u,v</a:t>
            </a:r>
          </a:p>
        </p:txBody>
      </p:sp>
      <p:sp>
        <p:nvSpPr>
          <p:cNvPr id="64521" name="Text Box 29"/>
          <p:cNvSpPr txBox="1">
            <a:spLocks noChangeArrowheads="1"/>
          </p:cNvSpPr>
          <p:nvPr/>
        </p:nvSpPr>
        <p:spPr bwMode="auto">
          <a:xfrm>
            <a:off x="7620000" y="4967288"/>
            <a:ext cx="1524000" cy="366712"/>
          </a:xfrm>
          <a:prstGeom prst="rect">
            <a:avLst/>
          </a:prstGeom>
          <a:noFill/>
          <a:ln w="9525" algn="ctr">
            <a:noFill/>
            <a:miter lim="800000"/>
            <a:headEnd/>
            <a:tailEnd/>
          </a:ln>
          <a:effectLst/>
        </p:spPr>
        <p:txBody>
          <a:bodyPr>
            <a:spAutoFit/>
          </a:bodyPr>
          <a:lstStyle/>
          <a:p>
            <a:r>
              <a:rPr lang="en-US" altLang="en-US"/>
              <a:t>group , count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pPr eaLnBrk="1" hangingPunct="1"/>
            <a:r>
              <a:rPr lang="en-US" altLang="en-US" sz="4000" b="1" smtClean="0">
                <a:solidFill>
                  <a:schemeClr val="tx2"/>
                </a:solidFill>
              </a:rPr>
              <a:t>    Logical Plan to Physical Plan</a:t>
            </a:r>
          </a:p>
        </p:txBody>
      </p:sp>
      <p:grpSp>
        <p:nvGrpSpPr>
          <p:cNvPr id="65539" name="Group 110"/>
          <p:cNvGrpSpPr>
            <a:grpSpLocks/>
          </p:cNvGrpSpPr>
          <p:nvPr/>
        </p:nvGrpSpPr>
        <p:grpSpPr bwMode="auto">
          <a:xfrm>
            <a:off x="152400" y="1219200"/>
            <a:ext cx="3124200" cy="4648200"/>
            <a:chOff x="96" y="768"/>
            <a:chExt cx="1968" cy="2928"/>
          </a:xfrm>
        </p:grpSpPr>
        <p:grpSp>
          <p:nvGrpSpPr>
            <p:cNvPr id="65579" name="Group 4"/>
            <p:cNvGrpSpPr>
              <a:grpSpLocks/>
            </p:cNvGrpSpPr>
            <p:nvPr/>
          </p:nvGrpSpPr>
          <p:grpSpPr bwMode="auto">
            <a:xfrm>
              <a:off x="96" y="943"/>
              <a:ext cx="1968" cy="2753"/>
              <a:chOff x="2688" y="1056"/>
              <a:chExt cx="2352" cy="3024"/>
            </a:xfrm>
          </p:grpSpPr>
          <p:sp>
            <p:nvSpPr>
              <p:cNvPr id="65588" name="AutoShape 5"/>
              <p:cNvSpPr>
                <a:spLocks noChangeArrowheads="1"/>
              </p:cNvSpPr>
              <p:nvPr/>
            </p:nvSpPr>
            <p:spPr bwMode="auto">
              <a:xfrm>
                <a:off x="2688" y="12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89" name="AutoShape 6"/>
              <p:cNvSpPr>
                <a:spLocks noChangeArrowheads="1"/>
              </p:cNvSpPr>
              <p:nvPr/>
            </p:nvSpPr>
            <p:spPr bwMode="auto">
              <a:xfrm>
                <a:off x="26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FILTER</a:t>
                </a:r>
              </a:p>
            </p:txBody>
          </p:sp>
          <p:sp>
            <p:nvSpPr>
              <p:cNvPr id="65590" name="AutoShape 7"/>
              <p:cNvSpPr>
                <a:spLocks noChangeArrowheads="1"/>
              </p:cNvSpPr>
              <p:nvPr/>
            </p:nvSpPr>
            <p:spPr bwMode="auto">
              <a:xfrm>
                <a:off x="4176" y="105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LOAD</a:t>
                </a:r>
              </a:p>
            </p:txBody>
          </p:sp>
          <p:sp>
            <p:nvSpPr>
              <p:cNvPr id="65591" name="AutoShape 8"/>
              <p:cNvSpPr>
                <a:spLocks noChangeArrowheads="1"/>
              </p:cNvSpPr>
              <p:nvPr/>
            </p:nvSpPr>
            <p:spPr bwMode="auto">
              <a:xfrm>
                <a:off x="3888" y="18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JOIN</a:t>
                </a:r>
              </a:p>
            </p:txBody>
          </p:sp>
          <p:sp>
            <p:nvSpPr>
              <p:cNvPr id="65592" name="AutoShape 9"/>
              <p:cNvSpPr>
                <a:spLocks noChangeArrowheads="1"/>
              </p:cNvSpPr>
              <p:nvPr/>
            </p:nvSpPr>
            <p:spPr bwMode="auto">
              <a:xfrm>
                <a:off x="3888" y="2448"/>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GROUP</a:t>
                </a:r>
              </a:p>
            </p:txBody>
          </p:sp>
          <p:sp>
            <p:nvSpPr>
              <p:cNvPr id="65593" name="AutoShape 10"/>
              <p:cNvSpPr>
                <a:spLocks noChangeArrowheads="1"/>
              </p:cNvSpPr>
              <p:nvPr/>
            </p:nvSpPr>
            <p:spPr bwMode="auto">
              <a:xfrm>
                <a:off x="3888" y="3072"/>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FOREACH</a:t>
                </a:r>
              </a:p>
            </p:txBody>
          </p:sp>
          <p:sp>
            <p:nvSpPr>
              <p:cNvPr id="65594" name="AutoShape 11"/>
              <p:cNvSpPr>
                <a:spLocks noChangeArrowheads="1"/>
              </p:cNvSpPr>
              <p:nvPr/>
            </p:nvSpPr>
            <p:spPr bwMode="auto">
              <a:xfrm>
                <a:off x="3888" y="3696"/>
                <a:ext cx="864" cy="384"/>
              </a:xfrm>
              <a:prstGeom prst="roundRect">
                <a:avLst>
                  <a:gd name="adj" fmla="val 16667"/>
                </a:avLst>
              </a:prstGeom>
              <a:solidFill>
                <a:srgbClr val="C0C0C0"/>
              </a:solidFill>
              <a:ln w="9525">
                <a:solidFill>
                  <a:schemeClr val="tx1"/>
                </a:solidFill>
                <a:round/>
                <a:headEnd/>
                <a:tailEnd/>
              </a:ln>
              <a:effectLst/>
            </p:spPr>
            <p:txBody>
              <a:bodyPr wrap="none" anchor="ctr"/>
              <a:lstStyle/>
              <a:p>
                <a:r>
                  <a:rPr lang="en-US" altLang="en-US"/>
                  <a:t>STORE</a:t>
                </a:r>
              </a:p>
            </p:txBody>
          </p:sp>
          <p:sp>
            <p:nvSpPr>
              <p:cNvPr id="65595" name="Line 12"/>
              <p:cNvSpPr>
                <a:spLocks noChangeShapeType="1"/>
              </p:cNvSpPr>
              <p:nvPr/>
            </p:nvSpPr>
            <p:spPr bwMode="auto">
              <a:xfrm>
                <a:off x="3120" y="1632"/>
                <a:ext cx="0" cy="240"/>
              </a:xfrm>
              <a:prstGeom prst="line">
                <a:avLst/>
              </a:prstGeom>
              <a:noFill/>
              <a:ln w="9525" cap="rnd">
                <a:solidFill>
                  <a:schemeClr val="tx1"/>
                </a:solidFill>
                <a:prstDash val="sysDot"/>
                <a:round/>
                <a:headEnd/>
                <a:tailEnd type="triangle" w="med" len="med"/>
              </a:ln>
              <a:effectLst/>
            </p:spPr>
            <p:txBody>
              <a:bodyPr/>
              <a:lstStyle/>
              <a:p>
                <a:endParaRPr lang="en-US"/>
              </a:p>
            </p:txBody>
          </p:sp>
          <p:sp>
            <p:nvSpPr>
              <p:cNvPr id="65596" name="Line 13"/>
              <p:cNvSpPr>
                <a:spLocks noChangeShapeType="1"/>
              </p:cNvSpPr>
              <p:nvPr/>
            </p:nvSpPr>
            <p:spPr bwMode="auto">
              <a:xfrm>
                <a:off x="3552" y="2064"/>
                <a:ext cx="336" cy="0"/>
              </a:xfrm>
              <a:prstGeom prst="line">
                <a:avLst/>
              </a:prstGeom>
              <a:noFill/>
              <a:ln w="9525">
                <a:solidFill>
                  <a:schemeClr val="tx1"/>
                </a:solidFill>
                <a:round/>
                <a:headEnd/>
                <a:tailEnd type="triangle" w="med" len="med"/>
              </a:ln>
              <a:effectLst/>
            </p:spPr>
            <p:txBody>
              <a:bodyPr/>
              <a:lstStyle/>
              <a:p>
                <a:endParaRPr lang="en-US"/>
              </a:p>
            </p:txBody>
          </p:sp>
          <p:sp>
            <p:nvSpPr>
              <p:cNvPr id="65597" name="Line 14"/>
              <p:cNvSpPr>
                <a:spLocks noChangeShapeType="1"/>
              </p:cNvSpPr>
              <p:nvPr/>
            </p:nvSpPr>
            <p:spPr bwMode="auto">
              <a:xfrm flipH="1">
                <a:off x="4320" y="1440"/>
                <a:ext cx="288" cy="432"/>
              </a:xfrm>
              <a:prstGeom prst="line">
                <a:avLst/>
              </a:prstGeom>
              <a:noFill/>
              <a:ln w="9525">
                <a:solidFill>
                  <a:schemeClr val="tx1"/>
                </a:solidFill>
                <a:round/>
                <a:headEnd/>
                <a:tailEnd type="triangle" w="med" len="med"/>
              </a:ln>
              <a:effectLst/>
            </p:spPr>
            <p:txBody>
              <a:bodyPr/>
              <a:lstStyle/>
              <a:p>
                <a:endParaRPr lang="en-US"/>
              </a:p>
            </p:txBody>
          </p:sp>
          <p:sp>
            <p:nvSpPr>
              <p:cNvPr id="65598" name="Line 15"/>
              <p:cNvSpPr>
                <a:spLocks noChangeShapeType="1"/>
              </p:cNvSpPr>
              <p:nvPr/>
            </p:nvSpPr>
            <p:spPr bwMode="auto">
              <a:xfrm>
                <a:off x="4320" y="2256"/>
                <a:ext cx="0" cy="192"/>
              </a:xfrm>
              <a:prstGeom prst="line">
                <a:avLst/>
              </a:prstGeom>
              <a:noFill/>
              <a:ln w="9525">
                <a:solidFill>
                  <a:schemeClr val="tx1"/>
                </a:solidFill>
                <a:round/>
                <a:headEnd/>
                <a:tailEnd type="triangle" w="med" len="med"/>
              </a:ln>
              <a:effectLst/>
            </p:spPr>
            <p:txBody>
              <a:bodyPr/>
              <a:lstStyle/>
              <a:p>
                <a:endParaRPr lang="en-US"/>
              </a:p>
            </p:txBody>
          </p:sp>
          <p:sp>
            <p:nvSpPr>
              <p:cNvPr id="65599" name="Line 16"/>
              <p:cNvSpPr>
                <a:spLocks noChangeShapeType="1"/>
              </p:cNvSpPr>
              <p:nvPr/>
            </p:nvSpPr>
            <p:spPr bwMode="auto">
              <a:xfrm>
                <a:off x="4320" y="2832"/>
                <a:ext cx="0" cy="240"/>
              </a:xfrm>
              <a:prstGeom prst="line">
                <a:avLst/>
              </a:prstGeom>
              <a:noFill/>
              <a:ln w="9525">
                <a:solidFill>
                  <a:schemeClr val="tx1"/>
                </a:solidFill>
                <a:round/>
                <a:headEnd/>
                <a:tailEnd type="triangle" w="med" len="med"/>
              </a:ln>
              <a:effectLst/>
            </p:spPr>
            <p:txBody>
              <a:bodyPr/>
              <a:lstStyle/>
              <a:p>
                <a:endParaRPr lang="en-US"/>
              </a:p>
            </p:txBody>
          </p:sp>
          <p:sp>
            <p:nvSpPr>
              <p:cNvPr id="65600" name="Line 17"/>
              <p:cNvSpPr>
                <a:spLocks noChangeShapeType="1"/>
              </p:cNvSpPr>
              <p:nvPr/>
            </p:nvSpPr>
            <p:spPr bwMode="auto">
              <a:xfrm>
                <a:off x="4320" y="3456"/>
                <a:ext cx="0" cy="240"/>
              </a:xfrm>
              <a:prstGeom prst="line">
                <a:avLst/>
              </a:prstGeom>
              <a:noFill/>
              <a:ln w="9525">
                <a:solidFill>
                  <a:schemeClr val="tx1"/>
                </a:solidFill>
                <a:round/>
                <a:headEnd/>
                <a:tailEnd type="triangle" w="med" len="med"/>
              </a:ln>
              <a:effectLst/>
            </p:spPr>
            <p:txBody>
              <a:bodyPr/>
              <a:lstStyle/>
              <a:p>
                <a:endParaRPr lang="en-US"/>
              </a:p>
            </p:txBody>
          </p:sp>
        </p:grpSp>
        <p:grpSp>
          <p:nvGrpSpPr>
            <p:cNvPr id="65580" name="Group 109"/>
            <p:cNvGrpSpPr>
              <a:grpSpLocks/>
            </p:cNvGrpSpPr>
            <p:nvPr/>
          </p:nvGrpSpPr>
          <p:grpSpPr bwMode="auto">
            <a:xfrm>
              <a:off x="578" y="768"/>
              <a:ext cx="1205" cy="2578"/>
              <a:chOff x="578" y="768"/>
              <a:chExt cx="1205" cy="2578"/>
            </a:xfrm>
          </p:grpSpPr>
          <p:sp>
            <p:nvSpPr>
              <p:cNvPr id="65581" name="Oval 18"/>
              <p:cNvSpPr>
                <a:spLocks noChangeArrowheads="1"/>
              </p:cNvSpPr>
              <p:nvPr/>
            </p:nvSpPr>
            <p:spPr bwMode="auto">
              <a:xfrm>
                <a:off x="578" y="855"/>
                <a:ext cx="161" cy="175"/>
              </a:xfrm>
              <a:prstGeom prst="ellipse">
                <a:avLst/>
              </a:prstGeom>
              <a:solidFill>
                <a:srgbClr val="FFFFFF"/>
              </a:solidFill>
              <a:ln w="9525" algn="ctr">
                <a:solidFill>
                  <a:schemeClr val="tx1"/>
                </a:solidFill>
                <a:round/>
                <a:headEnd/>
                <a:tailEnd/>
              </a:ln>
              <a:effectLst/>
            </p:spPr>
            <p:txBody>
              <a:bodyPr wrap="none" anchor="ctr"/>
              <a:lstStyle/>
              <a:p>
                <a:pPr defTabSz="914400"/>
                <a:r>
                  <a:rPr lang="en-US" altLang="en-US"/>
                  <a:t>1</a:t>
                </a:r>
              </a:p>
            </p:txBody>
          </p:sp>
          <p:sp>
            <p:nvSpPr>
              <p:cNvPr id="65582" name="Oval 19"/>
              <p:cNvSpPr>
                <a:spLocks noChangeArrowheads="1"/>
              </p:cNvSpPr>
              <p:nvPr/>
            </p:nvSpPr>
            <p:spPr bwMode="auto">
              <a:xfrm>
                <a:off x="578" y="1511"/>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2</a:t>
                </a:r>
              </a:p>
            </p:txBody>
          </p:sp>
          <p:sp>
            <p:nvSpPr>
              <p:cNvPr id="65583" name="Oval 20"/>
              <p:cNvSpPr>
                <a:spLocks noChangeArrowheads="1"/>
              </p:cNvSpPr>
              <p:nvPr/>
            </p:nvSpPr>
            <p:spPr bwMode="auto">
              <a:xfrm>
                <a:off x="1622" y="768"/>
                <a:ext cx="161" cy="175"/>
              </a:xfrm>
              <a:prstGeom prst="ellipse">
                <a:avLst/>
              </a:prstGeom>
              <a:solidFill>
                <a:srgbClr val="FFFFFF"/>
              </a:solidFill>
              <a:ln w="9525" algn="ctr">
                <a:solidFill>
                  <a:schemeClr val="tx1"/>
                </a:solidFill>
                <a:round/>
                <a:headEnd/>
                <a:tailEnd/>
              </a:ln>
              <a:effectLst/>
            </p:spPr>
            <p:txBody>
              <a:bodyPr wrap="none" anchor="ctr"/>
              <a:lstStyle/>
              <a:p>
                <a:r>
                  <a:rPr lang="en-US" altLang="en-US"/>
                  <a:t>3</a:t>
                </a:r>
              </a:p>
            </p:txBody>
          </p:sp>
          <p:sp>
            <p:nvSpPr>
              <p:cNvPr id="65584" name="Oval 21"/>
              <p:cNvSpPr>
                <a:spLocks noChangeArrowheads="1"/>
              </p:cNvSpPr>
              <p:nvPr/>
            </p:nvSpPr>
            <p:spPr bwMode="auto">
              <a:xfrm>
                <a:off x="1261" y="1511"/>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4</a:t>
                </a:r>
              </a:p>
            </p:txBody>
          </p:sp>
          <p:sp>
            <p:nvSpPr>
              <p:cNvPr id="65585" name="Oval 22"/>
              <p:cNvSpPr>
                <a:spLocks noChangeArrowheads="1"/>
              </p:cNvSpPr>
              <p:nvPr/>
            </p:nvSpPr>
            <p:spPr bwMode="auto">
              <a:xfrm>
                <a:off x="1261" y="3172"/>
                <a:ext cx="160" cy="174"/>
              </a:xfrm>
              <a:prstGeom prst="ellipse">
                <a:avLst/>
              </a:prstGeom>
              <a:solidFill>
                <a:srgbClr val="FFFFFF"/>
              </a:solidFill>
              <a:ln w="9525" algn="ctr">
                <a:solidFill>
                  <a:schemeClr val="tx1"/>
                </a:solidFill>
                <a:round/>
                <a:headEnd/>
                <a:tailEnd/>
              </a:ln>
              <a:effectLst/>
            </p:spPr>
            <p:txBody>
              <a:bodyPr wrap="none" anchor="ctr"/>
              <a:lstStyle/>
              <a:p>
                <a:r>
                  <a:rPr lang="en-US" altLang="en-US"/>
                  <a:t>7</a:t>
                </a:r>
              </a:p>
            </p:txBody>
          </p:sp>
          <p:sp>
            <p:nvSpPr>
              <p:cNvPr id="65586" name="Oval 23"/>
              <p:cNvSpPr>
                <a:spLocks noChangeArrowheads="1"/>
              </p:cNvSpPr>
              <p:nvPr/>
            </p:nvSpPr>
            <p:spPr bwMode="auto">
              <a:xfrm>
                <a:off x="1261" y="2603"/>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6</a:t>
                </a:r>
              </a:p>
            </p:txBody>
          </p:sp>
          <p:sp>
            <p:nvSpPr>
              <p:cNvPr id="65587" name="Oval 24"/>
              <p:cNvSpPr>
                <a:spLocks noChangeArrowheads="1"/>
              </p:cNvSpPr>
              <p:nvPr/>
            </p:nvSpPr>
            <p:spPr bwMode="auto">
              <a:xfrm>
                <a:off x="1261" y="2035"/>
                <a:ext cx="160" cy="175"/>
              </a:xfrm>
              <a:prstGeom prst="ellipse">
                <a:avLst/>
              </a:prstGeom>
              <a:solidFill>
                <a:srgbClr val="FFFFFF"/>
              </a:solidFill>
              <a:ln w="9525" algn="ctr">
                <a:solidFill>
                  <a:schemeClr val="tx1"/>
                </a:solidFill>
                <a:round/>
                <a:headEnd/>
                <a:tailEnd/>
              </a:ln>
              <a:effectLst/>
            </p:spPr>
            <p:txBody>
              <a:bodyPr wrap="none" anchor="ctr"/>
              <a:lstStyle/>
              <a:p>
                <a:r>
                  <a:rPr lang="en-US" altLang="en-US"/>
                  <a:t>5</a:t>
                </a:r>
              </a:p>
            </p:txBody>
          </p:sp>
        </p:grpSp>
      </p:grpSp>
      <p:grpSp>
        <p:nvGrpSpPr>
          <p:cNvPr id="65540" name="Group 114"/>
          <p:cNvGrpSpPr>
            <a:grpSpLocks/>
          </p:cNvGrpSpPr>
          <p:nvPr/>
        </p:nvGrpSpPr>
        <p:grpSpPr bwMode="auto">
          <a:xfrm>
            <a:off x="3200400" y="1143000"/>
            <a:ext cx="5791200" cy="5638800"/>
            <a:chOff x="2016" y="768"/>
            <a:chExt cx="3648" cy="3552"/>
          </a:xfrm>
        </p:grpSpPr>
        <p:sp>
          <p:nvSpPr>
            <p:cNvPr id="65541" name="Line 49"/>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5542" name="Group 113"/>
            <p:cNvGrpSpPr>
              <a:grpSpLocks/>
            </p:cNvGrpSpPr>
            <p:nvPr/>
          </p:nvGrpSpPr>
          <p:grpSpPr bwMode="auto">
            <a:xfrm>
              <a:off x="2016" y="1680"/>
              <a:ext cx="3648" cy="2640"/>
              <a:chOff x="2016" y="1680"/>
              <a:chExt cx="3648" cy="2640"/>
            </a:xfrm>
          </p:grpSpPr>
          <p:sp>
            <p:nvSpPr>
              <p:cNvPr id="65575" name="AutoShape 32"/>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5576" name="AutoShape 34"/>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5577" name="AutoShape 40"/>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5578" name="AutoShape 5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5543" name="Group 112"/>
            <p:cNvGrpSpPr>
              <a:grpSpLocks/>
            </p:cNvGrpSpPr>
            <p:nvPr/>
          </p:nvGrpSpPr>
          <p:grpSpPr bwMode="auto">
            <a:xfrm>
              <a:off x="2016" y="768"/>
              <a:ext cx="3072" cy="3182"/>
              <a:chOff x="2016" y="768"/>
              <a:chExt cx="3072" cy="3182"/>
            </a:xfrm>
          </p:grpSpPr>
          <p:sp>
            <p:nvSpPr>
              <p:cNvPr id="65545" name="AutoShape 39"/>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5546" name="Group 111"/>
              <p:cNvGrpSpPr>
                <a:grpSpLocks/>
              </p:cNvGrpSpPr>
              <p:nvPr/>
            </p:nvGrpSpPr>
            <p:grpSpPr bwMode="auto">
              <a:xfrm>
                <a:off x="2592" y="768"/>
                <a:ext cx="2496" cy="3182"/>
                <a:chOff x="2592" y="768"/>
                <a:chExt cx="2496" cy="3182"/>
              </a:xfrm>
            </p:grpSpPr>
            <p:sp>
              <p:nvSpPr>
                <p:cNvPr id="65547" name="AutoShape 26"/>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pPr defTabSz="914400"/>
                  <a:r>
                    <a:rPr lang="en-US" altLang="en-US">
                      <a:solidFill>
                        <a:schemeClr val="bg1"/>
                      </a:solidFill>
                    </a:rPr>
                    <a:t>LOAD</a:t>
                  </a:r>
                </a:p>
              </p:txBody>
            </p:sp>
            <p:sp>
              <p:nvSpPr>
                <p:cNvPr id="65548" name="AutoShape 27"/>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5549" name="AutoShape 28"/>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5550" name="Line 29"/>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5551" name="Line 30"/>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5552" name="Line 31"/>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5553" name="AutoShape 35"/>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54" name="AutoShape 36"/>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55" name="Line 37"/>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5556" name="Line 38"/>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5557" name="Line 41"/>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5558" name="Line 42"/>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5559" name="Line 43"/>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5560" name="AutoShape 45"/>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5561" name="AutoShape 46"/>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5562" name="Line 47"/>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5563" name="Line 48"/>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5564" name="Oval 97"/>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5565" name="Oval 98"/>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5566" name="Oval 99"/>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5567" name="Oval 100"/>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8" name="Oval 101"/>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69" name="Oval 102"/>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0" name="Oval 103"/>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5571" name="Oval 104"/>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2" name="Oval 105"/>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3" name="Oval 106"/>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5574" name="Oval 107"/>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5544" name="Oval 108"/>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pPr eaLnBrk="1" hangingPunct="1"/>
            <a:r>
              <a:rPr lang="en-US" altLang="en-US" sz="4000" b="1" smtClean="0"/>
              <a:t> </a:t>
            </a:r>
            <a:r>
              <a:rPr lang="en-US" altLang="en-US" sz="4000" b="1" smtClean="0">
                <a:solidFill>
                  <a:schemeClr val="tx2"/>
                </a:solidFill>
              </a:rPr>
              <a:t>Physical Plan to Map-Reduce Plan</a:t>
            </a:r>
          </a:p>
        </p:txBody>
      </p:sp>
      <p:grpSp>
        <p:nvGrpSpPr>
          <p:cNvPr id="66563" name="Group 4"/>
          <p:cNvGrpSpPr>
            <a:grpSpLocks/>
          </p:cNvGrpSpPr>
          <p:nvPr/>
        </p:nvGrpSpPr>
        <p:grpSpPr bwMode="auto">
          <a:xfrm>
            <a:off x="76200" y="1143000"/>
            <a:ext cx="5791200" cy="5638800"/>
            <a:chOff x="2016" y="768"/>
            <a:chExt cx="3648" cy="3552"/>
          </a:xfrm>
        </p:grpSpPr>
        <p:sp>
          <p:nvSpPr>
            <p:cNvPr id="66584" name="Line 5"/>
            <p:cNvSpPr>
              <a:spLocks noChangeShapeType="1"/>
            </p:cNvSpPr>
            <p:nvPr/>
          </p:nvSpPr>
          <p:spPr bwMode="auto">
            <a:xfrm>
              <a:off x="3888" y="3950"/>
              <a:ext cx="528" cy="178"/>
            </a:xfrm>
            <a:prstGeom prst="line">
              <a:avLst/>
            </a:prstGeom>
            <a:noFill/>
            <a:ln w="9525">
              <a:solidFill>
                <a:schemeClr val="tx1"/>
              </a:solidFill>
              <a:round/>
              <a:headEnd/>
              <a:tailEnd type="triangle" w="med" len="med"/>
            </a:ln>
            <a:effectLst/>
          </p:spPr>
          <p:txBody>
            <a:bodyPr/>
            <a:lstStyle/>
            <a:p>
              <a:endParaRPr lang="en-US"/>
            </a:p>
          </p:txBody>
        </p:sp>
        <p:grpSp>
          <p:nvGrpSpPr>
            <p:cNvPr id="66585" name="Group 6"/>
            <p:cNvGrpSpPr>
              <a:grpSpLocks/>
            </p:cNvGrpSpPr>
            <p:nvPr/>
          </p:nvGrpSpPr>
          <p:grpSpPr bwMode="auto">
            <a:xfrm>
              <a:off x="2016" y="1680"/>
              <a:ext cx="3648" cy="2640"/>
              <a:chOff x="2016" y="1680"/>
              <a:chExt cx="3648" cy="2640"/>
            </a:xfrm>
          </p:grpSpPr>
          <p:sp>
            <p:nvSpPr>
              <p:cNvPr id="66618" name="AutoShape 7"/>
              <p:cNvSpPr>
                <a:spLocks noChangeArrowheads="1"/>
              </p:cNvSpPr>
              <p:nvPr/>
            </p:nvSpPr>
            <p:spPr bwMode="auto">
              <a:xfrm>
                <a:off x="2016" y="1686"/>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619" name="AutoShape 8"/>
              <p:cNvSpPr>
                <a:spLocks noChangeArrowheads="1"/>
              </p:cNvSpPr>
              <p:nvPr/>
            </p:nvSpPr>
            <p:spPr bwMode="auto">
              <a:xfrm>
                <a:off x="3936" y="1680"/>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GLOABL REARRANGE</a:t>
                </a:r>
              </a:p>
            </p:txBody>
          </p:sp>
          <p:sp>
            <p:nvSpPr>
              <p:cNvPr id="66620" name="AutoShape 9"/>
              <p:cNvSpPr>
                <a:spLocks noChangeArrowheads="1"/>
              </p:cNvSpPr>
              <p:nvPr/>
            </p:nvSpPr>
            <p:spPr bwMode="auto">
              <a:xfrm>
                <a:off x="393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GLOBAL REARRANGE</a:t>
                </a:r>
              </a:p>
            </p:txBody>
          </p:sp>
          <p:sp>
            <p:nvSpPr>
              <p:cNvPr id="66621" name="AutoShape 10"/>
              <p:cNvSpPr>
                <a:spLocks noChangeArrowheads="1"/>
              </p:cNvSpPr>
              <p:nvPr/>
            </p:nvSpPr>
            <p:spPr bwMode="auto">
              <a:xfrm>
                <a:off x="4416" y="397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STORE</a:t>
                </a:r>
              </a:p>
            </p:txBody>
          </p:sp>
        </p:grpSp>
        <p:grpSp>
          <p:nvGrpSpPr>
            <p:cNvPr id="66586" name="Group 11"/>
            <p:cNvGrpSpPr>
              <a:grpSpLocks/>
            </p:cNvGrpSpPr>
            <p:nvPr/>
          </p:nvGrpSpPr>
          <p:grpSpPr bwMode="auto">
            <a:xfrm>
              <a:off x="2016" y="768"/>
              <a:ext cx="3072" cy="3182"/>
              <a:chOff x="2016" y="768"/>
              <a:chExt cx="3072" cy="3182"/>
            </a:xfrm>
          </p:grpSpPr>
          <p:sp>
            <p:nvSpPr>
              <p:cNvPr id="66588" name="AutoShape 12"/>
              <p:cNvSpPr>
                <a:spLocks noChangeArrowheads="1"/>
              </p:cNvSpPr>
              <p:nvPr/>
            </p:nvSpPr>
            <p:spPr bwMode="auto">
              <a:xfrm>
                <a:off x="2016" y="2832"/>
                <a:ext cx="1728" cy="288"/>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grpSp>
            <p:nvGrpSpPr>
              <p:cNvPr id="66589" name="Group 13"/>
              <p:cNvGrpSpPr>
                <a:grpSpLocks/>
              </p:cNvGrpSpPr>
              <p:nvPr/>
            </p:nvGrpSpPr>
            <p:grpSpPr bwMode="auto">
              <a:xfrm>
                <a:off x="2592" y="768"/>
                <a:ext cx="2496" cy="3182"/>
                <a:chOff x="2592" y="768"/>
                <a:chExt cx="2496" cy="3182"/>
              </a:xfrm>
            </p:grpSpPr>
            <p:sp>
              <p:nvSpPr>
                <p:cNvPr id="66590" name="AutoShape 14"/>
                <p:cNvSpPr>
                  <a:spLocks noChangeArrowheads="1"/>
                </p:cNvSpPr>
                <p:nvPr/>
              </p:nvSpPr>
              <p:spPr bwMode="auto">
                <a:xfrm>
                  <a:off x="2880" y="7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1" name="AutoShape 15"/>
                <p:cNvSpPr>
                  <a:spLocks noChangeArrowheads="1"/>
                </p:cNvSpPr>
                <p:nvPr/>
              </p:nvSpPr>
              <p:spPr bwMode="auto">
                <a:xfrm>
                  <a:off x="2880" y="12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FILTER</a:t>
                  </a:r>
                </a:p>
              </p:txBody>
            </p:sp>
            <p:sp>
              <p:nvSpPr>
                <p:cNvPr id="66592" name="AutoShape 16"/>
                <p:cNvSpPr>
                  <a:spLocks noChangeArrowheads="1"/>
                </p:cNvSpPr>
                <p:nvPr/>
              </p:nvSpPr>
              <p:spPr bwMode="auto">
                <a:xfrm>
                  <a:off x="3984" y="912"/>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LOAD</a:t>
                  </a:r>
                </a:p>
              </p:txBody>
            </p:sp>
            <p:sp>
              <p:nvSpPr>
                <p:cNvPr id="66593" name="Line 17"/>
                <p:cNvSpPr>
                  <a:spLocks noChangeShapeType="1"/>
                </p:cNvSpPr>
                <p:nvPr/>
              </p:nvSpPr>
              <p:spPr bwMode="auto">
                <a:xfrm>
                  <a:off x="3264" y="1118"/>
                  <a:ext cx="0" cy="82"/>
                </a:xfrm>
                <a:prstGeom prst="line">
                  <a:avLst/>
                </a:prstGeom>
                <a:noFill/>
                <a:ln w="9525">
                  <a:solidFill>
                    <a:schemeClr val="tx1"/>
                  </a:solidFill>
                  <a:round/>
                  <a:headEnd/>
                  <a:tailEnd type="triangle" w="med" len="med"/>
                </a:ln>
                <a:effectLst/>
              </p:spPr>
              <p:txBody>
                <a:bodyPr/>
                <a:lstStyle/>
                <a:p>
                  <a:endParaRPr lang="en-US"/>
                </a:p>
              </p:txBody>
            </p:sp>
            <p:sp>
              <p:nvSpPr>
                <p:cNvPr id="66594" name="Line 18"/>
                <p:cNvSpPr>
                  <a:spLocks noChangeShapeType="1"/>
                </p:cNvSpPr>
                <p:nvPr/>
              </p:nvSpPr>
              <p:spPr bwMode="auto">
                <a:xfrm flipH="1">
                  <a:off x="3504" y="1262"/>
                  <a:ext cx="864" cy="418"/>
                </a:xfrm>
                <a:prstGeom prst="line">
                  <a:avLst/>
                </a:prstGeom>
                <a:noFill/>
                <a:ln w="9525">
                  <a:solidFill>
                    <a:schemeClr val="tx1"/>
                  </a:solidFill>
                  <a:round/>
                  <a:headEnd/>
                  <a:tailEnd type="triangle" w="med" len="med"/>
                </a:ln>
                <a:effectLst/>
              </p:spPr>
              <p:txBody>
                <a:bodyPr/>
                <a:lstStyle/>
                <a:p>
                  <a:endParaRPr lang="en-US"/>
                </a:p>
              </p:txBody>
            </p:sp>
            <p:sp>
              <p:nvSpPr>
                <p:cNvPr id="66595" name="Line 19"/>
                <p:cNvSpPr>
                  <a:spLocks noChangeShapeType="1"/>
                </p:cNvSpPr>
                <p:nvPr/>
              </p:nvSpPr>
              <p:spPr bwMode="auto">
                <a:xfrm>
                  <a:off x="3264" y="1550"/>
                  <a:ext cx="144" cy="130"/>
                </a:xfrm>
                <a:prstGeom prst="line">
                  <a:avLst/>
                </a:prstGeom>
                <a:noFill/>
                <a:ln w="9525">
                  <a:solidFill>
                    <a:schemeClr val="tx1"/>
                  </a:solidFill>
                  <a:round/>
                  <a:headEnd/>
                  <a:tailEnd type="triangle" w="med" len="med"/>
                </a:ln>
                <a:effectLst/>
              </p:spPr>
              <p:txBody>
                <a:bodyPr/>
                <a:lstStyle/>
                <a:p>
                  <a:endParaRPr lang="en-US"/>
                </a:p>
              </p:txBody>
            </p:sp>
            <p:sp>
              <p:nvSpPr>
                <p:cNvPr id="66596" name="AutoShape 20"/>
                <p:cNvSpPr>
                  <a:spLocks noChangeArrowheads="1"/>
                </p:cNvSpPr>
                <p:nvPr/>
              </p:nvSpPr>
              <p:spPr bwMode="auto">
                <a:xfrm>
                  <a:off x="3504" y="2016"/>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97" name="AutoShape 21"/>
                <p:cNvSpPr>
                  <a:spLocks noChangeArrowheads="1"/>
                </p:cNvSpPr>
                <p:nvPr/>
              </p:nvSpPr>
              <p:spPr bwMode="auto">
                <a:xfrm>
                  <a:off x="3504" y="24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598" name="Line 22"/>
                <p:cNvSpPr>
                  <a:spLocks noChangeShapeType="1"/>
                </p:cNvSpPr>
                <p:nvPr/>
              </p:nvSpPr>
              <p:spPr bwMode="auto">
                <a:xfrm flipH="1">
                  <a:off x="4272" y="1968"/>
                  <a:ext cx="480" cy="242"/>
                </a:xfrm>
                <a:prstGeom prst="line">
                  <a:avLst/>
                </a:prstGeom>
                <a:noFill/>
                <a:ln w="9525">
                  <a:solidFill>
                    <a:schemeClr val="tx1"/>
                  </a:solidFill>
                  <a:round/>
                  <a:headEnd/>
                  <a:tailEnd type="triangle" w="med" len="med"/>
                </a:ln>
                <a:effectLst/>
              </p:spPr>
              <p:txBody>
                <a:bodyPr/>
                <a:lstStyle/>
                <a:p>
                  <a:endParaRPr lang="en-US"/>
                </a:p>
              </p:txBody>
            </p:sp>
            <p:sp>
              <p:nvSpPr>
                <p:cNvPr id="66599" name="Line 23"/>
                <p:cNvSpPr>
                  <a:spLocks noChangeShapeType="1"/>
                </p:cNvSpPr>
                <p:nvPr/>
              </p:nvSpPr>
              <p:spPr bwMode="auto">
                <a:xfrm>
                  <a:off x="3840" y="2352"/>
                  <a:ext cx="0" cy="82"/>
                </a:xfrm>
                <a:prstGeom prst="line">
                  <a:avLst/>
                </a:prstGeom>
                <a:noFill/>
                <a:ln w="9525">
                  <a:solidFill>
                    <a:schemeClr val="tx1"/>
                  </a:solidFill>
                  <a:round/>
                  <a:headEnd/>
                  <a:tailEnd type="triangle" w="med" len="med"/>
                </a:ln>
                <a:effectLst/>
              </p:spPr>
              <p:txBody>
                <a:bodyPr/>
                <a:lstStyle/>
                <a:p>
                  <a:endParaRPr lang="en-US"/>
                </a:p>
              </p:txBody>
            </p:sp>
            <p:sp>
              <p:nvSpPr>
                <p:cNvPr id="66600" name="Line 24"/>
                <p:cNvSpPr>
                  <a:spLocks noChangeShapeType="1"/>
                </p:cNvSpPr>
                <p:nvPr/>
              </p:nvSpPr>
              <p:spPr bwMode="auto">
                <a:xfrm flipH="1">
                  <a:off x="3408" y="2736"/>
                  <a:ext cx="96" cy="82"/>
                </a:xfrm>
                <a:prstGeom prst="line">
                  <a:avLst/>
                </a:prstGeom>
                <a:noFill/>
                <a:ln w="9525">
                  <a:solidFill>
                    <a:schemeClr val="tx1"/>
                  </a:solidFill>
                  <a:round/>
                  <a:headEnd/>
                  <a:tailEnd type="triangle" w="med" len="med"/>
                </a:ln>
                <a:effectLst/>
              </p:spPr>
              <p:txBody>
                <a:bodyPr/>
                <a:lstStyle/>
                <a:p>
                  <a:endParaRPr lang="en-US"/>
                </a:p>
              </p:txBody>
            </p:sp>
            <p:sp>
              <p:nvSpPr>
                <p:cNvPr id="66601" name="Line 25"/>
                <p:cNvSpPr>
                  <a:spLocks noChangeShapeType="1"/>
                </p:cNvSpPr>
                <p:nvPr/>
              </p:nvSpPr>
              <p:spPr bwMode="auto">
                <a:xfrm>
                  <a:off x="3744" y="2928"/>
                  <a:ext cx="192" cy="110"/>
                </a:xfrm>
                <a:prstGeom prst="line">
                  <a:avLst/>
                </a:prstGeom>
                <a:noFill/>
                <a:ln w="9525">
                  <a:solidFill>
                    <a:schemeClr val="tx1"/>
                  </a:solidFill>
                  <a:round/>
                  <a:headEnd/>
                  <a:tailEnd type="triangle" w="med" len="med"/>
                </a:ln>
                <a:effectLst/>
              </p:spPr>
              <p:txBody>
                <a:bodyPr/>
                <a:lstStyle/>
                <a:p>
                  <a:endParaRPr lang="en-US"/>
                </a:p>
              </p:txBody>
            </p:sp>
            <p:sp>
              <p:nvSpPr>
                <p:cNvPr id="66602" name="Line 26"/>
                <p:cNvSpPr>
                  <a:spLocks noChangeShapeType="1"/>
                </p:cNvSpPr>
                <p:nvPr/>
              </p:nvSpPr>
              <p:spPr bwMode="auto">
                <a:xfrm>
                  <a:off x="3744" y="1762"/>
                  <a:ext cx="192" cy="110"/>
                </a:xfrm>
                <a:prstGeom prst="line">
                  <a:avLst/>
                </a:prstGeom>
                <a:noFill/>
                <a:ln w="9525">
                  <a:solidFill>
                    <a:schemeClr val="tx1"/>
                  </a:solidFill>
                  <a:round/>
                  <a:headEnd/>
                  <a:tailEnd type="triangle" w="med" len="med"/>
                </a:ln>
                <a:effectLst/>
              </p:spPr>
              <p:txBody>
                <a:bodyPr/>
                <a:lstStyle/>
                <a:p>
                  <a:endParaRPr lang="en-US"/>
                </a:p>
              </p:txBody>
            </p:sp>
            <p:sp>
              <p:nvSpPr>
                <p:cNvPr id="66603" name="AutoShape 27"/>
                <p:cNvSpPr>
                  <a:spLocks noChangeArrowheads="1"/>
                </p:cNvSpPr>
                <p:nvPr/>
              </p:nvSpPr>
              <p:spPr bwMode="auto">
                <a:xfrm>
                  <a:off x="3504" y="3168"/>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604" name="AutoShape 28"/>
                <p:cNvSpPr>
                  <a:spLocks noChangeArrowheads="1"/>
                </p:cNvSpPr>
                <p:nvPr/>
              </p:nvSpPr>
              <p:spPr bwMode="auto">
                <a:xfrm>
                  <a:off x="3504" y="3600"/>
                  <a:ext cx="768" cy="35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FOREACH</a:t>
                  </a:r>
                </a:p>
              </p:txBody>
            </p:sp>
            <p:sp>
              <p:nvSpPr>
                <p:cNvPr id="66605" name="Line 29"/>
                <p:cNvSpPr>
                  <a:spLocks noChangeShapeType="1"/>
                </p:cNvSpPr>
                <p:nvPr/>
              </p:nvSpPr>
              <p:spPr bwMode="auto">
                <a:xfrm flipH="1">
                  <a:off x="4272" y="3118"/>
                  <a:ext cx="480" cy="242"/>
                </a:xfrm>
                <a:prstGeom prst="line">
                  <a:avLst/>
                </a:prstGeom>
                <a:noFill/>
                <a:ln w="9525">
                  <a:solidFill>
                    <a:schemeClr val="tx1"/>
                  </a:solidFill>
                  <a:round/>
                  <a:headEnd/>
                  <a:tailEnd type="triangle" w="med" len="med"/>
                </a:ln>
                <a:effectLst/>
              </p:spPr>
              <p:txBody>
                <a:bodyPr/>
                <a:lstStyle/>
                <a:p>
                  <a:endParaRPr lang="en-US"/>
                </a:p>
              </p:txBody>
            </p:sp>
            <p:sp>
              <p:nvSpPr>
                <p:cNvPr id="66606" name="Line 30"/>
                <p:cNvSpPr>
                  <a:spLocks noChangeShapeType="1"/>
                </p:cNvSpPr>
                <p:nvPr/>
              </p:nvSpPr>
              <p:spPr bwMode="auto">
                <a:xfrm>
                  <a:off x="3888" y="3518"/>
                  <a:ext cx="0" cy="82"/>
                </a:xfrm>
                <a:prstGeom prst="line">
                  <a:avLst/>
                </a:prstGeom>
                <a:noFill/>
                <a:ln w="9525">
                  <a:solidFill>
                    <a:schemeClr val="tx1"/>
                  </a:solidFill>
                  <a:round/>
                  <a:headEnd/>
                  <a:tailEnd type="triangle" w="med" len="med"/>
                </a:ln>
                <a:effectLst/>
              </p:spPr>
              <p:txBody>
                <a:bodyPr/>
                <a:lstStyle/>
                <a:p>
                  <a:endParaRPr lang="en-US"/>
                </a:p>
              </p:txBody>
            </p:sp>
            <p:sp>
              <p:nvSpPr>
                <p:cNvPr id="66607" name="Oval 31"/>
                <p:cNvSpPr>
                  <a:spLocks noChangeArrowheads="1"/>
                </p:cNvSpPr>
                <p:nvPr/>
              </p:nvSpPr>
              <p:spPr bwMode="auto">
                <a:xfrm>
                  <a:off x="2671" y="81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1</a:t>
                  </a:r>
                </a:p>
              </p:txBody>
            </p:sp>
            <p:sp>
              <p:nvSpPr>
                <p:cNvPr id="66608" name="Oval 32"/>
                <p:cNvSpPr>
                  <a:spLocks noChangeArrowheads="1"/>
                </p:cNvSpPr>
                <p:nvPr/>
              </p:nvSpPr>
              <p:spPr bwMode="auto">
                <a:xfrm>
                  <a:off x="2671" y="1265"/>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2</a:t>
                  </a:r>
                </a:p>
              </p:txBody>
            </p:sp>
            <p:sp>
              <p:nvSpPr>
                <p:cNvPr id="66609" name="Oval 33"/>
                <p:cNvSpPr>
                  <a:spLocks noChangeArrowheads="1"/>
                </p:cNvSpPr>
                <p:nvPr/>
              </p:nvSpPr>
              <p:spPr bwMode="auto">
                <a:xfrm>
                  <a:off x="4783" y="960"/>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3</a:t>
                  </a:r>
                </a:p>
              </p:txBody>
            </p:sp>
            <p:sp>
              <p:nvSpPr>
                <p:cNvPr id="66610" name="Oval 34"/>
                <p:cNvSpPr>
                  <a:spLocks noChangeArrowheads="1"/>
                </p:cNvSpPr>
                <p:nvPr/>
              </p:nvSpPr>
              <p:spPr bwMode="auto">
                <a:xfrm>
                  <a:off x="2640"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1" name="Oval 35"/>
                <p:cNvSpPr>
                  <a:spLocks noChangeArrowheads="1"/>
                </p:cNvSpPr>
                <p:nvPr/>
              </p:nvSpPr>
              <p:spPr bwMode="auto">
                <a:xfrm>
                  <a:off x="4927" y="198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2" name="Oval 36"/>
                <p:cNvSpPr>
                  <a:spLocks noChangeArrowheads="1"/>
                </p:cNvSpPr>
                <p:nvPr/>
              </p:nvSpPr>
              <p:spPr bwMode="auto">
                <a:xfrm>
                  <a:off x="3295" y="2081"/>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3" name="Oval 37"/>
                <p:cNvSpPr>
                  <a:spLocks noChangeArrowheads="1"/>
                </p:cNvSpPr>
                <p:nvPr/>
              </p:nvSpPr>
              <p:spPr bwMode="auto">
                <a:xfrm>
                  <a:off x="3295" y="2465"/>
                  <a:ext cx="161" cy="175"/>
                </a:xfrm>
                <a:prstGeom prst="ellipse">
                  <a:avLst/>
                </a:prstGeom>
                <a:solidFill>
                  <a:schemeClr val="accent1"/>
                </a:solidFill>
                <a:ln w="9525" algn="ctr">
                  <a:solidFill>
                    <a:schemeClr val="tx1"/>
                  </a:solidFill>
                  <a:round/>
                  <a:headEnd/>
                  <a:tailEnd/>
                </a:ln>
                <a:effectLst/>
              </p:spPr>
              <p:txBody>
                <a:bodyPr wrap="none" anchor="ctr"/>
                <a:lstStyle/>
                <a:p>
                  <a:r>
                    <a:rPr lang="en-US" altLang="en-US"/>
                    <a:t>4</a:t>
                  </a:r>
                </a:p>
              </p:txBody>
            </p:sp>
            <p:sp>
              <p:nvSpPr>
                <p:cNvPr id="66614" name="Oval 38"/>
                <p:cNvSpPr>
                  <a:spLocks noChangeArrowheads="1"/>
                </p:cNvSpPr>
                <p:nvPr/>
              </p:nvSpPr>
              <p:spPr bwMode="auto">
                <a:xfrm>
                  <a:off x="2592" y="3137"/>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5" name="Oval 39"/>
                <p:cNvSpPr>
                  <a:spLocks noChangeArrowheads="1"/>
                </p:cNvSpPr>
                <p:nvPr/>
              </p:nvSpPr>
              <p:spPr bwMode="auto">
                <a:xfrm>
                  <a:off x="4896" y="3120"/>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6" name="Oval 40"/>
                <p:cNvSpPr>
                  <a:spLocks noChangeArrowheads="1"/>
                </p:cNvSpPr>
                <p:nvPr/>
              </p:nvSpPr>
              <p:spPr bwMode="auto">
                <a:xfrm>
                  <a:off x="3312" y="3264"/>
                  <a:ext cx="161" cy="175"/>
                </a:xfrm>
                <a:prstGeom prst="ellipse">
                  <a:avLst/>
                </a:prstGeom>
                <a:solidFill>
                  <a:srgbClr val="26E8E8"/>
                </a:solidFill>
                <a:ln w="9525" algn="ctr">
                  <a:solidFill>
                    <a:schemeClr val="tx1"/>
                  </a:solidFill>
                  <a:round/>
                  <a:headEnd/>
                  <a:tailEnd/>
                </a:ln>
                <a:effectLst/>
              </p:spPr>
              <p:txBody>
                <a:bodyPr wrap="none" anchor="ctr"/>
                <a:lstStyle/>
                <a:p>
                  <a:r>
                    <a:rPr lang="en-US" altLang="en-US"/>
                    <a:t>5</a:t>
                  </a:r>
                </a:p>
              </p:txBody>
            </p:sp>
            <p:sp>
              <p:nvSpPr>
                <p:cNvPr id="66617" name="Oval 41"/>
                <p:cNvSpPr>
                  <a:spLocks noChangeArrowheads="1"/>
                </p:cNvSpPr>
                <p:nvPr/>
              </p:nvSpPr>
              <p:spPr bwMode="auto">
                <a:xfrm>
                  <a:off x="3312" y="3696"/>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6</a:t>
                  </a:r>
                </a:p>
              </p:txBody>
            </p:sp>
          </p:grpSp>
        </p:grpSp>
        <p:sp>
          <p:nvSpPr>
            <p:cNvPr id="66587" name="Oval 42"/>
            <p:cNvSpPr>
              <a:spLocks noChangeArrowheads="1"/>
            </p:cNvSpPr>
            <p:nvPr/>
          </p:nvSpPr>
          <p:spPr bwMode="auto">
            <a:xfrm>
              <a:off x="4015" y="4097"/>
              <a:ext cx="161" cy="175"/>
            </a:xfrm>
            <a:prstGeom prst="ellipse">
              <a:avLst/>
            </a:prstGeom>
            <a:solidFill>
              <a:srgbClr val="C0C0C0"/>
            </a:solidFill>
            <a:ln w="9525" algn="ctr">
              <a:solidFill>
                <a:schemeClr val="tx1"/>
              </a:solidFill>
              <a:round/>
              <a:headEnd/>
              <a:tailEnd/>
            </a:ln>
            <a:effectLst/>
          </p:spPr>
          <p:txBody>
            <a:bodyPr wrap="none" anchor="ctr"/>
            <a:lstStyle/>
            <a:p>
              <a:r>
                <a:rPr lang="en-US" altLang="en-US"/>
                <a:t>7</a:t>
              </a:r>
            </a:p>
          </p:txBody>
        </p:sp>
      </p:grpSp>
      <p:sp>
        <p:nvSpPr>
          <p:cNvPr id="66564" name="AutoShape 44"/>
          <p:cNvSpPr>
            <a:spLocks noChangeArrowheads="1"/>
          </p:cNvSpPr>
          <p:nvPr/>
        </p:nvSpPr>
        <p:spPr bwMode="auto">
          <a:xfrm>
            <a:off x="6248400" y="2720975"/>
            <a:ext cx="2667000" cy="1116013"/>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5" name="AutoShape 45"/>
          <p:cNvSpPr>
            <a:spLocks noChangeArrowheads="1"/>
          </p:cNvSpPr>
          <p:nvPr/>
        </p:nvSpPr>
        <p:spPr bwMode="auto">
          <a:xfrm>
            <a:off x="6248400" y="4038600"/>
            <a:ext cx="2667000" cy="11430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6" name="AutoShape 49"/>
          <p:cNvSpPr>
            <a:spLocks noChangeArrowheads="1"/>
          </p:cNvSpPr>
          <p:nvPr/>
        </p:nvSpPr>
        <p:spPr bwMode="auto">
          <a:xfrm>
            <a:off x="6248400" y="1143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pPr defTabSz="914400"/>
            <a:endParaRPr lang="en-US" altLang="en-US"/>
          </a:p>
        </p:txBody>
      </p:sp>
      <p:sp>
        <p:nvSpPr>
          <p:cNvPr id="66567" name="AutoShape 50"/>
          <p:cNvSpPr>
            <a:spLocks noChangeArrowheads="1"/>
          </p:cNvSpPr>
          <p:nvPr/>
        </p:nvSpPr>
        <p:spPr bwMode="auto">
          <a:xfrm>
            <a:off x="6248400" y="5334000"/>
            <a:ext cx="2667000" cy="1447800"/>
          </a:xfrm>
          <a:prstGeom prst="roundRect">
            <a:avLst>
              <a:gd name="adj" fmla="val 16667"/>
            </a:avLst>
          </a:prstGeom>
          <a:solidFill>
            <a:srgbClr val="C0C0C0"/>
          </a:solidFill>
          <a:ln w="9525" algn="ctr">
            <a:solidFill>
              <a:schemeClr val="tx1"/>
            </a:solidFill>
            <a:round/>
            <a:headEnd/>
            <a:tailEnd/>
          </a:ln>
          <a:effectLst/>
        </p:spPr>
        <p:txBody>
          <a:bodyPr wrap="none" anchor="ctr"/>
          <a:lstStyle/>
          <a:p>
            <a:endParaRPr lang="en-US"/>
          </a:p>
        </p:txBody>
      </p:sp>
      <p:sp>
        <p:nvSpPr>
          <p:cNvPr id="66568" name="AutoShape 51"/>
          <p:cNvSpPr>
            <a:spLocks noChangeArrowheads="1"/>
          </p:cNvSpPr>
          <p:nvPr/>
        </p:nvSpPr>
        <p:spPr bwMode="auto">
          <a:xfrm>
            <a:off x="7010400" y="13716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pPr defTabSz="914400"/>
            <a:r>
              <a:rPr lang="en-US" altLang="en-US">
                <a:solidFill>
                  <a:schemeClr val="bg1"/>
                </a:solidFill>
              </a:rPr>
              <a:t>Filter</a:t>
            </a:r>
          </a:p>
        </p:txBody>
      </p:sp>
      <p:sp>
        <p:nvSpPr>
          <p:cNvPr id="66569" name="AutoShape 52"/>
          <p:cNvSpPr>
            <a:spLocks noChangeArrowheads="1"/>
          </p:cNvSpPr>
          <p:nvPr/>
        </p:nvSpPr>
        <p:spPr bwMode="auto">
          <a:xfrm>
            <a:off x="6705600" y="1931988"/>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 Rearrange</a:t>
            </a:r>
          </a:p>
        </p:txBody>
      </p:sp>
      <p:sp>
        <p:nvSpPr>
          <p:cNvPr id="66570" name="AutoShape 53"/>
          <p:cNvSpPr>
            <a:spLocks noChangeArrowheads="1"/>
          </p:cNvSpPr>
          <p:nvPr/>
        </p:nvSpPr>
        <p:spPr bwMode="auto">
          <a:xfrm>
            <a:off x="5257800" y="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1" name="AutoShape 54"/>
          <p:cNvSpPr>
            <a:spLocks noChangeArrowheads="1"/>
          </p:cNvSpPr>
          <p:nvPr/>
        </p:nvSpPr>
        <p:spPr bwMode="auto">
          <a:xfrm>
            <a:off x="6400800" y="22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2" name="AutoShape 55"/>
          <p:cNvSpPr>
            <a:spLocks noChangeArrowheads="1"/>
          </p:cNvSpPr>
          <p:nvPr/>
        </p:nvSpPr>
        <p:spPr bwMode="auto">
          <a:xfrm>
            <a:off x="6324600" y="11430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3" name="AutoShape 56"/>
          <p:cNvSpPr>
            <a:spLocks noChangeArrowheads="1"/>
          </p:cNvSpPr>
          <p:nvPr/>
        </p:nvSpPr>
        <p:spPr bwMode="auto">
          <a:xfrm>
            <a:off x="6324600" y="4038600"/>
            <a:ext cx="304800" cy="358775"/>
          </a:xfrm>
          <a:prstGeom prst="sun">
            <a:avLst>
              <a:gd name="adj" fmla="val 25000"/>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4" name="AutoShape 57"/>
          <p:cNvSpPr>
            <a:spLocks noChangeArrowheads="1"/>
          </p:cNvSpPr>
          <p:nvPr/>
        </p:nvSpPr>
        <p:spPr bwMode="auto">
          <a:xfrm>
            <a:off x="6324600" y="2743200"/>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5" name="AutoShape 58"/>
          <p:cNvSpPr>
            <a:spLocks noChangeArrowheads="1"/>
          </p:cNvSpPr>
          <p:nvPr/>
        </p:nvSpPr>
        <p:spPr bwMode="auto">
          <a:xfrm>
            <a:off x="6324600" y="5356225"/>
            <a:ext cx="457200" cy="282575"/>
          </a:xfrm>
          <a:prstGeom prst="lightningBolt">
            <a:avLst/>
          </a:prstGeom>
          <a:solidFill>
            <a:srgbClr val="FFFFFF"/>
          </a:solidFill>
          <a:ln w="9525" algn="ctr">
            <a:solidFill>
              <a:schemeClr val="tx1"/>
            </a:solidFill>
            <a:miter lim="800000"/>
            <a:headEnd/>
            <a:tailEnd/>
          </a:ln>
          <a:effectLst/>
        </p:spPr>
        <p:txBody>
          <a:bodyPr wrap="none" anchor="ctr"/>
          <a:lstStyle/>
          <a:p>
            <a:endParaRPr lang="en-US"/>
          </a:p>
        </p:txBody>
      </p:sp>
      <p:sp>
        <p:nvSpPr>
          <p:cNvPr id="66576" name="AutoShape 59"/>
          <p:cNvSpPr>
            <a:spLocks noChangeArrowheads="1"/>
          </p:cNvSpPr>
          <p:nvPr/>
        </p:nvSpPr>
        <p:spPr bwMode="auto">
          <a:xfrm>
            <a:off x="6705600" y="4495800"/>
            <a:ext cx="19812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Local</a:t>
            </a:r>
            <a:r>
              <a:rPr lang="en-US" altLang="en-US"/>
              <a:t> </a:t>
            </a:r>
            <a:r>
              <a:rPr lang="en-US" altLang="en-US">
                <a:solidFill>
                  <a:schemeClr val="bg1"/>
                </a:solidFill>
              </a:rPr>
              <a:t>Rearrange</a:t>
            </a:r>
          </a:p>
        </p:txBody>
      </p:sp>
      <p:sp>
        <p:nvSpPr>
          <p:cNvPr id="66577" name="AutoShape 60"/>
          <p:cNvSpPr>
            <a:spLocks noChangeArrowheads="1"/>
          </p:cNvSpPr>
          <p:nvPr/>
        </p:nvSpPr>
        <p:spPr bwMode="auto">
          <a:xfrm>
            <a:off x="7543800" y="2819400"/>
            <a:ext cx="1066800" cy="457200"/>
          </a:xfrm>
          <a:prstGeom prst="roundRect">
            <a:avLst>
              <a:gd name="adj" fmla="val 16667"/>
            </a:avLst>
          </a:prstGeom>
          <a:solidFill>
            <a:schemeClr val="folHlink"/>
          </a:solidFill>
          <a:ln w="9525" algn="ctr">
            <a:solidFill>
              <a:schemeClr val="bg1"/>
            </a:solidFill>
            <a:round/>
            <a:headEnd/>
            <a:tailEnd/>
          </a:ln>
          <a:effectLst/>
        </p:spPr>
        <p:txBody>
          <a:bodyPr wrap="none" anchor="ctr"/>
          <a:lstStyle/>
          <a:p>
            <a:r>
              <a:rPr lang="en-US" altLang="en-US">
                <a:solidFill>
                  <a:schemeClr val="bg1"/>
                </a:solidFill>
              </a:rPr>
              <a:t>Package</a:t>
            </a:r>
          </a:p>
        </p:txBody>
      </p:sp>
      <p:sp>
        <p:nvSpPr>
          <p:cNvPr id="66578" name="AutoShape 61"/>
          <p:cNvSpPr>
            <a:spLocks noChangeArrowheads="1"/>
          </p:cNvSpPr>
          <p:nvPr/>
        </p:nvSpPr>
        <p:spPr bwMode="auto">
          <a:xfrm>
            <a:off x="7543800" y="33528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79" name="AutoShape 62"/>
          <p:cNvSpPr>
            <a:spLocks noChangeArrowheads="1"/>
          </p:cNvSpPr>
          <p:nvPr/>
        </p:nvSpPr>
        <p:spPr bwMode="auto">
          <a:xfrm>
            <a:off x="7543800" y="54864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Package</a:t>
            </a:r>
          </a:p>
        </p:txBody>
      </p:sp>
      <p:sp>
        <p:nvSpPr>
          <p:cNvPr id="66580" name="AutoShape 63"/>
          <p:cNvSpPr>
            <a:spLocks noChangeArrowheads="1"/>
          </p:cNvSpPr>
          <p:nvPr/>
        </p:nvSpPr>
        <p:spPr bwMode="auto">
          <a:xfrm>
            <a:off x="7543800" y="6096000"/>
            <a:ext cx="1066800" cy="457200"/>
          </a:xfrm>
          <a:prstGeom prst="roundRect">
            <a:avLst>
              <a:gd name="adj" fmla="val 16667"/>
            </a:avLst>
          </a:prstGeom>
          <a:solidFill>
            <a:schemeClr val="folHlink"/>
          </a:solidFill>
          <a:ln w="9525" algn="ctr">
            <a:solidFill>
              <a:schemeClr val="tx1"/>
            </a:solidFill>
            <a:round/>
            <a:headEnd/>
            <a:tailEnd/>
          </a:ln>
          <a:effectLst/>
        </p:spPr>
        <p:txBody>
          <a:bodyPr wrap="none" anchor="ctr"/>
          <a:lstStyle/>
          <a:p>
            <a:r>
              <a:rPr lang="en-US" altLang="en-US">
                <a:solidFill>
                  <a:schemeClr val="bg1"/>
                </a:solidFill>
              </a:rPr>
              <a:t>Foreach</a:t>
            </a:r>
          </a:p>
        </p:txBody>
      </p:sp>
      <p:sp>
        <p:nvSpPr>
          <p:cNvPr id="66581" name="Line 64"/>
          <p:cNvSpPr>
            <a:spLocks noChangeShapeType="1"/>
          </p:cNvSpPr>
          <p:nvPr/>
        </p:nvSpPr>
        <p:spPr bwMode="auto">
          <a:xfrm>
            <a:off x="7543800" y="1828800"/>
            <a:ext cx="0" cy="98425"/>
          </a:xfrm>
          <a:prstGeom prst="line">
            <a:avLst/>
          </a:prstGeom>
          <a:noFill/>
          <a:ln w="9525">
            <a:solidFill>
              <a:schemeClr val="tx1"/>
            </a:solidFill>
            <a:round/>
            <a:headEnd/>
            <a:tailEnd type="triangle" w="med" len="med"/>
          </a:ln>
          <a:effectLst/>
        </p:spPr>
        <p:txBody>
          <a:bodyPr/>
          <a:lstStyle/>
          <a:p>
            <a:endParaRPr lang="en-US"/>
          </a:p>
        </p:txBody>
      </p:sp>
      <p:sp>
        <p:nvSpPr>
          <p:cNvPr id="66582" name="Line 65"/>
          <p:cNvSpPr>
            <a:spLocks noChangeShapeType="1"/>
          </p:cNvSpPr>
          <p:nvPr/>
        </p:nvSpPr>
        <p:spPr bwMode="auto">
          <a:xfrm>
            <a:off x="8001000" y="3254375"/>
            <a:ext cx="0" cy="98425"/>
          </a:xfrm>
          <a:prstGeom prst="line">
            <a:avLst/>
          </a:prstGeom>
          <a:noFill/>
          <a:ln w="9525">
            <a:solidFill>
              <a:schemeClr val="tx1"/>
            </a:solidFill>
            <a:round/>
            <a:headEnd/>
            <a:tailEnd type="triangle" w="med" len="med"/>
          </a:ln>
          <a:effectLst/>
        </p:spPr>
        <p:txBody>
          <a:bodyPr/>
          <a:lstStyle/>
          <a:p>
            <a:endParaRPr lang="en-US"/>
          </a:p>
        </p:txBody>
      </p:sp>
      <p:sp>
        <p:nvSpPr>
          <p:cNvPr id="66583" name="Line 66"/>
          <p:cNvSpPr>
            <a:spLocks noChangeShapeType="1"/>
          </p:cNvSpPr>
          <p:nvPr/>
        </p:nvSpPr>
        <p:spPr bwMode="auto">
          <a:xfrm>
            <a:off x="8001000" y="5943600"/>
            <a:ext cx="0" cy="152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b="1" smtClean="0"/>
              <a:t>    Implementation</a:t>
            </a:r>
          </a:p>
        </p:txBody>
      </p:sp>
      <p:grpSp>
        <p:nvGrpSpPr>
          <p:cNvPr id="3" name="Group 26"/>
          <p:cNvGrpSpPr>
            <a:grpSpLocks/>
          </p:cNvGrpSpPr>
          <p:nvPr/>
        </p:nvGrpSpPr>
        <p:grpSpPr bwMode="auto">
          <a:xfrm>
            <a:off x="2286000" y="4724400"/>
            <a:ext cx="1752600" cy="1524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67630" name="TextBox 24"/>
            <p:cNvSpPr txBox="1">
              <a:spLocks noChangeArrowheads="1"/>
            </p:cNvSpPr>
            <p:nvPr/>
          </p:nvSpPr>
          <p:spPr bwMode="auto">
            <a:xfrm>
              <a:off x="1883774" y="4572000"/>
              <a:ext cx="1164226" cy="523220"/>
            </a:xfrm>
            <a:prstGeom prst="rect">
              <a:avLst/>
            </a:prstGeom>
            <a:noFill/>
            <a:ln w="9525">
              <a:noFill/>
              <a:miter lim="800000"/>
              <a:headEnd/>
              <a:tailEnd/>
            </a:ln>
          </p:spPr>
          <p:txBody>
            <a:bodyPr wrap="none">
              <a:spAutoFit/>
            </a:bodyPr>
            <a:lstStyle/>
            <a:p>
              <a:pPr algn="l"/>
              <a:r>
                <a:rPr lang="en-US" altLang="en-US" sz="2800">
                  <a:latin typeface="Calibri" charset="0"/>
                </a:rPr>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000000"/>
                </a:solidFill>
              </a:endParaRPr>
            </a:p>
          </p:txBody>
        </p:sp>
      </p:grpSp>
      <p:sp>
        <p:nvSpPr>
          <p:cNvPr id="28" name="Rounded Rectangle 27"/>
          <p:cNvSpPr>
            <a:spLocks noChangeArrowheads="1"/>
          </p:cNvSpPr>
          <p:nvPr/>
        </p:nvSpPr>
        <p:spPr bwMode="auto">
          <a:xfrm>
            <a:off x="2133600" y="3505200"/>
            <a:ext cx="2133600" cy="8382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Hadoop Map-Reduce</a:t>
            </a:r>
          </a:p>
        </p:txBody>
      </p:sp>
      <p:sp>
        <p:nvSpPr>
          <p:cNvPr id="29" name="Rounded Rectangle 28"/>
          <p:cNvSpPr>
            <a:spLocks noChangeArrowheads="1"/>
          </p:cNvSpPr>
          <p:nvPr/>
        </p:nvSpPr>
        <p:spPr bwMode="auto">
          <a:xfrm>
            <a:off x="2133600" y="2286000"/>
            <a:ext cx="2133600" cy="8382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Pig</a:t>
            </a:r>
          </a:p>
        </p:txBody>
      </p:sp>
      <p:sp>
        <p:nvSpPr>
          <p:cNvPr id="30" name="Rounded Rectangle 29"/>
          <p:cNvSpPr/>
          <p:nvPr/>
        </p:nvSpPr>
        <p:spPr>
          <a:xfrm>
            <a:off x="2133600" y="1143000"/>
            <a:ext cx="2133600" cy="83820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000000"/>
                </a:solidFill>
              </a:rPr>
              <a:t>SQL</a:t>
            </a:r>
          </a:p>
        </p:txBody>
      </p:sp>
      <p:cxnSp>
        <p:nvCxnSpPr>
          <p:cNvPr id="32" name="Straight Arrow Connector 31"/>
          <p:cNvCxnSpPr>
            <a:cxnSpLocks noChangeShapeType="1"/>
            <a:stCxn id="30" idx="2"/>
            <a:endCxn id="29" idx="0"/>
          </p:cNvCxnSpPr>
          <p:nvPr/>
        </p:nvCxnSpPr>
        <p:spPr bwMode="auto">
          <a:xfrm rot="5400000">
            <a:off x="3048001" y="2133600"/>
            <a:ext cx="304800" cy="3175"/>
          </a:xfrm>
          <a:prstGeom prst="straightConnector1">
            <a:avLst/>
          </a:prstGeom>
          <a:noFill/>
          <a:ln w="25400">
            <a:solidFill>
              <a:srgbClr val="1F497D"/>
            </a:solidFill>
            <a:prstDash val="dashDot"/>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4" name="Straight Arrow Connector 33"/>
          <p:cNvCxnSpPr>
            <a:cxnSpLocks noChangeShapeType="1"/>
            <a:stCxn id="29" idx="2"/>
            <a:endCxn id="28" idx="0"/>
          </p:cNvCxnSpPr>
          <p:nvPr/>
        </p:nvCxnSpPr>
        <p:spPr bwMode="auto">
          <a:xfrm rot="5400000">
            <a:off x="3009901" y="3314700"/>
            <a:ext cx="3810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5" name="Straight Arrow Connector 34"/>
          <p:cNvCxnSpPr>
            <a:cxnSpLocks noChangeShapeType="1"/>
          </p:cNvCxnSpPr>
          <p:nvPr/>
        </p:nvCxnSpPr>
        <p:spPr bwMode="auto">
          <a:xfrm rot="5400000">
            <a:off x="2971801" y="4533900"/>
            <a:ext cx="3810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39" name="Text Box 28"/>
          <p:cNvSpPr txBox="1">
            <a:spLocks noChangeArrowheads="1"/>
          </p:cNvSpPr>
          <p:nvPr/>
        </p:nvSpPr>
        <p:spPr bwMode="auto">
          <a:xfrm>
            <a:off x="238125" y="2209800"/>
            <a:ext cx="1285875" cy="1006475"/>
          </a:xfrm>
          <a:prstGeom prst="rect">
            <a:avLst/>
          </a:prstGeom>
          <a:noFill/>
          <a:ln w="9525">
            <a:noFill/>
            <a:miter lim="800000"/>
            <a:headEnd/>
            <a:tailEnd/>
          </a:ln>
        </p:spPr>
        <p:txBody>
          <a:bodyPr wrap="none">
            <a:spAutoFit/>
          </a:bodyPr>
          <a:lstStyle/>
          <a:p>
            <a:pPr algn="l"/>
            <a:r>
              <a:rPr lang="en-US" altLang="en-US" sz="2000" i="1">
                <a:latin typeface="Calibri" charset="0"/>
              </a:rPr>
              <a:t>automatic</a:t>
            </a:r>
          </a:p>
          <a:p>
            <a:pPr algn="l"/>
            <a:r>
              <a:rPr lang="en-US" altLang="en-US" sz="2000" i="1">
                <a:latin typeface="Calibri" charset="0"/>
              </a:rPr>
              <a:t>rewrite +</a:t>
            </a:r>
          </a:p>
          <a:p>
            <a:pPr algn="l"/>
            <a:r>
              <a:rPr lang="en-US" altLang="en-US" sz="2000" i="1">
                <a:latin typeface="Calibri" charset="0"/>
              </a:rPr>
              <a:t>optimize</a:t>
            </a:r>
          </a:p>
        </p:txBody>
      </p:sp>
      <p:sp>
        <p:nvSpPr>
          <p:cNvPr id="40" name="Line 31"/>
          <p:cNvSpPr>
            <a:spLocks noChangeShapeType="1"/>
          </p:cNvSpPr>
          <p:nvPr/>
        </p:nvSpPr>
        <p:spPr bwMode="auto">
          <a:xfrm flipV="1">
            <a:off x="1524000" y="2149475"/>
            <a:ext cx="381000" cy="609600"/>
          </a:xfrm>
          <a:prstGeom prst="line">
            <a:avLst/>
          </a:prstGeom>
          <a:noFill/>
          <a:ln w="12700">
            <a:solidFill>
              <a:schemeClr val="tx1"/>
            </a:solidFill>
            <a:prstDash val="dash"/>
            <a:round/>
            <a:headEnd/>
            <a:tailEnd/>
          </a:ln>
        </p:spPr>
        <p:txBody>
          <a:bodyPr wrap="none" anchor="ctr"/>
          <a:lstStyle/>
          <a:p>
            <a:endParaRPr lang="en-US"/>
          </a:p>
        </p:txBody>
      </p:sp>
      <p:sp>
        <p:nvSpPr>
          <p:cNvPr id="41" name="Line 32"/>
          <p:cNvSpPr>
            <a:spLocks noChangeShapeType="1"/>
          </p:cNvSpPr>
          <p:nvPr/>
        </p:nvSpPr>
        <p:spPr bwMode="auto">
          <a:xfrm flipH="1" flipV="1">
            <a:off x="1905000" y="2149475"/>
            <a:ext cx="1066800" cy="0"/>
          </a:xfrm>
          <a:prstGeom prst="line">
            <a:avLst/>
          </a:prstGeom>
          <a:noFill/>
          <a:ln w="12700">
            <a:solidFill>
              <a:schemeClr val="tx1"/>
            </a:solidFill>
            <a:prstDash val="dash"/>
            <a:round/>
            <a:headEnd/>
            <a:tailEnd/>
          </a:ln>
        </p:spPr>
        <p:txBody>
          <a:bodyPr wrap="none" anchor="ctr"/>
          <a:lstStyle/>
          <a:p>
            <a:endParaRPr lang="en-US"/>
          </a:p>
        </p:txBody>
      </p:sp>
      <p:sp>
        <p:nvSpPr>
          <p:cNvPr id="42" name="Line 33"/>
          <p:cNvSpPr>
            <a:spLocks noChangeShapeType="1"/>
          </p:cNvSpPr>
          <p:nvPr/>
        </p:nvSpPr>
        <p:spPr bwMode="auto">
          <a:xfrm>
            <a:off x="1524000" y="2759075"/>
            <a:ext cx="381000" cy="533400"/>
          </a:xfrm>
          <a:prstGeom prst="line">
            <a:avLst/>
          </a:prstGeom>
          <a:noFill/>
          <a:ln w="12700">
            <a:solidFill>
              <a:schemeClr val="tx1"/>
            </a:solidFill>
            <a:prstDash val="dash"/>
            <a:round/>
            <a:headEnd/>
            <a:tailEnd/>
          </a:ln>
        </p:spPr>
        <p:txBody>
          <a:bodyPr wrap="none" anchor="ctr"/>
          <a:lstStyle/>
          <a:p>
            <a:endParaRPr lang="en-US"/>
          </a:p>
        </p:txBody>
      </p:sp>
      <p:sp>
        <p:nvSpPr>
          <p:cNvPr id="43" name="Line 34"/>
          <p:cNvSpPr>
            <a:spLocks noChangeShapeType="1"/>
          </p:cNvSpPr>
          <p:nvPr/>
        </p:nvSpPr>
        <p:spPr bwMode="auto">
          <a:xfrm flipH="1" flipV="1">
            <a:off x="1905000" y="3292475"/>
            <a:ext cx="1066800" cy="0"/>
          </a:xfrm>
          <a:prstGeom prst="line">
            <a:avLst/>
          </a:prstGeom>
          <a:noFill/>
          <a:ln w="12700">
            <a:solidFill>
              <a:schemeClr val="tx1"/>
            </a:solidFill>
            <a:prstDash val="dash"/>
            <a:round/>
            <a:headEnd/>
            <a:tailEnd/>
          </a:ln>
        </p:spPr>
        <p:txBody>
          <a:bodyPr wrap="none" anchor="ctr"/>
          <a:lstStyle/>
          <a:p>
            <a:endParaRPr lang="en-US"/>
          </a:p>
        </p:txBody>
      </p:sp>
      <p:sp>
        <p:nvSpPr>
          <p:cNvPr id="44" name="Line 35"/>
          <p:cNvSpPr>
            <a:spLocks noChangeShapeType="1"/>
          </p:cNvSpPr>
          <p:nvPr/>
        </p:nvSpPr>
        <p:spPr bwMode="auto">
          <a:xfrm flipV="1">
            <a:off x="1371600" y="2759075"/>
            <a:ext cx="152400" cy="0"/>
          </a:xfrm>
          <a:prstGeom prst="line">
            <a:avLst/>
          </a:prstGeom>
          <a:noFill/>
          <a:ln w="12700">
            <a:solidFill>
              <a:schemeClr val="tx1"/>
            </a:solidFill>
            <a:prstDash val="dash"/>
            <a:round/>
            <a:headEnd/>
            <a:tailEnd/>
          </a:ln>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987550"/>
            <a:ext cx="2082800" cy="1822450"/>
          </a:xfrm>
          <a:prstGeom prst="rect">
            <a:avLst/>
          </a:prstGeom>
          <a:ln>
            <a:noFill/>
          </a:ln>
          <a:effectLst>
            <a:softEdge rad="112500"/>
          </a:effectLst>
        </p:spPr>
      </p:pic>
      <p:sp>
        <p:nvSpPr>
          <p:cNvPr id="46" name="Line 37"/>
          <p:cNvSpPr>
            <a:spLocks noChangeShapeType="1"/>
          </p:cNvSpPr>
          <p:nvPr/>
        </p:nvSpPr>
        <p:spPr bwMode="auto">
          <a:xfrm flipH="1" flipV="1">
            <a:off x="4318000" y="1676400"/>
            <a:ext cx="1676400" cy="1066800"/>
          </a:xfrm>
          <a:prstGeom prst="line">
            <a:avLst/>
          </a:prstGeom>
          <a:noFill/>
          <a:ln w="28575">
            <a:solidFill>
              <a:srgbClr val="1F497D"/>
            </a:solidFill>
            <a:round/>
            <a:headEnd/>
            <a:tailEnd type="triangle" w="med" len="med"/>
          </a:ln>
        </p:spPr>
        <p:txBody>
          <a:bodyPr wrap="none" anchor="ctr"/>
          <a:lstStyle/>
          <a:p>
            <a:endParaRPr lang="en-US"/>
          </a:p>
        </p:txBody>
      </p:sp>
      <p:sp>
        <p:nvSpPr>
          <p:cNvPr id="67602" name="Line 38"/>
          <p:cNvSpPr>
            <a:spLocks noChangeShapeType="1"/>
          </p:cNvSpPr>
          <p:nvPr/>
        </p:nvSpPr>
        <p:spPr bwMode="auto">
          <a:xfrm flipH="1" flipV="1">
            <a:off x="4318000" y="2819400"/>
            <a:ext cx="1676400" cy="76200"/>
          </a:xfrm>
          <a:prstGeom prst="line">
            <a:avLst/>
          </a:prstGeom>
          <a:noFill/>
          <a:ln w="28575">
            <a:solidFill>
              <a:srgbClr val="1F497D"/>
            </a:solidFill>
            <a:round/>
            <a:headEnd/>
            <a:tailEnd type="triangle" w="med" len="med"/>
          </a:ln>
        </p:spPr>
        <p:txBody>
          <a:bodyPr wrap="none" anchor="ctr"/>
          <a:lstStyle/>
          <a:p>
            <a:endParaRPr lang="en-US"/>
          </a:p>
        </p:txBody>
      </p:sp>
      <p:sp>
        <p:nvSpPr>
          <p:cNvPr id="48" name="Line 39"/>
          <p:cNvSpPr>
            <a:spLocks noChangeShapeType="1"/>
          </p:cNvSpPr>
          <p:nvPr/>
        </p:nvSpPr>
        <p:spPr bwMode="auto">
          <a:xfrm flipH="1">
            <a:off x="4318000" y="3048000"/>
            <a:ext cx="1676400" cy="914400"/>
          </a:xfrm>
          <a:prstGeom prst="line">
            <a:avLst/>
          </a:prstGeom>
          <a:noFill/>
          <a:ln w="28575">
            <a:solidFill>
              <a:srgbClr val="1F497D"/>
            </a:solidFill>
            <a:round/>
            <a:headEnd/>
            <a:tailEnd type="triangle" w="med" len="med"/>
          </a:ln>
        </p:spPr>
        <p:txBody>
          <a:bodyPr wrap="none" anchor="ctr"/>
          <a:lstStyle/>
          <a:p>
            <a:endParaRPr lang="en-US"/>
          </a:p>
        </p:txBody>
      </p:sp>
      <p:sp>
        <p:nvSpPr>
          <p:cNvPr id="49" name="Rectangle 40"/>
          <p:cNvSpPr>
            <a:spLocks noChangeArrowheads="1"/>
          </p:cNvSpPr>
          <p:nvPr/>
        </p:nvSpPr>
        <p:spPr bwMode="auto">
          <a:xfrm>
            <a:off x="5156200" y="2438400"/>
            <a:ext cx="438150" cy="396875"/>
          </a:xfrm>
          <a:prstGeom prst="rect">
            <a:avLst/>
          </a:prstGeom>
          <a:noFill/>
          <a:ln w="9525">
            <a:noFill/>
            <a:miter lim="800000"/>
            <a:headEnd/>
            <a:tailEnd/>
          </a:ln>
        </p:spPr>
        <p:txBody>
          <a:bodyPr wrap="none">
            <a:spAutoFit/>
          </a:bodyPr>
          <a:lstStyle/>
          <a:p>
            <a:pPr algn="l"/>
            <a:r>
              <a:rPr lang="en-US" altLang="en-US" sz="2000">
                <a:solidFill>
                  <a:srgbClr val="400080"/>
                </a:solidFill>
                <a:latin typeface="Calibri" charset="0"/>
              </a:rPr>
              <a:t>or</a:t>
            </a:r>
          </a:p>
        </p:txBody>
      </p:sp>
      <p:sp>
        <p:nvSpPr>
          <p:cNvPr id="50" name="Rectangle 41"/>
          <p:cNvSpPr>
            <a:spLocks noChangeArrowheads="1"/>
          </p:cNvSpPr>
          <p:nvPr/>
        </p:nvSpPr>
        <p:spPr bwMode="auto">
          <a:xfrm>
            <a:off x="5156200" y="2895600"/>
            <a:ext cx="438150" cy="396875"/>
          </a:xfrm>
          <a:prstGeom prst="rect">
            <a:avLst/>
          </a:prstGeom>
          <a:noFill/>
          <a:ln w="9525">
            <a:noFill/>
            <a:miter lim="800000"/>
            <a:headEnd/>
            <a:tailEnd/>
          </a:ln>
        </p:spPr>
        <p:txBody>
          <a:bodyPr wrap="none">
            <a:spAutoFit/>
          </a:bodyPr>
          <a:lstStyle/>
          <a:p>
            <a:pPr algn="l"/>
            <a:r>
              <a:rPr lang="en-US" altLang="en-US" sz="2000">
                <a:solidFill>
                  <a:srgbClr val="400080"/>
                </a:solidFill>
                <a:latin typeface="Calibri" charset="0"/>
              </a:rPr>
              <a:t>or</a:t>
            </a:r>
          </a:p>
        </p:txBody>
      </p:sp>
      <p:sp>
        <p:nvSpPr>
          <p:cNvPr id="67606" name="Rectangle 43"/>
          <p:cNvSpPr>
            <a:spLocks noChangeArrowheads="1"/>
          </p:cNvSpPr>
          <p:nvPr/>
        </p:nvSpPr>
        <p:spPr bwMode="auto">
          <a:xfrm>
            <a:off x="6781800" y="1447800"/>
            <a:ext cx="727075" cy="461963"/>
          </a:xfrm>
          <a:prstGeom prst="rect">
            <a:avLst/>
          </a:prstGeom>
          <a:noFill/>
          <a:ln w="9525">
            <a:noFill/>
            <a:miter lim="800000"/>
            <a:headEnd/>
            <a:tailEnd/>
          </a:ln>
        </p:spPr>
        <p:txBody>
          <a:bodyPr wrap="none">
            <a:spAutoFit/>
          </a:bodyPr>
          <a:lstStyle/>
          <a:p>
            <a:pPr algn="l"/>
            <a:r>
              <a:rPr lang="en-US" altLang="en-US" sz="2400">
                <a:latin typeface="Calibri" charset="0"/>
              </a:rPr>
              <a:t>user</a:t>
            </a:r>
          </a:p>
        </p:txBody>
      </p:sp>
      <p:sp>
        <p:nvSpPr>
          <p:cNvPr id="52" name="Rounded Rectangle 51"/>
          <p:cNvSpPr>
            <a:spLocks noChangeArrowheads="1"/>
          </p:cNvSpPr>
          <p:nvPr/>
        </p:nvSpPr>
        <p:spPr bwMode="auto">
          <a:xfrm>
            <a:off x="1787525" y="2362200"/>
            <a:ext cx="5527675" cy="1905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800" smtClean="0">
                <a:solidFill>
                  <a:srgbClr val="FFFFFF"/>
                </a:solidFill>
              </a:rPr>
              <a:t>Pig is open-source.</a:t>
            </a:r>
          </a:p>
          <a:p>
            <a:pPr algn="ctr">
              <a:defRPr/>
            </a:pPr>
            <a:endParaRPr lang="en-US" altLang="en-US" sz="600" smtClean="0">
              <a:solidFill>
                <a:srgbClr val="FFFFFF"/>
              </a:solidFill>
            </a:endParaRPr>
          </a:p>
          <a:p>
            <a:pPr algn="ctr">
              <a:defRPr/>
            </a:pPr>
            <a:r>
              <a:rPr lang="en-US" altLang="en-US" sz="2800" u="sng" smtClean="0"/>
              <a:t>http://hadoop.apache.org/pig</a:t>
            </a:r>
          </a:p>
          <a:p>
            <a:pPr algn="ctr">
              <a:defRPr/>
            </a:pPr>
            <a:endParaRPr lang="en-US" altLang="en-US" sz="2800" smtClean="0">
              <a:solidFill>
                <a:srgbClr val="FFFFFF"/>
              </a:solidFill>
            </a:endParaRPr>
          </a:p>
        </p:txBody>
      </p:sp>
      <p:sp>
        <p:nvSpPr>
          <p:cNvPr id="67608" name="TextBox 52"/>
          <p:cNvSpPr txBox="1">
            <a:spLocks noChangeArrowheads="1"/>
          </p:cNvSpPr>
          <p:nvPr/>
        </p:nvSpPr>
        <p:spPr bwMode="auto">
          <a:xfrm>
            <a:off x="4648200" y="4953000"/>
            <a:ext cx="3929063" cy="1384300"/>
          </a:xfrm>
          <a:prstGeom prst="rect">
            <a:avLst/>
          </a:prstGeom>
          <a:noFill/>
          <a:ln w="9525">
            <a:noFill/>
            <a:miter lim="800000"/>
            <a:headEnd/>
            <a:tailEnd/>
          </a:ln>
        </p:spPr>
        <p:txBody>
          <a:bodyPr wrap="none">
            <a:spAutoFit/>
          </a:bodyPr>
          <a:lstStyle/>
          <a:p>
            <a:pPr algn="l">
              <a:buFont typeface="Arial" charset="0"/>
              <a:buChar char="•"/>
            </a:pPr>
            <a:r>
              <a:rPr lang="en-US" altLang="en-US" sz="2800">
                <a:latin typeface="Calibri" charset="0"/>
              </a:rPr>
              <a:t>  ~50% of Hadoop jobs at </a:t>
            </a:r>
          </a:p>
          <a:p>
            <a:pPr algn="l"/>
            <a:r>
              <a:rPr lang="en-US" altLang="en-US" sz="2800">
                <a:latin typeface="Calibri" charset="0"/>
              </a:rPr>
              <a:t>   Yahoo! are Pig</a:t>
            </a:r>
          </a:p>
          <a:p>
            <a:pPr algn="l">
              <a:buFont typeface="Arial" charset="0"/>
              <a:buChar char="•"/>
            </a:pPr>
            <a:r>
              <a:rPr lang="en-US" altLang="en-US" sz="2800">
                <a:latin typeface="Calibri" charset="0"/>
              </a:rPr>
              <a:t>  1000s of jobs per day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P spid="5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b="1" smtClean="0"/>
              <a:t>   Compilation into Map-Reduce</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Visits</a:t>
            </a:r>
          </a:p>
        </p:txBody>
      </p:sp>
      <p:sp>
        <p:nvSpPr>
          <p:cNvPr id="5" name="Rounded Rectangle 4"/>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url</a:t>
            </a:r>
          </a:p>
        </p:txBody>
      </p:sp>
      <p:sp>
        <p:nvSpPr>
          <p:cNvPr id="6" name="Rounded Rectangle 5"/>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url</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count</a:t>
            </a:r>
            <a:endParaRPr lang="en-US" altLang="en-US" sz="1600" smtClean="0">
              <a:solidFill>
                <a:srgbClr val="FFFFFF"/>
              </a:solidFill>
            </a:endParaRPr>
          </a:p>
        </p:txBody>
      </p:sp>
      <p:sp>
        <p:nvSpPr>
          <p:cNvPr id="7" name="Rounded Rectangle 6"/>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Load </a:t>
            </a:r>
            <a:r>
              <a:rPr lang="en-US" altLang="en-US" sz="1600" smtClean="0">
                <a:solidFill>
                  <a:srgbClr val="FFFFFF"/>
                </a:solidFill>
              </a:rPr>
              <a:t>Url Info</a:t>
            </a:r>
          </a:p>
        </p:txBody>
      </p:sp>
      <p:sp>
        <p:nvSpPr>
          <p:cNvPr id="8" name="Rounded Rectangle 7"/>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Join </a:t>
            </a:r>
            <a:r>
              <a:rPr lang="en-US" altLang="en-US" sz="1600" smtClean="0">
                <a:solidFill>
                  <a:srgbClr val="FFFFFF"/>
                </a:solidFill>
              </a:rPr>
              <a:t>on url</a:t>
            </a:r>
          </a:p>
        </p:txBody>
      </p:sp>
      <p:sp>
        <p:nvSpPr>
          <p:cNvPr id="9" name="Rounded Rectangle 8"/>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Group </a:t>
            </a:r>
            <a:r>
              <a:rPr lang="en-US" altLang="en-US" sz="1600" smtClean="0">
                <a:solidFill>
                  <a:srgbClr val="FFFFFF"/>
                </a:solidFill>
              </a:rPr>
              <a:t>by category</a:t>
            </a:r>
          </a:p>
        </p:txBody>
      </p:sp>
      <p:sp>
        <p:nvSpPr>
          <p:cNvPr id="10" name="Rounded Rectangle 9"/>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000" smtClean="0">
                <a:solidFill>
                  <a:srgbClr val="FFFF00"/>
                </a:solidFill>
              </a:rPr>
              <a:t>Foreach </a:t>
            </a:r>
            <a:r>
              <a:rPr lang="en-US" altLang="en-US" smtClean="0">
                <a:solidFill>
                  <a:schemeClr val="bg1"/>
                </a:solidFill>
              </a:rPr>
              <a:t>category</a:t>
            </a:r>
            <a:endParaRPr lang="en-US" altLang="en-US" sz="2000" smtClean="0">
              <a:solidFill>
                <a:schemeClr val="bg1"/>
              </a:solidFill>
            </a:endParaRPr>
          </a:p>
          <a:p>
            <a:pPr algn="ctr">
              <a:defRPr/>
            </a:pPr>
            <a:r>
              <a:rPr lang="en-US" altLang="en-US" sz="2000" smtClean="0">
                <a:solidFill>
                  <a:srgbClr val="FFFF00"/>
                </a:solidFill>
              </a:rPr>
              <a:t>generate </a:t>
            </a:r>
            <a:r>
              <a:rPr lang="en-US" altLang="en-US" smtClean="0">
                <a:solidFill>
                  <a:srgbClr val="FFFFFF"/>
                </a:solidFill>
              </a:rPr>
              <a:t>top10(urls)</a:t>
            </a:r>
            <a:endParaRPr lang="en-US" altLang="en-US" sz="1600" smtClean="0">
              <a:solidFill>
                <a:srgbClr val="FFFFFF"/>
              </a:solidFill>
            </a:endParaRPr>
          </a:p>
        </p:txBody>
      </p:sp>
      <p:cxnSp>
        <p:nvCxnSpPr>
          <p:cNvPr id="11" name="Straight Arrow Connector 10"/>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2" name="Straight Arrow Connector 11"/>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3" name="Straight Arrow Connector 12"/>
          <p:cNvCxnSpPr>
            <a:cxnSpLocks noChangeShapeType="1"/>
            <a:stCxn id="7"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4" name="Straight Arrow Connector 13"/>
          <p:cNvCxnSpPr>
            <a:cxnSpLocks noChangeShapeType="1"/>
            <a:stCxn id="8" idx="2"/>
            <a:endCxn id="9"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5" name="Straight Arrow Connector 14"/>
          <p:cNvCxnSpPr>
            <a:cxnSpLocks noChangeShapeType="1"/>
            <a:stCxn id="9" idx="2"/>
            <a:endCxn id="10"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6" name="Straight Arrow Connector 15"/>
          <p:cNvCxnSpPr>
            <a:cxnSpLocks noChangeShapeType="1"/>
          </p:cNvCxnSpPr>
          <p:nvPr/>
        </p:nvCxnSpPr>
        <p:spPr bwMode="auto">
          <a:xfrm rot="16200000" flipH="1">
            <a:off x="4802188" y="6019800"/>
            <a:ext cx="3048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7" name="Straight Arrow Connector 16"/>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8" name="Rounded Rectangle 17"/>
          <p:cNvSpPr>
            <a:spLocks noChangeArrowheads="1"/>
          </p:cNvSpPr>
          <p:nvPr/>
        </p:nvSpPr>
        <p:spPr bwMode="auto">
          <a:xfrm>
            <a:off x="152400" y="1143000"/>
            <a:ext cx="32004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19" name="TextBox 18"/>
          <p:cNvSpPr txBox="1">
            <a:spLocks noChangeArrowheads="1"/>
          </p:cNvSpPr>
          <p:nvPr/>
        </p:nvSpPr>
        <p:spPr bwMode="auto">
          <a:xfrm>
            <a:off x="2667000" y="1076325"/>
            <a:ext cx="747713" cy="400050"/>
          </a:xfrm>
          <a:prstGeom prst="rect">
            <a:avLst/>
          </a:prstGeom>
          <a:noFill/>
          <a:ln w="9525">
            <a:noFill/>
            <a:miter lim="800000"/>
            <a:headEnd/>
            <a:tailEnd/>
          </a:ln>
        </p:spPr>
        <p:txBody>
          <a:bodyPr wrap="none">
            <a:spAutoFit/>
          </a:bodyPr>
          <a:lstStyle/>
          <a:p>
            <a:pPr algn="l"/>
            <a:r>
              <a:rPr lang="en-US" altLang="en-US" sz="2000">
                <a:latin typeface="Calibri" charset="0"/>
              </a:rPr>
              <a:t>Map</a:t>
            </a:r>
            <a:r>
              <a:rPr lang="en-US" altLang="en-US" sz="2000" baseline="-25000">
                <a:latin typeface="Calibri" charset="0"/>
              </a:rPr>
              <a:t>1</a:t>
            </a:r>
            <a:endParaRPr lang="en-US" altLang="en-US" sz="2400" baseline="-25000">
              <a:latin typeface="Calibri" charset="0"/>
            </a:endParaRPr>
          </a:p>
        </p:txBody>
      </p:sp>
      <p:sp>
        <p:nvSpPr>
          <p:cNvPr id="20" name="Rounded Rectangle 19"/>
          <p:cNvSpPr>
            <a:spLocks noChangeArrowheads="1"/>
          </p:cNvSpPr>
          <p:nvPr/>
        </p:nvSpPr>
        <p:spPr bwMode="auto">
          <a:xfrm>
            <a:off x="990600" y="2247900"/>
            <a:ext cx="3657600" cy="12573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1" name="TextBox 20"/>
          <p:cNvSpPr txBox="1">
            <a:spLocks noChangeArrowheads="1"/>
          </p:cNvSpPr>
          <p:nvPr/>
        </p:nvSpPr>
        <p:spPr bwMode="auto">
          <a:xfrm>
            <a:off x="3581400" y="2190750"/>
            <a:ext cx="1150938"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1</a:t>
            </a:r>
          </a:p>
        </p:txBody>
      </p:sp>
      <p:sp>
        <p:nvSpPr>
          <p:cNvPr id="22" name="Rounded Rectangle 21"/>
          <p:cNvSpPr>
            <a:spLocks noChangeArrowheads="1"/>
          </p:cNvSpPr>
          <p:nvPr/>
        </p:nvSpPr>
        <p:spPr bwMode="auto">
          <a:xfrm>
            <a:off x="4951413" y="2362200"/>
            <a:ext cx="2897187" cy="1504950"/>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3" name="TextBox 22"/>
          <p:cNvSpPr txBox="1">
            <a:spLocks noChangeArrowheads="1"/>
          </p:cNvSpPr>
          <p:nvPr/>
        </p:nvSpPr>
        <p:spPr bwMode="auto">
          <a:xfrm>
            <a:off x="7086600" y="241935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2</a:t>
            </a:r>
          </a:p>
        </p:txBody>
      </p:sp>
      <p:sp>
        <p:nvSpPr>
          <p:cNvPr id="24" name="Rounded Rectangle 23"/>
          <p:cNvSpPr>
            <a:spLocks noChangeArrowheads="1"/>
          </p:cNvSpPr>
          <p:nvPr/>
        </p:nvSpPr>
        <p:spPr bwMode="auto">
          <a:xfrm>
            <a:off x="3619500" y="4038600"/>
            <a:ext cx="2819400" cy="265113"/>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5" name="TextBox 24"/>
          <p:cNvSpPr txBox="1">
            <a:spLocks noChangeArrowheads="1"/>
          </p:cNvSpPr>
          <p:nvPr/>
        </p:nvSpPr>
        <p:spPr bwMode="auto">
          <a:xfrm>
            <a:off x="6477000" y="3943350"/>
            <a:ext cx="13271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2</a:t>
            </a:r>
          </a:p>
        </p:txBody>
      </p:sp>
      <p:sp>
        <p:nvSpPr>
          <p:cNvPr id="26" name="Rounded Rectangle 25"/>
          <p:cNvSpPr>
            <a:spLocks noChangeArrowheads="1"/>
          </p:cNvSpPr>
          <p:nvPr/>
        </p:nvSpPr>
        <p:spPr bwMode="auto">
          <a:xfrm>
            <a:off x="3619500" y="4459288"/>
            <a:ext cx="2819400" cy="265112"/>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7" name="TextBox 26"/>
          <p:cNvSpPr txBox="1">
            <a:spLocks noChangeArrowheads="1"/>
          </p:cNvSpPr>
          <p:nvPr/>
        </p:nvSpPr>
        <p:spPr bwMode="auto">
          <a:xfrm>
            <a:off x="6505575" y="4343400"/>
            <a:ext cx="885825" cy="400050"/>
          </a:xfrm>
          <a:prstGeom prst="rect">
            <a:avLst/>
          </a:prstGeom>
          <a:noFill/>
          <a:ln w="9525">
            <a:noFill/>
            <a:miter lim="800000"/>
            <a:headEnd/>
            <a:tailEnd/>
          </a:ln>
        </p:spPr>
        <p:txBody>
          <a:bodyPr>
            <a:spAutoFit/>
          </a:bodyPr>
          <a:lstStyle/>
          <a:p>
            <a:pPr algn="l"/>
            <a:r>
              <a:rPr lang="en-US" altLang="en-US" sz="2000">
                <a:latin typeface="Calibri" charset="0"/>
              </a:rPr>
              <a:t>Map</a:t>
            </a:r>
            <a:r>
              <a:rPr lang="en-US" altLang="en-US" sz="2000" baseline="-25000">
                <a:latin typeface="Calibri" charset="0"/>
              </a:rPr>
              <a:t>3</a:t>
            </a:r>
            <a:endParaRPr lang="en-US" altLang="en-US" sz="2800" baseline="-25000">
              <a:latin typeface="Calibri" charset="0"/>
            </a:endParaRPr>
          </a:p>
        </p:txBody>
      </p:sp>
      <p:sp>
        <p:nvSpPr>
          <p:cNvPr id="28" name="Rounded Rectangle 27"/>
          <p:cNvSpPr>
            <a:spLocks noChangeArrowheads="1"/>
          </p:cNvSpPr>
          <p:nvPr/>
        </p:nvSpPr>
        <p:spPr bwMode="auto">
          <a:xfrm>
            <a:off x="3581400" y="4849813"/>
            <a:ext cx="2819400" cy="1169987"/>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sp>
        <p:nvSpPr>
          <p:cNvPr id="29" name="TextBox 28"/>
          <p:cNvSpPr txBox="1">
            <a:spLocks noChangeArrowheads="1"/>
          </p:cNvSpPr>
          <p:nvPr/>
        </p:nvSpPr>
        <p:spPr bwMode="auto">
          <a:xfrm>
            <a:off x="6553200" y="5114925"/>
            <a:ext cx="1174750" cy="400050"/>
          </a:xfrm>
          <a:prstGeom prst="rect">
            <a:avLst/>
          </a:prstGeom>
          <a:noFill/>
          <a:ln w="9525">
            <a:noFill/>
            <a:miter lim="800000"/>
            <a:headEnd/>
            <a:tailEnd/>
          </a:ln>
        </p:spPr>
        <p:txBody>
          <a:bodyPr>
            <a:spAutoFit/>
          </a:bodyPr>
          <a:lstStyle/>
          <a:p>
            <a:pPr algn="l"/>
            <a:r>
              <a:rPr lang="en-US" altLang="en-US" sz="2000">
                <a:latin typeface="Calibri" charset="0"/>
              </a:rPr>
              <a:t>Reduce</a:t>
            </a:r>
            <a:r>
              <a:rPr lang="en-US" altLang="en-US" sz="2000" baseline="-25000">
                <a:latin typeface="Calibri" charset="0"/>
              </a:rPr>
              <a:t>3</a:t>
            </a:r>
          </a:p>
        </p:txBody>
      </p:sp>
      <p:sp>
        <p:nvSpPr>
          <p:cNvPr id="30" name="TextBox 29"/>
          <p:cNvSpPr txBox="1">
            <a:spLocks noChangeArrowheads="1"/>
          </p:cNvSpPr>
          <p:nvPr/>
        </p:nvSpPr>
        <p:spPr bwMode="auto">
          <a:xfrm>
            <a:off x="4038600" y="1066800"/>
            <a:ext cx="4876800" cy="954088"/>
          </a:xfrm>
          <a:prstGeom prst="rect">
            <a:avLst/>
          </a:prstGeom>
          <a:noFill/>
          <a:ln w="9525">
            <a:noFill/>
            <a:miter lim="800000"/>
            <a:headEnd/>
            <a:tailEnd/>
          </a:ln>
        </p:spPr>
        <p:txBody>
          <a:bodyPr>
            <a:spAutoFit/>
          </a:bodyPr>
          <a:lstStyle/>
          <a:p>
            <a:r>
              <a:rPr lang="en-US" altLang="en-US" sz="2800">
                <a:solidFill>
                  <a:srgbClr val="1F497D"/>
                </a:solidFill>
                <a:latin typeface="Calibri" charset="0"/>
              </a:rPr>
              <a:t>Every group or join operation forms a map-reduce boundary</a:t>
            </a:r>
          </a:p>
        </p:txBody>
      </p:sp>
      <p:sp>
        <p:nvSpPr>
          <p:cNvPr id="31" name="TextBox 30"/>
          <p:cNvSpPr txBox="1">
            <a:spLocks noChangeArrowheads="1"/>
          </p:cNvSpPr>
          <p:nvPr/>
        </p:nvSpPr>
        <p:spPr bwMode="auto">
          <a:xfrm>
            <a:off x="-3175" y="4497388"/>
            <a:ext cx="3508375" cy="1384300"/>
          </a:xfrm>
          <a:prstGeom prst="rect">
            <a:avLst/>
          </a:prstGeom>
          <a:noFill/>
          <a:ln w="9525">
            <a:noFill/>
            <a:miter lim="800000"/>
            <a:headEnd/>
            <a:tailEnd/>
          </a:ln>
        </p:spPr>
        <p:txBody>
          <a:bodyPr>
            <a:spAutoFit/>
          </a:bodyPr>
          <a:lstStyle/>
          <a:p>
            <a:r>
              <a:rPr lang="en-US" altLang="en-US" sz="2800">
                <a:solidFill>
                  <a:srgbClr val="1F497D"/>
                </a:solidFill>
                <a:latin typeface="Calibri" charset="0"/>
              </a:rPr>
              <a:t>Other operations pipelined into map and reduce phases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447800" y="46038"/>
            <a:ext cx="7620000" cy="792162"/>
          </a:xfrm>
        </p:spPr>
        <p:txBody>
          <a:bodyPr/>
          <a:lstStyle/>
          <a:p>
            <a:pPr eaLnBrk="1" hangingPunct="1"/>
            <a:r>
              <a:rPr lang="en-US" altLang="en-US" sz="4000" smtClean="0">
                <a:solidFill>
                  <a:schemeClr val="tx2"/>
                </a:solidFill>
              </a:rPr>
              <a:t>     </a:t>
            </a:r>
            <a:r>
              <a:rPr lang="en-US" altLang="en-US" sz="4000" b="1" smtClean="0">
                <a:solidFill>
                  <a:schemeClr val="tx2"/>
                </a:solidFill>
              </a:rPr>
              <a:t>Performance</a:t>
            </a:r>
          </a:p>
        </p:txBody>
      </p:sp>
      <p:pic>
        <p:nvPicPr>
          <p:cNvPr id="73731" name="Picture 3" descr="pigmrperf.png"/>
          <p:cNvPicPr>
            <a:picLocks noChangeAspect="1"/>
          </p:cNvPicPr>
          <p:nvPr/>
        </p:nvPicPr>
        <p:blipFill>
          <a:blip r:embed="rId2"/>
          <a:srcRect/>
          <a:stretch>
            <a:fillRect/>
          </a:stretch>
        </p:blipFill>
        <p:spPr bwMode="auto">
          <a:xfrm>
            <a:off x="544513" y="1270000"/>
            <a:ext cx="8266112" cy="49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447800" y="76200"/>
            <a:ext cx="5562600" cy="792163"/>
          </a:xfrm>
        </p:spPr>
        <p:txBody>
          <a:bodyPr/>
          <a:lstStyle/>
          <a:p>
            <a:pPr eaLnBrk="1" hangingPunct="1"/>
            <a:r>
              <a:rPr lang="en-US" altLang="en-US" smtClean="0"/>
              <a:t>Strong &amp; Weak Points</a:t>
            </a:r>
          </a:p>
        </p:txBody>
      </p:sp>
      <p:sp>
        <p:nvSpPr>
          <p:cNvPr id="106499" name="Rectangle 3"/>
          <p:cNvSpPr>
            <a:spLocks noGrp="1"/>
          </p:cNvSpPr>
          <p:nvPr>
            <p:ph type="body" idx="4294967295"/>
          </p:nvPr>
        </p:nvSpPr>
        <p:spPr>
          <a:xfrm>
            <a:off x="76200" y="2332038"/>
            <a:ext cx="4419600" cy="3840162"/>
          </a:xfrm>
        </p:spPr>
        <p:txBody>
          <a:bodyPr/>
          <a:lstStyle/>
          <a:p>
            <a:pPr eaLnBrk="1" hangingPunct="1">
              <a:lnSpc>
                <a:spcPct val="90000"/>
              </a:lnSpc>
            </a:pPr>
            <a:r>
              <a:rPr lang="en-US" altLang="en-US" smtClean="0"/>
              <a:t>Explicit Dataflow</a:t>
            </a:r>
          </a:p>
          <a:p>
            <a:pPr eaLnBrk="1" hangingPunct="1">
              <a:lnSpc>
                <a:spcPct val="90000"/>
              </a:lnSpc>
            </a:pPr>
            <a:r>
              <a:rPr lang="en-US" altLang="en-US" smtClean="0"/>
              <a:t>Retains Properties of Map-Reduce</a:t>
            </a:r>
          </a:p>
          <a:p>
            <a:pPr eaLnBrk="1" hangingPunct="1">
              <a:lnSpc>
                <a:spcPct val="90000"/>
              </a:lnSpc>
            </a:pPr>
            <a:r>
              <a:rPr lang="en-US" altLang="en-US" smtClean="0"/>
              <a:t>Scalability</a:t>
            </a:r>
          </a:p>
          <a:p>
            <a:pPr eaLnBrk="1" hangingPunct="1">
              <a:lnSpc>
                <a:spcPct val="90000"/>
              </a:lnSpc>
            </a:pPr>
            <a:r>
              <a:rPr lang="en-US" altLang="en-US" smtClean="0"/>
              <a:t>Fault Tolerance</a:t>
            </a:r>
          </a:p>
          <a:p>
            <a:pPr eaLnBrk="1" hangingPunct="1">
              <a:lnSpc>
                <a:spcPct val="90000"/>
              </a:lnSpc>
            </a:pPr>
            <a:r>
              <a:rPr lang="en-US" altLang="en-US" smtClean="0"/>
              <a:t>Multi Way Processing</a:t>
            </a:r>
          </a:p>
          <a:p>
            <a:pPr eaLnBrk="1" hangingPunct="1">
              <a:lnSpc>
                <a:spcPct val="90000"/>
              </a:lnSpc>
            </a:pPr>
            <a:r>
              <a:rPr lang="en-US" altLang="en-US" smtClean="0"/>
              <a:t>Open Source</a:t>
            </a:r>
          </a:p>
          <a:p>
            <a:pPr eaLnBrk="1" hangingPunct="1">
              <a:lnSpc>
                <a:spcPct val="90000"/>
              </a:lnSpc>
            </a:pPr>
            <a:endParaRPr lang="en-US" altLang="en-US" smtClean="0"/>
          </a:p>
          <a:p>
            <a:pPr eaLnBrk="1" hangingPunct="1">
              <a:lnSpc>
                <a:spcPct val="90000"/>
              </a:lnSpc>
            </a:pPr>
            <a:endParaRPr lang="en-US" altLang="en-US" smtClean="0"/>
          </a:p>
        </p:txBody>
      </p:sp>
      <p:sp>
        <p:nvSpPr>
          <p:cNvPr id="106500" name="Rectangle 4"/>
          <p:cNvSpPr>
            <a:spLocks/>
          </p:cNvSpPr>
          <p:nvPr/>
        </p:nvSpPr>
        <p:spPr bwMode="auto">
          <a:xfrm>
            <a:off x="4495800" y="2286000"/>
            <a:ext cx="4495800" cy="4267200"/>
          </a:xfrm>
          <a:prstGeom prst="rect">
            <a:avLst/>
          </a:prstGeom>
          <a:noFill/>
          <a:ln w="9525">
            <a:noFill/>
            <a:miter lim="800000"/>
            <a:headEnd/>
            <a:tailEnd/>
          </a:ln>
        </p:spPr>
        <p:txBody>
          <a:bodyPr/>
          <a:lstStyle/>
          <a:p>
            <a:pPr marL="342900" indent="-342900" algn="l">
              <a:spcBef>
                <a:spcPct val="20000"/>
              </a:spcBef>
              <a:buFont typeface="Arial" charset="0"/>
              <a:buChar char="•"/>
            </a:pPr>
            <a:r>
              <a:rPr lang="en-US" altLang="en-US" sz="3200">
                <a:latin typeface="Calibri" charset="0"/>
              </a:rPr>
              <a:t>Column wise Storage structures are missing</a:t>
            </a:r>
          </a:p>
          <a:p>
            <a:pPr marL="342900" indent="-342900" algn="l">
              <a:spcBef>
                <a:spcPct val="20000"/>
              </a:spcBef>
              <a:buFont typeface="Arial" charset="0"/>
              <a:buChar char="•"/>
            </a:pPr>
            <a:r>
              <a:rPr lang="en-US" altLang="en-US" sz="3200">
                <a:latin typeface="Calibri" charset="0"/>
              </a:rPr>
              <a:t>Memory Management</a:t>
            </a:r>
          </a:p>
          <a:p>
            <a:pPr marL="342900" indent="-342900" algn="l">
              <a:spcBef>
                <a:spcPct val="20000"/>
              </a:spcBef>
              <a:buFont typeface="Arial" charset="0"/>
              <a:buChar char="•"/>
            </a:pPr>
            <a:r>
              <a:rPr lang="en-US" altLang="en-US" sz="3200">
                <a:latin typeface="Calibri" charset="0"/>
              </a:rPr>
              <a:t>No facilitation for Non Java Users</a:t>
            </a:r>
          </a:p>
          <a:p>
            <a:pPr marL="342900" indent="-342900" algn="l">
              <a:spcBef>
                <a:spcPct val="20000"/>
              </a:spcBef>
              <a:buFont typeface="Arial" charset="0"/>
              <a:buChar char="•"/>
            </a:pPr>
            <a:r>
              <a:rPr lang="en-US" altLang="en-US" sz="3200">
                <a:latin typeface="Calibri" charset="0"/>
              </a:rPr>
              <a:t>Limited Optimization</a:t>
            </a:r>
          </a:p>
          <a:p>
            <a:pPr marL="342900" indent="-342900" algn="l">
              <a:spcBef>
                <a:spcPct val="20000"/>
              </a:spcBef>
              <a:buFont typeface="Arial" charset="0"/>
              <a:buChar char="•"/>
            </a:pPr>
            <a:r>
              <a:rPr lang="en-US" altLang="en-US" sz="3200">
                <a:latin typeface="Calibri" charset="0"/>
              </a:rPr>
              <a:t>No GUI for Flow Graphs</a:t>
            </a:r>
          </a:p>
        </p:txBody>
      </p:sp>
      <p:pic>
        <p:nvPicPr>
          <p:cNvPr id="10" name="Picture 9" descr="Pig in overalls.png"/>
          <p:cNvPicPr>
            <a:picLocks noChangeAspect="1"/>
          </p:cNvPicPr>
          <p:nvPr/>
        </p:nvPicPr>
        <p:blipFill>
          <a:blip r:embed="rId2"/>
          <a:srcRect l="26593" r="26593" b="22265"/>
          <a:stretch>
            <a:fillRect/>
          </a:stretch>
        </p:blipFill>
        <p:spPr>
          <a:xfrm>
            <a:off x="877071" y="1069831"/>
            <a:ext cx="839116" cy="1115699"/>
          </a:xfrm>
          <a:prstGeom prst="rect">
            <a:avLst/>
          </a:prstGeom>
          <a:effectLst>
            <a:softEdge rad="88900"/>
          </a:effectLst>
        </p:spPr>
      </p:pic>
      <p:sp>
        <p:nvSpPr>
          <p:cNvPr id="74758" name="Text Box 6"/>
          <p:cNvSpPr txBox="1">
            <a:spLocks noChangeArrowheads="1"/>
          </p:cNvSpPr>
          <p:nvPr/>
        </p:nvSpPr>
        <p:spPr bwMode="auto">
          <a:xfrm>
            <a:off x="1717675" y="1331913"/>
            <a:ext cx="584200" cy="366712"/>
          </a:xfrm>
          <a:prstGeom prst="rect">
            <a:avLst/>
          </a:prstGeom>
          <a:noFill/>
          <a:ln w="9525" algn="ctr">
            <a:noFill/>
            <a:miter lim="800000"/>
            <a:headEnd/>
            <a:tailEnd/>
          </a:ln>
          <a:effectLst/>
        </p:spPr>
        <p:txBody>
          <a:bodyPr wrap="none">
            <a:spAutoFit/>
          </a:bodyPr>
          <a:lstStyle/>
          <a:p>
            <a:pPr defTabSz="914400"/>
            <a:r>
              <a:rPr lang="en-US" altLang="en-US"/>
              <a:t>+++</a:t>
            </a:r>
          </a:p>
        </p:txBody>
      </p:sp>
      <p:pic>
        <p:nvPicPr>
          <p:cNvPr id="74759" name="Picture 8"/>
          <p:cNvPicPr>
            <a:picLocks noChangeAspect="1" noChangeArrowheads="1"/>
          </p:cNvPicPr>
          <p:nvPr/>
        </p:nvPicPr>
        <p:blipFill>
          <a:blip r:embed="rId3"/>
          <a:srcRect/>
          <a:stretch>
            <a:fillRect/>
          </a:stretch>
        </p:blipFill>
        <p:spPr bwMode="auto">
          <a:xfrm>
            <a:off x="1676400" y="1127125"/>
            <a:ext cx="625475" cy="625475"/>
          </a:xfrm>
          <a:prstGeom prst="rect">
            <a:avLst/>
          </a:prstGeom>
          <a:noFill/>
          <a:ln w="9525" algn="ctr">
            <a:noFill/>
            <a:miter lim="800000"/>
            <a:headEnd/>
            <a:tailEnd/>
          </a:ln>
          <a:effectLst/>
        </p:spPr>
      </p:pic>
      <p:pic>
        <p:nvPicPr>
          <p:cNvPr id="74760" name="Picture 10"/>
          <p:cNvPicPr>
            <a:picLocks noChangeAspect="1" noChangeArrowheads="1"/>
          </p:cNvPicPr>
          <p:nvPr/>
        </p:nvPicPr>
        <p:blipFill>
          <a:blip r:embed="rId4"/>
          <a:srcRect/>
          <a:stretch>
            <a:fillRect/>
          </a:stretch>
        </p:blipFill>
        <p:spPr bwMode="auto">
          <a:xfrm>
            <a:off x="6019800" y="1143000"/>
            <a:ext cx="685800" cy="620713"/>
          </a:xfrm>
          <a:prstGeom prst="rect">
            <a:avLst/>
          </a:prstGeom>
          <a:noFill/>
          <a:ln w="9525" algn="ctr">
            <a:noFill/>
            <a:miter lim="800000"/>
            <a:headEnd/>
            <a:tailEnd/>
          </a:ln>
          <a:effectLst/>
        </p:spPr>
      </p:pic>
      <p:pic>
        <p:nvPicPr>
          <p:cNvPr id="2" name="Picture 9" descr="Pig in overalls.png"/>
          <p:cNvPicPr>
            <a:picLocks noChangeAspect="1"/>
          </p:cNvPicPr>
          <p:nvPr/>
        </p:nvPicPr>
        <p:blipFill>
          <a:blip r:embed="rId2"/>
          <a:srcRect l="26593" r="26593" b="22265"/>
          <a:stretch>
            <a:fillRect/>
          </a:stretch>
        </p:blipFill>
        <p:spPr>
          <a:xfrm>
            <a:off x="5255396" y="1090469"/>
            <a:ext cx="839116" cy="1115698"/>
          </a:xfrm>
          <a:prstGeom prst="rect">
            <a:avLst/>
          </a:prstGeom>
          <a:effectLst>
            <a:softEdge rad="88900"/>
          </a:effectLst>
        </p:spPr>
      </p:pic>
      <p:grpSp>
        <p:nvGrpSpPr>
          <p:cNvPr id="106514" name="Group 18"/>
          <p:cNvGrpSpPr>
            <a:grpSpLocks/>
          </p:cNvGrpSpPr>
          <p:nvPr/>
        </p:nvGrpSpPr>
        <p:grpSpPr bwMode="auto">
          <a:xfrm>
            <a:off x="152400" y="2286000"/>
            <a:ext cx="8972550" cy="2057400"/>
            <a:chOff x="96" y="1104"/>
            <a:chExt cx="5652" cy="1296"/>
          </a:xfrm>
        </p:grpSpPr>
        <p:sp>
          <p:nvSpPr>
            <p:cNvPr id="4" name="Rounded Rectangular Callout 3"/>
            <p:cNvSpPr>
              <a:spLocks noChangeArrowheads="1"/>
            </p:cNvSpPr>
            <p:nvPr/>
          </p:nvSpPr>
          <p:spPr bwMode="auto">
            <a:xfrm>
              <a:off x="96" y="1104"/>
              <a:ext cx="5568" cy="912"/>
            </a:xfrm>
            <a:prstGeom prst="wedgeRoundRectCallout">
              <a:avLst>
                <a:gd name="adj1" fmla="val 38648"/>
                <a:gd name="adj2" fmla="val 33991"/>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The step-by-step method of creating a program in Pig is much cleaner and simpler to use than the single block method of SQL. It is easier to keep track of what your variables are, and where you are in the process of analyzing your data.</a:t>
              </a:r>
            </a:p>
          </p:txBody>
        </p:sp>
        <p:sp>
          <p:nvSpPr>
            <p:cNvPr id="74767" name="TextBox 4"/>
            <p:cNvSpPr txBox="1">
              <a:spLocks noChangeArrowheads="1"/>
            </p:cNvSpPr>
            <p:nvPr/>
          </p:nvSpPr>
          <p:spPr bwMode="auto">
            <a:xfrm>
              <a:off x="4638" y="1996"/>
              <a:ext cx="1110"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Jasmine Novak</a:t>
              </a:r>
            </a:p>
            <a:p>
              <a:r>
                <a:rPr lang="en-US" altLang="en-US" i="1">
                  <a:latin typeface="Calibri" charset="0"/>
                </a:rPr>
                <a:t>Engineer, Yahoo!</a:t>
              </a:r>
            </a:p>
          </p:txBody>
        </p:sp>
      </p:grpSp>
      <p:grpSp>
        <p:nvGrpSpPr>
          <p:cNvPr id="106515" name="Group 19"/>
          <p:cNvGrpSpPr>
            <a:grpSpLocks/>
          </p:cNvGrpSpPr>
          <p:nvPr/>
        </p:nvGrpSpPr>
        <p:grpSpPr bwMode="auto">
          <a:xfrm>
            <a:off x="152400" y="4254500"/>
            <a:ext cx="9001125" cy="1765300"/>
            <a:chOff x="96" y="2488"/>
            <a:chExt cx="5670" cy="1112"/>
          </a:xfrm>
        </p:grpSpPr>
        <p:sp>
          <p:nvSpPr>
            <p:cNvPr id="8" name="Rounded Rectangular Callout 7"/>
            <p:cNvSpPr>
              <a:spLocks noChangeArrowheads="1"/>
            </p:cNvSpPr>
            <p:nvPr/>
          </p:nvSpPr>
          <p:spPr bwMode="auto">
            <a:xfrm>
              <a:off x="96" y="2488"/>
              <a:ext cx="4531" cy="680"/>
            </a:xfrm>
            <a:prstGeom prst="wedgeRoundRectCallout">
              <a:avLst>
                <a:gd name="adj1" fmla="val 58940"/>
                <a:gd name="adj2" fmla="val 62648"/>
                <a:gd name="adj3" fmla="val 1666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defRPr/>
              </a:pPr>
              <a:r>
                <a:rPr lang="en-US" altLang="en-US" sz="2000" smtClean="0">
                  <a:solidFill>
                    <a:schemeClr val="bg1"/>
                  </a:solidFill>
                </a:rPr>
                <a:t>With the various interleaved clauses in SQL</a:t>
              </a:r>
            </a:p>
            <a:p>
              <a:pPr>
                <a:defRPr/>
              </a:pPr>
              <a:r>
                <a:rPr lang="en-US" altLang="en-US" sz="2000" smtClean="0">
                  <a:solidFill>
                    <a:schemeClr val="bg1"/>
                  </a:solidFill>
                </a:rPr>
                <a:t>It is difficult to know what is actually happening sequentially. </a:t>
              </a:r>
            </a:p>
          </p:txBody>
        </p:sp>
        <p:sp>
          <p:nvSpPr>
            <p:cNvPr id="74765" name="TextBox 8"/>
            <p:cNvSpPr txBox="1">
              <a:spLocks noChangeArrowheads="1"/>
            </p:cNvSpPr>
            <p:nvPr/>
          </p:nvSpPr>
          <p:spPr bwMode="auto">
            <a:xfrm>
              <a:off x="4145" y="3196"/>
              <a:ext cx="1621" cy="404"/>
            </a:xfrm>
            <a:prstGeom prst="rect">
              <a:avLst/>
            </a:prstGeom>
            <a:noFill/>
            <a:ln w="9525">
              <a:noFill/>
              <a:miter lim="800000"/>
              <a:headEnd/>
              <a:tailEnd/>
            </a:ln>
          </p:spPr>
          <p:txBody>
            <a:bodyPr wrap="none">
              <a:spAutoFit/>
            </a:bodyPr>
            <a:lstStyle/>
            <a:p>
              <a:r>
                <a:rPr lang="en-US" altLang="en-US">
                  <a:solidFill>
                    <a:schemeClr val="tx2"/>
                  </a:solidFill>
                  <a:latin typeface="Calibri" charset="0"/>
                </a:rPr>
                <a:t>David Ciemiewicz</a:t>
              </a:r>
            </a:p>
            <a:p>
              <a:r>
                <a:rPr lang="en-US" altLang="en-US" i="1">
                  <a:latin typeface="Calibri" charset="0"/>
                </a:rPr>
                <a:t>Search Excellence, Yahoo!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1000"/>
                                        <p:tgtEl>
                                          <p:spTgt spid="106499">
                                            <p:txEl>
                                              <p:pRg st="0" end="0"/>
                                            </p:txEl>
                                          </p:spTgt>
                                        </p:tgtEl>
                                      </p:cBhvr>
                                    </p:animEffect>
                                    <p:anim calcmode="lin" valueType="num">
                                      <p:cBhvr>
                                        <p:cTn id="8" dur="10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649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1000"/>
                                        <p:tgtEl>
                                          <p:spTgt spid="106499">
                                            <p:txEl>
                                              <p:pRg st="1" end="1"/>
                                            </p:txEl>
                                          </p:spTgt>
                                        </p:tgtEl>
                                      </p:cBhvr>
                                    </p:animEffect>
                                    <p:anim calcmode="lin" valueType="num">
                                      <p:cBhvr>
                                        <p:cTn id="13" dur="10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6499">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1000"/>
                                        <p:tgtEl>
                                          <p:spTgt spid="106499">
                                            <p:txEl>
                                              <p:pRg st="2" end="2"/>
                                            </p:txEl>
                                          </p:spTgt>
                                        </p:tgtEl>
                                      </p:cBhvr>
                                    </p:animEffect>
                                    <p:anim calcmode="lin" valueType="num">
                                      <p:cBhvr>
                                        <p:cTn id="18" dur="10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6499">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1000"/>
                                        <p:tgtEl>
                                          <p:spTgt spid="106499">
                                            <p:txEl>
                                              <p:pRg st="3" end="3"/>
                                            </p:txEl>
                                          </p:spTgt>
                                        </p:tgtEl>
                                      </p:cBhvr>
                                    </p:animEffect>
                                    <p:anim calcmode="lin" valueType="num">
                                      <p:cBhvr>
                                        <p:cTn id="23" dur="10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6499">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fade">
                                      <p:cBhvr>
                                        <p:cTn id="27" dur="1000"/>
                                        <p:tgtEl>
                                          <p:spTgt spid="106499">
                                            <p:txEl>
                                              <p:pRg st="4" end="4"/>
                                            </p:txEl>
                                          </p:spTgt>
                                        </p:tgtEl>
                                      </p:cBhvr>
                                    </p:animEffect>
                                    <p:anim calcmode="lin" valueType="num">
                                      <p:cBhvr>
                                        <p:cTn id="28" dur="10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6499">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6499">
                                            <p:txEl>
                                              <p:pRg st="5" end="5"/>
                                            </p:txEl>
                                          </p:spTgt>
                                        </p:tgtEl>
                                        <p:attrNameLst>
                                          <p:attrName>style.visibility</p:attrName>
                                        </p:attrNameLst>
                                      </p:cBhvr>
                                      <p:to>
                                        <p:strVal val="visible"/>
                                      </p:to>
                                    </p:set>
                                    <p:animEffect transition="in" filter="fade">
                                      <p:cBhvr>
                                        <p:cTn id="32" dur="1000"/>
                                        <p:tgtEl>
                                          <p:spTgt spid="106499">
                                            <p:txEl>
                                              <p:pRg st="5" end="5"/>
                                            </p:txEl>
                                          </p:spTgt>
                                        </p:tgtEl>
                                      </p:cBhvr>
                                    </p:animEffect>
                                    <p:anim calcmode="lin" valueType="num">
                                      <p:cBhvr>
                                        <p:cTn id="33" dur="10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64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06500">
                                            <p:txEl>
                                              <p:pRg st="0" end="0"/>
                                            </p:txEl>
                                          </p:spTgt>
                                        </p:tgtEl>
                                        <p:attrNameLst>
                                          <p:attrName>style.visibility</p:attrName>
                                        </p:attrNameLst>
                                      </p:cBhvr>
                                      <p:to>
                                        <p:strVal val="visible"/>
                                      </p:to>
                                    </p:set>
                                    <p:animEffect transition="in" filter="fade">
                                      <p:cBhvr>
                                        <p:cTn id="39" dur="1000"/>
                                        <p:tgtEl>
                                          <p:spTgt spid="106500">
                                            <p:txEl>
                                              <p:pRg st="0" end="0"/>
                                            </p:txEl>
                                          </p:spTgt>
                                        </p:tgtEl>
                                      </p:cBhvr>
                                    </p:animEffect>
                                    <p:anim calcmode="lin" valueType="num">
                                      <p:cBhvr>
                                        <p:cTn id="40" dur="1000" fill="hold"/>
                                        <p:tgtEl>
                                          <p:spTgt spid="10650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6500">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6500">
                                            <p:txEl>
                                              <p:pRg st="1" end="1"/>
                                            </p:txEl>
                                          </p:spTgt>
                                        </p:tgtEl>
                                        <p:attrNameLst>
                                          <p:attrName>style.visibility</p:attrName>
                                        </p:attrNameLst>
                                      </p:cBhvr>
                                      <p:to>
                                        <p:strVal val="visible"/>
                                      </p:to>
                                    </p:set>
                                    <p:animEffect transition="in" filter="fade">
                                      <p:cBhvr>
                                        <p:cTn id="44" dur="1000"/>
                                        <p:tgtEl>
                                          <p:spTgt spid="106500">
                                            <p:txEl>
                                              <p:pRg st="1" end="1"/>
                                            </p:txEl>
                                          </p:spTgt>
                                        </p:tgtEl>
                                      </p:cBhvr>
                                    </p:animEffect>
                                    <p:anim calcmode="lin" valueType="num">
                                      <p:cBhvr>
                                        <p:cTn id="45" dur="1000" fill="hold"/>
                                        <p:tgtEl>
                                          <p:spTgt spid="106500">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106500">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6500">
                                            <p:txEl>
                                              <p:pRg st="2" end="2"/>
                                            </p:txEl>
                                          </p:spTgt>
                                        </p:tgtEl>
                                        <p:attrNameLst>
                                          <p:attrName>style.visibility</p:attrName>
                                        </p:attrNameLst>
                                      </p:cBhvr>
                                      <p:to>
                                        <p:strVal val="visible"/>
                                      </p:to>
                                    </p:set>
                                    <p:animEffect transition="in" filter="fade">
                                      <p:cBhvr>
                                        <p:cTn id="49" dur="1000"/>
                                        <p:tgtEl>
                                          <p:spTgt spid="106500">
                                            <p:txEl>
                                              <p:pRg st="2" end="2"/>
                                            </p:txEl>
                                          </p:spTgt>
                                        </p:tgtEl>
                                      </p:cBhvr>
                                    </p:animEffect>
                                    <p:anim calcmode="lin" valueType="num">
                                      <p:cBhvr>
                                        <p:cTn id="50" dur="1000" fill="hold"/>
                                        <p:tgtEl>
                                          <p:spTgt spid="106500">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06500">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6500">
                                            <p:txEl>
                                              <p:pRg st="3" end="3"/>
                                            </p:txEl>
                                          </p:spTgt>
                                        </p:tgtEl>
                                        <p:attrNameLst>
                                          <p:attrName>style.visibility</p:attrName>
                                        </p:attrNameLst>
                                      </p:cBhvr>
                                      <p:to>
                                        <p:strVal val="visible"/>
                                      </p:to>
                                    </p:set>
                                    <p:animEffect transition="in" filter="fade">
                                      <p:cBhvr>
                                        <p:cTn id="54" dur="1000"/>
                                        <p:tgtEl>
                                          <p:spTgt spid="106500">
                                            <p:txEl>
                                              <p:pRg st="3" end="3"/>
                                            </p:txEl>
                                          </p:spTgt>
                                        </p:tgtEl>
                                      </p:cBhvr>
                                    </p:animEffect>
                                    <p:anim calcmode="lin" valueType="num">
                                      <p:cBhvr>
                                        <p:cTn id="55" dur="1000" fill="hold"/>
                                        <p:tgtEl>
                                          <p:spTgt spid="106500">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106500">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6500">
                                            <p:txEl>
                                              <p:pRg st="4" end="4"/>
                                            </p:txEl>
                                          </p:spTgt>
                                        </p:tgtEl>
                                        <p:attrNameLst>
                                          <p:attrName>style.visibility</p:attrName>
                                        </p:attrNameLst>
                                      </p:cBhvr>
                                      <p:to>
                                        <p:strVal val="visible"/>
                                      </p:to>
                                    </p:set>
                                    <p:animEffect transition="in" filter="fade">
                                      <p:cBhvr>
                                        <p:cTn id="59" dur="1000"/>
                                        <p:tgtEl>
                                          <p:spTgt spid="106500">
                                            <p:txEl>
                                              <p:pRg st="4" end="4"/>
                                            </p:txEl>
                                          </p:spTgt>
                                        </p:tgtEl>
                                      </p:cBhvr>
                                    </p:animEffect>
                                    <p:anim calcmode="lin" valueType="num">
                                      <p:cBhvr>
                                        <p:cTn id="60" dur="1000" fill="hold"/>
                                        <p:tgtEl>
                                          <p:spTgt spid="106500">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10650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06500">
                                            <p:txEl>
                                              <p:pRg st="0" end="0"/>
                                            </p:txEl>
                                          </p:spTgt>
                                        </p:tgtEl>
                                        <p:attrNameLst>
                                          <p:attrName>style.visibility</p:attrName>
                                        </p:attrNameLst>
                                      </p:cBhvr>
                                      <p:to>
                                        <p:strVal val="hidden"/>
                                      </p:to>
                                    </p:set>
                                  </p:childTnLst>
                                </p:cTn>
                              </p:par>
                              <p:par>
                                <p:cTn id="66" presetID="1" presetClass="exit" presetSubtype="0" fill="hold" grpId="0" nodeType="withEffect">
                                  <p:stCondLst>
                                    <p:cond delay="0"/>
                                  </p:stCondLst>
                                  <p:childTnLst>
                                    <p:set>
                                      <p:cBhvr>
                                        <p:cTn id="67" dur="1" fill="hold">
                                          <p:stCondLst>
                                            <p:cond delay="0"/>
                                          </p:stCondLst>
                                        </p:cTn>
                                        <p:tgtEl>
                                          <p:spTgt spid="106500">
                                            <p:txEl>
                                              <p:pRg st="1" end="1"/>
                                            </p:txEl>
                                          </p:spTgt>
                                        </p:tgtEl>
                                        <p:attrNameLst>
                                          <p:attrName>style.visibility</p:attrName>
                                        </p:attrNameLst>
                                      </p:cBhvr>
                                      <p:to>
                                        <p:strVal val="hidden"/>
                                      </p:to>
                                    </p:set>
                                  </p:childTnLst>
                                </p:cTn>
                              </p:par>
                              <p:par>
                                <p:cTn id="68" presetID="1" presetClass="exit" presetSubtype="0" fill="hold" grpId="0" nodeType="withEffect">
                                  <p:stCondLst>
                                    <p:cond delay="0"/>
                                  </p:stCondLst>
                                  <p:childTnLst>
                                    <p:set>
                                      <p:cBhvr>
                                        <p:cTn id="69" dur="1" fill="hold">
                                          <p:stCondLst>
                                            <p:cond delay="0"/>
                                          </p:stCondLst>
                                        </p:cTn>
                                        <p:tgtEl>
                                          <p:spTgt spid="106500">
                                            <p:txEl>
                                              <p:pRg st="2" end="2"/>
                                            </p:txEl>
                                          </p:spTgt>
                                        </p:tgtEl>
                                        <p:attrNameLst>
                                          <p:attrName>style.visibility</p:attrName>
                                        </p:attrNameLst>
                                      </p:cBhvr>
                                      <p:to>
                                        <p:strVal val="hidden"/>
                                      </p:to>
                                    </p:set>
                                  </p:childTnLst>
                                </p:cTn>
                              </p:par>
                              <p:par>
                                <p:cTn id="70" presetID="1" presetClass="exit" presetSubtype="0" fill="hold" grpId="0" nodeType="withEffect">
                                  <p:stCondLst>
                                    <p:cond delay="0"/>
                                  </p:stCondLst>
                                  <p:childTnLst>
                                    <p:set>
                                      <p:cBhvr>
                                        <p:cTn id="71" dur="1" fill="hold">
                                          <p:stCondLst>
                                            <p:cond delay="0"/>
                                          </p:stCondLst>
                                        </p:cTn>
                                        <p:tgtEl>
                                          <p:spTgt spid="106500">
                                            <p:txEl>
                                              <p:pRg st="3" end="3"/>
                                            </p:txEl>
                                          </p:spTgt>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106500">
                                            <p:txEl>
                                              <p:pRg st="4" end="4"/>
                                            </p:txEl>
                                          </p:spTgt>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xit" presetSubtype="0" fill="hold" nodeType="clickEffect">
                                  <p:stCondLst>
                                    <p:cond delay="0"/>
                                  </p:stCondLst>
                                  <p:childTnLst>
                                    <p:animEffect transition="out" filter="fade">
                                      <p:cBhvr>
                                        <p:cTn id="77" dur="2000"/>
                                        <p:tgtEl>
                                          <p:spTgt spid="106499">
                                            <p:txEl>
                                              <p:pRg st="0" end="0"/>
                                            </p:txEl>
                                          </p:spTgt>
                                        </p:tgtEl>
                                      </p:cBhvr>
                                    </p:animEffect>
                                    <p:set>
                                      <p:cBhvr>
                                        <p:cTn id="78" dur="1" fill="hold">
                                          <p:stCondLst>
                                            <p:cond delay="1999"/>
                                          </p:stCondLst>
                                        </p:cTn>
                                        <p:tgtEl>
                                          <p:spTgt spid="106499">
                                            <p:txEl>
                                              <p:pRg st="0" end="0"/>
                                            </p:txEl>
                                          </p:spTgt>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106499">
                                            <p:txEl>
                                              <p:pRg st="1" end="1"/>
                                            </p:txEl>
                                          </p:spTgt>
                                        </p:tgtEl>
                                      </p:cBhvr>
                                    </p:animEffect>
                                    <p:set>
                                      <p:cBhvr>
                                        <p:cTn id="81" dur="1" fill="hold">
                                          <p:stCondLst>
                                            <p:cond delay="1999"/>
                                          </p:stCondLst>
                                        </p:cTn>
                                        <p:tgtEl>
                                          <p:spTgt spid="106499">
                                            <p:txEl>
                                              <p:pRg st="1" end="1"/>
                                            </p:txEl>
                                          </p:spTgt>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106499">
                                            <p:txEl>
                                              <p:pRg st="2" end="2"/>
                                            </p:txEl>
                                          </p:spTgt>
                                        </p:tgtEl>
                                      </p:cBhvr>
                                    </p:animEffect>
                                    <p:set>
                                      <p:cBhvr>
                                        <p:cTn id="84" dur="1" fill="hold">
                                          <p:stCondLst>
                                            <p:cond delay="1999"/>
                                          </p:stCondLst>
                                        </p:cTn>
                                        <p:tgtEl>
                                          <p:spTgt spid="106499">
                                            <p:txEl>
                                              <p:pRg st="2" end="2"/>
                                            </p:txEl>
                                          </p:spTgt>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106499">
                                            <p:txEl>
                                              <p:pRg st="3" end="3"/>
                                            </p:txEl>
                                          </p:spTgt>
                                        </p:tgtEl>
                                      </p:cBhvr>
                                    </p:animEffect>
                                    <p:set>
                                      <p:cBhvr>
                                        <p:cTn id="87" dur="1" fill="hold">
                                          <p:stCondLst>
                                            <p:cond delay="1999"/>
                                          </p:stCondLst>
                                        </p:cTn>
                                        <p:tgtEl>
                                          <p:spTgt spid="106499">
                                            <p:txEl>
                                              <p:pRg st="3" end="3"/>
                                            </p:txEl>
                                          </p:spTgt>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2000"/>
                                        <p:tgtEl>
                                          <p:spTgt spid="106499">
                                            <p:txEl>
                                              <p:pRg st="4" end="4"/>
                                            </p:txEl>
                                          </p:spTgt>
                                        </p:tgtEl>
                                      </p:cBhvr>
                                    </p:animEffect>
                                    <p:set>
                                      <p:cBhvr>
                                        <p:cTn id="90" dur="1" fill="hold">
                                          <p:stCondLst>
                                            <p:cond delay="1999"/>
                                          </p:stCondLst>
                                        </p:cTn>
                                        <p:tgtEl>
                                          <p:spTgt spid="106499">
                                            <p:txEl>
                                              <p:pRg st="4" end="4"/>
                                            </p:txEl>
                                          </p:spTgt>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2000"/>
                                        <p:tgtEl>
                                          <p:spTgt spid="106499">
                                            <p:txEl>
                                              <p:pRg st="5" end="5"/>
                                            </p:txEl>
                                          </p:spTgt>
                                        </p:tgtEl>
                                      </p:cBhvr>
                                    </p:animEffect>
                                    <p:set>
                                      <p:cBhvr>
                                        <p:cTn id="93" dur="1" fill="hold">
                                          <p:stCondLst>
                                            <p:cond delay="1999"/>
                                          </p:stCondLst>
                                        </p:cTn>
                                        <p:tgtEl>
                                          <p:spTgt spid="106499">
                                            <p:txEl>
                                              <p:pRg st="5" end="5"/>
                                            </p:txEl>
                                          </p:spTgt>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106514"/>
                                        </p:tgtEl>
                                        <p:attrNameLst>
                                          <p:attrName>style.visibility</p:attrName>
                                        </p:attrNameLst>
                                      </p:cBhvr>
                                      <p:to>
                                        <p:strVal val="visible"/>
                                      </p:to>
                                    </p:set>
                                    <p:animEffect transition="in" filter="blinds(horizontal)">
                                      <p:cBhvr>
                                        <p:cTn id="98" dur="500"/>
                                        <p:tgtEl>
                                          <p:spTgt spid="10651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106515"/>
                                        </p:tgtEl>
                                        <p:attrNameLst>
                                          <p:attrName>style.visibility</p:attrName>
                                        </p:attrNameLst>
                                      </p:cBhvr>
                                      <p:to>
                                        <p:strVal val="visible"/>
                                      </p:to>
                                    </p:set>
                                    <p:animEffect transition="in" filter="blinds(horizontal)">
                                      <p:cBhvr>
                                        <p:cTn id="103" dur="500"/>
                                        <p:tgtEl>
                                          <p:spTgt spid="10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altLang="en-US" smtClean="0"/>
              <a:t>Summary</a:t>
            </a:r>
          </a:p>
        </p:txBody>
      </p:sp>
      <p:sp>
        <p:nvSpPr>
          <p:cNvPr id="3" name="Content Placeholder 2"/>
          <p:cNvSpPr>
            <a:spLocks noGrp="1"/>
          </p:cNvSpPr>
          <p:nvPr>
            <p:ph idx="1"/>
          </p:nvPr>
        </p:nvSpPr>
        <p:spPr/>
        <p:txBody>
          <a:bodyPr/>
          <a:lstStyle/>
          <a:p>
            <a:pPr eaLnBrk="1" hangingPunct="1"/>
            <a:r>
              <a:rPr lang="en-US" altLang="en-US" dirty="0" smtClean="0"/>
              <a:t>Big demand for </a:t>
            </a:r>
            <a:r>
              <a:rPr lang="en-US" altLang="en-US" dirty="0" smtClean="0">
                <a:solidFill>
                  <a:schemeClr val="tx2"/>
                </a:solidFill>
              </a:rPr>
              <a:t>parallel data processing</a:t>
            </a:r>
          </a:p>
          <a:p>
            <a:pPr lvl="1" eaLnBrk="1" hangingPunct="1"/>
            <a:r>
              <a:rPr lang="en-US" altLang="en-US" dirty="0" smtClean="0"/>
              <a:t>Emerging tools that </a:t>
            </a:r>
            <a:r>
              <a:rPr lang="en-US" altLang="en-US" dirty="0" smtClean="0">
                <a:solidFill>
                  <a:srgbClr val="1F497D"/>
                </a:solidFill>
              </a:rPr>
              <a:t>do not look like SQL DBMS</a:t>
            </a:r>
          </a:p>
          <a:p>
            <a:pPr lvl="1" eaLnBrk="1" hangingPunct="1"/>
            <a:r>
              <a:rPr lang="en-US" altLang="en-US" dirty="0" smtClean="0"/>
              <a:t>Programmers like </a:t>
            </a:r>
            <a:r>
              <a:rPr lang="en-US" altLang="en-US" dirty="0" smtClean="0">
                <a:solidFill>
                  <a:srgbClr val="1F497D"/>
                </a:solidFill>
              </a:rPr>
              <a:t>dataflow pipes </a:t>
            </a:r>
            <a:r>
              <a:rPr lang="en-US" altLang="en-US" dirty="0" smtClean="0"/>
              <a:t>over static files</a:t>
            </a:r>
          </a:p>
          <a:p>
            <a:pPr eaLnBrk="1" hangingPunct="1">
              <a:buFont typeface="Arial" charset="0"/>
              <a:buNone/>
            </a:pPr>
            <a:endParaRPr lang="en-US" altLang="en-US" sz="1000" dirty="0" smtClean="0"/>
          </a:p>
          <a:p>
            <a:pPr eaLnBrk="1" hangingPunct="1"/>
            <a:r>
              <a:rPr lang="en-US" altLang="en-US" dirty="0" smtClean="0"/>
              <a:t>Hence the excitement about </a:t>
            </a:r>
            <a:r>
              <a:rPr lang="en-US" altLang="en-US" dirty="0" smtClean="0">
                <a:solidFill>
                  <a:srgbClr val="1F497D"/>
                </a:solidFill>
              </a:rPr>
              <a:t>Map-Reduce</a:t>
            </a:r>
          </a:p>
          <a:p>
            <a:pPr eaLnBrk="1" hangingPunct="1"/>
            <a:endParaRPr lang="en-US" altLang="en-US" sz="1000" dirty="0" smtClean="0"/>
          </a:p>
          <a:p>
            <a:pPr eaLnBrk="1" hangingPunct="1"/>
            <a:r>
              <a:rPr lang="en-US" altLang="en-US" dirty="0" smtClean="0"/>
              <a:t>But, Map-Reduce is too </a:t>
            </a:r>
            <a:r>
              <a:rPr lang="en-US" altLang="en-US" dirty="0" smtClean="0">
                <a:solidFill>
                  <a:srgbClr val="1F497D"/>
                </a:solidFill>
              </a:rPr>
              <a:t>low-level and rigid</a:t>
            </a:r>
          </a:p>
          <a:p>
            <a:pPr eaLnBrk="1" hangingPunct="1">
              <a:buFont typeface="Arial" charset="0"/>
              <a:buNone/>
            </a:pPr>
            <a:endParaRPr lang="en-US" altLang="en-US" dirty="0" smtClean="0"/>
          </a:p>
        </p:txBody>
      </p:sp>
      <p:sp>
        <p:nvSpPr>
          <p:cNvPr id="4" name="Rounded Rectangle 3"/>
          <p:cNvSpPr>
            <a:spLocks noChangeArrowheads="1"/>
          </p:cNvSpPr>
          <p:nvPr/>
        </p:nvSpPr>
        <p:spPr bwMode="auto">
          <a:xfrm>
            <a:off x="609600" y="5105400"/>
            <a:ext cx="8001000" cy="1020763"/>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dirty="0" smtClean="0">
                <a:solidFill>
                  <a:schemeClr val="tx2"/>
                </a:solidFill>
              </a:rPr>
              <a:t>Pig Latin</a:t>
            </a:r>
          </a:p>
          <a:p>
            <a:pPr algn="ctr">
              <a:defRPr/>
            </a:pPr>
            <a:r>
              <a:rPr lang="en-US" altLang="en-US" sz="2800" dirty="0" smtClean="0">
                <a:solidFill>
                  <a:srgbClr val="FFFFFF"/>
                </a:solidFill>
              </a:rPr>
              <a:t>Sweet spot between map-reduce and 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ap-reduce-figure"/>
          <p:cNvPicPr>
            <a:picLocks noGrp="1" noChangeAspect="1" noChangeArrowheads="1"/>
          </p:cNvPicPr>
          <p:nvPr>
            <p:ph idx="4294967295"/>
          </p:nvPr>
        </p:nvPicPr>
        <p:blipFill>
          <a:blip r:embed="rId2"/>
          <a:srcRect/>
          <a:stretch>
            <a:fillRect/>
          </a:stretch>
        </p:blipFill>
        <p:spPr>
          <a:xfrm>
            <a:off x="838200" y="1143000"/>
            <a:ext cx="7383463" cy="5334000"/>
          </a:xfrm>
          <a:noFill/>
        </p:spPr>
      </p:pic>
      <p:sp>
        <p:nvSpPr>
          <p:cNvPr id="144388" name="Cloud"/>
          <p:cNvSpPr>
            <a:spLocks noChangeAspect="1" noEditPoints="1" noChangeArrowheads="1"/>
          </p:cNvSpPr>
          <p:nvPr/>
        </p:nvSpPr>
        <p:spPr bwMode="auto">
          <a:xfrm>
            <a:off x="1905000" y="3733800"/>
            <a:ext cx="2667000" cy="762000"/>
          </a:xfrm>
          <a:custGeom>
            <a:avLst/>
            <a:gdLst>
              <a:gd name="T0" fmla="*/ 8273 w 21600"/>
              <a:gd name="T1" fmla="*/ 381000 h 21600"/>
              <a:gd name="T2" fmla="*/ 1333500 w 21600"/>
              <a:gd name="T3" fmla="*/ 761189 h 21600"/>
              <a:gd name="T4" fmla="*/ 2664778 w 21600"/>
              <a:gd name="T5" fmla="*/ 381000 h 21600"/>
              <a:gd name="T6" fmla="*/ 13335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Split the Program</a:t>
            </a:r>
          </a:p>
        </p:txBody>
      </p:sp>
      <p:sp>
        <p:nvSpPr>
          <p:cNvPr id="144389" name="Cloud"/>
          <p:cNvSpPr>
            <a:spLocks noChangeAspect="1" noEditPoints="1" noChangeArrowheads="1"/>
          </p:cNvSpPr>
          <p:nvPr/>
        </p:nvSpPr>
        <p:spPr bwMode="auto">
          <a:xfrm>
            <a:off x="1524000" y="4724400"/>
            <a:ext cx="3810000" cy="762000"/>
          </a:xfrm>
          <a:custGeom>
            <a:avLst/>
            <a:gdLst>
              <a:gd name="T0" fmla="*/ 11818 w 21600"/>
              <a:gd name="T1" fmla="*/ 381000 h 21600"/>
              <a:gd name="T2" fmla="*/ 1905000 w 21600"/>
              <a:gd name="T3" fmla="*/ 761189 h 21600"/>
              <a:gd name="T4" fmla="*/ 3806825 w 21600"/>
              <a:gd name="T5" fmla="*/ 381000 h 21600"/>
              <a:gd name="T6" fmla="*/ 19050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Master and Worker Threads</a:t>
            </a:r>
          </a:p>
        </p:txBody>
      </p:sp>
      <p:sp>
        <p:nvSpPr>
          <p:cNvPr id="144390" name="Cloud"/>
          <p:cNvSpPr>
            <a:spLocks noChangeAspect="1" noEditPoints="1" noChangeArrowheads="1"/>
          </p:cNvSpPr>
          <p:nvPr/>
        </p:nvSpPr>
        <p:spPr bwMode="auto">
          <a:xfrm>
            <a:off x="4152900" y="2743200"/>
            <a:ext cx="4762500" cy="1219200"/>
          </a:xfrm>
          <a:custGeom>
            <a:avLst/>
            <a:gdLst>
              <a:gd name="T0" fmla="*/ 14773 w 21600"/>
              <a:gd name="T1" fmla="*/ 609600 h 21600"/>
              <a:gd name="T2" fmla="*/ 2381250 w 21600"/>
              <a:gd name="T3" fmla="*/ 1217902 h 21600"/>
              <a:gd name="T4" fmla="*/ 4758531 w 21600"/>
              <a:gd name="T5" fmla="*/ 609600 h 21600"/>
              <a:gd name="T6" fmla="*/ 2381250 w 21600"/>
              <a:gd name="T7" fmla="*/ 6970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Worker reads, parses key/value pairs and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passes pairs to user-defined Map function</a:t>
            </a:r>
          </a:p>
        </p:txBody>
      </p:sp>
      <p:sp>
        <p:nvSpPr>
          <p:cNvPr id="144391" name="Cloud"/>
          <p:cNvSpPr>
            <a:spLocks noChangeAspect="1" noEditPoints="1" noChangeArrowheads="1"/>
          </p:cNvSpPr>
          <p:nvPr/>
        </p:nvSpPr>
        <p:spPr bwMode="auto">
          <a:xfrm>
            <a:off x="457200" y="1447800"/>
            <a:ext cx="5867400" cy="1447800"/>
          </a:xfrm>
          <a:custGeom>
            <a:avLst/>
            <a:gdLst>
              <a:gd name="T0" fmla="*/ 18200 w 21600"/>
              <a:gd name="T1" fmla="*/ 723900 h 21600"/>
              <a:gd name="T2" fmla="*/ 2933700 w 21600"/>
              <a:gd name="T3" fmla="*/ 1446258 h 21600"/>
              <a:gd name="T4" fmla="*/ 5862511 w 21600"/>
              <a:gd name="T5" fmla="*/ 723900 h 21600"/>
              <a:gd name="T6" fmla="*/ 2933700 w 21600"/>
              <a:gd name="T7" fmla="*/ 8277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Buffered pairs are written to local disk partitions, </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Location of buffered pairs are sent to reduce workers</a:t>
            </a:r>
          </a:p>
        </p:txBody>
      </p:sp>
      <p:sp>
        <p:nvSpPr>
          <p:cNvPr id="9223" name="Rectangle 9"/>
          <p:cNvSpPr>
            <a:spLocks noChangeArrowheads="1"/>
          </p:cNvSpPr>
          <p:nvPr/>
        </p:nvSpPr>
        <p:spPr bwMode="auto">
          <a:xfrm>
            <a:off x="1371600" y="152400"/>
            <a:ext cx="7086600" cy="762000"/>
          </a:xfrm>
          <a:prstGeom prst="rect">
            <a:avLst/>
          </a:prstGeom>
          <a:noFill/>
          <a:ln w="9525">
            <a:noFill/>
            <a:miter lim="800000"/>
            <a:headEnd/>
            <a:tailEnd/>
          </a:ln>
          <a:effectLst/>
        </p:spPr>
        <p:txBody>
          <a:bodyPr/>
          <a:lstStyle/>
          <a:p>
            <a:pPr marL="342900" indent="-342900" algn="r">
              <a:spcBef>
                <a:spcPct val="20000"/>
              </a:spcBef>
              <a:buFont typeface="Arial" charset="0"/>
              <a:buNone/>
            </a:pPr>
            <a:r>
              <a:rPr lang="en-US" altLang="en-US" sz="3600" b="1">
                <a:solidFill>
                  <a:schemeClr val="tx2"/>
                </a:solidFill>
                <a:latin typeface="Calibri" charset="0"/>
              </a:rPr>
              <a:t>Execution Overview of Map-Reduce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4388"/>
                                        </p:tgtEl>
                                        <p:attrNameLst>
                                          <p:attrName>ppt_x</p:attrName>
                                        </p:attrNameLst>
                                      </p:cBhvr>
                                      <p:tavLst>
                                        <p:tav tm="0">
                                          <p:val>
                                            <p:strVal val="ppt_x"/>
                                          </p:val>
                                        </p:tav>
                                        <p:tav tm="100000">
                                          <p:val>
                                            <p:strVal val="ppt_x"/>
                                          </p:val>
                                        </p:tav>
                                      </p:tavLst>
                                    </p:anim>
                                    <p:anim calcmode="lin" valueType="num">
                                      <p:cBhvr additive="base">
                                        <p:cTn id="13" dur="500"/>
                                        <p:tgtEl>
                                          <p:spTgt spid="144388"/>
                                        </p:tgtEl>
                                        <p:attrNameLst>
                                          <p:attrName>ppt_y</p:attrName>
                                        </p:attrNameLst>
                                      </p:cBhvr>
                                      <p:tavLst>
                                        <p:tav tm="0">
                                          <p:val>
                                            <p:strVal val="ppt_y"/>
                                          </p:val>
                                        </p:tav>
                                        <p:tav tm="100000">
                                          <p:val>
                                            <p:strVal val="1+ppt_h/2"/>
                                          </p:val>
                                        </p:tav>
                                      </p:tavLst>
                                    </p:anim>
                                    <p:set>
                                      <p:cBhvr>
                                        <p:cTn id="14" dur="1" fill="hold">
                                          <p:stCondLst>
                                            <p:cond delay="499"/>
                                          </p:stCondLst>
                                        </p:cTn>
                                        <p:tgtEl>
                                          <p:spTgt spid="144388"/>
                                        </p:tgtEl>
                                        <p:attrNameLst>
                                          <p:attrName>style.visibility</p:attrName>
                                        </p:attrNameLst>
                                      </p:cBhvr>
                                      <p:to>
                                        <p:strVal val="hidden"/>
                                      </p:to>
                                    </p:set>
                                  </p:childTnLst>
                                </p:cTn>
                              </p:par>
                              <p:par>
                                <p:cTn id="15" presetID="2" presetClass="entr" presetSubtype="8" fill="hold" grpId="0" nodeType="withEffect">
                                  <p:stCondLst>
                                    <p:cond delay="0"/>
                                  </p:stCondLst>
                                  <p:childTnLst>
                                    <p:set>
                                      <p:cBhvr>
                                        <p:cTn id="16" dur="1" fill="hold">
                                          <p:stCondLst>
                                            <p:cond delay="0"/>
                                          </p:stCondLst>
                                        </p:cTn>
                                        <p:tgtEl>
                                          <p:spTgt spid="144389"/>
                                        </p:tgtEl>
                                        <p:attrNameLst>
                                          <p:attrName>style.visibility</p:attrName>
                                        </p:attrNameLst>
                                      </p:cBhvr>
                                      <p:to>
                                        <p:strVal val="visible"/>
                                      </p:to>
                                    </p:set>
                                    <p:anim calcmode="lin" valueType="num">
                                      <p:cBhvr additive="base">
                                        <p:cTn id="17" dur="500" fill="hold"/>
                                        <p:tgtEl>
                                          <p:spTgt spid="144389"/>
                                        </p:tgtEl>
                                        <p:attrNameLst>
                                          <p:attrName>ppt_x</p:attrName>
                                        </p:attrNameLst>
                                      </p:cBhvr>
                                      <p:tavLst>
                                        <p:tav tm="0">
                                          <p:val>
                                            <p:strVal val="0-#ppt_w/2"/>
                                          </p:val>
                                        </p:tav>
                                        <p:tav tm="100000">
                                          <p:val>
                                            <p:strVal val="#ppt_x"/>
                                          </p:val>
                                        </p:tav>
                                      </p:tavLst>
                                    </p:anim>
                                    <p:anim calcmode="lin" valueType="num">
                                      <p:cBhvr additive="base">
                                        <p:cTn id="1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grpId="1" nodeType="clickEffect">
                                  <p:stCondLst>
                                    <p:cond delay="0"/>
                                  </p:stCondLst>
                                  <p:childTnLst>
                                    <p:anim calcmode="lin" valueType="num">
                                      <p:cBhvr additive="base">
                                        <p:cTn id="22" dur="500"/>
                                        <p:tgtEl>
                                          <p:spTgt spid="144389"/>
                                        </p:tgtEl>
                                        <p:attrNameLst>
                                          <p:attrName>ppt_x</p:attrName>
                                        </p:attrNameLst>
                                      </p:cBhvr>
                                      <p:tavLst>
                                        <p:tav tm="0">
                                          <p:val>
                                            <p:strVal val="ppt_x"/>
                                          </p:val>
                                        </p:tav>
                                        <p:tav tm="100000">
                                          <p:val>
                                            <p:strVal val="0-ppt_w/2"/>
                                          </p:val>
                                        </p:tav>
                                      </p:tavLst>
                                    </p:anim>
                                    <p:anim calcmode="lin" valueType="num">
                                      <p:cBhvr additive="base">
                                        <p:cTn id="23" dur="500"/>
                                        <p:tgtEl>
                                          <p:spTgt spid="144389"/>
                                        </p:tgtEl>
                                        <p:attrNameLst>
                                          <p:attrName>ppt_y</p:attrName>
                                        </p:attrNameLst>
                                      </p:cBhvr>
                                      <p:tavLst>
                                        <p:tav tm="0">
                                          <p:val>
                                            <p:strVal val="ppt_y"/>
                                          </p:val>
                                        </p:tav>
                                        <p:tav tm="100000">
                                          <p:val>
                                            <p:strVal val="ppt_y"/>
                                          </p:val>
                                        </p:tav>
                                      </p:tavLst>
                                    </p:anim>
                                    <p:set>
                                      <p:cBhvr>
                                        <p:cTn id="24" dur="1" fill="hold">
                                          <p:stCondLst>
                                            <p:cond delay="499"/>
                                          </p:stCondLst>
                                        </p:cTn>
                                        <p:tgtEl>
                                          <p:spTgt spid="144389"/>
                                        </p:tgtEl>
                                        <p:attrNameLst>
                                          <p:attrName>style.visibility</p:attrName>
                                        </p:attrNameLst>
                                      </p:cBhvr>
                                      <p:to>
                                        <p:strVal val="hidden"/>
                                      </p:to>
                                    </p:set>
                                  </p:childTnLst>
                                </p:cTn>
                              </p:par>
                              <p:par>
                                <p:cTn id="25" presetID="2" presetClass="entr" presetSubtype="2" fill="hold" grpId="0" nodeType="withEffect">
                                  <p:stCondLst>
                                    <p:cond delay="0"/>
                                  </p:stCondLst>
                                  <p:childTnLst>
                                    <p:set>
                                      <p:cBhvr>
                                        <p:cTn id="26" dur="1" fill="hold">
                                          <p:stCondLst>
                                            <p:cond delay="0"/>
                                          </p:stCondLst>
                                        </p:cTn>
                                        <p:tgtEl>
                                          <p:spTgt spid="144390"/>
                                        </p:tgtEl>
                                        <p:attrNameLst>
                                          <p:attrName>style.visibility</p:attrName>
                                        </p:attrNameLst>
                                      </p:cBhvr>
                                      <p:to>
                                        <p:strVal val="visible"/>
                                      </p:to>
                                    </p:set>
                                    <p:anim calcmode="lin" valueType="num">
                                      <p:cBhvr additive="base">
                                        <p:cTn id="27" dur="500" fill="hold"/>
                                        <p:tgtEl>
                                          <p:spTgt spid="144390"/>
                                        </p:tgtEl>
                                        <p:attrNameLst>
                                          <p:attrName>ppt_x</p:attrName>
                                        </p:attrNameLst>
                                      </p:cBhvr>
                                      <p:tavLst>
                                        <p:tav tm="0">
                                          <p:val>
                                            <p:strVal val="1+#ppt_w/2"/>
                                          </p:val>
                                        </p:tav>
                                        <p:tav tm="100000">
                                          <p:val>
                                            <p:strVal val="#ppt_x"/>
                                          </p:val>
                                        </p:tav>
                                      </p:tavLst>
                                    </p:anim>
                                    <p:anim calcmode="lin" valueType="num">
                                      <p:cBhvr additive="base">
                                        <p:cTn id="28" dur="500" fill="hold"/>
                                        <p:tgtEl>
                                          <p:spTgt spid="14439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2" fill="hold" grpId="1" nodeType="clickEffect">
                                  <p:stCondLst>
                                    <p:cond delay="0"/>
                                  </p:stCondLst>
                                  <p:childTnLst>
                                    <p:anim calcmode="lin" valueType="num">
                                      <p:cBhvr additive="base">
                                        <p:cTn id="32" dur="500"/>
                                        <p:tgtEl>
                                          <p:spTgt spid="144390"/>
                                        </p:tgtEl>
                                        <p:attrNameLst>
                                          <p:attrName>ppt_x</p:attrName>
                                        </p:attrNameLst>
                                      </p:cBhvr>
                                      <p:tavLst>
                                        <p:tav tm="0">
                                          <p:val>
                                            <p:strVal val="ppt_x"/>
                                          </p:val>
                                        </p:tav>
                                        <p:tav tm="100000">
                                          <p:val>
                                            <p:strVal val="1+ppt_w/2"/>
                                          </p:val>
                                        </p:tav>
                                      </p:tavLst>
                                    </p:anim>
                                    <p:anim calcmode="lin" valueType="num">
                                      <p:cBhvr additive="base">
                                        <p:cTn id="33" dur="500"/>
                                        <p:tgtEl>
                                          <p:spTgt spid="144390"/>
                                        </p:tgtEl>
                                        <p:attrNameLst>
                                          <p:attrName>ppt_y</p:attrName>
                                        </p:attrNameLst>
                                      </p:cBhvr>
                                      <p:tavLst>
                                        <p:tav tm="0">
                                          <p:val>
                                            <p:strVal val="ppt_y"/>
                                          </p:val>
                                        </p:tav>
                                        <p:tav tm="100000">
                                          <p:val>
                                            <p:strVal val="ppt_y"/>
                                          </p:val>
                                        </p:tav>
                                      </p:tavLst>
                                    </p:anim>
                                    <p:set>
                                      <p:cBhvr>
                                        <p:cTn id="34" dur="1" fill="hold">
                                          <p:stCondLst>
                                            <p:cond delay="499"/>
                                          </p:stCondLst>
                                        </p:cTn>
                                        <p:tgtEl>
                                          <p:spTgt spid="144390"/>
                                        </p:tgtEl>
                                        <p:attrNameLst>
                                          <p:attrName>style.visibility</p:attrName>
                                        </p:attrNameLst>
                                      </p:cBhvr>
                                      <p:to>
                                        <p:strVal val="hidden"/>
                                      </p:to>
                                    </p:set>
                                  </p:childTnLst>
                                </p:cTn>
                              </p:par>
                              <p:par>
                                <p:cTn id="35" presetID="2" presetClass="entr" presetSubtype="1" fill="hold" grpId="0" nodeType="withEffect">
                                  <p:stCondLst>
                                    <p:cond delay="0"/>
                                  </p:stCondLst>
                                  <p:childTnLst>
                                    <p:set>
                                      <p:cBhvr>
                                        <p:cTn id="36" dur="1" fill="hold">
                                          <p:stCondLst>
                                            <p:cond delay="0"/>
                                          </p:stCondLst>
                                        </p:cTn>
                                        <p:tgtEl>
                                          <p:spTgt spid="144391"/>
                                        </p:tgtEl>
                                        <p:attrNameLst>
                                          <p:attrName>style.visibility</p:attrName>
                                        </p:attrNameLst>
                                      </p:cBhvr>
                                      <p:to>
                                        <p:strVal val="visible"/>
                                      </p:to>
                                    </p:set>
                                    <p:anim calcmode="lin" valueType="num">
                                      <p:cBhvr additive="base">
                                        <p:cTn id="37" dur="500" fill="hold"/>
                                        <p:tgtEl>
                                          <p:spTgt spid="144391"/>
                                        </p:tgtEl>
                                        <p:attrNameLst>
                                          <p:attrName>ppt_x</p:attrName>
                                        </p:attrNameLst>
                                      </p:cBhvr>
                                      <p:tavLst>
                                        <p:tav tm="0">
                                          <p:val>
                                            <p:strVal val="#ppt_x"/>
                                          </p:val>
                                        </p:tav>
                                        <p:tav tm="100000">
                                          <p:val>
                                            <p:strVal val="#ppt_x"/>
                                          </p:val>
                                        </p:tav>
                                      </p:tavLst>
                                    </p:anim>
                                    <p:anim calcmode="lin" valueType="num">
                                      <p:cBhvr additive="base">
                                        <p:cTn id="38" dur="500" fill="hold"/>
                                        <p:tgtEl>
                                          <p:spTgt spid="1443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p:bldP spid="144388" grpId="1" animBg="1"/>
      <p:bldP spid="144389" grpId="0" animBg="1"/>
      <p:bldP spid="144389" grpId="1" animBg="1"/>
      <p:bldP spid="144390" grpId="0" animBg="1"/>
      <p:bldP spid="144390" grpId="1" animBg="1"/>
      <p:bldP spid="1443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ap-reduce-figure"/>
          <p:cNvPicPr>
            <a:picLocks noGrp="1" noChangeAspect="1" noChangeArrowheads="1"/>
          </p:cNvPicPr>
          <p:nvPr>
            <p:ph idx="4294967295"/>
          </p:nvPr>
        </p:nvPicPr>
        <p:blipFill>
          <a:blip r:embed="rId2"/>
          <a:srcRect/>
          <a:stretch>
            <a:fillRect/>
          </a:stretch>
        </p:blipFill>
        <p:spPr>
          <a:xfrm>
            <a:off x="838200" y="1219200"/>
            <a:ext cx="7383463" cy="5029200"/>
          </a:xfrm>
          <a:noFill/>
        </p:spPr>
      </p:pic>
      <p:sp>
        <p:nvSpPr>
          <p:cNvPr id="145412" name="Cloud"/>
          <p:cNvSpPr>
            <a:spLocks noChangeAspect="1" noEditPoints="1" noChangeArrowheads="1"/>
          </p:cNvSpPr>
          <p:nvPr/>
        </p:nvSpPr>
        <p:spPr bwMode="auto">
          <a:xfrm>
            <a:off x="228600" y="4648200"/>
            <a:ext cx="3733800" cy="1371600"/>
          </a:xfrm>
          <a:custGeom>
            <a:avLst/>
            <a:gdLst>
              <a:gd name="T0" fmla="*/ 11582 w 21600"/>
              <a:gd name="T1" fmla="*/ 685800 h 21600"/>
              <a:gd name="T2" fmla="*/ 1866900 w 21600"/>
              <a:gd name="T3" fmla="*/ 1370140 h 21600"/>
              <a:gd name="T4" fmla="*/ 3730689 w 21600"/>
              <a:gd name="T5" fmla="*/ 685800 h 21600"/>
              <a:gd name="T6" fmla="*/ 1866900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Reduce worker sorts data</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by the intermediate keys. </a:t>
            </a:r>
          </a:p>
        </p:txBody>
      </p:sp>
      <p:sp>
        <p:nvSpPr>
          <p:cNvPr id="145413" name="Cloud"/>
          <p:cNvSpPr>
            <a:spLocks noChangeAspect="1" noEditPoints="1" noChangeArrowheads="1"/>
          </p:cNvSpPr>
          <p:nvPr/>
        </p:nvSpPr>
        <p:spPr bwMode="auto">
          <a:xfrm>
            <a:off x="838200" y="1676400"/>
            <a:ext cx="7010400" cy="1295400"/>
          </a:xfrm>
          <a:custGeom>
            <a:avLst/>
            <a:gdLst>
              <a:gd name="T0" fmla="*/ 21745 w 21600"/>
              <a:gd name="T1" fmla="*/ 647700 h 21600"/>
              <a:gd name="T2" fmla="*/ 3505200 w 21600"/>
              <a:gd name="T3" fmla="*/ 1294021 h 21600"/>
              <a:gd name="T4" fmla="*/ 7004558 w 21600"/>
              <a:gd name="T5" fmla="*/ 647700 h 21600"/>
              <a:gd name="T6" fmla="*/ 3505200 w 21600"/>
              <a:gd name="T7" fmla="*/ 7406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wrap="none"/>
          <a:lstStyle/>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Unique keys, values are passed to user’s Reduce function.</a:t>
            </a:r>
          </a:p>
          <a:p>
            <a:pPr marL="342900" indent="-342900" algn="l" defTabSz="914400">
              <a:spcBef>
                <a:spcPct val="20000"/>
              </a:spcBef>
              <a:buClr>
                <a:schemeClr val="bg2"/>
              </a:buClr>
              <a:buSzPct val="75000"/>
              <a:buFont typeface="Wingdings" pitchFamily="2" charset="2"/>
              <a:buNone/>
            </a:pPr>
            <a:r>
              <a:rPr lang="en-US" altLang="en-US" sz="2000">
                <a:latin typeface="Monotype Corsiva" pitchFamily="66" charset="0"/>
                <a:cs typeface="Arial" charset="0"/>
              </a:rPr>
              <a:t>Output is appended to the output file for this reduce partition.</a:t>
            </a:r>
          </a:p>
        </p:txBody>
      </p:sp>
      <p:sp>
        <p:nvSpPr>
          <p:cNvPr id="10245" name="Rectangle 7"/>
          <p:cNvSpPr>
            <a:spLocks noChangeArrowheads="1"/>
          </p:cNvSpPr>
          <p:nvPr/>
        </p:nvSpPr>
        <p:spPr bwMode="auto">
          <a:xfrm>
            <a:off x="1371600" y="152400"/>
            <a:ext cx="7239000" cy="762000"/>
          </a:xfrm>
          <a:prstGeom prst="rect">
            <a:avLst/>
          </a:prstGeom>
          <a:noFill/>
          <a:ln w="9525">
            <a:noFill/>
            <a:miter lim="800000"/>
            <a:headEnd/>
            <a:tailEnd/>
          </a:ln>
          <a:effectLst/>
        </p:spPr>
        <p:txBody>
          <a:bodyPr/>
          <a:lstStyle/>
          <a:p>
            <a:pPr marL="342900" indent="-342900">
              <a:spcBef>
                <a:spcPct val="20000"/>
              </a:spcBef>
              <a:buFont typeface="Arial" charset="0"/>
              <a:buNone/>
            </a:pPr>
            <a:r>
              <a:rPr lang="en-US" altLang="en-US" sz="3600" b="1">
                <a:solidFill>
                  <a:schemeClr val="tx2"/>
                </a:solidFill>
                <a:latin typeface="Calibri" charset="0"/>
              </a:rPr>
              <a:t>Execution Overview of Map-Reduce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45412"/>
                                        </p:tgtEl>
                                        <p:attrNameLst>
                                          <p:attrName>ppt_x</p:attrName>
                                        </p:attrNameLst>
                                      </p:cBhvr>
                                      <p:tavLst>
                                        <p:tav tm="0">
                                          <p:val>
                                            <p:strVal val="ppt_x"/>
                                          </p:val>
                                        </p:tav>
                                        <p:tav tm="100000">
                                          <p:val>
                                            <p:strVal val="ppt_x"/>
                                          </p:val>
                                        </p:tav>
                                      </p:tavLst>
                                    </p:anim>
                                    <p:anim calcmode="lin" valueType="num">
                                      <p:cBhvr additive="base">
                                        <p:cTn id="13" dur="500"/>
                                        <p:tgtEl>
                                          <p:spTgt spid="145412"/>
                                        </p:tgtEl>
                                        <p:attrNameLst>
                                          <p:attrName>ppt_y</p:attrName>
                                        </p:attrNameLst>
                                      </p:cBhvr>
                                      <p:tavLst>
                                        <p:tav tm="0">
                                          <p:val>
                                            <p:strVal val="ppt_y"/>
                                          </p:val>
                                        </p:tav>
                                        <p:tav tm="100000">
                                          <p:val>
                                            <p:strVal val="1+ppt_h/2"/>
                                          </p:val>
                                        </p:tav>
                                      </p:tavLst>
                                    </p:anim>
                                    <p:set>
                                      <p:cBhvr>
                                        <p:cTn id="14" dur="1" fill="hold">
                                          <p:stCondLst>
                                            <p:cond delay="499"/>
                                          </p:stCondLst>
                                        </p:cTn>
                                        <p:tgtEl>
                                          <p:spTgt spid="145412"/>
                                        </p:tgtEl>
                                        <p:attrNameLst>
                                          <p:attrName>style.visibility</p:attrName>
                                        </p:attrNameLst>
                                      </p:cBhvr>
                                      <p:to>
                                        <p:strVal val="hidden"/>
                                      </p:to>
                                    </p:set>
                                  </p:childTnLst>
                                </p:cTn>
                              </p:par>
                              <p:par>
                                <p:cTn id="15" presetID="2" presetClass="entr" presetSubtype="4" fill="hold" grpId="0" nodeType="withEffect">
                                  <p:stCondLst>
                                    <p:cond delay="0"/>
                                  </p:stCondLst>
                                  <p:childTnLst>
                                    <p:set>
                                      <p:cBhvr>
                                        <p:cTn id="16" dur="1" fill="hold">
                                          <p:stCondLst>
                                            <p:cond delay="0"/>
                                          </p:stCondLst>
                                        </p:cTn>
                                        <p:tgtEl>
                                          <p:spTgt spid="145413"/>
                                        </p:tgtEl>
                                        <p:attrNameLst>
                                          <p:attrName>style.visibility</p:attrName>
                                        </p:attrNameLst>
                                      </p:cBhvr>
                                      <p:to>
                                        <p:strVal val="visible"/>
                                      </p:to>
                                    </p:set>
                                    <p:anim calcmode="lin" valueType="num">
                                      <p:cBhvr additive="base">
                                        <p:cTn id="17" dur="500" fill="hold"/>
                                        <p:tgtEl>
                                          <p:spTgt spid="145413"/>
                                        </p:tgtEl>
                                        <p:attrNameLst>
                                          <p:attrName>ppt_x</p:attrName>
                                        </p:attrNameLst>
                                      </p:cBhvr>
                                      <p:tavLst>
                                        <p:tav tm="0">
                                          <p:val>
                                            <p:strVal val="#ppt_x"/>
                                          </p:val>
                                        </p:tav>
                                        <p:tav tm="100000">
                                          <p:val>
                                            <p:strVal val="#ppt_x"/>
                                          </p:val>
                                        </p:tav>
                                      </p:tavLst>
                                    </p:anim>
                                    <p:anim calcmode="lin" valueType="num">
                                      <p:cBhvr additive="base">
                                        <p:cTn id="18" dur="500" fill="hold"/>
                                        <p:tgtEl>
                                          <p:spTgt spid="14541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4" fill="hold" grpId="1" nodeType="clickEffect">
                                  <p:stCondLst>
                                    <p:cond delay="0"/>
                                  </p:stCondLst>
                                  <p:childTnLst>
                                    <p:anim calcmode="lin" valueType="num">
                                      <p:cBhvr additive="base">
                                        <p:cTn id="22" dur="500"/>
                                        <p:tgtEl>
                                          <p:spTgt spid="145413"/>
                                        </p:tgtEl>
                                        <p:attrNameLst>
                                          <p:attrName>ppt_x</p:attrName>
                                        </p:attrNameLst>
                                      </p:cBhvr>
                                      <p:tavLst>
                                        <p:tav tm="0">
                                          <p:val>
                                            <p:strVal val="ppt_x"/>
                                          </p:val>
                                        </p:tav>
                                        <p:tav tm="100000">
                                          <p:val>
                                            <p:strVal val="ppt_x"/>
                                          </p:val>
                                        </p:tav>
                                      </p:tavLst>
                                    </p:anim>
                                    <p:anim calcmode="lin" valueType="num">
                                      <p:cBhvr additive="base">
                                        <p:cTn id="23" dur="500"/>
                                        <p:tgtEl>
                                          <p:spTgt spid="145413"/>
                                        </p:tgtEl>
                                        <p:attrNameLst>
                                          <p:attrName>ppt_y</p:attrName>
                                        </p:attrNameLst>
                                      </p:cBhvr>
                                      <p:tavLst>
                                        <p:tav tm="0">
                                          <p:val>
                                            <p:strVal val="ppt_y"/>
                                          </p:val>
                                        </p:tav>
                                        <p:tav tm="100000">
                                          <p:val>
                                            <p:strVal val="1+ppt_h/2"/>
                                          </p:val>
                                        </p:tav>
                                      </p:tavLst>
                                    </p:anim>
                                    <p:set>
                                      <p:cBhvr>
                                        <p:cTn id="24" dur="1" fill="hold">
                                          <p:stCondLst>
                                            <p:cond delay="499"/>
                                          </p:stCondLst>
                                        </p:cTn>
                                        <p:tgtEl>
                                          <p:spTgt spid="145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2" grpId="1" animBg="1"/>
      <p:bldP spid="145413" grpId="0" animBg="1"/>
      <p:bldP spid="1454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b="1" smtClean="0"/>
              <a:t> The Map-Reduce Appeal</a:t>
            </a:r>
          </a:p>
        </p:txBody>
      </p:sp>
      <p:sp>
        <p:nvSpPr>
          <p:cNvPr id="4" name="Rounded Rectangle 3"/>
          <p:cNvSpPr>
            <a:spLocks noChangeArrowheads="1"/>
          </p:cNvSpPr>
          <p:nvPr/>
        </p:nvSpPr>
        <p:spPr bwMode="auto">
          <a:xfrm>
            <a:off x="609600" y="20574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Scale</a:t>
            </a:r>
          </a:p>
        </p:txBody>
      </p:sp>
      <p:sp>
        <p:nvSpPr>
          <p:cNvPr id="5" name="TextBox 4"/>
          <p:cNvSpPr txBox="1">
            <a:spLocks noChangeArrowheads="1"/>
          </p:cNvSpPr>
          <p:nvPr/>
        </p:nvSpPr>
        <p:spPr bwMode="auto">
          <a:xfrm>
            <a:off x="2894013" y="1663700"/>
            <a:ext cx="5411787" cy="1800225"/>
          </a:xfrm>
          <a:prstGeom prst="rect">
            <a:avLst/>
          </a:prstGeom>
          <a:noFill/>
          <a:ln w="9525">
            <a:noFill/>
            <a:miter lim="800000"/>
            <a:headEnd/>
            <a:tailEnd/>
          </a:ln>
        </p:spPr>
        <p:txBody>
          <a:bodyPr>
            <a:spAutoFit/>
          </a:bodyPr>
          <a:lstStyle/>
          <a:p>
            <a:pPr lvl="1" algn="l">
              <a:buFont typeface="Arial" charset="0"/>
              <a:buChar char="•"/>
            </a:pPr>
            <a:r>
              <a:rPr lang="en-US" altLang="en-US" sz="2800">
                <a:latin typeface="Calibri" charset="0"/>
              </a:rPr>
              <a:t> Scalable due to simpler design</a:t>
            </a:r>
          </a:p>
          <a:p>
            <a:pPr lvl="1" algn="l">
              <a:buFont typeface="Arial" charset="0"/>
              <a:buChar char="•"/>
            </a:pPr>
            <a:r>
              <a:rPr lang="en-US" altLang="en-US" sz="2800">
                <a:latin typeface="Calibri" charset="0"/>
              </a:rPr>
              <a:t> Explicit programming model </a:t>
            </a:r>
          </a:p>
          <a:p>
            <a:pPr lvl="1" algn="l">
              <a:buFont typeface="Arial" charset="0"/>
              <a:buChar char="•"/>
            </a:pPr>
            <a:r>
              <a:rPr lang="en-US" altLang="en-US" sz="2800">
                <a:latin typeface="Calibri" charset="0"/>
              </a:rPr>
              <a:t> Only parallelizable operations</a:t>
            </a:r>
          </a:p>
          <a:p>
            <a:pPr lvl="1" algn="l">
              <a:buFont typeface="Arial" charset="0"/>
              <a:buChar char="•"/>
            </a:pPr>
            <a:endParaRPr lang="en-US" altLang="en-US" sz="2800">
              <a:latin typeface="Calibri" charset="0"/>
            </a:endParaRPr>
          </a:p>
        </p:txBody>
      </p:sp>
      <p:sp>
        <p:nvSpPr>
          <p:cNvPr id="6" name="Rounded Rectangle 5"/>
          <p:cNvSpPr>
            <a:spLocks noChangeArrowheads="1"/>
          </p:cNvSpPr>
          <p:nvPr/>
        </p:nvSpPr>
        <p:spPr bwMode="auto">
          <a:xfrm>
            <a:off x="609600" y="36576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Price </a:t>
            </a:r>
          </a:p>
        </p:txBody>
      </p:sp>
      <p:sp>
        <p:nvSpPr>
          <p:cNvPr id="7" name="TextBox 6"/>
          <p:cNvSpPr txBox="1">
            <a:spLocks noChangeArrowheads="1"/>
          </p:cNvSpPr>
          <p:nvPr/>
        </p:nvSpPr>
        <p:spPr bwMode="auto">
          <a:xfrm>
            <a:off x="2894013" y="3629025"/>
            <a:ext cx="5640387" cy="946150"/>
          </a:xfrm>
          <a:prstGeom prst="rect">
            <a:avLst/>
          </a:prstGeom>
          <a:noFill/>
          <a:ln w="9525">
            <a:noFill/>
            <a:miter lim="800000"/>
            <a:headEnd/>
            <a:tailEnd/>
          </a:ln>
        </p:spPr>
        <p:txBody>
          <a:bodyPr>
            <a:spAutoFit/>
          </a:bodyPr>
          <a:lstStyle/>
          <a:p>
            <a:pPr algn="l"/>
            <a:r>
              <a:rPr lang="en-US" altLang="en-US" sz="2800">
                <a:latin typeface="Calibri" charset="0"/>
              </a:rPr>
              <a:t>Runs on cheap commodity hardware</a:t>
            </a:r>
          </a:p>
          <a:p>
            <a:pPr algn="l"/>
            <a:r>
              <a:rPr lang="en-US" altLang="en-US" sz="2800">
                <a:latin typeface="Calibri" charset="0"/>
              </a:rPr>
              <a:t>Less Administration</a:t>
            </a:r>
          </a:p>
        </p:txBody>
      </p:sp>
      <p:sp>
        <p:nvSpPr>
          <p:cNvPr id="13" name="TextBox 12"/>
          <p:cNvSpPr txBox="1">
            <a:spLocks noChangeArrowheads="1"/>
          </p:cNvSpPr>
          <p:nvPr/>
        </p:nvSpPr>
        <p:spPr bwMode="auto">
          <a:xfrm>
            <a:off x="2894013" y="5038725"/>
            <a:ext cx="6249987" cy="523875"/>
          </a:xfrm>
          <a:prstGeom prst="rect">
            <a:avLst/>
          </a:prstGeom>
          <a:noFill/>
          <a:ln w="9525">
            <a:noFill/>
            <a:miter lim="800000"/>
            <a:headEnd/>
            <a:tailEnd/>
          </a:ln>
        </p:spPr>
        <p:txBody>
          <a:bodyPr>
            <a:spAutoFit/>
          </a:bodyPr>
          <a:lstStyle/>
          <a:p>
            <a:pPr algn="l"/>
            <a:r>
              <a:rPr lang="en-US" altLang="en-US" sz="2800">
                <a:solidFill>
                  <a:schemeClr val="tx2"/>
                </a:solidFill>
                <a:latin typeface="Calibri" charset="0"/>
              </a:rPr>
              <a:t>Procedural Control</a:t>
            </a:r>
            <a:r>
              <a:rPr lang="en-US" altLang="en-US" sz="2800">
                <a:latin typeface="Calibri" charset="0"/>
              </a:rPr>
              <a:t>- a processing “pipe”</a:t>
            </a:r>
          </a:p>
        </p:txBody>
      </p:sp>
      <p:grpSp>
        <p:nvGrpSpPr>
          <p:cNvPr id="3" name="Group 10"/>
          <p:cNvGrpSpPr>
            <a:grpSpLocks/>
          </p:cNvGrpSpPr>
          <p:nvPr/>
        </p:nvGrpSpPr>
        <p:grpSpPr bwMode="auto">
          <a:xfrm>
            <a:off x="609600" y="5029200"/>
            <a:ext cx="1828800" cy="533400"/>
            <a:chOff x="609600" y="5029200"/>
            <a:chExt cx="1828800" cy="533400"/>
          </a:xfrm>
        </p:grpSpPr>
        <p:sp>
          <p:nvSpPr>
            <p:cNvPr id="12" name="Rounded Rectangle 11"/>
            <p:cNvSpPr>
              <a:spLocks noChangeArrowheads="1"/>
            </p:cNvSpPr>
            <p:nvPr/>
          </p:nvSpPr>
          <p:spPr bwMode="auto">
            <a:xfrm>
              <a:off x="609600" y="5029200"/>
              <a:ext cx="1828800" cy="5334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2400" smtClean="0">
                  <a:solidFill>
                    <a:srgbClr val="FFFFFF"/>
                  </a:solidFill>
                </a:rPr>
                <a:t>SQL </a:t>
              </a:r>
            </a:p>
          </p:txBody>
        </p:sp>
        <p:cxnSp>
          <p:nvCxnSpPr>
            <p:cNvPr id="16" name="Straight Connector 15"/>
            <p:cNvCxnSpPr>
              <a:cxnSpLocks noChangeShapeType="1"/>
            </p:cNvCxnSpPr>
            <p:nvPr/>
          </p:nvCxnSpPr>
          <p:spPr bwMode="auto">
            <a:xfrm>
              <a:off x="1219200" y="5335588"/>
              <a:ext cx="533400" cy="1587"/>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b="1" smtClean="0"/>
              <a:t>Disadvantages</a:t>
            </a:r>
          </a:p>
        </p:txBody>
      </p:sp>
      <p:sp>
        <p:nvSpPr>
          <p:cNvPr id="12291" name="TextBox 3"/>
          <p:cNvSpPr txBox="1">
            <a:spLocks noChangeArrowheads="1"/>
          </p:cNvSpPr>
          <p:nvPr/>
        </p:nvSpPr>
        <p:spPr bwMode="auto">
          <a:xfrm>
            <a:off x="304800" y="1295400"/>
            <a:ext cx="4173538" cy="523875"/>
          </a:xfrm>
          <a:prstGeom prst="rect">
            <a:avLst/>
          </a:prstGeom>
          <a:noFill/>
          <a:ln w="9525">
            <a:noFill/>
            <a:miter lim="800000"/>
            <a:headEnd/>
            <a:tailEnd/>
          </a:ln>
        </p:spPr>
        <p:txBody>
          <a:bodyPr wrap="none">
            <a:spAutoFit/>
          </a:bodyPr>
          <a:lstStyle/>
          <a:p>
            <a:pPr algn="l"/>
            <a:r>
              <a:rPr lang="en-US" altLang="en-US" sz="2800">
                <a:solidFill>
                  <a:schemeClr val="tx2"/>
                </a:solidFill>
                <a:latin typeface="Calibri" charset="0"/>
              </a:rPr>
              <a:t>1. Extremely rigid data flow</a:t>
            </a:r>
          </a:p>
        </p:txBody>
      </p:sp>
      <p:cxnSp>
        <p:nvCxnSpPr>
          <p:cNvPr id="9" name="Straight Arrow Connector 8"/>
          <p:cNvCxnSpPr>
            <a:cxnSpLocks noChangeShapeType="1"/>
          </p:cNvCxnSpPr>
          <p:nvPr/>
        </p:nvCxnSpPr>
        <p:spPr bwMode="auto">
          <a:xfrm flipV="1">
            <a:off x="4965700" y="160020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3" name="Straight Arrow Connector 12"/>
          <p:cNvCxnSpPr>
            <a:cxnSpLocks noChangeShapeType="1"/>
          </p:cNvCxnSpPr>
          <p:nvPr/>
        </p:nvCxnSpPr>
        <p:spPr bwMode="auto">
          <a:xfrm flipV="1">
            <a:off x="6248400" y="1604963"/>
            <a:ext cx="381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4" name="Straight Arrow Connector 13"/>
          <p:cNvCxnSpPr>
            <a:cxnSpLocks noChangeShapeType="1"/>
          </p:cNvCxnSpPr>
          <p:nvPr/>
        </p:nvCxnSpPr>
        <p:spPr bwMode="auto">
          <a:xfrm flipV="1">
            <a:off x="7391400" y="1595438"/>
            <a:ext cx="5207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5" name="TextBox 14"/>
          <p:cNvSpPr txBox="1">
            <a:spLocks noChangeArrowheads="1"/>
          </p:cNvSpPr>
          <p:nvPr/>
        </p:nvSpPr>
        <p:spPr bwMode="auto">
          <a:xfrm>
            <a:off x="1071563" y="1819275"/>
            <a:ext cx="2887662" cy="457200"/>
          </a:xfrm>
          <a:prstGeom prst="rect">
            <a:avLst/>
          </a:prstGeom>
          <a:noFill/>
          <a:ln w="9525">
            <a:noFill/>
            <a:miter lim="800000"/>
            <a:headEnd/>
            <a:tailEnd/>
          </a:ln>
        </p:spPr>
        <p:txBody>
          <a:bodyPr wrap="none">
            <a:spAutoFit/>
          </a:bodyPr>
          <a:lstStyle/>
          <a:p>
            <a:pPr algn="l"/>
            <a:r>
              <a:rPr lang="en-US" altLang="en-US" sz="2400">
                <a:latin typeface="Calibri" charset="0"/>
              </a:rPr>
              <a:t>Other flows hacked in</a:t>
            </a:r>
          </a:p>
        </p:txBody>
      </p:sp>
      <p:cxnSp>
        <p:nvCxnSpPr>
          <p:cNvPr id="16" name="Straight Arrow Connector 15"/>
          <p:cNvCxnSpPr>
            <a:cxnSpLocks noChangeShapeType="1"/>
            <a:endCxn id="18" idx="3"/>
          </p:cNvCxnSpPr>
          <p:nvPr/>
        </p:nvCxnSpPr>
        <p:spPr bwMode="auto">
          <a:xfrm flipV="1">
            <a:off x="677863" y="2949575"/>
            <a:ext cx="512762" cy="4032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8" name="Oval 17"/>
          <p:cNvSpPr>
            <a:spLocks noChangeArrowheads="1"/>
          </p:cNvSpPr>
          <p:nvPr/>
        </p:nvSpPr>
        <p:spPr bwMode="auto">
          <a:xfrm>
            <a:off x="10795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grpSp>
        <p:nvGrpSpPr>
          <p:cNvPr id="3" name="Group 25"/>
          <p:cNvGrpSpPr>
            <a:grpSpLocks/>
          </p:cNvGrpSpPr>
          <p:nvPr/>
        </p:nvGrpSpPr>
        <p:grpSpPr bwMode="auto">
          <a:xfrm>
            <a:off x="1287463" y="3048000"/>
            <a:ext cx="381000" cy="373063"/>
            <a:chOff x="3733800" y="3204075"/>
            <a:chExt cx="372758" cy="379560"/>
          </a:xfrm>
        </p:grpSpPr>
        <p:cxnSp>
          <p:nvCxnSpPr>
            <p:cNvPr id="20" name="Straight Connector 19"/>
            <p:cNvCxnSpPr>
              <a:cxnSpLocks noChangeShapeType="1"/>
            </p:cNvCxnSpPr>
            <p:nvPr/>
          </p:nvCxnSpPr>
          <p:spPr bwMode="auto">
            <a:xfrm rot="5400000">
              <a:off x="3544796"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1" name="Straight Connector 20"/>
            <p:cNvCxnSpPr>
              <a:cxnSpLocks noChangeShapeType="1"/>
            </p:cNvCxnSpPr>
            <p:nvPr/>
          </p:nvCxnSpPr>
          <p:spPr bwMode="auto">
            <a:xfrm rot="5400000">
              <a:off x="3914448" y="3393079"/>
              <a:ext cx="379560" cy="1553"/>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2" name="Straight Connector 21"/>
            <p:cNvCxnSpPr>
              <a:cxnSpLocks noChangeShapeType="1"/>
            </p:cNvCxnSpPr>
            <p:nvPr/>
          </p:nvCxnSpPr>
          <p:spPr bwMode="auto">
            <a:xfrm rot="5400000">
              <a:off x="3731175" y="3208252"/>
              <a:ext cx="379560" cy="371205"/>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4" name="Straight Connector 23"/>
            <p:cNvCxnSpPr>
              <a:cxnSpLocks noChangeShapeType="1"/>
            </p:cNvCxnSpPr>
            <p:nvPr/>
          </p:nvCxnSpPr>
          <p:spPr bwMode="auto">
            <a:xfrm rot="16200000" flipH="1">
              <a:off x="3729654" y="3208221"/>
              <a:ext cx="377944" cy="369652"/>
            </a:xfrm>
            <a:prstGeom prst="line">
              <a:avLst/>
            </a:prstGeom>
            <a:noFill/>
            <a:ln w="25400">
              <a:solidFill>
                <a:schemeClr val="bg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grpSp>
      <p:cxnSp>
        <p:nvCxnSpPr>
          <p:cNvPr id="27" name="Straight Arrow Connector 26"/>
          <p:cNvCxnSpPr>
            <a:cxnSpLocks noChangeShapeType="1"/>
            <a:endCxn id="18" idx="1"/>
          </p:cNvCxnSpPr>
          <p:nvPr/>
        </p:nvCxnSpPr>
        <p:spPr bwMode="auto">
          <a:xfrm>
            <a:off x="677863" y="2133600"/>
            <a:ext cx="512762" cy="32861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34" name="TextBox 33"/>
          <p:cNvSpPr txBox="1">
            <a:spLocks noChangeArrowheads="1"/>
          </p:cNvSpPr>
          <p:nvPr/>
        </p:nvSpPr>
        <p:spPr bwMode="auto">
          <a:xfrm>
            <a:off x="533400" y="3419475"/>
            <a:ext cx="1912938" cy="457200"/>
          </a:xfrm>
          <a:prstGeom prst="rect">
            <a:avLst/>
          </a:prstGeom>
          <a:noFill/>
          <a:ln w="9525">
            <a:noFill/>
            <a:miter lim="800000"/>
            <a:headEnd/>
            <a:tailEnd/>
          </a:ln>
        </p:spPr>
        <p:txBody>
          <a:bodyPr>
            <a:spAutoFit/>
          </a:bodyPr>
          <a:lstStyle/>
          <a:p>
            <a:r>
              <a:rPr lang="en-US" altLang="en-US" sz="2400">
                <a:latin typeface="Calibri" charset="0"/>
              </a:rPr>
              <a:t>Join, Union</a:t>
            </a:r>
          </a:p>
        </p:txBody>
      </p:sp>
      <p:cxnSp>
        <p:nvCxnSpPr>
          <p:cNvPr id="37" name="Straight Arrow Connector 36"/>
          <p:cNvCxnSpPr>
            <a:cxnSpLocks noChangeShapeType="1"/>
          </p:cNvCxnSpPr>
          <p:nvPr/>
        </p:nvCxnSpPr>
        <p:spPr bwMode="auto">
          <a:xfrm>
            <a:off x="2590800" y="2667000"/>
            <a:ext cx="51435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39" name="Oval 38"/>
          <p:cNvSpPr>
            <a:spLocks noChangeArrowheads="1"/>
          </p:cNvSpPr>
          <p:nvPr/>
        </p:nvSpPr>
        <p:spPr bwMode="auto">
          <a:xfrm>
            <a:off x="310515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endParaRPr lang="en-US" altLang="en-US" smtClean="0">
              <a:solidFill>
                <a:srgbClr val="FFFFFF"/>
              </a:solidFill>
            </a:endParaRPr>
          </a:p>
        </p:txBody>
      </p:sp>
      <p:cxnSp>
        <p:nvCxnSpPr>
          <p:cNvPr id="40" name="Straight Arrow Connector 39"/>
          <p:cNvCxnSpPr>
            <a:cxnSpLocks noChangeShapeType="1"/>
            <a:stCxn id="39" idx="7"/>
          </p:cNvCxnSpPr>
          <p:nvPr/>
        </p:nvCxnSpPr>
        <p:spPr bwMode="auto">
          <a:xfrm rot="5400000" flipH="1" flipV="1">
            <a:off x="3906044" y="2175669"/>
            <a:ext cx="13652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a:stCxn id="39" idx="5"/>
          </p:cNvCxnSpPr>
          <p:nvPr/>
        </p:nvCxnSpPr>
        <p:spPr bwMode="auto">
          <a:xfrm rot="16200000" flipH="1">
            <a:off x="3871119" y="2834481"/>
            <a:ext cx="206375" cy="4365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47" name="TextBox 46"/>
          <p:cNvSpPr txBox="1">
            <a:spLocks noChangeArrowheads="1"/>
          </p:cNvSpPr>
          <p:nvPr/>
        </p:nvSpPr>
        <p:spPr bwMode="auto">
          <a:xfrm>
            <a:off x="3200400" y="3421063"/>
            <a:ext cx="731838" cy="457200"/>
          </a:xfrm>
          <a:prstGeom prst="rect">
            <a:avLst/>
          </a:prstGeom>
          <a:noFill/>
          <a:ln w="9525">
            <a:noFill/>
            <a:miter lim="800000"/>
            <a:headEnd/>
            <a:tailEnd/>
          </a:ln>
        </p:spPr>
        <p:txBody>
          <a:bodyPr>
            <a:spAutoFit/>
          </a:bodyPr>
          <a:lstStyle/>
          <a:p>
            <a:r>
              <a:rPr lang="en-US" altLang="en-US" sz="2400">
                <a:latin typeface="Calibri" charset="0"/>
              </a:rPr>
              <a:t>Split</a:t>
            </a:r>
          </a:p>
        </p:txBody>
      </p:sp>
      <p:sp>
        <p:nvSpPr>
          <p:cNvPr id="52" name="Oval 51"/>
          <p:cNvSpPr>
            <a:spLocks noChangeArrowheads="1"/>
          </p:cNvSpPr>
          <p:nvPr/>
        </p:nvSpPr>
        <p:spPr bwMode="auto">
          <a:xfrm>
            <a:off x="5486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3" name="Oval 52"/>
          <p:cNvSpPr>
            <a:spLocks noChangeArrowheads="1"/>
          </p:cNvSpPr>
          <p:nvPr/>
        </p:nvSpPr>
        <p:spPr bwMode="auto">
          <a:xfrm>
            <a:off x="6629400" y="1258888"/>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55" name="Straight Arrow Connector 54"/>
          <p:cNvCxnSpPr>
            <a:cxnSpLocks noChangeShapeType="1"/>
          </p:cNvCxnSpPr>
          <p:nvPr/>
        </p:nvCxnSpPr>
        <p:spPr bwMode="auto">
          <a:xfrm flipV="1">
            <a:off x="4724400" y="2660650"/>
            <a:ext cx="5207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6" name="Straight Arrow Connector 55"/>
          <p:cNvCxnSpPr>
            <a:cxnSpLocks noChangeShapeType="1"/>
          </p:cNvCxnSpPr>
          <p:nvPr/>
        </p:nvCxnSpPr>
        <p:spPr bwMode="auto">
          <a:xfrm flipV="1">
            <a:off x="6007100" y="2665413"/>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58" name="Oval 57"/>
          <p:cNvSpPr>
            <a:spLocks noChangeArrowheads="1"/>
          </p:cNvSpPr>
          <p:nvPr/>
        </p:nvSpPr>
        <p:spPr bwMode="auto">
          <a:xfrm>
            <a:off x="52451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59" name="Oval 58"/>
          <p:cNvSpPr>
            <a:spLocks noChangeArrowheads="1"/>
          </p:cNvSpPr>
          <p:nvPr/>
        </p:nvSpPr>
        <p:spPr bwMode="auto">
          <a:xfrm>
            <a:off x="62484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cxnSp>
        <p:nvCxnSpPr>
          <p:cNvPr id="61" name="Straight Arrow Connector 60"/>
          <p:cNvCxnSpPr>
            <a:cxnSpLocks noChangeShapeType="1"/>
          </p:cNvCxnSpPr>
          <p:nvPr/>
        </p:nvCxnSpPr>
        <p:spPr bwMode="auto">
          <a:xfrm flipV="1">
            <a:off x="7010400" y="2667000"/>
            <a:ext cx="2413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62" name="Oval 61"/>
          <p:cNvSpPr>
            <a:spLocks noChangeArrowheads="1"/>
          </p:cNvSpPr>
          <p:nvPr/>
        </p:nvSpPr>
        <p:spPr bwMode="auto">
          <a:xfrm>
            <a:off x="7251700" y="2362200"/>
            <a:ext cx="762000" cy="687388"/>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R</a:t>
            </a:r>
          </a:p>
        </p:txBody>
      </p:sp>
      <p:cxnSp>
        <p:nvCxnSpPr>
          <p:cNvPr id="63" name="Straight Arrow Connector 62"/>
          <p:cNvCxnSpPr>
            <a:cxnSpLocks noChangeShapeType="1"/>
          </p:cNvCxnSpPr>
          <p:nvPr/>
        </p:nvCxnSpPr>
        <p:spPr bwMode="auto">
          <a:xfrm flipV="1">
            <a:off x="8013700" y="2643188"/>
            <a:ext cx="239713"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64" name="Oval 63"/>
          <p:cNvSpPr>
            <a:spLocks noChangeArrowheads="1"/>
          </p:cNvSpPr>
          <p:nvPr/>
        </p:nvSpPr>
        <p:spPr bwMode="auto">
          <a:xfrm>
            <a:off x="8253413" y="2360613"/>
            <a:ext cx="762000" cy="687387"/>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algn="l">
              <a:defRPr>
                <a:solidFill>
                  <a:schemeClr val="tx1"/>
                </a:solidFill>
                <a:latin typeface="Calibri" charset="0"/>
                <a:ea typeface="ＭＳ Ｐゴシック" pitchFamily="-110" charset="-128"/>
              </a:defRPr>
            </a:lvl1pPr>
            <a:lvl2pPr marL="37931725" indent="-37474525" algn="l">
              <a:defRPr>
                <a:solidFill>
                  <a:schemeClr val="tx1"/>
                </a:solidFill>
                <a:latin typeface="Calibri" charset="0"/>
                <a:ea typeface="ＭＳ Ｐゴシック" pitchFamily="-110" charset="-128"/>
              </a:defRPr>
            </a:lvl2pPr>
            <a:lvl3pPr>
              <a:defRPr>
                <a:solidFill>
                  <a:schemeClr val="tx1"/>
                </a:solidFill>
                <a:latin typeface="Calibri" charset="0"/>
                <a:ea typeface="ＭＳ Ｐゴシック" pitchFamily="-110" charset="-128"/>
              </a:defRPr>
            </a:lvl3pPr>
            <a:lvl4pPr>
              <a:defRPr>
                <a:solidFill>
                  <a:schemeClr val="tx1"/>
                </a:solidFill>
                <a:latin typeface="Calibri" charset="0"/>
                <a:ea typeface="ＭＳ Ｐゴシック" pitchFamily="-110" charset="-128"/>
              </a:defRPr>
            </a:lvl4pPr>
            <a:lvl5pPr>
              <a:defRPr>
                <a:solidFill>
                  <a:schemeClr val="tx1"/>
                </a:solidFill>
                <a:latin typeface="Calibri" charset="0"/>
                <a:ea typeface="ＭＳ Ｐゴシック" pitchFamily="-110" charset="-128"/>
              </a:defRPr>
            </a:lvl5pPr>
            <a:lvl6pPr marL="457200" fontAlgn="base">
              <a:spcBef>
                <a:spcPct val="0"/>
              </a:spcBef>
              <a:spcAft>
                <a:spcPct val="0"/>
              </a:spcAft>
              <a:defRPr>
                <a:solidFill>
                  <a:schemeClr val="tx1"/>
                </a:solidFill>
                <a:latin typeface="Calibri" charset="0"/>
                <a:ea typeface="ＭＳ Ｐゴシック" pitchFamily="-110" charset="-128"/>
              </a:defRPr>
            </a:lvl6pPr>
            <a:lvl7pPr marL="914400" fontAlgn="base">
              <a:spcBef>
                <a:spcPct val="0"/>
              </a:spcBef>
              <a:spcAft>
                <a:spcPct val="0"/>
              </a:spcAft>
              <a:defRPr>
                <a:solidFill>
                  <a:schemeClr val="tx1"/>
                </a:solidFill>
                <a:latin typeface="Calibri" charset="0"/>
                <a:ea typeface="ＭＳ Ｐゴシック" pitchFamily="-110" charset="-128"/>
              </a:defRPr>
            </a:lvl7pPr>
            <a:lvl8pPr marL="1371600" fontAlgn="base">
              <a:spcBef>
                <a:spcPct val="0"/>
              </a:spcBef>
              <a:spcAft>
                <a:spcPct val="0"/>
              </a:spcAft>
              <a:defRPr>
                <a:solidFill>
                  <a:schemeClr val="tx1"/>
                </a:solidFill>
                <a:latin typeface="Calibri" charset="0"/>
                <a:ea typeface="ＭＳ Ｐゴシック" pitchFamily="-110" charset="-128"/>
              </a:defRPr>
            </a:lvl8pPr>
            <a:lvl9pPr marL="1828800" fontAlgn="base">
              <a:spcBef>
                <a:spcPct val="0"/>
              </a:spcBef>
              <a:spcAft>
                <a:spcPct val="0"/>
              </a:spcAft>
              <a:defRPr>
                <a:solidFill>
                  <a:schemeClr val="tx1"/>
                </a:solidFill>
                <a:latin typeface="Calibri" charset="0"/>
                <a:ea typeface="ＭＳ Ｐゴシック" pitchFamily="-110" charset="-128"/>
              </a:defRPr>
            </a:lvl9pPr>
          </a:lstStyle>
          <a:p>
            <a:pPr algn="ctr">
              <a:defRPr/>
            </a:pPr>
            <a:r>
              <a:rPr lang="en-US" altLang="en-US" sz="3200" smtClean="0">
                <a:solidFill>
                  <a:srgbClr val="FFFFFF"/>
                </a:solidFill>
              </a:rPr>
              <a:t>M</a:t>
            </a:r>
          </a:p>
        </p:txBody>
      </p:sp>
      <p:sp>
        <p:nvSpPr>
          <p:cNvPr id="65" name="TextBox 64"/>
          <p:cNvSpPr txBox="1">
            <a:spLocks noChangeArrowheads="1"/>
          </p:cNvSpPr>
          <p:nvPr/>
        </p:nvSpPr>
        <p:spPr bwMode="auto">
          <a:xfrm>
            <a:off x="6750050" y="3414713"/>
            <a:ext cx="1001713" cy="457200"/>
          </a:xfrm>
          <a:prstGeom prst="rect">
            <a:avLst/>
          </a:prstGeom>
          <a:noFill/>
          <a:ln w="9525">
            <a:noFill/>
            <a:miter lim="800000"/>
            <a:headEnd/>
            <a:tailEnd/>
          </a:ln>
        </p:spPr>
        <p:txBody>
          <a:bodyPr wrap="none">
            <a:spAutoFit/>
          </a:bodyPr>
          <a:lstStyle/>
          <a:p>
            <a:r>
              <a:rPr lang="en-US" altLang="en-US" sz="2400">
                <a:latin typeface="Calibri" charset="0"/>
              </a:rPr>
              <a:t>Chains</a:t>
            </a:r>
          </a:p>
        </p:txBody>
      </p:sp>
      <p:sp>
        <p:nvSpPr>
          <p:cNvPr id="66" name="TextBox 65"/>
          <p:cNvSpPr txBox="1">
            <a:spLocks noChangeArrowheads="1"/>
          </p:cNvSpPr>
          <p:nvPr/>
        </p:nvSpPr>
        <p:spPr bwMode="auto">
          <a:xfrm>
            <a:off x="304800" y="3876675"/>
            <a:ext cx="8083550"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2. Common operations must be coded by hand</a:t>
            </a:r>
          </a:p>
          <a:p>
            <a:pPr lvl="1" algn="l">
              <a:buFont typeface="Arial" charset="0"/>
              <a:buChar char="•"/>
            </a:pPr>
            <a:r>
              <a:rPr lang="en-US" altLang="en-US" sz="2800">
                <a:latin typeface="Calibri" charset="0"/>
              </a:rPr>
              <a:t> Join, filter, projection, aggregates, sorting, distinct</a:t>
            </a:r>
          </a:p>
        </p:txBody>
      </p:sp>
      <p:sp>
        <p:nvSpPr>
          <p:cNvPr id="35" name="TextBox 34"/>
          <p:cNvSpPr txBox="1">
            <a:spLocks noChangeArrowheads="1"/>
          </p:cNvSpPr>
          <p:nvPr/>
        </p:nvSpPr>
        <p:spPr bwMode="auto">
          <a:xfrm>
            <a:off x="304800" y="4822825"/>
            <a:ext cx="7291388"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Semantics hidden </a:t>
            </a:r>
            <a:r>
              <a:rPr lang="en-US" altLang="en-US" sz="2800">
                <a:latin typeface="Calibri" charset="0"/>
              </a:rPr>
              <a:t>inside map-reduce functions</a:t>
            </a:r>
          </a:p>
          <a:p>
            <a:pPr lvl="1" algn="l">
              <a:buFont typeface="Arial" charset="0"/>
              <a:buChar char="•"/>
            </a:pPr>
            <a:r>
              <a:rPr lang="en-US" altLang="en-US" sz="2800">
                <a:latin typeface="Calibri" charset="0"/>
              </a:rPr>
              <a:t> Difficult to maintain, extend, and optimize</a:t>
            </a:r>
          </a:p>
        </p:txBody>
      </p:sp>
      <p:sp>
        <p:nvSpPr>
          <p:cNvPr id="2" name="TextBox 34"/>
          <p:cNvSpPr txBox="1">
            <a:spLocks noChangeArrowheads="1"/>
          </p:cNvSpPr>
          <p:nvPr/>
        </p:nvSpPr>
        <p:spPr bwMode="auto">
          <a:xfrm>
            <a:off x="328613" y="5791200"/>
            <a:ext cx="7085012" cy="946150"/>
          </a:xfrm>
          <a:prstGeom prst="rect">
            <a:avLst/>
          </a:prstGeom>
          <a:noFill/>
          <a:ln w="9525">
            <a:noFill/>
            <a:miter lim="800000"/>
            <a:headEnd/>
            <a:tailEnd/>
          </a:ln>
        </p:spPr>
        <p:txBody>
          <a:bodyPr wrap="none">
            <a:spAutoFit/>
          </a:bodyPr>
          <a:lstStyle/>
          <a:p>
            <a:pPr algn="l"/>
            <a:r>
              <a:rPr lang="en-US" altLang="en-US" sz="2800">
                <a:solidFill>
                  <a:srgbClr val="1F497D"/>
                </a:solidFill>
                <a:latin typeface="Calibri" charset="0"/>
              </a:rPr>
              <a:t>3. No combined processing of multiple Datasets</a:t>
            </a:r>
            <a:endParaRPr lang="en-US" altLang="en-US" sz="2800">
              <a:latin typeface="Calibri" charset="0"/>
            </a:endParaRPr>
          </a:p>
          <a:p>
            <a:pPr lvl="1" algn="l">
              <a:buFont typeface="Arial" charset="0"/>
              <a:buChar char="•"/>
            </a:pPr>
            <a:r>
              <a:rPr lang="en-US" altLang="en-US" sz="2800">
                <a:latin typeface="Calibri" charset="0"/>
              </a:rPr>
              <a:t> Joins and other data processing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15689</TotalTime>
  <Words>2461</Words>
  <Application>Microsoft Office PowerPoint</Application>
  <PresentationFormat>On-screen Show (4:3)</PresentationFormat>
  <Paragraphs>739</Paragraphs>
  <Slides>57</Slides>
  <Notes>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Outline</vt:lpstr>
      <vt:lpstr>Data Processing Renaissance</vt:lpstr>
      <vt:lpstr>Data Warehousing …?</vt:lpstr>
      <vt:lpstr>Map-Reduce</vt:lpstr>
      <vt:lpstr>Slide 6</vt:lpstr>
      <vt:lpstr>Slide 7</vt:lpstr>
      <vt:lpstr> The Map-Reduce Appeal</vt:lpstr>
      <vt:lpstr>Disadvantages</vt:lpstr>
      <vt:lpstr>Motivation</vt:lpstr>
      <vt:lpstr>Enter Pig Latin</vt:lpstr>
      <vt:lpstr>Outline</vt:lpstr>
      <vt:lpstr>   Pig Latin: Data Types</vt:lpstr>
      <vt:lpstr>      Example: Data Model</vt:lpstr>
      <vt:lpstr>  Pig Latin: Input/Output Data</vt:lpstr>
      <vt:lpstr>    Pig Latin: General Syntax</vt:lpstr>
      <vt:lpstr>   Pig Latin: Expression Table</vt:lpstr>
      <vt:lpstr>  Pig Latin: FOREACH with Flatten</vt:lpstr>
      <vt:lpstr>   Pig Latin: COGROUP</vt:lpstr>
      <vt:lpstr>Slide 20</vt:lpstr>
      <vt:lpstr>   Pig Latin: Map-Reduce</vt:lpstr>
      <vt:lpstr>   Pig Latin: Other Commands</vt:lpstr>
      <vt:lpstr>   Pig Latin: Nested Operations</vt:lpstr>
      <vt:lpstr>   Pig Pen: Screen Shot</vt:lpstr>
      <vt:lpstr>   Pig Latin: Example 1</vt:lpstr>
      <vt:lpstr>   Data Flow</vt:lpstr>
      <vt:lpstr>   Equivalent Pig Latin</vt:lpstr>
      <vt:lpstr>Example 2: Data Analysis Task</vt:lpstr>
      <vt:lpstr>   Data  Flow</vt:lpstr>
      <vt:lpstr>   Equivalent Pig Latin</vt:lpstr>
      <vt:lpstr>Quick Start and Interoperability</vt:lpstr>
      <vt:lpstr>Quick Start and Interoperability</vt:lpstr>
      <vt:lpstr>User-Code as a First-Class Citizen</vt:lpstr>
      <vt:lpstr>Nested Data Model</vt:lpstr>
      <vt:lpstr>Nested Data Model</vt:lpstr>
      <vt:lpstr>CoGroup</vt:lpstr>
      <vt:lpstr>Pig Features </vt:lpstr>
      <vt:lpstr>Outline</vt:lpstr>
      <vt:lpstr>Compilation</vt:lpstr>
      <vt:lpstr>Parsing</vt:lpstr>
      <vt:lpstr>Logical Plan</vt:lpstr>
      <vt:lpstr>Physical Plan</vt:lpstr>
      <vt:lpstr>Logic Plan</vt:lpstr>
      <vt:lpstr>Physical Plan</vt:lpstr>
      <vt:lpstr>Logical to Physical Plan for Group operator</vt:lpstr>
      <vt:lpstr>Map Reduce Plan</vt:lpstr>
      <vt:lpstr>Slide 47</vt:lpstr>
      <vt:lpstr>MapReduce Plan</vt:lpstr>
      <vt:lpstr>Slide 49</vt:lpstr>
      <vt:lpstr>      Pig Latin to Physical Plan</vt:lpstr>
      <vt:lpstr>    Logical Plan to Physical Plan</vt:lpstr>
      <vt:lpstr> Physical Plan to Map-Reduce Plan</vt:lpstr>
      <vt:lpstr>    Implementation</vt:lpstr>
      <vt:lpstr>   Compilation into Map-Reduce</vt:lpstr>
      <vt:lpstr>     Performance</vt:lpstr>
      <vt:lpstr>Strong &amp; Weak Points</vt:lpstr>
      <vt:lpstr>Summary</vt:lpstr>
    </vt:vector>
  </TitlesOfParts>
  <Company>Yahoo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Utkarsh Srivastava</dc:creator>
  <cp:lastModifiedBy>lkhan</cp:lastModifiedBy>
  <cp:revision>1008</cp:revision>
  <dcterms:created xsi:type="dcterms:W3CDTF">2009-10-12T00:17:57Z</dcterms:created>
  <dcterms:modified xsi:type="dcterms:W3CDTF">2015-02-19T18:59:26Z</dcterms:modified>
</cp:coreProperties>
</file>