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xls" ContentType="application/vnd.ms-exce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299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301" r:id="rId20"/>
    <p:sldId id="269" r:id="rId21"/>
    <p:sldId id="320" r:id="rId22"/>
    <p:sldId id="272" r:id="rId23"/>
    <p:sldId id="307" r:id="rId24"/>
    <p:sldId id="347" r:id="rId25"/>
    <p:sldId id="274" r:id="rId26"/>
    <p:sldId id="275" r:id="rId27"/>
    <p:sldId id="276" r:id="rId28"/>
    <p:sldId id="344" r:id="rId29"/>
    <p:sldId id="310" r:id="rId30"/>
    <p:sldId id="311" r:id="rId31"/>
    <p:sldId id="348" r:id="rId32"/>
    <p:sldId id="321" r:id="rId33"/>
    <p:sldId id="324" r:id="rId34"/>
    <p:sldId id="341" r:id="rId35"/>
    <p:sldId id="325" r:id="rId36"/>
    <p:sldId id="326" r:id="rId37"/>
    <p:sldId id="309" r:id="rId38"/>
    <p:sldId id="308" r:id="rId39"/>
    <p:sldId id="281" r:id="rId40"/>
    <p:sldId id="303" r:id="rId41"/>
    <p:sldId id="280" r:id="rId42"/>
    <p:sldId id="282" r:id="rId43"/>
    <p:sldId id="343" r:id="rId44"/>
    <p:sldId id="314" r:id="rId45"/>
    <p:sldId id="305" r:id="rId46"/>
    <p:sldId id="345" r:id="rId47"/>
    <p:sldId id="346" r:id="rId48"/>
    <p:sldId id="315" r:id="rId49"/>
    <p:sldId id="327" r:id="rId50"/>
    <p:sldId id="328" r:id="rId51"/>
    <p:sldId id="329" r:id="rId52"/>
    <p:sldId id="330" r:id="rId53"/>
    <p:sldId id="316" r:id="rId54"/>
    <p:sldId id="317" r:id="rId55"/>
    <p:sldId id="318" r:id="rId56"/>
    <p:sldId id="319" r:id="rId57"/>
  </p:sldIdLst>
  <p:sldSz cx="9144000" cy="6858000" type="screen4x3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8694" autoAdjust="0"/>
  </p:normalViewPr>
  <p:slideViewPr>
    <p:cSldViewPr>
      <p:cViewPr varScale="1">
        <p:scale>
          <a:sx n="57" d="100"/>
          <a:sy n="57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1550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0B59C0D-B17E-4DEA-9170-7E577FDF5760}" type="datetimeFigureOut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3B70F2-189C-4F4A-96D9-4B9869567F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0663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704422-C0D8-4691-A227-9299AE481FE0}" type="datetimeFigureOut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6DF835-88F3-428C-A7B0-7CC873B1DF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005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6677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可以根据关键字指定分区顺序，</a:t>
            </a:r>
            <a:endParaRPr lang="en-US" altLang="zh-CN" dirty="0" smtClean="0"/>
          </a:p>
          <a:p>
            <a:r>
              <a:rPr lang="zh-CN" altLang="en-US" dirty="0" smtClean="0"/>
              <a:t>目前支持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分区和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分区。用户可以使用同一种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来将两个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进行分区，这样便于以后的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是静态类型对象，当然你也可以像定义其他对象一样来定义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RDD[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923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8386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D70648-CEBB-4A79-AAB7-76DAE158D21D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47A7A7-A035-43E7-B0A5-51D2E6DB89EE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设计接口的一个关键问题就是，如何表示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之间的依赖。我们发现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之间的依赖关系可以分为两类，即：（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）窄依赖（</a:t>
            </a:r>
            <a:r>
              <a:rPr lang="en-US" altLang="zh-CN" dirty="0" smtClean="0"/>
              <a:t>narrow dependencies</a:t>
            </a:r>
            <a:r>
              <a:rPr lang="zh-CN" altLang="en-US" dirty="0" smtClean="0"/>
              <a:t>）：子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的每个分区依赖于常数个父分区（即与数据规模无关）；（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）宽依赖（</a:t>
            </a:r>
            <a:r>
              <a:rPr lang="en-US" altLang="zh-CN" dirty="0" smtClean="0"/>
              <a:t>wide dependencies</a:t>
            </a:r>
            <a:r>
              <a:rPr lang="zh-CN" altLang="en-US" dirty="0" smtClean="0"/>
              <a:t>）：子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的每个分区依赖于所有父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分区。例如，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产生窄依赖，而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则是宽依赖（除非父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被哈希分区）。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8305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窄依赖允许一个集群节点以流水线的方式计算所以父分区。</a:t>
            </a:r>
            <a:endParaRPr lang="en-US" altLang="zh-CN" dirty="0" smtClean="0"/>
          </a:p>
          <a:p>
            <a:r>
              <a:rPr lang="zh-CN" altLang="en-US" dirty="0" smtClean="0"/>
              <a:t>宽依赖类似于</a:t>
            </a:r>
            <a:r>
              <a:rPr lang="en-US" altLang="zh-CN" dirty="0" smtClean="0"/>
              <a:t>MR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620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调度器根据目标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的血统关系图（</a:t>
            </a:r>
            <a:r>
              <a:rPr lang="en-US" altLang="zh-CN" dirty="0" smtClean="0"/>
              <a:t>lineage graph</a:t>
            </a:r>
            <a:r>
              <a:rPr lang="zh-CN" altLang="en-US" dirty="0" smtClean="0"/>
              <a:t>）创建一个由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构成的无回路有向图（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）。每个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内部尽可能多地包含一组具有窄依赖关系的转换，并将它们流水线并行化（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的边界有两种情况：一是宽依赖上的混排（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）操作；二是已缓存分区，它可以缩短父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的计算过程。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调度器根据数据存放的位置分配任务，以最小化通信开销。如果某个任务需要处理一个已缓存分区，则直接将任务分配给拥有这个分区的节点。否则，如果需要处理的分区位于多个可能的位置（例如，由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的数据存放位置决定），则将任务分配给这一组节点。对于宽依赖（例如需要混排的依赖），目前的实现方式是，在拥有父分区的节点上将中间结果物化（</a:t>
            </a:r>
            <a:r>
              <a:rPr lang="en-US" altLang="zh-CN" dirty="0" smtClean="0"/>
              <a:t>materialize</a:t>
            </a:r>
            <a:r>
              <a:rPr lang="zh-CN" altLang="en-US" dirty="0" smtClean="0"/>
              <a:t>），简化容错处理，这跟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中物化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输出很像。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如果某个任务失效，只要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中的父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分区可用，则只需在另一个节点上重新运行这个任务即可。如果某些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不可用（例如，混排时某个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输出丢失），则需要重新提交这个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中的所有任务来计算丢失的分区。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zh-CN" altLang="en-US" dirty="0" smtClean="0"/>
              <a:t>最后，</a:t>
            </a:r>
            <a:r>
              <a:rPr lang="en-US" altLang="zh-CN" dirty="0" smtClean="0"/>
              <a:t>lookup</a:t>
            </a:r>
            <a:r>
              <a:rPr lang="zh-CN" altLang="en-US" dirty="0" smtClean="0"/>
              <a:t>行为允许用户从一个哈希或范围分区的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上，根据关键字读取一个数据元素。这里有一个设计问题。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程序调用</a:t>
            </a:r>
            <a:r>
              <a:rPr lang="en-US" altLang="zh-CN" dirty="0" smtClean="0"/>
              <a:t>lookup</a:t>
            </a:r>
            <a:r>
              <a:rPr lang="zh-CN" altLang="en-US" dirty="0" smtClean="0"/>
              <a:t>时，只需要使用当前调度器接口计算关键字所在的那个分区。当然任务也可以在集群上调用</a:t>
            </a:r>
            <a:r>
              <a:rPr lang="en-US" altLang="zh-CN" dirty="0" smtClean="0"/>
              <a:t>lookup</a:t>
            </a:r>
            <a:r>
              <a:rPr lang="zh-CN" altLang="en-US" dirty="0" smtClean="0"/>
              <a:t>，这时可以将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视为一个大的分布式哈希表。这种情况下，任务和被查询的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之间的并没有明确的依赖关系（因为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执行的是</a:t>
            </a:r>
            <a:r>
              <a:rPr lang="en-US" altLang="zh-CN" dirty="0" smtClean="0"/>
              <a:t>lookup</a:t>
            </a:r>
            <a:r>
              <a:rPr lang="zh-CN" altLang="en-US" dirty="0" smtClean="0"/>
              <a:t>），如果所有节点上都没有相应的缓存分区，那么任务需要告诉调度器计算哪些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来完成查找操作。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8223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DSM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可以向全局地址空间的任意文职进行读写操作。这样容错性实现就很困难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限制用户执行批量写操作，有利于容错。不需要</a:t>
            </a:r>
            <a:r>
              <a:rPr lang="en-US" altLang="zh-CN" dirty="0" err="1" smtClean="0"/>
              <a:t>checkpointing</a:t>
            </a:r>
            <a:r>
              <a:rPr lang="zh-CN" altLang="en-US" dirty="0" smtClean="0"/>
              <a:t>开销，因为有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来记录信息。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实现的，所以可以通过备份处理落后的任务。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批量扫描数据存放位置，选择最近的适合数据进行计算。位置感知性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485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 know that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related models had huge adoption for data mining</a:t>
            </a:r>
          </a:p>
          <a:p>
            <a:r>
              <a:rPr lang="en-US" baseline="0" dirty="0" smtClean="0"/>
              <a:t>But as soon as people started putting data into them, they wanted to do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792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分布式资源统一管理平台，现在有很多的分布式计算框架用于特定的计算，如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Pregel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MR</a:t>
            </a:r>
            <a:r>
              <a:rPr lang="zh-CN" altLang="en-US" dirty="0" smtClean="0"/>
              <a:t>在线，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离线等等，他们需要一个统一的资源管理平台来进行资源之间的合理调度，来提高资源利用率和程序的运行效率。</a:t>
            </a:r>
            <a:endParaRPr lang="en-US" altLang="zh-CN" dirty="0" smtClean="0"/>
          </a:p>
          <a:p>
            <a:r>
              <a:rPr lang="zh-CN" altLang="en-US" dirty="0" smtClean="0"/>
              <a:t>目前主流的这类平台还有</a:t>
            </a:r>
            <a:r>
              <a:rPr lang="en-US" altLang="zh-CN" dirty="0" smtClean="0"/>
              <a:t>MRv2,</a:t>
            </a:r>
            <a:r>
              <a:rPr lang="zh-CN" altLang="en-US" dirty="0" smtClean="0"/>
              <a:t>即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自主研发了一个开源计算框架，类似于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168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Note that dataset is reused on each gradient computation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7B2668-F56C-4538-922A-C9B19704F322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5FA095-4E71-4D56-A327-DD225B0E6EC0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This is for a 29 GB dataset on 20 EC2 m1.xlarge machines (4 cores each)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599BD6-4AE8-462B-B92B-5493A407BE4B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FDFB7B-2F18-431C-B309-5538085F7DB5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74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 overhead of</a:t>
            </a:r>
            <a:r>
              <a:rPr lang="en-US" baseline="0" dirty="0" smtClean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922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it’s expensive for data-intensive apps in particular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transactional -&gt; show spectrum with update</a:t>
            </a:r>
            <a:r>
              <a:rPr lang="en-US" baseline="0" dirty="0" smtClean="0"/>
              <a:t> granularity and write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587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RDDs more precisely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75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242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952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Key idea: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93852F-71F5-4BD3-BA38-8BD3F2A381C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2D56-E2FF-478E-A159-3092A961B504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F557-A2EE-45DC-8171-9ACCA0B0DC8F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250A-D6A5-401B-A97F-0C97F7BD6F25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450-92D1-469E-9A42-4AD42B0AE26F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2F4A-5B4E-42E1-88A1-E7DEF85291B2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9E94-AF47-4DA6-94C8-C7B59E5BDC47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5437-917B-4140-A5CE-42856BF6BA41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3BE-1740-41DF-B162-C73762EE69D4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9D90-9B41-4D0E-9642-D0750FE1E950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0360-9CD6-4098-95F3-A51C88AD3429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5049-FAFE-4E4A-87A5-BDEC68EF35ED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E190-D85F-4403-88C0-8026716EC7C5}" type="datetime1">
              <a:rPr lang="zh-CN" altLang="en-US" smtClean="0"/>
              <a:pPr/>
              <a:t>2015-4-3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berkeley.edu/Pubs/TechRpts/2014/EECS-2014-12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7200" b="1" dirty="0" smtClean="0">
                <a:latin typeface="微软雅黑" pitchFamily="34" charset="-122"/>
                <a:ea typeface="微软雅黑" pitchFamily="34" charset="-122"/>
              </a:rPr>
              <a:t>Spark</a:t>
            </a:r>
            <a:endParaRPr lang="zh-CN" altLang="en-US" sz="7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Fast,  Interactive, Language-Integrated Cluster </a:t>
            </a:r>
            <a:r>
              <a:rPr lang="en-US" altLang="zh-CN" sz="3600" dirty="0" smtClean="0">
                <a:solidFill>
                  <a:srgbClr val="0070C0"/>
                </a:solidFill>
              </a:rPr>
              <a:t>Computing</a:t>
            </a:r>
          </a:p>
          <a:p>
            <a:r>
              <a:rPr lang="en-US" sz="3600" dirty="0" smtClean="0"/>
              <a:t>Dr. M</a:t>
            </a:r>
            <a:r>
              <a:rPr lang="en-US" sz="3600" dirty="0" smtClean="0"/>
              <a:t>. </a:t>
            </a:r>
            <a:r>
              <a:rPr lang="en-US" sz="3600" dirty="0" err="1" smtClean="0"/>
              <a:t>Zaharia</a:t>
            </a:r>
            <a:r>
              <a:rPr lang="en-US" sz="3600" dirty="0" smtClean="0"/>
              <a:t>. </a:t>
            </a:r>
            <a:r>
              <a:rPr lang="en-US" sz="3600" dirty="0" smtClean="0">
                <a:hlinkClick r:id="rId2"/>
              </a:rPr>
              <a:t>An Architecture for Fast and General Data Processing on Large Clusters</a:t>
            </a:r>
            <a:r>
              <a:rPr lang="en-US" sz="3600" dirty="0" smtClean="0"/>
              <a:t> </a:t>
            </a:r>
            <a:r>
              <a:rPr lang="en-US" sz="3600" b="1" dirty="0" smtClean="0"/>
              <a:t>(PhD </a:t>
            </a:r>
            <a:r>
              <a:rPr lang="en-US" sz="3600" b="1" dirty="0" smtClean="0"/>
              <a:t>Dissertation)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http://www.eecs.berkeley.edu/Pubs/TechRpts/2014/EECS-2014-12.pdf</a:t>
            </a:r>
          </a:p>
          <a:p>
            <a:endParaRPr lang="en-US" altLang="zh-CN" sz="3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63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066800" y="5596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3714737" y="3947054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3714737" y="4772916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3714737" y="5161260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6254102" y="3947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6254102" y="4772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254102" y="5586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6822300" y="3657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Folded Corner 61"/>
          <p:cNvSpPr/>
          <p:nvPr/>
        </p:nvSpPr>
        <p:spPr>
          <a:xfrm>
            <a:off x="6822300" y="4483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3" name="Folded Corner 62"/>
          <p:cNvSpPr/>
          <p:nvPr/>
        </p:nvSpPr>
        <p:spPr>
          <a:xfrm>
            <a:off x="6822300" y="5297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Rectangle 63"/>
          <p:cNvSpPr/>
          <p:nvPr/>
        </p:nvSpPr>
        <p:spPr>
          <a:xfrm>
            <a:off x="4872891" y="3723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72891" y="4549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72891" y="5360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3714737" y="5161260"/>
            <a:ext cx="1158682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3419" y="6083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425091" y="5075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Can 72"/>
          <p:cNvSpPr/>
          <p:nvPr/>
        </p:nvSpPr>
        <p:spPr>
          <a:xfrm>
            <a:off x="1066800" y="4751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1849184" y="5161260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dirty="0" smtClean="0"/>
              <a:t>RDD Recovery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06888" y="4191000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2326" y="5200214"/>
            <a:ext cx="810370" cy="16945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2"/>
          <p:cNvGrpSpPr/>
          <p:nvPr/>
        </p:nvGrpSpPr>
        <p:grpSpPr>
          <a:xfrm>
            <a:off x="2784930" y="4250019"/>
            <a:ext cx="1312636" cy="1724328"/>
            <a:chOff x="2784930" y="2345019"/>
            <a:chExt cx="1312636" cy="1724328"/>
          </a:xfrm>
        </p:grpSpPr>
        <p:pic>
          <p:nvPicPr>
            <p:cNvPr id="44" name="Picture 43" descr="to_ddr333memory_350.gif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5" name="Picture 44" descr="to_ddr333memory_350.gif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46" name="Picture 45" descr="to_ddr333memory_350.gif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Multiply 39"/>
          <p:cNvSpPr/>
          <p:nvPr/>
        </p:nvSpPr>
        <p:spPr>
          <a:xfrm>
            <a:off x="3471035" y="438393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990600" y="1999002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9" name="Straight Arrow Connector 68"/>
          <p:cNvCxnSpPr>
            <a:stCxn id="68" idx="4"/>
            <a:endCxn id="83" idx="1"/>
          </p:cNvCxnSpPr>
          <p:nvPr/>
        </p:nvCxnSpPr>
        <p:spPr>
          <a:xfrm>
            <a:off x="1772984" y="2411041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310779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 flipV="1">
            <a:off x="3220784" y="2411040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8" idx="1"/>
          </p:cNvCxnSpPr>
          <p:nvPr/>
        </p:nvCxnSpPr>
        <p:spPr>
          <a:xfrm>
            <a:off x="4681439" y="2411040"/>
            <a:ext cx="3594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40886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5950891" y="2411040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27721" y="2411040"/>
            <a:ext cx="326774" cy="103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51907" y="2197566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0600" y="2837327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grpSp>
        <p:nvGrpSpPr>
          <p:cNvPr id="3" name="Group 92"/>
          <p:cNvGrpSpPr/>
          <p:nvPr/>
        </p:nvGrpSpPr>
        <p:grpSpPr>
          <a:xfrm>
            <a:off x="3497567" y="1524000"/>
            <a:ext cx="1312636" cy="1724328"/>
            <a:chOff x="2784930" y="2345019"/>
            <a:chExt cx="1312636" cy="1724328"/>
          </a:xfrm>
        </p:grpSpPr>
        <p:pic>
          <p:nvPicPr>
            <p:cNvPr id="94" name="Picture 93" descr="to_ddr333memory_350.gif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5" name="Picture 94" descr="to_ddr333memory_350.gif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6" name="Picture 95" descr="to_ddr333memory_350.gif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4" name="Group 96"/>
          <p:cNvGrpSpPr/>
          <p:nvPr/>
        </p:nvGrpSpPr>
        <p:grpSpPr>
          <a:xfrm>
            <a:off x="6231164" y="1532525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103" name="Multiply 102"/>
          <p:cNvSpPr/>
          <p:nvPr/>
        </p:nvSpPr>
        <p:spPr>
          <a:xfrm>
            <a:off x="6230923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474211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27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0" grpId="0" animBg="1"/>
      <p:bldP spid="40" grpId="1" animBg="1"/>
      <p:bldP spid="83" grpId="0" animBg="1"/>
      <p:bldP spid="88" grpId="0" animBg="1"/>
      <p:bldP spid="88" grpId="1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466667" cy="4488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Despite their restrictions, RDDs can express surprisingly many 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</a:t>
            </a:r>
            <a:r>
              <a:rPr lang="en-US" i="1" dirty="0" smtClean="0"/>
              <a:t>multiple items</a:t>
            </a:r>
            <a:endParaRPr lang="en-US" i="1" dirty="0" smtClean="0"/>
          </a:p>
          <a:p>
            <a:r>
              <a:rPr lang="en-US" dirty="0" smtClean="0"/>
              <a:t>Unify many current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="" xmlns:p14="http://schemas.microsoft.com/office/powerpoint/2010/main" val="10759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552" y="1556792"/>
            <a:ext cx="8136904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&amp; functional programming</a:t>
            </a:r>
          </a:p>
          <a:p>
            <a:r>
              <a:rPr lang="en-US" altLang="zh-CN" dirty="0" smtClean="0"/>
              <a:t>What is Spark</a:t>
            </a:r>
          </a:p>
          <a:p>
            <a:r>
              <a:rPr lang="en-US" altLang="zh-CN" dirty="0" smtClean="0"/>
              <a:t>Resilient Distributed Datasets (RDDs)</a:t>
            </a:r>
          </a:p>
          <a:p>
            <a:r>
              <a:rPr lang="en-US" altLang="zh-CN" dirty="0" smtClean="0"/>
              <a:t>Implementation </a:t>
            </a:r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25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About </a:t>
            </a:r>
            <a:r>
              <a:rPr lang="en-US" altLang="zh-CN" dirty="0" err="1" smtClean="0"/>
              <a:t>Scala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4644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High-level language for JVM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400" dirty="0"/>
              <a:t>&gt;&gt; Object-oriented + </a:t>
            </a:r>
            <a:r>
              <a:rPr lang="en-US" altLang="zh-CN" sz="2400" dirty="0" smtClean="0"/>
              <a:t>Functional programming (FP)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Statically typed</a:t>
            </a:r>
          </a:p>
          <a:p>
            <a:pPr marL="0" indent="0">
              <a:buNone/>
            </a:pPr>
            <a:r>
              <a:rPr lang="en-US" altLang="zh-CN" sz="2400" dirty="0" smtClean="0"/>
              <a:t>  &gt;&gt; Comparable in speed to Java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&gt;&gt; no need to write types due to type inference</a:t>
            </a:r>
          </a:p>
          <a:p>
            <a:pPr marL="0" indent="0">
              <a:buNone/>
            </a:pPr>
            <a:r>
              <a:rPr lang="en-US" altLang="zh-CN" dirty="0"/>
              <a:t>Interoperates with Java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&gt;&gt; Can use any Java class, inherit from it, 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&gt;&gt; Can also call </a:t>
            </a:r>
            <a:r>
              <a:rPr lang="en-US" altLang="zh-CN" sz="2400" dirty="0" err="1" smtClean="0"/>
              <a:t>Scala</a:t>
            </a:r>
            <a:r>
              <a:rPr lang="en-US" altLang="zh-CN" sz="2400" dirty="0" smtClean="0"/>
              <a:t> code from Java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43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Quick Tour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196752"/>
            <a:ext cx="8352928" cy="518457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9160"/>
            <a:ext cx="4048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41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Quick Tour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968" y="1484784"/>
            <a:ext cx="79334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83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16632"/>
            <a:ext cx="8467829" cy="5760640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36480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83568" y="5877272"/>
            <a:ext cx="784887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All of these leave the list unchanged (List is Immutable)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811" y="0"/>
            <a:ext cx="9157811" cy="6858000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805264"/>
            <a:ext cx="45053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99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195" y="0"/>
            <a:ext cx="915439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6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11560" y="2204864"/>
            <a:ext cx="799288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&amp; functional programming</a:t>
            </a:r>
          </a:p>
          <a:p>
            <a:r>
              <a:rPr lang="en-US" altLang="zh-CN" dirty="0" smtClean="0"/>
              <a:t>What is Spark</a:t>
            </a:r>
          </a:p>
          <a:p>
            <a:r>
              <a:rPr lang="en-US" altLang="zh-CN" dirty="0" smtClean="0"/>
              <a:t>Resilient Distributed Datasets (RDDs)</a:t>
            </a:r>
          </a:p>
          <a:p>
            <a:r>
              <a:rPr lang="en-US" altLang="zh-CN" dirty="0" smtClean="0"/>
              <a:t>Implementation </a:t>
            </a:r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80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b="1" dirty="0" smtClean="0"/>
              <a:t>Project Goals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Extend the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model to better support two common classes of analytics apps:</a:t>
            </a:r>
          </a:p>
          <a:p>
            <a:pPr marL="0" indent="0">
              <a:buNone/>
            </a:pPr>
            <a:r>
              <a:rPr lang="en-US" altLang="zh-CN" sz="2800" dirty="0" smtClean="0"/>
              <a:t> &gt;&gt;  Iterative algorithms (machine learning, graph)</a:t>
            </a:r>
          </a:p>
          <a:p>
            <a:pPr marL="0" indent="0">
              <a:buNone/>
            </a:pPr>
            <a:r>
              <a:rPr lang="en-US" altLang="zh-CN" sz="2800" dirty="0" smtClean="0"/>
              <a:t> &gt;&gt;  Interactive data mining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dirty="0" smtClean="0"/>
              <a:t>Enhance programmability: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2800" dirty="0" smtClean="0"/>
              <a:t>&gt;&gt; Integrate into </a:t>
            </a:r>
            <a:r>
              <a:rPr lang="en-US" altLang="zh-CN" sz="2800" dirty="0" err="1" smtClean="0"/>
              <a:t>Scala</a:t>
            </a:r>
            <a:r>
              <a:rPr lang="en-US" altLang="zh-CN" sz="2800" dirty="0" smtClean="0"/>
              <a:t> programming language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&gt;&gt; Allow interactive use from </a:t>
            </a:r>
            <a:r>
              <a:rPr lang="en-US" altLang="zh-CN" sz="2800" dirty="0" err="1" smtClean="0"/>
              <a:t>Scala</a:t>
            </a:r>
            <a:r>
              <a:rPr lang="en-US" altLang="zh-CN" sz="2800" dirty="0" smtClean="0"/>
              <a:t> interpreter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607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Spark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34849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Concept: resilient distributed datasets (RDDs)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Immutable collections of objects spread across a cluster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Built through parallel </a:t>
            </a:r>
            <a:r>
              <a:rPr lang="en-US" altLang="zh-CN" sz="2400" i="1" dirty="0" smtClean="0"/>
              <a:t>transformations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/>
              <a:t>map, filter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Automatically rebuilt on failure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Controllable </a:t>
            </a:r>
            <a:r>
              <a:rPr lang="en-US" altLang="zh-CN" sz="2400" i="1" dirty="0" smtClean="0"/>
              <a:t>persistence</a:t>
            </a:r>
            <a:r>
              <a:rPr lang="en-US" altLang="zh-CN" sz="2400" dirty="0" smtClean="0"/>
              <a:t> (e.g. caching in RAM) for reuse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&gt;&gt; </a:t>
            </a:r>
            <a:r>
              <a:rPr lang="en-US" altLang="zh-CN" sz="2400" i="1" dirty="0"/>
              <a:t>Shared variables </a:t>
            </a:r>
            <a:r>
              <a:rPr lang="en-US" altLang="zh-CN" sz="2400" dirty="0"/>
              <a:t>that can be used in parallel operations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Goal: work with distributed collections as you would with local ones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1944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Generality of RDDs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487862"/>
          </a:xfrm>
        </p:spPr>
        <p:txBody>
          <a:bodyPr>
            <a:normAutofit fontScale="92500"/>
          </a:bodyPr>
          <a:lstStyle/>
          <a:p>
            <a:r>
              <a:rPr lang="en-US" smtClean="0">
                <a:ea typeface="ＭＳ Ｐゴシック" charset="-128"/>
              </a:rPr>
              <a:t>We conjecture that Spark</a:t>
            </a:r>
            <a:r>
              <a:rPr lang="en-US" altLang="en-US" smtClean="0">
                <a:ea typeface="ＭＳ Ｐゴシック" charset="-128"/>
              </a:rPr>
              <a:t>’</a:t>
            </a:r>
            <a:r>
              <a:rPr lang="en-US" smtClean="0">
                <a:ea typeface="ＭＳ Ｐゴシック" charset="-128"/>
              </a:rPr>
              <a:t>s combination of data flow with RDDs unifies many proposed cluster programming models</a:t>
            </a:r>
          </a:p>
          <a:p>
            <a:pPr lvl="1"/>
            <a:r>
              <a:rPr lang="en-US" i="1" smtClean="0">
                <a:ea typeface="ＭＳ Ｐゴシック" charset="-128"/>
              </a:rPr>
              <a:t>General data flow models:</a:t>
            </a:r>
            <a:r>
              <a:rPr lang="en-US" smtClean="0">
                <a:ea typeface="ＭＳ Ｐゴシック" charset="-128"/>
              </a:rPr>
              <a:t> MapReduce, Dryad, SQL</a:t>
            </a:r>
          </a:p>
          <a:p>
            <a:pPr lvl="1"/>
            <a:r>
              <a:rPr lang="en-US" i="1" smtClean="0">
                <a:ea typeface="ＭＳ Ｐゴシック" charset="-128"/>
              </a:rPr>
              <a:t>Specialized models for stateful apps:</a:t>
            </a:r>
            <a:r>
              <a:rPr lang="en-US" smtClean="0">
                <a:ea typeface="ＭＳ Ｐゴシック" charset="-128"/>
              </a:rPr>
              <a:t> Pregel (BSP), HaLoop (iterative MR), Continuous Bulk Processing</a:t>
            </a:r>
          </a:p>
          <a:p>
            <a:pPr>
              <a:spcBef>
                <a:spcPts val="1600"/>
              </a:spcBef>
            </a:pPr>
            <a:r>
              <a:rPr lang="en-US" smtClean="0">
                <a:ea typeface="ＭＳ Ｐゴシック" charset="-128"/>
              </a:rPr>
              <a:t>Instead of specialized APIs for one type of app, give user first-class control of distrib.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02793" y="2815275"/>
            <a:ext cx="7848872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Scala</a:t>
            </a:r>
            <a:r>
              <a:rPr lang="en-US" altLang="zh-CN" dirty="0"/>
              <a:t> &amp; functional programming</a:t>
            </a:r>
          </a:p>
          <a:p>
            <a:r>
              <a:rPr lang="en-US" altLang="zh-CN" dirty="0"/>
              <a:t>What is Spark</a:t>
            </a:r>
          </a:p>
          <a:p>
            <a:r>
              <a:rPr lang="en-US" altLang="zh-CN" dirty="0"/>
              <a:t>Resilient Distributed Datasets (RDDs)</a:t>
            </a:r>
          </a:p>
          <a:p>
            <a:r>
              <a:rPr lang="en-US" altLang="zh-CN" dirty="0" smtClean="0"/>
              <a:t>Implementation </a:t>
            </a:r>
            <a:endParaRPr lang="en-US" altLang="zh-CN" dirty="0"/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13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RDD Abstraction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An RDD is a read-only , partitioned collection of records</a:t>
            </a:r>
          </a:p>
          <a:p>
            <a:pPr marL="0" indent="0">
              <a:buNone/>
            </a:pPr>
            <a:r>
              <a:rPr lang="en-US" altLang="zh-CN" dirty="0"/>
              <a:t>Can only be created by :</a:t>
            </a:r>
          </a:p>
          <a:p>
            <a:pPr marL="0" indent="0">
              <a:buNone/>
            </a:pPr>
            <a:r>
              <a:rPr lang="en-US" altLang="zh-CN" sz="3100" i="1" dirty="0" smtClean="0"/>
              <a:t>(1) Data </a:t>
            </a:r>
            <a:r>
              <a:rPr lang="en-US" altLang="zh-CN" sz="3100" i="1" dirty="0"/>
              <a:t>in stable storage</a:t>
            </a:r>
          </a:p>
          <a:p>
            <a:pPr marL="0" indent="0">
              <a:buNone/>
            </a:pPr>
            <a:r>
              <a:rPr lang="en-US" altLang="zh-CN" sz="3100" i="1" dirty="0" smtClean="0"/>
              <a:t>(2) Other </a:t>
            </a:r>
            <a:r>
              <a:rPr lang="en-US" altLang="zh-CN" sz="3100" i="1" dirty="0"/>
              <a:t>RDDs (transformation , lineage)</a:t>
            </a:r>
          </a:p>
          <a:p>
            <a:pPr marL="514350" indent="-514350">
              <a:buFont typeface="Arial" pitchFamily="34" charset="0"/>
              <a:buAutoNum type="arabicParenBoth"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dirty="0"/>
              <a:t>An RDD has enough information about how it was derived from other datasets(its lineage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Users can control two aspects of RDDs:</a:t>
            </a:r>
          </a:p>
          <a:p>
            <a:pPr marL="0" indent="0">
              <a:buNone/>
            </a:pPr>
            <a:r>
              <a:rPr lang="en-US" altLang="zh-CN" sz="3000" dirty="0"/>
              <a:t>1) </a:t>
            </a:r>
            <a:r>
              <a:rPr lang="en-US" altLang="zh-CN" sz="3000" i="1" dirty="0" smtClean="0"/>
              <a:t>Persistence </a:t>
            </a:r>
            <a:r>
              <a:rPr lang="en-US" altLang="zh-CN" sz="3000" dirty="0" smtClean="0"/>
              <a:t> (in RAM, reuse)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2) </a:t>
            </a:r>
            <a:r>
              <a:rPr lang="en-US" altLang="zh-CN" sz="3000" i="1" dirty="0" smtClean="0"/>
              <a:t>Partitioning (hash, range, [&lt;k, v&gt;])</a:t>
            </a:r>
            <a:endParaRPr lang="zh-CN" altLang="en-US" sz="3000" i="1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41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RDDs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An RDD is an immutable, partitioned, logical collection of records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defRPr/>
            </a:pPr>
            <a:r>
              <a:rPr lang="en-US" dirty="0" smtClean="0"/>
              <a:t>Need not be materialized, but rather contains information to rebuild a dataset from stable storage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Partitioning can be based on a key in each record (using hash or range partitioning)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Built using bulk transformations on other RDDs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Can be cached for future reuse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RDD </a:t>
            </a:r>
            <a:r>
              <a:rPr lang="en-US" altLang="zh-CN" dirty="0" smtClean="0"/>
              <a:t>Types: </a:t>
            </a:r>
            <a:r>
              <a:rPr lang="en-US" altLang="zh-CN" dirty="0"/>
              <a:t>parallelized </a:t>
            </a:r>
            <a:r>
              <a:rPr lang="en-US" altLang="zh-CN" dirty="0" smtClean="0"/>
              <a:t>collections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By calling </a:t>
            </a:r>
            <a:r>
              <a:rPr lang="en-US" altLang="zh-CN" dirty="0" err="1" smtClean="0"/>
              <a:t>SparkContext’s</a:t>
            </a:r>
            <a:r>
              <a:rPr lang="en-US" altLang="zh-CN" dirty="0" smtClean="0"/>
              <a:t> parallelize method on an existing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collection (a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Once created, the distributed dataset can be operated on in parallel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75" y="2924944"/>
            <a:ext cx="7848873" cy="186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53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RDD Types: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smtClean="0"/>
              <a:t>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Spark supports text files, </a:t>
            </a:r>
            <a:r>
              <a:rPr lang="en-US" altLang="zh-CN" dirty="0" err="1" smtClean="0"/>
              <a:t>SequenceFiles</a:t>
            </a:r>
            <a:r>
              <a:rPr lang="en-US" altLang="zh-CN" dirty="0" smtClean="0"/>
              <a:t>, and any other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inputFormat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823B"/>
                </a:solidFill>
              </a:rPr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distFiles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URI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Other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inputFormat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823B"/>
                </a:solidFill>
              </a:rPr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distFile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sc.hadoopRDD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C00000"/>
                </a:solidFill>
              </a:rPr>
              <a:t>URI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2971056" y="2644485"/>
            <a:ext cx="5688632" cy="576064"/>
          </a:xfrm>
          <a:prstGeom prst="wedgeRoundRectCallout">
            <a:avLst/>
          </a:prstGeom>
          <a:solidFill>
            <a:schemeClr val="accent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Local path or hdfs://, s3n://, kfs://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RDD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Transformations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sz="2800" dirty="0" smtClean="0"/>
              <a:t>&gt;&gt; create a new dataset from an existing one</a:t>
            </a:r>
          </a:p>
          <a:p>
            <a:pPr marL="0" indent="0">
              <a:buNone/>
            </a:pPr>
            <a:r>
              <a:rPr lang="en-US" altLang="zh-CN" dirty="0" smtClean="0"/>
              <a:t>Actions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800" dirty="0" smtClean="0"/>
              <a:t>&gt;&gt; Return a value to the driver program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Transformations are </a:t>
            </a:r>
            <a:r>
              <a:rPr lang="en-US" altLang="zh-CN" sz="2800" i="1" dirty="0" smtClean="0"/>
              <a:t>lazy, they don’t compute right away. Just remember the transformations applied to datasets(lineage). Only compute when an action require.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12443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500" dirty="0" smtClean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5173868"/>
              </p:ext>
            </p:extLst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smtClean="0"/>
                        <a:t>sample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save</a:t>
                      </a:r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013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Transformations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46072452"/>
              </p:ext>
            </p:extLst>
          </p:nvPr>
        </p:nvGraphicFramePr>
        <p:xfrm>
          <a:off x="457200" y="1600200"/>
          <a:ext cx="8229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233824"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map(</a:t>
                      </a:r>
                      <a:r>
                        <a:rPr lang="en-US" altLang="zh-CN" i="1" dirty="0" err="1" smtClean="0"/>
                        <a:t>func</a:t>
                      </a:r>
                      <a:r>
                        <a:rPr lang="en-US" altLang="zh-CN" i="1" dirty="0" smtClean="0"/>
                        <a:t>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 new distributed dataset formed by passing each element of the source through a function 	</a:t>
                      </a:r>
                      <a:r>
                        <a:rPr lang="en-US" altLang="zh-CN" sz="1800" i="1" dirty="0" err="1" smtClean="0"/>
                        <a:t>func</a:t>
                      </a:r>
                      <a:endParaRPr lang="en-US" altLang="zh-CN" sz="1800" i="1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flatMap</a:t>
                      </a:r>
                      <a:r>
                        <a:rPr lang="en-US" altLang="zh-CN" i="1" dirty="0" smtClean="0"/>
                        <a:t>(</a:t>
                      </a:r>
                      <a:r>
                        <a:rPr lang="en-US" altLang="zh-CN" i="1" dirty="0" err="1" smtClean="0"/>
                        <a:t>func</a:t>
                      </a:r>
                      <a:r>
                        <a:rPr lang="en-US" altLang="zh-CN" i="1" dirty="0" smtClean="0"/>
                        <a:t>)	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 new datasets formed by selecting those elements of the source on which </a:t>
                      </a:r>
                      <a:r>
                        <a:rPr lang="en-US" altLang="zh-CN" sz="1800" i="1" dirty="0" err="1" smtClean="0"/>
                        <a:t>func</a:t>
                      </a:r>
                      <a:r>
                        <a:rPr lang="en-US" altLang="zh-CN" sz="1800" dirty="0" smtClean="0"/>
                        <a:t> returns true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union(</a:t>
                      </a:r>
                      <a:r>
                        <a:rPr lang="en-US" altLang="zh-CN" i="1" dirty="0" err="1" smtClean="0"/>
                        <a:t>otherDateset</a:t>
                      </a:r>
                      <a:r>
                        <a:rPr lang="en-US" altLang="zh-CN" i="1" dirty="0" smtClean="0"/>
                        <a:t>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 new dataset that  contains the union of the elements in the source dataset and the argument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124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“big data” analysis on large, unreliable clusters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complex</a:t>
            </a:r>
            <a:r>
              <a:rPr lang="en-US" sz="2800" dirty="0" smtClean="0"/>
              <a:t>, multi-stage applications</a:t>
            </a:r>
            <a:br>
              <a:rPr lang="en-US" sz="2800" dirty="0" smtClean="0"/>
            </a:br>
            <a:r>
              <a:rPr lang="en-US" sz="2800" dirty="0" smtClean="0"/>
              <a:t>(e.g. iterative machine learning &amp; graph processing)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interactive</a:t>
            </a:r>
            <a:r>
              <a:rPr lang="en-US" sz="2800" dirty="0" smtClean="0"/>
              <a:t> ad-hoc queries</a:t>
            </a:r>
            <a:endParaRPr lang="en-US" sz="33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57200" y="5418625"/>
            <a:ext cx="8229600" cy="1159975"/>
          </a:xfrm>
          <a:prstGeom prst="roundRect">
            <a:avLst>
              <a:gd name="adj" fmla="val 926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dirty="0" smtClean="0"/>
              <a:t>Response: </a:t>
            </a:r>
            <a:r>
              <a:rPr lang="en-US" sz="3000" i="1" dirty="0" smtClean="0"/>
              <a:t>specialized</a:t>
            </a:r>
            <a:r>
              <a:rPr lang="en-US" sz="3000" dirty="0" smtClean="0"/>
              <a:t> frameworks for some of these apps (e.g. </a:t>
            </a:r>
            <a:r>
              <a:rPr lang="en-US" sz="3000" dirty="0" err="1" smtClean="0"/>
              <a:t>Pregel</a:t>
            </a:r>
            <a:r>
              <a:rPr lang="en-US" sz="3000" dirty="0" smtClean="0"/>
              <a:t> for graph processing)</a:t>
            </a:r>
            <a:endParaRPr lang="en-US" sz="3000" b="1" dirty="0"/>
          </a:p>
        </p:txBody>
      </p:sp>
    </p:spTree>
    <p:extLst>
      <p:ext uri="{BB962C8B-B14F-4D97-AF65-F5344CB8AC3E}">
        <p14:creationId xmlns="" xmlns:p14="http://schemas.microsoft.com/office/powerpoint/2010/main" val="589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Actions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91846559"/>
              </p:ext>
            </p:extLst>
          </p:nvPr>
        </p:nvGraphicFramePr>
        <p:xfrm>
          <a:off x="457200" y="1600200"/>
          <a:ext cx="82296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reduce(</a:t>
                      </a:r>
                      <a:r>
                        <a:rPr lang="en-US" altLang="zh-CN" b="0" i="1" dirty="0" err="1" smtClean="0"/>
                        <a:t>func</a:t>
                      </a:r>
                      <a:r>
                        <a:rPr lang="en-US" altLang="zh-CN" b="0" i="1" dirty="0" smtClean="0"/>
                        <a:t>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Aggregate the elements of the dataset using a function </a:t>
                      </a:r>
                      <a:r>
                        <a:rPr lang="en-US" altLang="zh-CN" sz="1800" i="1" dirty="0" err="1" smtClean="0"/>
                        <a:t>func</a:t>
                      </a:r>
                      <a:r>
                        <a:rPr lang="en-US" altLang="zh-CN" sz="180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dirty="0" smtClean="0"/>
                        <a:t>collect()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all the elements of the dataset as an array at the driver program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dirty="0" smtClean="0"/>
                        <a:t>count()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Return the number of elements in dataset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dirty="0" smtClean="0"/>
                        <a:t>first()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the first element of the dataset</a:t>
                      </a:r>
                      <a:endParaRPr lang="en-US" altLang="zh-CN" sz="1800" b="1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 err="1" smtClean="0"/>
                        <a:t>saveAsTextFile</a:t>
                      </a:r>
                      <a:r>
                        <a:rPr lang="en-US" altLang="zh-CN" sz="1800" b="0" i="1" dirty="0" smtClean="0"/>
                        <a:t>(path)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 smtClean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Write the elements of the dataset as text file (or set of text file) in a given </a:t>
                      </a:r>
                      <a:r>
                        <a:rPr lang="en-US" altLang="zh-CN" sz="1800" dirty="0" err="1" smtClean="0"/>
                        <a:t>dir</a:t>
                      </a:r>
                      <a:r>
                        <a:rPr lang="en-US" altLang="zh-CN" sz="1800" dirty="0" smtClean="0"/>
                        <a:t> in the local file system, HDFS or any other </a:t>
                      </a:r>
                      <a:r>
                        <a:rPr lang="en-US" altLang="zh-CN" sz="1800" dirty="0" err="1" smtClean="0"/>
                        <a:t>Hadoop</a:t>
                      </a:r>
                      <a:r>
                        <a:rPr lang="en-US" altLang="zh-CN" sz="1800" dirty="0" smtClean="0"/>
                        <a:t>-supported file system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23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5400" b="1" dirty="0" smtClean="0"/>
              <a:t>Memory Management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Spark provides three options for persist RDDs:</a:t>
            </a:r>
          </a:p>
          <a:p>
            <a:pPr marL="0" indent="0">
              <a:buNone/>
            </a:pPr>
            <a:r>
              <a:rPr lang="en-US" altLang="zh-CN" dirty="0" smtClean="0"/>
              <a:t>(1) in-memory storage as </a:t>
            </a:r>
            <a:r>
              <a:rPr lang="en-US" altLang="zh-CN" dirty="0" err="1" smtClean="0"/>
              <a:t>deserialized</a:t>
            </a:r>
            <a:r>
              <a:rPr lang="en-US" altLang="zh-CN" dirty="0" smtClean="0"/>
              <a:t> Java </a:t>
            </a:r>
            <a:r>
              <a:rPr lang="en-US" altLang="zh-CN" dirty="0" err="1" smtClean="0"/>
              <a:t>Objs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&gt;&gt; fastest, JVM can access RDD natively</a:t>
            </a:r>
          </a:p>
          <a:p>
            <a:pPr marL="0" indent="0">
              <a:buNone/>
            </a:pPr>
            <a:r>
              <a:rPr lang="en-US" altLang="zh-CN" dirty="0" smtClean="0"/>
              <a:t>(2) in-memory storage as serialized data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&gt;&gt; space limited, choose another efficient 	representation, lower performance cost</a:t>
            </a:r>
          </a:p>
          <a:p>
            <a:pPr marL="0" indent="0">
              <a:buNone/>
            </a:pPr>
            <a:r>
              <a:rPr lang="en-US" altLang="zh-CN" dirty="0" smtClean="0"/>
              <a:t>(3) on-disk storage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&gt;&gt; RDD too large to keep in memory, and costly 	to </a:t>
            </a:r>
            <a:r>
              <a:rPr lang="en-US" altLang="zh-CN" dirty="0" err="1" smtClean="0"/>
              <a:t>recompute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71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smtClean="0">
                <a:ea typeface="ＭＳ Ｐゴシック" charset="-128"/>
              </a:rPr>
              <a:t>Example: Log Mining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r>
              <a:rPr lang="en-US" sz="3000" smtClean="0">
                <a:ea typeface="ＭＳ Ｐゴシック" charset="-128"/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2667000"/>
            <a:ext cx="57912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latin typeface="Lucida Console" pitchFamily="49" charset="0"/>
              </a:rPr>
              <a:t>lines = spark.textFile(</a:t>
            </a:r>
            <a:r>
              <a:rPr lang="en-US" altLang="en-US" sz="1600">
                <a:latin typeface="Lucida Console" pitchFamily="49" charset="0"/>
              </a:rPr>
              <a:t>“</a:t>
            </a:r>
            <a:r>
              <a:rPr lang="en-US" sz="1600">
                <a:latin typeface="Lucida Console" pitchFamily="49" charset="0"/>
              </a:rPr>
              <a:t>hdfs://...</a:t>
            </a:r>
            <a:r>
              <a:rPr lang="en-US" altLang="en-US" sz="1600">
                <a:latin typeface="Lucida Console" pitchFamily="49" charset="0"/>
              </a:rPr>
              <a:t>”</a:t>
            </a:r>
            <a:r>
              <a:rPr lang="en-US" sz="1600">
                <a:latin typeface="Lucida Console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>
                <a:latin typeface="Lucida Console" pitchFamily="49" charset="0"/>
              </a:rPr>
              <a:t>errors = lines.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filter</a:t>
            </a:r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_.startsWith(</a:t>
            </a:r>
            <a:r>
              <a:rPr lang="en-US" altLang="en-US" sz="1600">
                <a:solidFill>
                  <a:srgbClr val="FF0080"/>
                </a:solidFill>
                <a:latin typeface="Lucida Console" pitchFamily="49" charset="0"/>
              </a:rPr>
              <a:t>“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ERROR</a:t>
            </a:r>
            <a:r>
              <a:rPr lang="en-US" altLang="en-US" sz="1600">
                <a:solidFill>
                  <a:srgbClr val="FF0080"/>
                </a:solidFill>
                <a:latin typeface="Lucida Console" pitchFamily="49" charset="0"/>
              </a:rPr>
              <a:t>”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)</a:t>
            </a:r>
            <a:r>
              <a:rPr lang="en-US" sz="1600">
                <a:latin typeface="Lucida Console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>
                <a:latin typeface="Lucida Console" pitchFamily="49" charset="0"/>
              </a:rPr>
              <a:t>messages = errors.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map</a:t>
            </a:r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_.split(</a:t>
            </a:r>
            <a:r>
              <a:rPr lang="en-US" altLang="en-US" sz="1600">
                <a:solidFill>
                  <a:srgbClr val="FF0080"/>
                </a:solidFill>
                <a:latin typeface="Lucida Console" pitchFamily="49" charset="0"/>
              </a:rPr>
              <a:t>‘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\t</a:t>
            </a:r>
            <a:r>
              <a:rPr lang="en-US" altLang="en-US" sz="1600">
                <a:solidFill>
                  <a:srgbClr val="FF0080"/>
                </a:solidFill>
                <a:latin typeface="Lucida Console" pitchFamily="49" charset="0"/>
              </a:rPr>
              <a:t>’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)(2)</a:t>
            </a:r>
            <a:r>
              <a:rPr lang="en-US" sz="1600">
                <a:latin typeface="Lucida Console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>
                <a:latin typeface="Lucida Console" pitchFamily="49" charset="0"/>
              </a:rPr>
              <a:t>cachedMsgs = messages.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cache</a:t>
            </a:r>
            <a:r>
              <a:rPr lang="en-US" sz="1600">
                <a:latin typeface="Lucida Console" pitchFamily="49" charset="0"/>
              </a:rPr>
              <a:t>()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614988" y="2743200"/>
            <a:ext cx="3071812" cy="3851275"/>
            <a:chOff x="5615710" y="2743323"/>
            <a:chExt cx="3071090" cy="3851442"/>
          </a:xfrm>
        </p:grpSpPr>
        <p:pic>
          <p:nvPicPr>
            <p:cNvPr id="13345" name="Picture 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23729" y="3493655"/>
              <a:ext cx="1128236" cy="1128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46" name="Picture 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8564" y="2743323"/>
              <a:ext cx="1128236" cy="1128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47" name="Picture 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67600" y="4800600"/>
              <a:ext cx="1128236" cy="1128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48" name="Picture 8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15710" y="5466529"/>
              <a:ext cx="1128236" cy="1128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43813" y="3344863"/>
            <a:ext cx="790575" cy="320675"/>
          </a:xfrm>
          <a:prstGeom prst="rect">
            <a:avLst/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sz="1500" dirty="0">
                <a:solidFill>
                  <a:schemeClr val="lt1"/>
                </a:solidFill>
                <a:latin typeface="+mn-lt"/>
                <a:ea typeface="+mn-ea"/>
              </a:rPr>
              <a:t>Block 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526338" y="5394325"/>
            <a:ext cx="819150" cy="320675"/>
          </a:xfrm>
          <a:prstGeom prst="rect">
            <a:avLst/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sz="1500" dirty="0">
                <a:solidFill>
                  <a:schemeClr val="lt1"/>
                </a:solidFill>
                <a:latin typeface="+mn-lt"/>
                <a:ea typeface="+mn-ea"/>
              </a:rPr>
              <a:t>Block 2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680075" y="6056313"/>
            <a:ext cx="806450" cy="320675"/>
          </a:xfrm>
          <a:prstGeom prst="rect">
            <a:avLst/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sz="1500" dirty="0">
                <a:solidFill>
                  <a:schemeClr val="lt1"/>
                </a:solidFill>
                <a:latin typeface="+mn-lt"/>
                <a:ea typeface="+mn-ea"/>
              </a:rPr>
              <a:t>Block 3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019800" y="3041650"/>
            <a:ext cx="1576388" cy="2376488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04" y="3042352"/>
              <a:ext cx="1078406" cy="59988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270" y="3666045"/>
              <a:ext cx="1141934" cy="109662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509" y="4344337"/>
              <a:ext cx="1752053" cy="395469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638800" y="2708275"/>
            <a:ext cx="2860675" cy="3074988"/>
            <a:chOff x="5638800" y="2707533"/>
            <a:chExt cx="2860965" cy="3075342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7585365" y="2707533"/>
              <a:ext cx="914400" cy="3579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lt1"/>
                  </a:solidFill>
                  <a:latin typeface="+mn-lt"/>
                  <a:ea typeface="+mn-ea"/>
                </a:rPr>
                <a:t>Worker</a:t>
              </a:r>
            </a:p>
          </p:txBody>
        </p:sp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5638800" y="5424967"/>
              <a:ext cx="914400" cy="3579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lt1"/>
                  </a:solidFill>
                  <a:latin typeface="+mn-lt"/>
                  <a:ea typeface="+mn-ea"/>
                </a:rPr>
                <a:t>Worker</a:t>
              </a: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7493956" y="4763289"/>
              <a:ext cx="914400" cy="3579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lt1"/>
                  </a:solidFill>
                  <a:latin typeface="+mn-lt"/>
                  <a:ea typeface="+mn-ea"/>
                </a:rPr>
                <a:t>Worker</a:t>
              </a:r>
            </a:p>
          </p:txBody>
        </p:sp>
        <p:sp>
          <p:nvSpPr>
            <p:cNvPr id="14" name="Rounded Rectangle 13"/>
            <p:cNvSpPr>
              <a:spLocks noChangeArrowheads="1"/>
            </p:cNvSpPr>
            <p:nvPr/>
          </p:nvSpPr>
          <p:spPr bwMode="auto">
            <a:xfrm>
              <a:off x="5946819" y="3452092"/>
              <a:ext cx="914400" cy="3579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5EEFF"/>
                </a:gs>
                <a:gs pos="100000">
                  <a:srgbClr val="39B7D8"/>
                </a:gs>
              </a:gsLst>
              <a:lin ang="5400000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lt1"/>
                  </a:solidFill>
                  <a:latin typeface="+mn-lt"/>
                  <a:ea typeface="+mn-ea"/>
                </a:rPr>
                <a:t>Driver</a:t>
              </a:r>
            </a:p>
          </p:txBody>
        </p: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28600" y="4248150"/>
            <a:ext cx="579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>
                <a:latin typeface="Lucida Console" pitchFamily="49" charset="0"/>
              </a:rPr>
              <a:t>cachedMsgs.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filter</a:t>
            </a:r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_.contains(</a:t>
            </a:r>
            <a:r>
              <a:rPr lang="en-US" altLang="en-US" sz="1600">
                <a:solidFill>
                  <a:srgbClr val="FF0080"/>
                </a:solidFill>
                <a:latin typeface="Lucida Console" pitchFamily="49" charset="0"/>
              </a:rPr>
              <a:t>“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foo</a:t>
            </a:r>
            <a:r>
              <a:rPr lang="en-US" altLang="en-US" sz="1600">
                <a:solidFill>
                  <a:srgbClr val="FF0080"/>
                </a:solidFill>
                <a:latin typeface="Lucida Console" pitchFamily="49" charset="0"/>
              </a:rPr>
              <a:t>”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)</a:t>
            </a:r>
            <a:r>
              <a:rPr lang="en-US" sz="1600">
                <a:latin typeface="Lucida Console" pitchFamily="49" charset="0"/>
              </a:rPr>
              <a:t>).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19" y="4456907"/>
            <a:ext cx="1570037" cy="33655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113" y="3840163"/>
            <a:ext cx="958850" cy="90487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325" y="2941638"/>
            <a:ext cx="909638" cy="49371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28600" y="4572000"/>
            <a:ext cx="579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>
                <a:latin typeface="Lucida Console" pitchFamily="49" charset="0"/>
              </a:rPr>
              <a:t>cachedMsgs.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filter</a:t>
            </a:r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_.contains(</a:t>
            </a:r>
            <a:r>
              <a:rPr lang="en-US" altLang="en-US" sz="1600">
                <a:solidFill>
                  <a:srgbClr val="FF0080"/>
                </a:solidFill>
                <a:latin typeface="Lucida Console" pitchFamily="49" charset="0"/>
              </a:rPr>
              <a:t>“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bar</a:t>
            </a:r>
            <a:r>
              <a:rPr lang="en-US" altLang="en-US" sz="1600">
                <a:solidFill>
                  <a:srgbClr val="FF0080"/>
                </a:solidFill>
                <a:latin typeface="Lucida Console" pitchFamily="49" charset="0"/>
              </a:rPr>
              <a:t>”</a:t>
            </a:r>
            <a:r>
              <a:rPr lang="en-US" sz="1600">
                <a:solidFill>
                  <a:srgbClr val="FF0080"/>
                </a:solidFill>
                <a:latin typeface="Lucida Console" pitchFamily="49" charset="0"/>
              </a:rPr>
              <a:t>)</a:t>
            </a:r>
            <a:r>
              <a:rPr lang="en-US" sz="1600">
                <a:latin typeface="Lucida Console" pitchFamily="49" charset="0"/>
              </a:rPr>
              <a:t>).</a:t>
            </a:r>
            <a:r>
              <a:rPr lang="en-US" sz="1600">
                <a:solidFill>
                  <a:srgbClr val="3366FF"/>
                </a:solidFill>
                <a:latin typeface="Lucida Console" pitchFamily="49" charset="0"/>
              </a:rPr>
              <a:t>count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28600" y="4919663"/>
            <a:ext cx="5791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>
                <a:latin typeface="Lucida Console" pitchFamily="49" charset="0"/>
              </a:rPr>
              <a:t>. . .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97700" y="3243263"/>
            <a:ext cx="6223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rbel" pitchFamily="34" charset="0"/>
              </a:rPr>
              <a:t>tasks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77000" y="2873375"/>
            <a:ext cx="746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rbel" pitchFamily="34" charset="0"/>
              </a:rPr>
              <a:t>results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112125" y="2449513"/>
            <a:ext cx="727075" cy="320675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sz="1500" dirty="0">
                <a:solidFill>
                  <a:schemeClr val="lt1"/>
                </a:solidFill>
                <a:latin typeface="+mn-lt"/>
                <a:ea typeface="+mn-ea"/>
              </a:rPr>
              <a:t>Cache 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47038" y="4522788"/>
            <a:ext cx="727075" cy="320675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sz="1500" dirty="0">
                <a:solidFill>
                  <a:schemeClr val="lt1"/>
                </a:solidFill>
                <a:latin typeface="+mn-lt"/>
                <a:ea typeface="+mn-ea"/>
              </a:rPr>
              <a:t>Cache 2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196013" y="5160963"/>
            <a:ext cx="727075" cy="320675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sz="1500" dirty="0">
                <a:solidFill>
                  <a:schemeClr val="lt1"/>
                </a:solidFill>
                <a:latin typeface="+mn-lt"/>
                <a:ea typeface="+mn-ea"/>
              </a:rPr>
              <a:t>Cache 3</a:t>
            </a:r>
          </a:p>
        </p:txBody>
      </p:sp>
      <p:sp>
        <p:nvSpPr>
          <p:cNvPr id="70" name="Rectangular Callout 69"/>
          <p:cNvSpPr>
            <a:spLocks noChangeArrowheads="1"/>
          </p:cNvSpPr>
          <p:nvPr/>
        </p:nvSpPr>
        <p:spPr bwMode="auto">
          <a:xfrm>
            <a:off x="5233988" y="2505075"/>
            <a:ext cx="1155700" cy="312738"/>
          </a:xfrm>
          <a:prstGeom prst="wedgeRectCallout">
            <a:avLst>
              <a:gd name="adj1" fmla="val -94278"/>
              <a:gd name="adj2" fmla="val 44722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dirty="0">
                <a:solidFill>
                  <a:schemeClr val="lt1"/>
                </a:solidFill>
                <a:latin typeface="+mn-lt"/>
                <a:ea typeface="+mn-ea"/>
              </a:rPr>
              <a:t>Base RDD</a:t>
            </a:r>
          </a:p>
        </p:txBody>
      </p:sp>
      <p:sp>
        <p:nvSpPr>
          <p:cNvPr id="71" name="Rectangular Callout 70"/>
          <p:cNvSpPr>
            <a:spLocks noChangeArrowheads="1"/>
          </p:cNvSpPr>
          <p:nvPr/>
        </p:nvSpPr>
        <p:spPr bwMode="auto">
          <a:xfrm>
            <a:off x="5643563" y="2590800"/>
            <a:ext cx="1835150" cy="311150"/>
          </a:xfrm>
          <a:prstGeom prst="wedgeRectCallout">
            <a:avLst>
              <a:gd name="adj1" fmla="val -46676"/>
              <a:gd name="adj2" fmla="val 118796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dirty="0">
                <a:solidFill>
                  <a:schemeClr val="lt1"/>
                </a:solidFill>
                <a:latin typeface="+mn-lt"/>
                <a:ea typeface="+mn-ea"/>
              </a:rPr>
              <a:t>Transformed RDD</a:t>
            </a:r>
          </a:p>
        </p:txBody>
      </p:sp>
      <p:sp>
        <p:nvSpPr>
          <p:cNvPr id="72" name="Rectangular Callout 71"/>
          <p:cNvSpPr>
            <a:spLocks noChangeArrowheads="1"/>
          </p:cNvSpPr>
          <p:nvPr/>
        </p:nvSpPr>
        <p:spPr bwMode="auto">
          <a:xfrm>
            <a:off x="4338638" y="3810000"/>
            <a:ext cx="1457325" cy="311150"/>
          </a:xfrm>
          <a:prstGeom prst="wedgeRectCallout">
            <a:avLst>
              <a:gd name="adj1" fmla="val -80903"/>
              <a:gd name="adj2" fmla="val -47866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dirty="0">
                <a:solidFill>
                  <a:schemeClr val="lt1"/>
                </a:solidFill>
                <a:latin typeface="+mn-lt"/>
                <a:ea typeface="+mn-ea"/>
              </a:rPr>
              <a:t>Cached RDD</a:t>
            </a:r>
          </a:p>
        </p:txBody>
      </p:sp>
      <p:sp>
        <p:nvSpPr>
          <p:cNvPr id="73" name="Rectangular Callout 72"/>
          <p:cNvSpPr>
            <a:spLocks noChangeArrowheads="1"/>
          </p:cNvSpPr>
          <p:nvPr/>
        </p:nvSpPr>
        <p:spPr bwMode="auto">
          <a:xfrm>
            <a:off x="5992813" y="4038600"/>
            <a:ext cx="1855787" cy="311150"/>
          </a:xfrm>
          <a:prstGeom prst="wedgeRectCallout">
            <a:avLst>
              <a:gd name="adj1" fmla="val -77556"/>
              <a:gd name="adj2" fmla="val 52134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700" dirty="0">
                <a:solidFill>
                  <a:schemeClr val="lt1"/>
                </a:solidFill>
                <a:latin typeface="+mn-lt"/>
                <a:ea typeface="+mn-ea"/>
              </a:rPr>
              <a:t>Parallel operation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04813" y="5486400"/>
            <a:ext cx="4776787" cy="84931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Result:</a:t>
            </a:r>
            <a:r>
              <a:rPr lang="en-US" dirty="0"/>
              <a:t> full-text search of Wikipedia in &lt;1 sec (</a:t>
            </a:r>
            <a:r>
              <a:rPr lang="en-US" dirty="0" err="1"/>
              <a:t>vs</a:t>
            </a:r>
            <a:r>
              <a:rPr lang="en-US" dirty="0"/>
              <a:t> 20 sec for on-disk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43300" y="4024313"/>
            <a:ext cx="1981200" cy="61595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RDD Fault Tolerance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00213"/>
            <a:ext cx="8305800" cy="41671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>
                <a:ea typeface="ＭＳ Ｐゴシック" charset="-128"/>
              </a:rPr>
              <a:t>RDDs maintain </a:t>
            </a:r>
            <a:r>
              <a:rPr lang="en-US" i="1" smtClean="0">
                <a:ea typeface="ＭＳ Ｐゴシック" charset="-128"/>
              </a:rPr>
              <a:t>lineage</a:t>
            </a:r>
            <a:r>
              <a:rPr lang="en-US" smtClean="0">
                <a:ea typeface="ＭＳ Ｐゴシック" charset="-128"/>
              </a:rPr>
              <a:t> information that can be used to reconstruct lost partitions</a:t>
            </a:r>
          </a:p>
          <a:p>
            <a:pPr>
              <a:spcBef>
                <a:spcPts val="1800"/>
              </a:spcBef>
            </a:pPr>
            <a:r>
              <a:rPr lang="en-US" smtClean="0">
                <a:ea typeface="ＭＳ Ｐゴシック" charset="-128"/>
              </a:rPr>
              <a:t>Ex:</a:t>
            </a:r>
          </a:p>
          <a:p>
            <a:pPr>
              <a:spcBef>
                <a:spcPts val="1400"/>
              </a:spcBef>
            </a:pPr>
            <a:endParaRPr lang="en-US" smtClean="0">
              <a:ea typeface="ＭＳ Ｐゴシック" charset="-128"/>
            </a:endParaRPr>
          </a:p>
          <a:p>
            <a:pPr>
              <a:spcBef>
                <a:spcPts val="1400"/>
              </a:spcBef>
            </a:pPr>
            <a:endParaRPr lang="en-US" smtClean="0">
              <a:ea typeface="ＭＳ Ｐゴシック" charset="-128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092200" y="3051175"/>
            <a:ext cx="7899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Lucida Console" pitchFamily="49" charset="0"/>
              </a:rPr>
              <a:t>cachedMsgs = textFile(...).</a:t>
            </a:r>
            <a:r>
              <a:rPr lang="en-US" sz="1800">
                <a:solidFill>
                  <a:srgbClr val="3366FF"/>
                </a:solidFill>
                <a:latin typeface="Lucida Console" pitchFamily="49" charset="0"/>
              </a:rPr>
              <a:t>filter</a:t>
            </a:r>
            <a:r>
              <a:rPr lang="en-US" sz="1800">
                <a:latin typeface="Lucida Console" pitchFamily="49" charset="0"/>
              </a:rPr>
              <a:t>(</a:t>
            </a:r>
            <a:r>
              <a:rPr lang="en-US" sz="1800">
                <a:solidFill>
                  <a:srgbClr val="FF0080"/>
                </a:solidFill>
                <a:latin typeface="Lucida Console" pitchFamily="49" charset="0"/>
              </a:rPr>
              <a:t>_.contains(</a:t>
            </a:r>
            <a:r>
              <a:rPr lang="en-US" altLang="en-US" sz="1800">
                <a:solidFill>
                  <a:srgbClr val="FF0080"/>
                </a:solidFill>
                <a:latin typeface="Lucida Console" pitchFamily="49" charset="0"/>
              </a:rPr>
              <a:t>“</a:t>
            </a:r>
            <a:r>
              <a:rPr lang="en-US" sz="1800">
                <a:solidFill>
                  <a:srgbClr val="FF0080"/>
                </a:solidFill>
                <a:latin typeface="Lucida Console" pitchFamily="49" charset="0"/>
              </a:rPr>
              <a:t>error</a:t>
            </a:r>
            <a:r>
              <a:rPr lang="en-US" altLang="en-US" sz="1800">
                <a:solidFill>
                  <a:srgbClr val="FF0080"/>
                </a:solidFill>
                <a:latin typeface="Lucida Console" pitchFamily="49" charset="0"/>
              </a:rPr>
              <a:t>”</a:t>
            </a:r>
            <a:r>
              <a:rPr lang="en-US" sz="1800">
                <a:solidFill>
                  <a:srgbClr val="FF0080"/>
                </a:solidFill>
                <a:latin typeface="Lucida Console" pitchFamily="49" charset="0"/>
              </a:rPr>
              <a:t>)</a:t>
            </a:r>
            <a:r>
              <a:rPr lang="en-US" sz="1800">
                <a:latin typeface="Lucida Console" pitchFamily="49" charset="0"/>
              </a:rPr>
              <a:t>)</a:t>
            </a:r>
          </a:p>
          <a:p>
            <a:r>
              <a:rPr lang="en-US" sz="1800">
                <a:latin typeface="Lucida Console" pitchFamily="49" charset="0"/>
              </a:rPr>
              <a:t>                          .</a:t>
            </a:r>
            <a:r>
              <a:rPr lang="en-US" sz="1800">
                <a:solidFill>
                  <a:srgbClr val="3366FF"/>
                </a:solidFill>
                <a:latin typeface="Lucida Console" pitchFamily="49" charset="0"/>
              </a:rPr>
              <a:t>map</a:t>
            </a:r>
            <a:r>
              <a:rPr lang="en-US" sz="1800">
                <a:latin typeface="Lucida Console" pitchFamily="49" charset="0"/>
              </a:rPr>
              <a:t>(</a:t>
            </a:r>
            <a:r>
              <a:rPr lang="en-US" sz="1800">
                <a:solidFill>
                  <a:srgbClr val="FF0080"/>
                </a:solidFill>
                <a:latin typeface="Lucida Console" pitchFamily="49" charset="0"/>
              </a:rPr>
              <a:t>_.split(</a:t>
            </a:r>
            <a:r>
              <a:rPr lang="en-US" altLang="en-US" sz="1800">
                <a:solidFill>
                  <a:srgbClr val="FF0080"/>
                </a:solidFill>
                <a:latin typeface="Lucida Console" pitchFamily="49" charset="0"/>
              </a:rPr>
              <a:t>‘</a:t>
            </a:r>
            <a:r>
              <a:rPr lang="en-US" sz="1800">
                <a:solidFill>
                  <a:srgbClr val="FF0080"/>
                </a:solidFill>
                <a:latin typeface="Lucida Console" pitchFamily="49" charset="0"/>
              </a:rPr>
              <a:t>\t</a:t>
            </a:r>
            <a:r>
              <a:rPr lang="en-US" altLang="en-US" sz="1800">
                <a:solidFill>
                  <a:srgbClr val="FF0080"/>
                </a:solidFill>
                <a:latin typeface="Lucida Console" pitchFamily="49" charset="0"/>
              </a:rPr>
              <a:t>’</a:t>
            </a:r>
            <a:r>
              <a:rPr lang="en-US" sz="1800">
                <a:solidFill>
                  <a:srgbClr val="FF0080"/>
                </a:solidFill>
                <a:latin typeface="Lucida Console" pitchFamily="49" charset="0"/>
              </a:rPr>
              <a:t>)(2)</a:t>
            </a:r>
            <a:r>
              <a:rPr lang="en-US" sz="1800">
                <a:latin typeface="Lucida Console" pitchFamily="49" charset="0"/>
              </a:rPr>
              <a:t>)</a:t>
            </a:r>
          </a:p>
          <a:p>
            <a:r>
              <a:rPr lang="en-US" sz="1800">
                <a:latin typeface="Lucida Console" pitchFamily="49" charset="0"/>
              </a:rPr>
              <a:t>                          .</a:t>
            </a:r>
            <a:r>
              <a:rPr lang="en-US" sz="1800">
                <a:solidFill>
                  <a:srgbClr val="3366FF"/>
                </a:solidFill>
                <a:latin typeface="Lucida Console" pitchFamily="49" charset="0"/>
              </a:rPr>
              <a:t>cache</a:t>
            </a:r>
            <a:r>
              <a:rPr lang="en-US" sz="1800">
                <a:latin typeface="Lucida Console" pitchFamily="49" charset="0"/>
              </a:rPr>
              <a:t>()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09600" y="4824413"/>
            <a:ext cx="7848600" cy="738187"/>
            <a:chOff x="1039465" y="4756967"/>
            <a:chExt cx="6961535" cy="653233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1039465" y="4756967"/>
              <a:ext cx="1399240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/>
              <a:r>
                <a:rPr lang="en-US" sz="1900">
                  <a:solidFill>
                    <a:srgbClr val="000000"/>
                  </a:solidFill>
                  <a:latin typeface="Corbel" pitchFamily="34" charset="0"/>
                </a:rPr>
                <a:t>HdfsRDD</a:t>
              </a:r>
            </a:p>
            <a:p>
              <a:pPr algn="ctr"/>
              <a:r>
                <a:rPr lang="en-US" sz="1600">
                  <a:solidFill>
                    <a:srgbClr val="000000"/>
                  </a:solidFill>
                  <a:latin typeface="Corbel" pitchFamily="34" charset="0"/>
                </a:rPr>
                <a:t>path: hdfs://…</a:t>
              </a: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2893563" y="4756967"/>
              <a:ext cx="1399240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sz="1900" dirty="0" err="1">
                  <a:solidFill>
                    <a:schemeClr val="dk1"/>
                  </a:solidFill>
                  <a:latin typeface="+mn-lt"/>
                  <a:ea typeface="+mn-ea"/>
                </a:rPr>
                <a:t>FilteredRDD</a:t>
              </a:r>
              <a:endParaRPr lang="en-US" sz="1900" dirty="0">
                <a:solidFill>
                  <a:schemeClr val="dk1"/>
                </a:solidFill>
                <a:latin typeface="+mn-lt"/>
                <a:ea typeface="+mn-ea"/>
              </a:endParaRPr>
            </a:p>
            <a:p>
              <a:pPr algn="ctr">
                <a:defRPr/>
              </a:pPr>
              <a:r>
                <a:rPr lang="en-US" sz="1600" dirty="0" err="1">
                  <a:solidFill>
                    <a:schemeClr val="dk1"/>
                  </a:solidFill>
                  <a:latin typeface="+mn-lt"/>
                  <a:ea typeface="+mn-ea"/>
                </a:rPr>
                <a:t>func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</a:rPr>
                <a:t>: contains(...)</a:t>
              </a: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4747661" y="4756967"/>
              <a:ext cx="1399240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/>
              <a:r>
                <a:rPr lang="en-US" sz="1900">
                  <a:solidFill>
                    <a:srgbClr val="000000"/>
                  </a:solidFill>
                  <a:latin typeface="Corbel" pitchFamily="34" charset="0"/>
                </a:rPr>
                <a:t>MappedRDD</a:t>
              </a:r>
            </a:p>
            <a:p>
              <a:pPr algn="ctr"/>
              <a:r>
                <a:rPr lang="en-US" sz="1600">
                  <a:solidFill>
                    <a:srgbClr val="000000"/>
                  </a:solidFill>
                  <a:latin typeface="Corbel" pitchFamily="34" charset="0"/>
                </a:rPr>
                <a:t>func: split(…)</a:t>
              </a:r>
            </a:p>
          </p:txBody>
        </p:sp>
        <p:sp>
          <p:nvSpPr>
            <p:cNvPr id="13" name="Rounded Rectangle 12"/>
            <p:cNvSpPr>
              <a:spLocks noChangeArrowheads="1"/>
            </p:cNvSpPr>
            <p:nvPr/>
          </p:nvSpPr>
          <p:spPr bwMode="auto">
            <a:xfrm>
              <a:off x="6601760" y="4756967"/>
              <a:ext cx="1399240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sz="1900" dirty="0" err="1">
                  <a:solidFill>
                    <a:schemeClr val="dk1"/>
                  </a:solidFill>
                  <a:latin typeface="+mn-lt"/>
                  <a:ea typeface="+mn-ea"/>
                </a:rPr>
                <a:t>CachedRDD</a:t>
              </a:r>
              <a:endParaRPr lang="en-US" sz="19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rot="10800000">
              <a:off x="2439094" y="5084286"/>
              <a:ext cx="454809" cy="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rot="10800000">
              <a:off x="4292124" y="5084286"/>
              <a:ext cx="456217" cy="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1"/>
              <a:endCxn id="12" idx="3"/>
            </p:cNvCxnSpPr>
            <p:nvPr/>
          </p:nvCxnSpPr>
          <p:spPr>
            <a:xfrm rot="10800000">
              <a:off x="6146562" y="5084286"/>
              <a:ext cx="454809" cy="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rebuild lost data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HadoopRDD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smtClean="0"/>
                <a:t>path = </a:t>
              </a:r>
              <a:r>
                <a:rPr lang="en-US" sz="1600" dirty="0" err="1" smtClean="0"/>
                <a:t>hdfs</a:t>
              </a:r>
              <a:r>
                <a:rPr lang="en-US" sz="1600" dirty="0" smtClean="0"/>
                <a:t>://…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FilteredRDD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MappedRDD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Fault Recovery</a:t>
            </a:r>
            <a:endParaRPr lang="en-US" dirty="0"/>
          </a:p>
        </p:txBody>
      </p:sp>
      <p:grpSp>
        <p:nvGrpSpPr>
          <p:cNvPr id="7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HadoopRDD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FilteredRDD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MappedRDD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804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8229600" cy="1143000"/>
          </a:xfrm>
        </p:spPr>
        <p:txBody>
          <a:bodyPr/>
          <a:lstStyle/>
          <a:p>
            <a:r>
              <a:rPr lang="en-US" sz="5500" smtClean="0">
                <a:ea typeface="ＭＳ Ｐゴシック" charset="-128"/>
              </a:rPr>
              <a:t>Benefits of RDD Model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Consistency is easy due to immutability</a:t>
            </a:r>
          </a:p>
          <a:p>
            <a:r>
              <a:rPr lang="en-US" smtClean="0">
                <a:ea typeface="ＭＳ Ｐゴシック" charset="-128"/>
              </a:rPr>
              <a:t>Inexpensive fault tolerance (log lineage rather than replicating/checkpointing data)</a:t>
            </a:r>
          </a:p>
          <a:p>
            <a:r>
              <a:rPr lang="en-US" smtClean="0">
                <a:ea typeface="ＭＳ Ｐゴシック" charset="-128"/>
              </a:rPr>
              <a:t>Locality-aware scheduling of tasks on partitions</a:t>
            </a:r>
          </a:p>
          <a:p>
            <a:r>
              <a:rPr lang="en-US" smtClean="0">
                <a:ea typeface="ＭＳ Ｐゴシック" charset="-128"/>
              </a:rPr>
              <a:t>Despite being restricted, model seems applicable to a broad variety of applications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8229600" cy="1143000"/>
          </a:xfrm>
        </p:spPr>
        <p:txBody>
          <a:bodyPr/>
          <a:lstStyle/>
          <a:p>
            <a:r>
              <a:rPr lang="en-US" sz="4000" smtClean="0">
                <a:ea typeface="ＭＳ Ｐゴシック" charset="-128"/>
              </a:rPr>
              <a:t>RDDs vs Distributed Shared Memory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51038"/>
          <a:ext cx="8229600" cy="4145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860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Concern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RDDs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Distr. Shared </a:t>
                      </a:r>
                      <a:r>
                        <a:rPr lang="en-US" sz="2300" dirty="0" err="1" smtClean="0"/>
                        <a:t>Mem</a:t>
                      </a:r>
                      <a:r>
                        <a:rPr lang="en-US" sz="2300" dirty="0" smtClean="0"/>
                        <a:t>.</a:t>
                      </a:r>
                      <a:endParaRPr lang="en-US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Reads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Fine-grained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Fine-grained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Writes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Bulk</a:t>
                      </a:r>
                      <a:r>
                        <a:rPr lang="en-US" sz="2300" baseline="0" dirty="0" smtClean="0"/>
                        <a:t> transformations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Fine-grained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Consistency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Trivial (immutable)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Up</a:t>
                      </a:r>
                      <a:r>
                        <a:rPr lang="en-US" sz="2300" baseline="0" dirty="0" smtClean="0"/>
                        <a:t> to app / runtime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Fault recovery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Fine-grained and low-overhead</a:t>
                      </a:r>
                      <a:r>
                        <a:rPr lang="en-US" sz="2300" baseline="0" dirty="0" smtClean="0"/>
                        <a:t> using lineage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Requires checkpoints</a:t>
                      </a:r>
                      <a:r>
                        <a:rPr lang="en-US" sz="2300" baseline="0" dirty="0" smtClean="0"/>
                        <a:t> and program rollback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Straggler</a:t>
                      </a:r>
                      <a:r>
                        <a:rPr lang="en-US" sz="2300" baseline="0" dirty="0" smtClean="0"/>
                        <a:t> mitigation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Possible using speculative</a:t>
                      </a:r>
                      <a:r>
                        <a:rPr lang="en-US" sz="2300" baseline="0" dirty="0" smtClean="0"/>
                        <a:t> execution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Difficult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Work placement</a:t>
                      </a:r>
                      <a:endParaRPr lang="en-US" sz="2300" dirty="0"/>
                    </a:p>
                  </a:txBody>
                  <a:tcPr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Automatic</a:t>
                      </a:r>
                      <a:r>
                        <a:rPr lang="en-US" sz="2300" baseline="0" dirty="0" smtClean="0"/>
                        <a:t> b</a:t>
                      </a:r>
                      <a:r>
                        <a:rPr lang="en-US" sz="2300" dirty="0" smtClean="0"/>
                        <a:t>ased on data locality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Up to</a:t>
                      </a:r>
                      <a:r>
                        <a:rPr lang="en-US" sz="2300" baseline="0" dirty="0" smtClean="0"/>
                        <a:t> app (but runtime aims for transparency)</a:t>
                      </a:r>
                      <a:endParaRPr lang="en-US" sz="2300" dirty="0"/>
                    </a:p>
                  </a:txBody>
                  <a:tcPr>
                    <a:lnL w="12700" cap="flat" cmpd="sng" algn="ctr">
                      <a:solidFill>
                        <a:srgbClr val="4F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Representing RDDs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Challenge: choosing a representation for RDDs that can track lineage across transformations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Each RDD include:</a:t>
            </a:r>
          </a:p>
          <a:p>
            <a:pPr marL="0" indent="0">
              <a:buNone/>
            </a:pPr>
            <a:r>
              <a:rPr lang="en-US" altLang="zh-CN" dirty="0" smtClean="0"/>
              <a:t> 1) A set of partitions(atomic pieces of datasets)</a:t>
            </a:r>
          </a:p>
          <a:p>
            <a:pPr marL="0" indent="0">
              <a:buNone/>
            </a:pPr>
            <a:r>
              <a:rPr lang="en-US" altLang="zh-CN" dirty="0" smtClean="0"/>
              <a:t> 2) A set of dependencies on parent RDDs</a:t>
            </a:r>
          </a:p>
          <a:p>
            <a:pPr marL="0" indent="0">
              <a:buNone/>
            </a:pPr>
            <a:r>
              <a:rPr lang="en-US" altLang="zh-CN" dirty="0" smtClean="0"/>
              <a:t> 3) A function for computing the dataset based </a:t>
            </a:r>
          </a:p>
          <a:p>
            <a:pPr marL="0" indent="0">
              <a:buNone/>
            </a:pPr>
            <a:r>
              <a:rPr lang="en-US" altLang="zh-CN" dirty="0" smtClean="0"/>
              <a:t>     its parents</a:t>
            </a:r>
          </a:p>
          <a:p>
            <a:pPr marL="0" indent="0">
              <a:buNone/>
            </a:pPr>
            <a:r>
              <a:rPr lang="en-US" altLang="zh-CN" dirty="0" smtClean="0"/>
              <a:t> 4) Metadata about its partitioning </a:t>
            </a:r>
            <a:r>
              <a:rPr lang="en-US" altLang="zh-CN" dirty="0"/>
              <a:t>s</a:t>
            </a:r>
            <a:r>
              <a:rPr lang="en-US" altLang="zh-CN" dirty="0" smtClean="0"/>
              <a:t>cheme</a:t>
            </a:r>
          </a:p>
          <a:p>
            <a:pPr marL="0" indent="0">
              <a:buNone/>
            </a:pPr>
            <a:r>
              <a:rPr lang="en-US" altLang="zh-CN" dirty="0" smtClean="0"/>
              <a:t> 5) Data placement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Interface used to represent RDDs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1019670"/>
              </p:ext>
            </p:extLst>
          </p:nvPr>
        </p:nvGraphicFramePr>
        <p:xfrm>
          <a:off x="457200" y="1600200"/>
          <a:ext cx="8219256" cy="449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54940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549407">
                <a:tc>
                  <a:txBody>
                    <a:bodyPr/>
                    <a:lstStyle/>
                    <a:p>
                      <a:r>
                        <a:rPr lang="en-US" altLang="zh-CN" b="0" i="1" dirty="0" err="1" smtClean="0"/>
                        <a:t>partitons</a:t>
                      </a:r>
                      <a:r>
                        <a:rPr lang="en-US" altLang="zh-CN" b="0" i="1" dirty="0" smtClean="0"/>
                        <a:t>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s list</a:t>
                      </a:r>
                      <a:r>
                        <a:rPr lang="en-US" altLang="zh-CN" baseline="0" dirty="0" smtClean="0"/>
                        <a:t> of partition objects</a:t>
                      </a:r>
                      <a:endParaRPr lang="zh-CN" altLang="en-US" dirty="0"/>
                    </a:p>
                  </a:txBody>
                  <a:tcPr/>
                </a:tc>
              </a:tr>
              <a:tr h="948292">
                <a:tc>
                  <a:txBody>
                    <a:bodyPr/>
                    <a:lstStyle/>
                    <a:p>
                      <a:r>
                        <a:rPr lang="en-US" altLang="zh-CN" b="0" i="1" dirty="0" err="1" smtClean="0"/>
                        <a:t>preferredLocations</a:t>
                      </a:r>
                      <a:r>
                        <a:rPr lang="en-US" altLang="zh-CN" b="0" i="1" dirty="0" smtClean="0"/>
                        <a:t>(p)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 nodes where partition p can be accessed faster due</a:t>
                      </a:r>
                      <a:r>
                        <a:rPr lang="en-US" altLang="zh-CN" baseline="0" dirty="0" smtClean="0"/>
                        <a:t> to data locality</a:t>
                      </a:r>
                      <a:endParaRPr lang="zh-CN" altLang="en-US" dirty="0"/>
                    </a:p>
                  </a:txBody>
                  <a:tcPr/>
                </a:tc>
              </a:tr>
              <a:tr h="549407"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dependencies()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a list of dependencies</a:t>
                      </a:r>
                      <a:endParaRPr lang="zh-CN" altLang="en-US" dirty="0"/>
                    </a:p>
                  </a:txBody>
                  <a:tcPr/>
                </a:tc>
              </a:tr>
              <a:tr h="948292"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iterator(p, </a:t>
                      </a:r>
                      <a:r>
                        <a:rPr lang="en-US" altLang="zh-CN" b="0" i="1" dirty="0" err="1" smtClean="0"/>
                        <a:t>parenetIters</a:t>
                      </a:r>
                      <a:r>
                        <a:rPr lang="en-US" altLang="zh-CN" b="0" i="1" dirty="0" smtClean="0"/>
                        <a:t>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Compute the elements</a:t>
                      </a:r>
                      <a:r>
                        <a:rPr lang="en-US" altLang="zh-CN" baseline="0" dirty="0" smtClean="0"/>
                        <a:t> of partition p given iterators for its parent partitions</a:t>
                      </a:r>
                      <a:endParaRPr lang="zh-CN" altLang="en-US" dirty="0"/>
                    </a:p>
                  </a:txBody>
                  <a:tcPr/>
                </a:tc>
              </a:tr>
              <a:tr h="948292">
                <a:tc>
                  <a:txBody>
                    <a:bodyPr/>
                    <a:lstStyle/>
                    <a:p>
                      <a:r>
                        <a:rPr lang="en-US" altLang="zh-CN" b="0" i="1" dirty="0" err="1" smtClean="0"/>
                        <a:t>partitioner</a:t>
                      </a:r>
                      <a:r>
                        <a:rPr lang="en-US" altLang="zh-CN" b="0" i="1" dirty="0" smtClean="0"/>
                        <a:t>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 metadata specifying whether the RDD is hash/range partitioned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0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039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/>
              <a:t>RDD Dependencies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1559" y="1447351"/>
            <a:ext cx="7803345" cy="4747570"/>
            <a:chOff x="638041" y="1988840"/>
            <a:chExt cx="7560840" cy="438753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26" y="1988840"/>
              <a:ext cx="7062785" cy="3960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38041" y="5976260"/>
              <a:ext cx="7560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Each box is an RDD, with partitions shown as shaded rectangles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74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144962"/>
          </a:xfrm>
        </p:spPr>
        <p:txBody>
          <a:bodyPr/>
          <a:lstStyle/>
          <a:p>
            <a:r>
              <a:rPr lang="en-US" dirty="0" smtClean="0"/>
              <a:t>Complex apps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lacks:</a:t>
            </a:r>
            <a:endParaRPr lang="en-US" dirty="0"/>
          </a:p>
          <a:p>
            <a:pPr algn="ctr"/>
            <a:r>
              <a:rPr lang="en-US" dirty="0" smtClean="0"/>
              <a:t>Efficient primitives for </a:t>
            </a:r>
            <a:r>
              <a:rPr lang="en-US" b="1" dirty="0" smtClean="0"/>
              <a:t>data sharing</a:t>
            </a:r>
            <a:endParaRPr lang="en-US" dirty="0" smtClean="0"/>
          </a:p>
          <a:p>
            <a:endParaRPr lang="en-US" sz="16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457200" y="4648200"/>
            <a:ext cx="8229600" cy="1147699"/>
          </a:xfrm>
          <a:prstGeom prst="roundRect">
            <a:avLst>
              <a:gd name="adj" fmla="val 1640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 smtClean="0"/>
              <a:t>In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, the </a:t>
            </a:r>
            <a:r>
              <a:rPr lang="en-US" sz="3200" dirty="0"/>
              <a:t>only </a:t>
            </a:r>
            <a:r>
              <a:rPr lang="en-US" sz="3200" dirty="0" smtClean="0"/>
              <a:t>way to share </a:t>
            </a:r>
            <a:r>
              <a:rPr lang="en-US" sz="3200" dirty="0"/>
              <a:t>data </a:t>
            </a:r>
            <a:r>
              <a:rPr lang="en-US" sz="3200" dirty="0" smtClean="0"/>
              <a:t>across </a:t>
            </a:r>
            <a:r>
              <a:rPr lang="en-US" sz="3200" dirty="0"/>
              <a:t>jobs is stable storage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/>
              <a:t> slow!</a:t>
            </a:r>
          </a:p>
        </p:txBody>
      </p:sp>
    </p:spTree>
    <p:extLst>
      <p:ext uri="{BB962C8B-B14F-4D97-AF65-F5344CB8AC3E}">
        <p14:creationId xmlns="" xmlns:p14="http://schemas.microsoft.com/office/powerpoint/2010/main" val="21873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5576" y="3429000"/>
            <a:ext cx="7488832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Scala</a:t>
            </a:r>
            <a:r>
              <a:rPr lang="en-US" altLang="zh-CN" dirty="0"/>
              <a:t> &amp; functional programming</a:t>
            </a:r>
          </a:p>
          <a:p>
            <a:r>
              <a:rPr lang="en-US" altLang="zh-CN" dirty="0"/>
              <a:t>What is Spark</a:t>
            </a:r>
          </a:p>
          <a:p>
            <a:r>
              <a:rPr lang="en-US" altLang="zh-CN" dirty="0"/>
              <a:t>Resilient Distributed Datasets (RDDs)</a:t>
            </a:r>
          </a:p>
          <a:p>
            <a:r>
              <a:rPr lang="en-US" altLang="zh-CN" dirty="0" smtClean="0"/>
              <a:t>Implementation </a:t>
            </a:r>
            <a:endParaRPr lang="en-US" altLang="zh-CN" dirty="0"/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70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Implement Spark in about 14,000 lines of </a:t>
            </a:r>
            <a:r>
              <a:rPr lang="en-US" altLang="zh-CN" dirty="0" err="1" smtClean="0"/>
              <a:t>Scala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Sketch three of the technically parts of the system: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&gt;&gt; Job Scheduler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&gt;&gt; Fault Tolerance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&gt;&gt; Memory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84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Job Scheduler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6173" y="1948190"/>
            <a:ext cx="5581183" cy="421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43243" y="1609901"/>
            <a:ext cx="507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Build a DAG according to RDD’s lineage graph</a:t>
            </a:r>
            <a:endParaRPr lang="zh-CN" altLang="en-US" sz="20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251520" y="2475384"/>
            <a:ext cx="1928079" cy="2393776"/>
            <a:chOff x="251520" y="2475384"/>
            <a:chExt cx="1928079" cy="2393776"/>
          </a:xfrm>
        </p:grpSpPr>
        <p:sp>
          <p:nvSpPr>
            <p:cNvPr id="4" name="椭圆 3"/>
            <p:cNvSpPr/>
            <p:nvPr/>
          </p:nvSpPr>
          <p:spPr>
            <a:xfrm>
              <a:off x="251520" y="2475384"/>
              <a:ext cx="1152128" cy="43204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Action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1843223" y="2637440"/>
              <a:ext cx="336376" cy="53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520" y="3437281"/>
              <a:ext cx="1152128" cy="43204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Action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1843223" y="3582572"/>
              <a:ext cx="336376" cy="53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9047" y="4437112"/>
              <a:ext cx="1152128" cy="43204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Action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1843223" y="4626152"/>
              <a:ext cx="336376" cy="53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38173" y="6279857"/>
            <a:ext cx="7056784" cy="379452"/>
            <a:chOff x="539552" y="6268670"/>
            <a:chExt cx="7056784" cy="379452"/>
          </a:xfrm>
        </p:grpSpPr>
        <p:sp>
          <p:nvSpPr>
            <p:cNvPr id="17" name="圆角矩形 16"/>
            <p:cNvSpPr/>
            <p:nvPr/>
          </p:nvSpPr>
          <p:spPr>
            <a:xfrm>
              <a:off x="539552" y="6309320"/>
              <a:ext cx="432048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12657" y="6309320"/>
              <a:ext cx="432048" cy="2880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381807" y="6309320"/>
              <a:ext cx="432048" cy="2880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912" y="6268670"/>
              <a:ext cx="1063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partition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0495" y="6278790"/>
              <a:ext cx="1817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dirty="0" smtClean="0"/>
                <a:t>ached partition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0152" y="626867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648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</a:t>
            </a:r>
            <a:r>
              <a:rPr lang="en-US" sz="27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aware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47200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RDDs vs. Distributed Shared Memory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25529273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RDDs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DSM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Coarse- or fine-grained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Fine-grained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Coarse-grained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Fine-grained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Consistency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Trivial(immutable)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 to app / runtime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Fault recovery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Fine-grained and low-overhead using lineage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Requires checkpoints</a:t>
                      </a:r>
                      <a:r>
                        <a:rPr lang="en-US" altLang="zh-CN" baseline="0" dirty="0" smtClean="0"/>
                        <a:t> and program rollback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Straggler mitigation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Possible using backup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Difficult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Work placement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Automatic based on data locality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</a:t>
                      </a:r>
                      <a:r>
                        <a:rPr lang="en-US" altLang="zh-CN" baseline="0" dirty="0" smtClean="0"/>
                        <a:t> to app (runtimes aim for transparency)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Behavior</a:t>
                      </a:r>
                      <a:r>
                        <a:rPr lang="en-US" altLang="zh-CN" baseline="0" dirty="0" smtClean="0"/>
                        <a:t> if not enough 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 to existing data flow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Poor performance(swapping ?)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8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5576" y="3989671"/>
            <a:ext cx="7704856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Scala</a:t>
            </a:r>
            <a:r>
              <a:rPr lang="en-US" altLang="zh-CN" dirty="0"/>
              <a:t> &amp; functional programming</a:t>
            </a:r>
          </a:p>
          <a:p>
            <a:r>
              <a:rPr lang="en-US" altLang="zh-CN" dirty="0"/>
              <a:t>What is Spark</a:t>
            </a:r>
          </a:p>
          <a:p>
            <a:r>
              <a:rPr lang="en-US" altLang="zh-CN" dirty="0"/>
              <a:t>Resilient Distributed Datasets (RDDs)</a:t>
            </a:r>
          </a:p>
          <a:p>
            <a:r>
              <a:rPr lang="en-US" altLang="zh-CN" dirty="0" smtClean="0"/>
              <a:t>Main technically parts of Spark </a:t>
            </a:r>
            <a:endParaRPr lang="en-US" altLang="zh-CN" dirty="0"/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80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Spark 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628800"/>
            <a:ext cx="6552728" cy="4224263"/>
          </a:xfrm>
        </p:spPr>
      </p:pic>
      <p:sp>
        <p:nvSpPr>
          <p:cNvPr id="9" name="椭圆形标注 8"/>
          <p:cNvSpPr/>
          <p:nvPr/>
        </p:nvSpPr>
        <p:spPr>
          <a:xfrm>
            <a:off x="5652120" y="1268760"/>
            <a:ext cx="2520280" cy="93610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Spark + Hive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907704" y="1592796"/>
            <a:ext cx="2736304" cy="612068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Spark +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Pregel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63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Run Spark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976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Spark runs as a library in your program</a:t>
            </a:r>
          </a:p>
          <a:p>
            <a:pPr marL="0" indent="0">
              <a:buNone/>
            </a:pPr>
            <a:r>
              <a:rPr lang="en-US" altLang="zh-CN" sz="2400" dirty="0" smtClean="0"/>
              <a:t>(1 instance per app)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Runs tasks locally or on </a:t>
            </a:r>
            <a:r>
              <a:rPr lang="en-US" altLang="zh-CN" sz="2400" dirty="0" err="1" smtClean="0"/>
              <a:t>Mesos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&gt;&gt;</a:t>
            </a:r>
            <a:r>
              <a:rPr lang="en-US" altLang="zh-CN" sz="2400" b="1" dirty="0" smtClean="0"/>
              <a:t> new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SparkContext</a:t>
            </a:r>
            <a:r>
              <a:rPr lang="en-US" altLang="zh-CN" sz="2400" dirty="0" smtClean="0"/>
              <a:t> ( </a:t>
            </a:r>
            <a:r>
              <a:rPr lang="en-US" altLang="zh-CN" sz="2400" dirty="0" err="1" smtClean="0"/>
              <a:t>masterUrl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jobname</a:t>
            </a:r>
            <a:r>
              <a:rPr lang="en-US" altLang="zh-CN" sz="2400" dirty="0" smtClean="0"/>
              <a:t>, 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sparkhome</a:t>
            </a:r>
            <a:r>
              <a:rPr lang="en-US" altLang="zh-CN" sz="2400" dirty="0" smtClean="0"/>
              <a:t>], [</a:t>
            </a:r>
            <a:r>
              <a:rPr lang="en-US" altLang="zh-CN" sz="2400" dirty="0" smtClean="0">
                <a:solidFill>
                  <a:srgbClr val="C00000"/>
                </a:solidFill>
              </a:rPr>
              <a:t>jars</a:t>
            </a:r>
            <a:r>
              <a:rPr lang="en-US" altLang="zh-CN" sz="2400" dirty="0" smtClean="0"/>
              <a:t>] 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&gt;&gt; MASTER=local[n]  ./spark-shell</a:t>
            </a:r>
          </a:p>
          <a:p>
            <a:pPr marL="0" indent="0">
              <a:buNone/>
            </a:pPr>
            <a:r>
              <a:rPr lang="en-US" altLang="zh-CN" sz="2400" dirty="0" smtClean="0"/>
              <a:t> &gt;&gt; MASTER=HOST:PORT  ./spark-shell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6962" y="1628800"/>
            <a:ext cx="3627038" cy="471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427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097" y="0"/>
            <a:ext cx="916619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588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8229600" cy="1143000"/>
          </a:xfrm>
        </p:spPr>
        <p:txBody>
          <a:bodyPr/>
          <a:lstStyle/>
          <a:p>
            <a:r>
              <a:rPr lang="en-US" sz="5000" smtClean="0">
                <a:ea typeface="ＭＳ Ｐゴシック" charset="-128"/>
              </a:rPr>
              <a:t>Example: Logistic Regression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944562"/>
          </a:xfrm>
        </p:spPr>
        <p:txBody>
          <a:bodyPr>
            <a:normAutofit fontScale="92500"/>
          </a:bodyPr>
          <a:lstStyle/>
          <a:p>
            <a:r>
              <a:rPr lang="en-US" smtClean="0">
                <a:ea typeface="ＭＳ Ｐゴシック" charset="-128"/>
              </a:rPr>
              <a:t>Goal: find best line separating two sets of points</a:t>
            </a:r>
          </a:p>
        </p:txBody>
      </p:sp>
      <p:sp>
        <p:nvSpPr>
          <p:cNvPr id="21507" name="TextBox 6"/>
          <p:cNvSpPr txBox="1">
            <a:spLocks noChangeArrowheads="1"/>
          </p:cNvSpPr>
          <p:nvPr/>
        </p:nvSpPr>
        <p:spPr bwMode="auto">
          <a:xfrm rot="21003">
            <a:off x="4630738" y="3713163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21508" name="TextBox 7"/>
          <p:cNvSpPr txBox="1">
            <a:spLocks noChangeArrowheads="1"/>
          </p:cNvSpPr>
          <p:nvPr/>
        </p:nvSpPr>
        <p:spPr bwMode="auto">
          <a:xfrm rot="21003">
            <a:off x="3611563" y="494665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 rot="21003">
            <a:off x="4524375" y="411797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21510" name="TextBox 9"/>
          <p:cNvSpPr txBox="1">
            <a:spLocks noChangeArrowheads="1"/>
          </p:cNvSpPr>
          <p:nvPr/>
        </p:nvSpPr>
        <p:spPr bwMode="auto">
          <a:xfrm rot="21003">
            <a:off x="5392738" y="387032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21511" name="TextBox 10"/>
          <p:cNvSpPr txBox="1">
            <a:spLocks noChangeArrowheads="1"/>
          </p:cNvSpPr>
          <p:nvPr/>
        </p:nvSpPr>
        <p:spPr bwMode="auto">
          <a:xfrm rot="21003">
            <a:off x="4981575" y="4116388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21512" name="TextBox 11"/>
          <p:cNvSpPr txBox="1">
            <a:spLocks noChangeArrowheads="1"/>
          </p:cNvSpPr>
          <p:nvPr/>
        </p:nvSpPr>
        <p:spPr bwMode="auto">
          <a:xfrm rot="21003">
            <a:off x="4910138" y="3430588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21513" name="TextBox 12"/>
          <p:cNvSpPr txBox="1">
            <a:spLocks noChangeArrowheads="1"/>
          </p:cNvSpPr>
          <p:nvPr/>
        </p:nvSpPr>
        <p:spPr bwMode="auto">
          <a:xfrm rot="21003">
            <a:off x="5360988" y="447992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21514" name="TextBox 13"/>
          <p:cNvSpPr txBox="1">
            <a:spLocks noChangeArrowheads="1"/>
          </p:cNvSpPr>
          <p:nvPr/>
        </p:nvSpPr>
        <p:spPr bwMode="auto">
          <a:xfrm rot="21003">
            <a:off x="4222750" y="357822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21515" name="TextBox 14"/>
          <p:cNvSpPr txBox="1">
            <a:spLocks noChangeArrowheads="1"/>
          </p:cNvSpPr>
          <p:nvPr/>
        </p:nvSpPr>
        <p:spPr bwMode="auto">
          <a:xfrm rot="21003">
            <a:off x="4557713" y="3200400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21516" name="TextBox 15"/>
          <p:cNvSpPr txBox="1">
            <a:spLocks noChangeArrowheads="1"/>
          </p:cNvSpPr>
          <p:nvPr/>
        </p:nvSpPr>
        <p:spPr bwMode="auto">
          <a:xfrm rot="21003">
            <a:off x="5265738" y="3411538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21517" name="TextBox 16"/>
          <p:cNvSpPr txBox="1">
            <a:spLocks noChangeArrowheads="1"/>
          </p:cNvSpPr>
          <p:nvPr/>
        </p:nvSpPr>
        <p:spPr bwMode="auto">
          <a:xfrm rot="21003">
            <a:off x="3355975" y="4538663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sp>
        <p:nvSpPr>
          <p:cNvPr id="21518" name="TextBox 17"/>
          <p:cNvSpPr txBox="1">
            <a:spLocks noChangeArrowheads="1"/>
          </p:cNvSpPr>
          <p:nvPr/>
        </p:nvSpPr>
        <p:spPr bwMode="auto">
          <a:xfrm rot="21003">
            <a:off x="3919538" y="447040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sp>
        <p:nvSpPr>
          <p:cNvPr id="21519" name="TextBox 18"/>
          <p:cNvSpPr txBox="1">
            <a:spLocks noChangeArrowheads="1"/>
          </p:cNvSpPr>
          <p:nvPr/>
        </p:nvSpPr>
        <p:spPr bwMode="auto">
          <a:xfrm rot="21003">
            <a:off x="3692525" y="418465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sp>
        <p:nvSpPr>
          <p:cNvPr id="21520" name="TextBox 19"/>
          <p:cNvSpPr txBox="1">
            <a:spLocks noChangeArrowheads="1"/>
          </p:cNvSpPr>
          <p:nvPr/>
        </p:nvSpPr>
        <p:spPr bwMode="auto">
          <a:xfrm rot="21003">
            <a:off x="3076575" y="5151438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sp>
        <p:nvSpPr>
          <p:cNvPr id="21521" name="TextBox 20"/>
          <p:cNvSpPr txBox="1">
            <a:spLocks noChangeArrowheads="1"/>
          </p:cNvSpPr>
          <p:nvPr/>
        </p:nvSpPr>
        <p:spPr bwMode="auto">
          <a:xfrm rot="21003">
            <a:off x="3159125" y="402907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sp>
        <p:nvSpPr>
          <p:cNvPr id="21522" name="TextBox 21"/>
          <p:cNvSpPr txBox="1">
            <a:spLocks noChangeArrowheads="1"/>
          </p:cNvSpPr>
          <p:nvPr/>
        </p:nvSpPr>
        <p:spPr bwMode="auto">
          <a:xfrm rot="21003">
            <a:off x="4144963" y="4776788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sp>
        <p:nvSpPr>
          <p:cNvPr id="21523" name="TextBox 23"/>
          <p:cNvSpPr txBox="1">
            <a:spLocks noChangeArrowheads="1"/>
          </p:cNvSpPr>
          <p:nvPr/>
        </p:nvSpPr>
        <p:spPr bwMode="auto">
          <a:xfrm rot="21003">
            <a:off x="3706813" y="532765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sp>
        <p:nvSpPr>
          <p:cNvPr id="21524" name="TextBox 26"/>
          <p:cNvSpPr txBox="1">
            <a:spLocks noChangeArrowheads="1"/>
          </p:cNvSpPr>
          <p:nvPr/>
        </p:nvSpPr>
        <p:spPr bwMode="auto">
          <a:xfrm rot="21003">
            <a:off x="4219575" y="510222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16221003" flipH="1">
            <a:off x="2840832" y="3455194"/>
            <a:ext cx="3243262" cy="2311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526" name="TextBox 32"/>
          <p:cNvSpPr txBox="1">
            <a:spLocks noChangeArrowheads="1"/>
          </p:cNvSpPr>
          <p:nvPr/>
        </p:nvSpPr>
        <p:spPr bwMode="auto">
          <a:xfrm rot="21003">
            <a:off x="4826000" y="4573588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cs typeface="Arial" pitchFamily="34" charset="0"/>
              </a:rPr>
              <a:t>+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70525" y="5564188"/>
            <a:ext cx="979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target</a:t>
            </a:r>
          </a:p>
        </p:txBody>
      </p:sp>
      <p:sp>
        <p:nvSpPr>
          <p:cNvPr id="21528" name="TextBox 43"/>
          <p:cNvSpPr txBox="1">
            <a:spLocks noChangeArrowheads="1"/>
          </p:cNvSpPr>
          <p:nvPr/>
        </p:nvSpPr>
        <p:spPr bwMode="auto">
          <a:xfrm rot="21003">
            <a:off x="2927350" y="4637088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cs typeface="Arial" pitchFamily="34" charset="0"/>
              </a:rPr>
              <a:t>–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21003" flipV="1">
            <a:off x="2570163" y="3425825"/>
            <a:ext cx="3759200" cy="2438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21003" flipV="1">
            <a:off x="2239963" y="3967163"/>
            <a:ext cx="4368800" cy="13636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21003" flipV="1">
            <a:off x="2151063" y="4492625"/>
            <a:ext cx="4521200" cy="28416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21003">
            <a:off x="2290763" y="4010025"/>
            <a:ext cx="4330700" cy="12446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59388" y="2925763"/>
            <a:ext cx="2471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rbel" pitchFamily="34" charset="0"/>
              </a:rPr>
              <a:t>random initial line</a:t>
            </a: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3241675" y="3429000"/>
            <a:ext cx="2309813" cy="2281238"/>
            <a:chOff x="3241449" y="3429776"/>
            <a:chExt cx="2309983" cy="2280738"/>
          </a:xfrm>
        </p:grpSpPr>
        <p:cxnSp>
          <p:nvCxnSpPr>
            <p:cNvPr id="109" name="Straight Connector 108"/>
            <p:cNvCxnSpPr/>
            <p:nvPr/>
          </p:nvCxnSpPr>
          <p:spPr>
            <a:xfrm rot="3444250" flipH="1" flipV="1">
              <a:off x="3682830" y="5197863"/>
              <a:ext cx="16030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25"/>
            <p:cNvGrpSpPr>
              <a:grpSpLocks/>
            </p:cNvGrpSpPr>
            <p:nvPr/>
          </p:nvGrpSpPr>
          <p:grpSpPr bwMode="auto">
            <a:xfrm>
              <a:off x="3241449" y="3429776"/>
              <a:ext cx="2309983" cy="2280738"/>
              <a:chOff x="3241449" y="3429776"/>
              <a:chExt cx="2309983" cy="2280738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3444250">
                <a:off x="5033134" y="3903541"/>
                <a:ext cx="403137" cy="1587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3444250">
                <a:off x="4774339" y="4151137"/>
                <a:ext cx="312669" cy="0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3444250">
                <a:off x="4587068" y="3816247"/>
                <a:ext cx="779292" cy="6350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3444250">
                <a:off x="5468106" y="3813073"/>
                <a:ext cx="165064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3444250">
                <a:off x="4275085" y="4142408"/>
                <a:ext cx="661842" cy="1587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3444250" flipH="1" flipV="1">
                <a:off x="5434767" y="4063844"/>
                <a:ext cx="17458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3444250" flipH="1" flipV="1">
                <a:off x="5036276" y="4319375"/>
                <a:ext cx="174587" cy="1587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3444250" flipH="1" flipV="1">
                <a:off x="5036342" y="4457457"/>
                <a:ext cx="625338" cy="1587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3444250" flipH="1" flipV="1">
                <a:off x="4648941" y="4663787"/>
                <a:ext cx="472971" cy="1587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3444250">
                <a:off x="3178062" y="4705846"/>
                <a:ext cx="801512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3444250">
                <a:off x="3796378" y="4689181"/>
                <a:ext cx="380916" cy="1587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3444250">
                <a:off x="3029565" y="5155803"/>
                <a:ext cx="42535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3444250" flipH="1" flipV="1">
                <a:off x="4099601" y="4958997"/>
                <a:ext cx="304733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3444250">
                <a:off x="3466184" y="5414510"/>
                <a:ext cx="590421" cy="1587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3444250" flipH="1" flipV="1">
                <a:off x="3934534" y="5152629"/>
                <a:ext cx="615815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3444250" flipH="1" flipV="1">
                <a:off x="3227172" y="5442285"/>
                <a:ext cx="74596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3444250" flipH="1" flipV="1">
                <a:off x="4076547" y="4820121"/>
                <a:ext cx="74596" cy="1587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3444250" flipH="1" flipV="1">
                <a:off x="3478049" y="4975662"/>
                <a:ext cx="306321" cy="1587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Connector 128"/>
          <p:cNvCxnSpPr/>
          <p:nvPr/>
        </p:nvCxnSpPr>
        <p:spPr>
          <a:xfrm>
            <a:off x="2641600" y="3335338"/>
            <a:ext cx="3649663" cy="25574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65" grpId="0"/>
      <p:bldP spid="6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500" dirty="0" smtClean="0"/>
              <a:t>Examples</a:t>
            </a:r>
            <a:endParaRPr lang="en-US" sz="5500" dirty="0"/>
          </a:p>
        </p:txBody>
      </p:sp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1</a:t>
            </a:r>
            <a:endParaRPr lang="en-US" sz="2200" dirty="0"/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2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1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2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3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HDFS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read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92916" y="5753100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Slow due to replication and disk I/O,</a:t>
            </a:r>
            <a:br>
              <a:rPr lang="en-US" sz="2800" dirty="0" smtClean="0"/>
            </a:br>
            <a:r>
              <a:rPr lang="en-US" sz="2800" dirty="0" smtClean="0"/>
              <a:t>but necessary for fault tolerance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45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Logistic Regression Code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1900" smtClean="0">
                <a:latin typeface="Lucida Console" pitchFamily="49" charset="0"/>
                <a:ea typeface="Consolas" pitchFamily="49" charset="0"/>
              </a:rPr>
              <a:t>val data = spark.textFile(...).</a:t>
            </a:r>
            <a:r>
              <a:rPr lang="en-US" sz="1900" smtClean="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map</a:t>
            </a:r>
            <a:r>
              <a:rPr lang="en-US" sz="1900" smtClean="0">
                <a:latin typeface="Lucida Console" pitchFamily="49" charset="0"/>
                <a:ea typeface="Consolas" pitchFamily="49" charset="0"/>
              </a:rPr>
              <a:t>(</a:t>
            </a:r>
            <a:r>
              <a:rPr lang="en-US" sz="1900" smtClean="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readPoint</a:t>
            </a:r>
            <a:r>
              <a:rPr lang="en-US" sz="1900" smtClean="0">
                <a:latin typeface="Lucida Console" pitchFamily="49" charset="0"/>
                <a:ea typeface="Consolas" pitchFamily="49" charset="0"/>
              </a:rPr>
              <a:t>).</a:t>
            </a:r>
            <a:r>
              <a:rPr lang="en-US" sz="1900" smtClean="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cache</a:t>
            </a:r>
            <a:r>
              <a:rPr lang="en-US" sz="1900" smtClean="0">
                <a:latin typeface="Lucida Console" pitchFamily="49" charset="0"/>
                <a:ea typeface="Consolas" pitchFamily="49" charset="0"/>
              </a:rPr>
              <a:t>()</a:t>
            </a:r>
          </a:p>
          <a:p>
            <a:pPr>
              <a:spcBef>
                <a:spcPct val="0"/>
              </a:spcBef>
            </a:pPr>
            <a:endParaRPr lang="en-US" sz="1900" smtClean="0">
              <a:latin typeface="Lucida Console" pitchFamily="49" charset="0"/>
              <a:ea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sz="1900" smtClean="0">
                <a:latin typeface="Lucida Console" pitchFamily="49" charset="0"/>
                <a:ea typeface="Consolas" pitchFamily="49" charset="0"/>
              </a:rPr>
              <a:t>var w = Vector.random(D)</a:t>
            </a:r>
          </a:p>
          <a:p>
            <a:pPr>
              <a:spcBef>
                <a:spcPct val="0"/>
              </a:spcBef>
            </a:pPr>
            <a:endParaRPr lang="en-US" sz="1900" smtClean="0">
              <a:latin typeface="Lucida Console" pitchFamily="49" charset="0"/>
              <a:ea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sz="1900" smtClean="0">
                <a:latin typeface="Lucida Console" pitchFamily="49" charset="0"/>
                <a:ea typeface="Consolas" pitchFamily="49" charset="0"/>
              </a:rPr>
              <a:t>for (i &lt;- 1 to ITERATIONS) {</a:t>
            </a:r>
          </a:p>
          <a:p>
            <a:pPr>
              <a:spcBef>
                <a:spcPct val="0"/>
              </a:spcBef>
            </a:pPr>
            <a:r>
              <a:rPr lang="en-US" sz="1900" smtClean="0">
                <a:latin typeface="Lucida Console" pitchFamily="49" charset="0"/>
                <a:ea typeface="Consolas" pitchFamily="49" charset="0"/>
              </a:rPr>
              <a:t>  val gradient = data.</a:t>
            </a:r>
            <a:r>
              <a:rPr lang="en-US" sz="1900" smtClean="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map</a:t>
            </a:r>
            <a:r>
              <a:rPr lang="en-US" sz="1900" smtClean="0">
                <a:latin typeface="Lucida Console" pitchFamily="49" charset="0"/>
                <a:ea typeface="Consolas" pitchFamily="49" charset="0"/>
              </a:rPr>
              <a:t>(</a:t>
            </a:r>
            <a:r>
              <a:rPr lang="en-US" sz="1900" smtClean="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p =&gt;</a:t>
            </a:r>
          </a:p>
          <a:p>
            <a:pPr>
              <a:spcBef>
                <a:spcPct val="0"/>
              </a:spcBef>
            </a:pPr>
            <a:r>
              <a:rPr lang="en-US" sz="1900" smtClean="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    (1 / (1 + exp(-p.y*(w dot p.x))) - 1) * p.y * p.x</a:t>
            </a:r>
          </a:p>
          <a:p>
            <a:pPr>
              <a:spcBef>
                <a:spcPct val="0"/>
              </a:spcBef>
            </a:pPr>
            <a:r>
              <a:rPr lang="en-US" sz="1900" smtClean="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  </a:t>
            </a:r>
            <a:r>
              <a:rPr lang="en-US" sz="1900" smtClean="0">
                <a:latin typeface="Lucida Console" pitchFamily="49" charset="0"/>
                <a:ea typeface="Consolas" pitchFamily="49" charset="0"/>
              </a:rPr>
              <a:t>).</a:t>
            </a:r>
            <a:r>
              <a:rPr lang="en-US" sz="1900" smtClean="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reduce</a:t>
            </a:r>
            <a:r>
              <a:rPr lang="en-US" sz="1900" smtClean="0">
                <a:latin typeface="Lucida Console" pitchFamily="49" charset="0"/>
                <a:ea typeface="Consolas" pitchFamily="49" charset="0"/>
              </a:rPr>
              <a:t>(</a:t>
            </a:r>
            <a:r>
              <a:rPr lang="en-US" sz="1900" smtClean="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_ + _</a:t>
            </a:r>
            <a:r>
              <a:rPr lang="en-US" sz="1900" smtClean="0">
                <a:latin typeface="Lucida Console" pitchFamily="49" charset="0"/>
                <a:ea typeface="Consolas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smtClean="0">
                <a:latin typeface="Lucida Console" pitchFamily="49" charset="0"/>
                <a:ea typeface="Consolas" pitchFamily="49" charset="0"/>
              </a:rPr>
              <a:t>  w -= gradient</a:t>
            </a:r>
          </a:p>
          <a:p>
            <a:pPr>
              <a:spcBef>
                <a:spcPct val="0"/>
              </a:spcBef>
            </a:pPr>
            <a:r>
              <a:rPr lang="en-US" sz="1900" smtClean="0">
                <a:latin typeface="Lucida Console" pitchFamily="49" charset="0"/>
                <a:ea typeface="Consolas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sz="1900" smtClean="0">
              <a:latin typeface="Lucida Console" pitchFamily="49" charset="0"/>
              <a:ea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sz="1900" smtClean="0">
                <a:latin typeface="Lucida Console" pitchFamily="49" charset="0"/>
                <a:ea typeface="Consolas" pitchFamily="49" charset="0"/>
              </a:rPr>
              <a:t>println("Final w: " + 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8229600" cy="1143000"/>
          </a:xfrm>
        </p:spPr>
        <p:txBody>
          <a:bodyPr/>
          <a:lstStyle/>
          <a:p>
            <a:r>
              <a:rPr lang="en-US" sz="4500" smtClean="0">
                <a:ea typeface="ＭＳ Ｐゴシック" charset="-128"/>
              </a:rPr>
              <a:t>Logistic Regression Performance</a:t>
            </a:r>
          </a:p>
        </p:txBody>
      </p:sp>
      <p:graphicFrame>
        <p:nvGraphicFramePr>
          <p:cNvPr id="2355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1900238"/>
          <a:ext cx="7569200" cy="4322762"/>
        </p:xfrm>
        <a:graphic>
          <a:graphicData uri="http://schemas.openxmlformats.org/presentationml/2006/ole">
            <p:oleObj spid="_x0000_s1026" r:id="rId4" imgW="7564511" imgH="4321707" progId="Excel.Sheet.8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962775" y="2463800"/>
            <a:ext cx="1851025" cy="965200"/>
            <a:chOff x="7021694" y="2615568"/>
            <a:chExt cx="1850936" cy="965833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6972297" y="3238330"/>
              <a:ext cx="533750" cy="1523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60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100">
                  <a:latin typeface="Corbel" pitchFamily="34" charset="0"/>
                  <a:ea typeface="Calibri" pitchFamily="34" charset="0"/>
                </a:rPr>
                <a:t>127 s / iteration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542088" y="4267200"/>
            <a:ext cx="2525712" cy="1195388"/>
            <a:chOff x="6565901" y="4635502"/>
            <a:chExt cx="2525596" cy="1195776"/>
          </a:xfrm>
        </p:grpSpPr>
        <p:cxnSp>
          <p:nvCxnSpPr>
            <p:cNvPr id="9" name="Straight Arrow Connector 8"/>
            <p:cNvCxnSpPr/>
            <p:nvPr/>
          </p:nvCxnSpPr>
          <p:spPr>
            <a:xfrm rot="16200000" flipV="1">
              <a:off x="6967427" y="4784813"/>
              <a:ext cx="501813" cy="20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58" name="TextBox 10"/>
            <p:cNvSpPr txBox="1">
              <a:spLocks noChangeArrowheads="1"/>
            </p:cNvSpPr>
            <p:nvPr/>
          </p:nvSpPr>
          <p:spPr bwMode="auto">
            <a:xfrm>
              <a:off x="6565901" y="5092703"/>
              <a:ext cx="2525596" cy="7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100">
                  <a:latin typeface="Corbel" pitchFamily="34" charset="0"/>
                  <a:ea typeface="Calibri" pitchFamily="34" charset="0"/>
                </a:rPr>
                <a:t>first iteration 174 s</a:t>
              </a:r>
            </a:p>
            <a:p>
              <a:pPr algn="ctr"/>
              <a:r>
                <a:rPr lang="en-US" sz="2100">
                  <a:latin typeface="Corbel" pitchFamily="34" charset="0"/>
                  <a:ea typeface="Calibri" pitchFamily="34" charset="0"/>
                </a:rPr>
                <a:t>further iterations 6 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Example: MapReduce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1249362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MapReduce data flow can be expressed using RDD transformations</a:t>
            </a:r>
          </a:p>
        </p:txBody>
      </p:sp>
      <p:sp>
        <p:nvSpPr>
          <p:cNvPr id="24579" name="Content Placeholder 2"/>
          <p:cNvSpPr txBox="1">
            <a:spLocks/>
          </p:cNvSpPr>
          <p:nvPr/>
        </p:nvSpPr>
        <p:spPr bwMode="auto">
          <a:xfrm>
            <a:off x="515938" y="3200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900">
                <a:latin typeface="Lucida Console" pitchFamily="49" charset="0"/>
                <a:ea typeface="Consolas" pitchFamily="49" charset="0"/>
              </a:rPr>
              <a:t>res = data.</a:t>
            </a:r>
            <a:r>
              <a:rPr lang="en-US" sz="190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flatMap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(</a:t>
            </a:r>
            <a:r>
              <a:rPr lang="en-US" sz="190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rec =&gt; myMapFunc(rec)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)</a:t>
            </a:r>
          </a:p>
          <a:p>
            <a:pPr eaLnBrk="0" hangingPunct="0"/>
            <a:r>
              <a:rPr lang="en-US" sz="1900">
                <a:latin typeface="Lucida Console" pitchFamily="49" charset="0"/>
                <a:ea typeface="Consolas" pitchFamily="49" charset="0"/>
              </a:rPr>
              <a:t>          .</a:t>
            </a:r>
            <a:r>
              <a:rPr lang="en-US" sz="190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groupByKey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()</a:t>
            </a:r>
          </a:p>
          <a:p>
            <a:pPr eaLnBrk="0" hangingPunct="0"/>
            <a:r>
              <a:rPr lang="en-US" sz="1900">
                <a:latin typeface="Lucida Console" pitchFamily="49" charset="0"/>
                <a:ea typeface="Consolas" pitchFamily="49" charset="0"/>
              </a:rPr>
              <a:t>          .</a:t>
            </a:r>
            <a:r>
              <a:rPr lang="en-US" sz="190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map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(</a:t>
            </a:r>
            <a:r>
              <a:rPr lang="en-US" sz="190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(key, vals) =&gt; myReduceFunc(key, vals)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)</a:t>
            </a:r>
          </a:p>
        </p:txBody>
      </p:sp>
      <p:sp>
        <p:nvSpPr>
          <p:cNvPr id="24580" name="Content Placeholder 2"/>
          <p:cNvSpPr txBox="1">
            <a:spLocks/>
          </p:cNvSpPr>
          <p:nvPr/>
        </p:nvSpPr>
        <p:spPr bwMode="auto">
          <a:xfrm>
            <a:off x="457200" y="4402138"/>
            <a:ext cx="8229600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2000"/>
              </a:spcBef>
            </a:pPr>
            <a:r>
              <a:rPr lang="en-US" sz="3200">
                <a:latin typeface="Corbel" pitchFamily="34" charset="0"/>
              </a:rPr>
              <a:t>Or with combiners:</a:t>
            </a:r>
          </a:p>
        </p:txBody>
      </p:sp>
      <p:sp>
        <p:nvSpPr>
          <p:cNvPr id="24581" name="Content Placeholder 2"/>
          <p:cNvSpPr txBox="1">
            <a:spLocks/>
          </p:cNvSpPr>
          <p:nvPr/>
        </p:nvSpPr>
        <p:spPr bwMode="auto">
          <a:xfrm>
            <a:off x="515938" y="5181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900">
                <a:latin typeface="Lucida Console" pitchFamily="49" charset="0"/>
                <a:ea typeface="Consolas" pitchFamily="49" charset="0"/>
              </a:rPr>
              <a:t>res = data.</a:t>
            </a:r>
            <a:r>
              <a:rPr lang="en-US" sz="190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flatMap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(</a:t>
            </a:r>
            <a:r>
              <a:rPr lang="en-US" sz="190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rec =&gt; myMapFunc(rec)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)</a:t>
            </a:r>
          </a:p>
          <a:p>
            <a:pPr eaLnBrk="0" hangingPunct="0"/>
            <a:r>
              <a:rPr lang="en-US" sz="1900">
                <a:latin typeface="Lucida Console" pitchFamily="49" charset="0"/>
                <a:ea typeface="Consolas" pitchFamily="49" charset="0"/>
              </a:rPr>
              <a:t>          .</a:t>
            </a:r>
            <a:r>
              <a:rPr lang="en-US" sz="190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reduceByKey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(</a:t>
            </a:r>
            <a:r>
              <a:rPr lang="en-US" sz="190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myCombiner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)</a:t>
            </a:r>
          </a:p>
          <a:p>
            <a:pPr eaLnBrk="0" hangingPunct="0"/>
            <a:r>
              <a:rPr lang="en-US" sz="1900">
                <a:latin typeface="Lucida Console" pitchFamily="49" charset="0"/>
                <a:ea typeface="Consolas" pitchFamily="49" charset="0"/>
              </a:rPr>
              <a:t>          .</a:t>
            </a:r>
            <a:r>
              <a:rPr lang="en-US" sz="1900">
                <a:solidFill>
                  <a:srgbClr val="3366FF"/>
                </a:solidFill>
                <a:latin typeface="Lucida Console" pitchFamily="49" charset="0"/>
                <a:ea typeface="Consolas" pitchFamily="49" charset="0"/>
              </a:rPr>
              <a:t>map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(</a:t>
            </a:r>
            <a:r>
              <a:rPr lang="en-US" sz="1900">
                <a:solidFill>
                  <a:srgbClr val="FF0080"/>
                </a:solidFill>
                <a:latin typeface="Lucida Console" pitchFamily="49" charset="0"/>
                <a:ea typeface="Consolas" pitchFamily="49" charset="0"/>
              </a:rPr>
              <a:t>(key, val) =&gt; myReduceFunc(key, val)</a:t>
            </a:r>
            <a:r>
              <a:rPr lang="en-US" sz="1900">
                <a:latin typeface="Lucida Console" pitchFamily="49" charset="0"/>
                <a:ea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PageRank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4607" y="0"/>
            <a:ext cx="923320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17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13" y="188640"/>
            <a:ext cx="8857821" cy="646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84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1.Start each page at a rank of 1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2.On each iteration, have page p contribute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𝑟𝑎𝑛𝑘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/|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𝑛𝑒𝑖𝑔h𝑏𝑜𝑟𝑠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its neighbors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3. Set each page’s rank to 0.15 + 0.85 * </a:t>
                </a:r>
                <a:r>
                  <a:rPr lang="en-US" altLang="zh-CN" dirty="0" err="1" smtClean="0"/>
                  <a:t>contribs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6" y="4120939"/>
            <a:ext cx="44672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44700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6560" y="4636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4116" y="56612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7140" y="52251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29068" y="55944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5996" y="4845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5613" y="4052474"/>
            <a:ext cx="47434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2341" y="4014374"/>
            <a:ext cx="47815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1351" y="4014374"/>
            <a:ext cx="48196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14374"/>
            <a:ext cx="59055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05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373"/>
            <a:ext cx="9169977" cy="683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45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511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5909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4800" dirty="0" smtClean="0"/>
              <a:t>Goal: In-Memory Data Sharing</a:t>
            </a:r>
            <a:endParaRPr lang="en-US" sz="4800" dirty="0"/>
          </a:p>
        </p:txBody>
      </p:sp>
      <p:grpSp>
        <p:nvGrpSpPr>
          <p:cNvPr id="2" name="Group 111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3" name="Group 119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058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4" name="Group 96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431800" y="6007100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10-100× faster than network/disk, but how to get FT?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717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893" y="2971800"/>
            <a:ext cx="8587296" cy="1480354"/>
          </a:xfrm>
          <a:prstGeom prst="roundRect">
            <a:avLst>
              <a:gd name="adj" fmla="val 13334"/>
            </a:avLst>
          </a:prstGeom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lvl="0" algn="ctr" eaLnBrk="0" hangingPunct="0">
              <a:spcBef>
                <a:spcPts val="2000"/>
              </a:spcBef>
            </a:pP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to design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a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distributed memory abstraction that is both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fault-tolerant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3200" dirty="0">
              <a:solidFill>
                <a:prstClr val="black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4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19328" cy="4221162"/>
          </a:xfrm>
        </p:spPr>
        <p:txBody>
          <a:bodyPr/>
          <a:lstStyle/>
          <a:p>
            <a:r>
              <a:rPr lang="en-US" dirty="0" smtClean="0"/>
              <a:t>Existing storage abstractions have interfaces based on </a:t>
            </a:r>
            <a:r>
              <a:rPr lang="en-US" i="1" dirty="0" smtClean="0"/>
              <a:t>fine-grained</a:t>
            </a:r>
            <a:r>
              <a:rPr lang="en-US" dirty="0" smtClean="0"/>
              <a:t> updates to mutable state</a:t>
            </a:r>
          </a:p>
          <a:p>
            <a:pPr lvl="1"/>
            <a:r>
              <a:rPr lang="en-US" dirty="0" err="1" smtClean="0"/>
              <a:t>RAMCloud</a:t>
            </a:r>
            <a:r>
              <a:rPr lang="en-US" dirty="0" smtClean="0"/>
              <a:t>, databases, distributed </a:t>
            </a:r>
            <a:r>
              <a:rPr lang="en-US" dirty="0" err="1" smtClean="0"/>
              <a:t>mem</a:t>
            </a:r>
            <a:r>
              <a:rPr lang="en-US" dirty="0" smtClean="0"/>
              <a:t>, Piccolo</a:t>
            </a:r>
          </a:p>
          <a:p>
            <a:r>
              <a:rPr lang="en-US" dirty="0" smtClean="0"/>
              <a:t>Requires replicating data or logs across nodes for fault tolerance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ostly for data-intensive apps</a:t>
            </a:r>
          </a:p>
          <a:p>
            <a:pPr lvl="1"/>
            <a:r>
              <a:rPr lang="en-US" dirty="0" smtClean="0"/>
              <a:t>10-100x slower than memory write</a:t>
            </a:r>
          </a:p>
        </p:txBody>
      </p:sp>
    </p:spTree>
    <p:extLst>
      <p:ext uri="{BB962C8B-B14F-4D97-AF65-F5344CB8AC3E}">
        <p14:creationId xmlns="" xmlns:p14="http://schemas.microsoft.com/office/powerpoint/2010/main" val="15390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700" dirty="0" smtClean="0"/>
              <a:t>Solution: Resilient Distributed Datasets (RDDs)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…)</a:t>
            </a:r>
          </a:p>
          <a:p>
            <a:r>
              <a:rPr lang="en-US" dirty="0" smtClean="0"/>
              <a:t>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1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3161</Words>
  <Application>Microsoft Office PowerPoint</Application>
  <PresentationFormat>On-screen Show (4:3)</PresentationFormat>
  <Paragraphs>540</Paragraphs>
  <Slides>56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主题</vt:lpstr>
      <vt:lpstr>Microsoft Office Excel 97-2003 Worksheet</vt:lpstr>
      <vt:lpstr>Spark</vt:lpstr>
      <vt:lpstr>Project Goals</vt:lpstr>
      <vt:lpstr>Motivation</vt:lpstr>
      <vt:lpstr>Motivation</vt:lpstr>
      <vt:lpstr>Examples</vt:lpstr>
      <vt:lpstr>Goal: In-Memory Data Sharing</vt:lpstr>
      <vt:lpstr>Challenge</vt:lpstr>
      <vt:lpstr>Challenge</vt:lpstr>
      <vt:lpstr>Solution: Resilient Distributed Datasets (RDDs)</vt:lpstr>
      <vt:lpstr>RDD Recovery</vt:lpstr>
      <vt:lpstr>Generality of RDDs</vt:lpstr>
      <vt:lpstr>Outline</vt:lpstr>
      <vt:lpstr>About Scala</vt:lpstr>
      <vt:lpstr>Quick Tour</vt:lpstr>
      <vt:lpstr>Quick Tour</vt:lpstr>
      <vt:lpstr>Slide 16</vt:lpstr>
      <vt:lpstr>Slide 17</vt:lpstr>
      <vt:lpstr>Slide 18</vt:lpstr>
      <vt:lpstr>Outline</vt:lpstr>
      <vt:lpstr>Spark Overview</vt:lpstr>
      <vt:lpstr>Generality of RDDs</vt:lpstr>
      <vt:lpstr>Outline</vt:lpstr>
      <vt:lpstr>RDD Abstraction</vt:lpstr>
      <vt:lpstr>RDDs in More Detail</vt:lpstr>
      <vt:lpstr>RDD Types: parallelized collections</vt:lpstr>
      <vt:lpstr>RDD Types: Hadoop Datasets</vt:lpstr>
      <vt:lpstr>RDD Operations</vt:lpstr>
      <vt:lpstr>Spark Operations</vt:lpstr>
      <vt:lpstr>Transformations</vt:lpstr>
      <vt:lpstr>Actions</vt:lpstr>
      <vt:lpstr>Memory Management</vt:lpstr>
      <vt:lpstr>Example: Log Mining</vt:lpstr>
      <vt:lpstr>RDD Fault Tolerance</vt:lpstr>
      <vt:lpstr>Fault Recovery</vt:lpstr>
      <vt:lpstr>Benefits of RDD Model</vt:lpstr>
      <vt:lpstr>RDDs vs Distributed Shared Memory</vt:lpstr>
      <vt:lpstr>Representing RDDs</vt:lpstr>
      <vt:lpstr>Interface used to represent RDDs</vt:lpstr>
      <vt:lpstr>RDD Dependencies</vt:lpstr>
      <vt:lpstr>Outline</vt:lpstr>
      <vt:lpstr>Implementation</vt:lpstr>
      <vt:lpstr>Job Scheduler</vt:lpstr>
      <vt:lpstr>Task Scheduler</vt:lpstr>
      <vt:lpstr>RDDs vs. Distributed Shared Memory</vt:lpstr>
      <vt:lpstr>Outline</vt:lpstr>
      <vt:lpstr>Spark framework</vt:lpstr>
      <vt:lpstr>Run Spark</vt:lpstr>
      <vt:lpstr>Slide 48</vt:lpstr>
      <vt:lpstr>Example: Logistic Regression</vt:lpstr>
      <vt:lpstr>Logistic Regression Code</vt:lpstr>
      <vt:lpstr>Logistic Regression Performance</vt:lpstr>
      <vt:lpstr>Example: MapReduce</vt:lpstr>
      <vt:lpstr>Slide 53</vt:lpstr>
      <vt:lpstr>Slide 54</vt:lpstr>
      <vt:lpstr>Algorithm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lkhan</cp:lastModifiedBy>
  <cp:revision>467</cp:revision>
  <dcterms:created xsi:type="dcterms:W3CDTF">2012-11-07T06:00:21Z</dcterms:created>
  <dcterms:modified xsi:type="dcterms:W3CDTF">2015-04-03T20:51:54Z</dcterms:modified>
</cp:coreProperties>
</file>