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8" r:id="rId5"/>
    <p:sldId id="271" r:id="rId6"/>
    <p:sldId id="293" r:id="rId7"/>
    <p:sldId id="260" r:id="rId8"/>
    <p:sldId id="261" r:id="rId9"/>
    <p:sldId id="263" r:id="rId10"/>
    <p:sldId id="294" r:id="rId11"/>
    <p:sldId id="265" r:id="rId12"/>
    <p:sldId id="266" r:id="rId13"/>
    <p:sldId id="278" r:id="rId14"/>
    <p:sldId id="277" r:id="rId15"/>
    <p:sldId id="273" r:id="rId16"/>
    <p:sldId id="279" r:id="rId17"/>
    <p:sldId id="280" r:id="rId18"/>
    <p:sldId id="275" r:id="rId19"/>
    <p:sldId id="283" r:id="rId20"/>
    <p:sldId id="276" r:id="rId21"/>
    <p:sldId id="274" r:id="rId22"/>
    <p:sldId id="267" r:id="rId23"/>
    <p:sldId id="272" r:id="rId24"/>
    <p:sldId id="268" r:id="rId25"/>
    <p:sldId id="296" r:id="rId26"/>
    <p:sldId id="281" r:id="rId27"/>
    <p:sldId id="282" r:id="rId28"/>
    <p:sldId id="290" r:id="rId29"/>
    <p:sldId id="285" r:id="rId30"/>
    <p:sldId id="287" r:id="rId31"/>
    <p:sldId id="286" r:id="rId32"/>
    <p:sldId id="288" r:id="rId33"/>
    <p:sldId id="284" r:id="rId34"/>
    <p:sldId id="289" r:id="rId35"/>
    <p:sldId id="291" r:id="rId36"/>
    <p:sldId id="292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77B23-9309-6D81-7395-510AA5B400B5}" v="217" dt="2023-03-06T08:51:14.926"/>
    <p1510:client id="{08111C10-CB8C-304C-30F3-A1A2EBA7A5AE}" v="10" dt="2023-03-10T07:30:50.498"/>
    <p1510:client id="{0E8724DD-17F3-4376-8963-417033867B99}" v="114" dt="2023-02-27T11:04:54.503"/>
    <p1510:client id="{2F660C44-3286-4E66-9DED-243147D0D2ED}" v="2" dt="2023-03-15T01:36:18.502"/>
    <p1510:client id="{39C4CA7F-7ECE-48F5-AF1E-19384549E053}" v="168" dt="2023-02-28T08:59:53.231"/>
    <p1510:client id="{431C3898-C2A9-46DF-BE78-8C38799BE84B}" v="15" dt="2023-02-21T09:04:48.428"/>
    <p1510:client id="{44CFD39C-CCFF-17CA-F82F-7AEC5FE99870}" v="68" dt="2023-03-09T07:02:10.326"/>
    <p1510:client id="{5EB920C2-72C1-4068-B88D-E4E2EDA9378F}" v="222" dt="2023-02-27T11:00:32.095"/>
    <p1510:client id="{62676138-0909-5F04-24E6-28FEA2FAB5A0}" v="829" dt="2023-03-03T04:37:56.018"/>
    <p1510:client id="{6B4502CB-C0FE-4C70-B8D1-E2DE1B7FE059}" v="71" dt="2023-02-28T07:54:46.979"/>
    <p1510:client id="{6D9F9441-82D5-06EB-C66F-2F26156863A1}" v="329" dt="2023-02-22T09:16:46.510"/>
    <p1510:client id="{82A4B11F-B382-8F78-C5EC-ABE3CC446D60}" v="26" dt="2023-03-08T10:21:16.710"/>
    <p1510:client id="{8F3A703B-CAC1-5700-ADDD-11C45CEEB799}" v="86" dt="2023-02-28T08:27:45.373"/>
    <p1510:client id="{9202BA14-3264-4270-88F0-9E1851702926}" v="10" dt="2023-02-27T11:23:30.517"/>
    <p1510:client id="{977322E1-B8CF-9095-0CF8-6665DF77CCD6}" v="1" dt="2023-03-07T06:45:59.901"/>
    <p1510:client id="{9E0C45C7-6A92-4321-8D29-5017E1537458}" v="37" dt="2023-02-28T07:05:44.553"/>
    <p1510:client id="{A1A89139-6B2A-D998-41B9-43DBEA12CB82}" v="105" dt="2023-03-01T06:50:51.233"/>
    <p1510:client id="{B2F7CCFA-9A17-0CD9-D042-2D5714442B73}" v="417" dt="2023-02-22T08:07:57.020"/>
    <p1510:client id="{B78D89F8-4640-4A95-846D-6BA5E36CDB99}" v="279" dt="2023-02-28T07:39:10.405"/>
    <p1510:client id="{C819692E-43C5-4B56-B7AC-30B5D6CE8F6F}" v="3" dt="2023-02-28T09:15:02.734"/>
    <p1510:client id="{CE814A80-E969-A21D-9E97-FAB52E3367D1}" v="168" dt="2023-02-23T05:55:28.745"/>
    <p1510:client id="{DA6C0C5F-C2F4-4131-940E-0798D15FCC7D}" v="1" dt="2023-03-01T05:07:03.009"/>
    <p1510:client id="{DE31B193-C1F9-43E1-810C-1497B2E32B0F}" v="19" dt="2023-02-28T08:14:03.619"/>
    <p1510:client id="{E245982C-B4CA-4500-AEB0-14F437A35AB3}" v="1" dt="2023-02-22T03:43:04.587"/>
    <p1510:client id="{F219EA88-03C7-4413-B083-6F79577AA17F}" v="31" dt="2023-03-03T11:01:47.990"/>
    <p1510:client id="{F6FDB5A4-048E-40F0-B1CB-864383E469DD}" v="46" dt="2023-03-03T11:14:20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F660C44-3286-4E66-9DED-243147D0D2ED}"/>
    <pc:docChg chg="modSld">
      <pc:chgData name="" userId="" providerId="" clId="Web-{2F660C44-3286-4E66-9DED-243147D0D2ED}" dt="2023-03-15T01:36:18.502" v="1" actId="20577"/>
      <pc:docMkLst>
        <pc:docMk/>
      </pc:docMkLst>
      <pc:sldChg chg="modSp">
        <pc:chgData name="" userId="" providerId="" clId="Web-{2F660C44-3286-4E66-9DED-243147D0D2ED}" dt="2023-03-15T01:36:18.502" v="1" actId="20577"/>
        <pc:sldMkLst>
          <pc:docMk/>
          <pc:sldMk cId="2884632407" sldId="279"/>
        </pc:sldMkLst>
        <pc:spChg chg="mod">
          <ac:chgData name="" userId="" providerId="" clId="Web-{2F660C44-3286-4E66-9DED-243147D0D2ED}" dt="2023-03-15T01:36:18.502" v="1" actId="20577"/>
          <ac:spMkLst>
            <pc:docMk/>
            <pc:sldMk cId="2884632407" sldId="279"/>
            <ac:spMk id="4" creationId="{F0A83D9B-20F6-55D9-4974-F3D1B26993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1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QnbeZ49yQh8DMUVA&#8203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/>
              <a:t>Getting Started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851677"/>
            <a:ext cx="4167115" cy="54227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cs typeface="Calibri"/>
              </a:rPr>
              <a:t>Day 1</a:t>
            </a:r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7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5" y="679731"/>
            <a:ext cx="3388151" cy="24778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/>
              <a:t>A </a:t>
            </a:r>
            <a:r>
              <a:rPr lang="en-US" b="1" err="1"/>
              <a:t>Scallable</a:t>
            </a:r>
            <a:br>
              <a:rPr lang="en-US" b="1">
                <a:cs typeface="Calibri Light"/>
              </a:rPr>
            </a:br>
            <a:r>
              <a:rPr lang="en-US" b="1"/>
              <a:t>Structure</a:t>
            </a:r>
            <a:br>
              <a:rPr lang="en-US" b="1"/>
            </a:br>
            <a:r>
              <a:rPr lang="en-US" b="1"/>
              <a:t>Folder in </a:t>
            </a:r>
            <a:r>
              <a:rPr lang="en-US" b="1" err="1"/>
              <a:t>NextJS</a:t>
            </a:r>
            <a:endParaRPr lang="en-US" b="1">
              <a:cs typeface="Calibri Light"/>
            </a:endParaRPr>
          </a:p>
        </p:txBody>
      </p:sp>
      <p:grpSp>
        <p:nvGrpSpPr>
          <p:cNvPr id="50" name="Group 2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3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80AC69B4-745D-F0A4-15C7-3BB908C4A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2357" y="1002018"/>
            <a:ext cx="3383280" cy="49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21735"/>
            <a:ext cx="8178799" cy="1135737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/>
              <a:t>File Default Next.js</a:t>
            </a:r>
            <a:endParaRPr lang="en-US" b="1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83D9B-20F6-55D9-4974-F3D1B269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601" y="1782981"/>
            <a:ext cx="8166799" cy="1057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_app.js</a:t>
            </a:r>
          </a:p>
          <a:p>
            <a:r>
              <a:rPr lang="en-US" sz="2400">
                <a:cs typeface="Calibri"/>
              </a:rPr>
              <a:t>_document.js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2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24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95482" y="5230016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84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233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21735"/>
            <a:ext cx="8178799" cy="1135737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/>
              <a:t>Configuration </a:t>
            </a:r>
            <a:r>
              <a:rPr lang="en-US" b="1" err="1"/>
              <a:t>Nextjs</a:t>
            </a:r>
            <a:endParaRPr lang="en-US" err="1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83D9B-20F6-55D9-4974-F3D1B269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1" y="1782981"/>
            <a:ext cx="8178799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Next.config.js</a:t>
            </a:r>
          </a:p>
          <a:p>
            <a:r>
              <a:rPr lang="en-US" sz="2400">
                <a:cs typeface="Calibri"/>
              </a:rPr>
              <a:t>Tailwind.config.js</a:t>
            </a:r>
          </a:p>
          <a:p>
            <a:r>
              <a:rPr lang="en-US" sz="2400">
                <a:cs typeface="Calibri"/>
              </a:rPr>
              <a:t>Postcss.config.js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2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24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95482" y="5230016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84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215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21735"/>
            <a:ext cx="8178799" cy="1135737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>
                <a:ea typeface="+mj-lt"/>
                <a:cs typeface="+mj-lt"/>
              </a:rPr>
              <a:t>Routing dan Navigation</a:t>
            </a:r>
            <a:endParaRPr lang="en-US" b="1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83D9B-20F6-55D9-4974-F3D1B269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1" y="1782981"/>
            <a:ext cx="8178799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Static Route</a:t>
            </a:r>
          </a:p>
          <a:p>
            <a:r>
              <a:rPr lang="en-US" sz="2400" dirty="0">
                <a:cs typeface="Calibri"/>
              </a:rPr>
              <a:t>Dynamic Route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2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24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95482" y="5230016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84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463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/>
              <a:t>Data Fetching</a:t>
            </a:r>
            <a:endParaRPr lang="en-US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83D9B-20F6-55D9-4974-F3D1B269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SSG ( Static Site Generation ) </a:t>
            </a:r>
          </a:p>
          <a:p>
            <a:r>
              <a:rPr lang="en-US" sz="2400">
                <a:cs typeface="Calibri"/>
              </a:rPr>
              <a:t>SSR ( Server Side Rendering )</a:t>
            </a:r>
          </a:p>
          <a:p>
            <a:r>
              <a:rPr lang="en-US" sz="2400">
                <a:cs typeface="Calibri"/>
              </a:rPr>
              <a:t>CSR ( Client Side Rendering )</a:t>
            </a:r>
          </a:p>
        </p:txBody>
      </p:sp>
    </p:spTree>
    <p:extLst>
      <p:ext uri="{BB962C8B-B14F-4D97-AF65-F5344CB8AC3E}">
        <p14:creationId xmlns:p14="http://schemas.microsoft.com/office/powerpoint/2010/main" val="318114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21735"/>
            <a:ext cx="8178799" cy="1135737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sz="3100" b="1"/>
              <a:t>Component (</a:t>
            </a:r>
            <a:r>
              <a:rPr lang="en-US" sz="3100" b="1" err="1"/>
              <a:t>reuseable</a:t>
            </a:r>
            <a:r>
              <a:rPr lang="en-US" sz="3100" b="1"/>
              <a:t>) &amp; Declare Properties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2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24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95482" y="5230016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84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EECAD-E8CD-3FE4-A9A3-3AFCD201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Package used =&gt; ( prop-types )</a:t>
            </a:r>
          </a:p>
          <a:p>
            <a:pPr marL="457200" lvl="1" indent="0">
              <a:buNone/>
            </a:pPr>
            <a:r>
              <a:rPr lang="en-US">
                <a:cs typeface="Calibri" panose="020F0502020204030204"/>
              </a:rPr>
              <a:t>Command =&gt; </a:t>
            </a:r>
            <a:r>
              <a:rPr lang="en-US">
                <a:highlight>
                  <a:srgbClr val="C0C0C0"/>
                </a:highlight>
                <a:cs typeface="Calibri" panose="020F0502020204030204"/>
              </a:rPr>
              <a:t>``` </a:t>
            </a:r>
            <a:r>
              <a:rPr lang="en-US" err="1">
                <a:highlight>
                  <a:srgbClr val="C0C0C0"/>
                </a:highlight>
                <a:cs typeface="Calibri" panose="020F0502020204030204"/>
              </a:rPr>
              <a:t>npm</a:t>
            </a:r>
            <a:r>
              <a:rPr lang="en-US">
                <a:highlight>
                  <a:srgbClr val="C0C0C0"/>
                </a:highlight>
                <a:cs typeface="Calibri" panose="020F0502020204030204"/>
              </a:rPr>
              <a:t> install prop-types ```</a:t>
            </a:r>
          </a:p>
          <a:p>
            <a:pPr marL="457200" lvl="1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278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EFF6FF7-323D-5973-73BB-2081B47B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457200"/>
            <a:ext cx="9143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8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9360"/>
            <a:ext cx="8178799" cy="1135737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sz="4800" b="1"/>
              <a:t>Component Layout</a:t>
            </a:r>
            <a:endParaRPr lang="en-US" sz="4800" b="1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2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24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95482" y="5230016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84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EECAD-E8CD-3FE4-A9A3-3AFCD201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cs typeface="Calibri" panose="020F0502020204030204"/>
              </a:rPr>
              <a:t>Membuat</a:t>
            </a:r>
            <a:r>
              <a:rPr lang="en-US" sz="2400">
                <a:cs typeface="Calibri" panose="020F0502020204030204"/>
              </a:rPr>
              <a:t> Layout Page</a:t>
            </a:r>
          </a:p>
          <a:p>
            <a:r>
              <a:rPr lang="en-US" sz="2400">
                <a:cs typeface="Calibri" panose="020F0502020204030204"/>
              </a:rPr>
              <a:t>Templating User Interface </a:t>
            </a:r>
            <a:r>
              <a:rPr lang="en-US" sz="2400" err="1">
                <a:cs typeface="Calibri" panose="020F0502020204030204"/>
              </a:rPr>
              <a:t>berdasarkan</a:t>
            </a:r>
            <a:r>
              <a:rPr lang="en-US" sz="2400">
                <a:cs typeface="Calibri" panose="020F0502020204030204"/>
              </a:rPr>
              <a:t> route</a:t>
            </a:r>
          </a:p>
          <a:p>
            <a:r>
              <a:rPr lang="en-US" sz="2400">
                <a:cs typeface="Calibri" panose="020F0502020204030204"/>
              </a:rPr>
              <a:t>Declare Properties</a:t>
            </a:r>
          </a:p>
          <a:p>
            <a:r>
              <a:rPr lang="en-US" sz="2400">
                <a:cs typeface="Calibri" panose="020F0502020204030204"/>
              </a:rPr>
              <a:t>Adding children</a:t>
            </a:r>
          </a:p>
        </p:txBody>
      </p:sp>
    </p:spTree>
    <p:extLst>
      <p:ext uri="{BB962C8B-B14F-4D97-AF65-F5344CB8AC3E}">
        <p14:creationId xmlns:p14="http://schemas.microsoft.com/office/powerpoint/2010/main" val="282138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4610"/>
            <a:ext cx="8178799" cy="1135737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sz="4800" b="1"/>
              <a:t>Running APP and use </a:t>
            </a:r>
            <a:r>
              <a:rPr lang="en-US" sz="4800" b="1" err="1"/>
              <a:t>tailwindcss</a:t>
            </a:r>
            <a:endParaRPr lang="en-US" sz="4800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2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24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95482" y="5230016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84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EECAD-E8CD-3FE4-A9A3-3AFCD201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Bundle First CSS</a:t>
            </a:r>
          </a:p>
          <a:p>
            <a:r>
              <a:rPr lang="en-US">
                <a:cs typeface="Calibri" panose="020F0502020204030204"/>
              </a:rPr>
              <a:t>Watch CSS</a:t>
            </a:r>
          </a:p>
        </p:txBody>
      </p:sp>
    </p:spTree>
    <p:extLst>
      <p:ext uri="{BB962C8B-B14F-4D97-AF65-F5344CB8AC3E}">
        <p14:creationId xmlns:p14="http://schemas.microsoft.com/office/powerpoint/2010/main" val="67040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1" y="1610024"/>
            <a:ext cx="5568995" cy="1457002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b="1"/>
              <a:t>Syntactically Awesome Style Sheet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6F130B6-6D11-50ED-A2FE-077F2D7E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5568991" cy="296801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8A49A82-408A-E861-AD72-91D719D5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489" y="1688171"/>
            <a:ext cx="4683319" cy="35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8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882" y="738028"/>
            <a:ext cx="5238466" cy="89997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>
                <a:cs typeface="Calibri Light"/>
              </a:rPr>
              <a:t>FYI 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01CD38-B287-5A17-7E82-B076843210F4}"/>
              </a:ext>
            </a:extLst>
          </p:cNvPr>
          <p:cNvSpPr txBox="1"/>
          <p:nvPr/>
        </p:nvSpPr>
        <p:spPr>
          <a:xfrm>
            <a:off x="1078149" y="163748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Pre Test &amp; Post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268E-E583-9779-649B-0A67FA3E276E}"/>
              </a:ext>
            </a:extLst>
          </p:cNvPr>
          <p:cNvSpPr txBox="1"/>
          <p:nvPr/>
        </p:nvSpPr>
        <p:spPr>
          <a:xfrm>
            <a:off x="1078148" y="2269787"/>
            <a:ext cx="4553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URL Pre-Test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D8F8E-8950-06CE-72F1-0B9A4D5FDBF7}"/>
              </a:ext>
            </a:extLst>
          </p:cNvPr>
          <p:cNvSpPr txBox="1"/>
          <p:nvPr/>
        </p:nvSpPr>
        <p:spPr>
          <a:xfrm>
            <a:off x="1078148" y="2639901"/>
            <a:ext cx="4553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https://forms.gle/FQnbeZ49yQh8DMUVA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813C3-5A26-4433-8BB6-76BE05278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48" y="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4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0DA77-2FEA-8A10-18DF-0E35C012444B}"/>
              </a:ext>
            </a:extLst>
          </p:cNvPr>
          <p:cNvSpPr txBox="1"/>
          <p:nvPr/>
        </p:nvSpPr>
        <p:spPr>
          <a:xfrm>
            <a:off x="817238" y="169753"/>
            <a:ext cx="5451504" cy="1304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err="1">
                <a:latin typeface="Calibri Light"/>
                <a:ea typeface="+mj-ea"/>
                <a:cs typeface="Calibri Light"/>
              </a:rPr>
              <a:t>Perbandingan</a:t>
            </a:r>
            <a:r>
              <a:rPr lang="en-US" sz="4000" b="1">
                <a:latin typeface="Calibri Light"/>
                <a:ea typeface="+mj-ea"/>
                <a:cs typeface="Calibri Light"/>
              </a:rPr>
              <a:t> SASS </a:t>
            </a:r>
            <a:r>
              <a:rPr lang="en-US" sz="4000" b="1" err="1">
                <a:latin typeface="Calibri Light"/>
                <a:ea typeface="+mj-ea"/>
                <a:cs typeface="Calibri Light"/>
              </a:rPr>
              <a:t>dengan</a:t>
            </a:r>
            <a:r>
              <a:rPr lang="en-US" sz="4000" b="1">
                <a:latin typeface="Calibri Light"/>
                <a:ea typeface="+mj-ea"/>
                <a:cs typeface="Calibri Light"/>
              </a:rPr>
              <a:t>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1297BA7-57E6-1D0D-02F8-7CCB0953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3393569"/>
            <a:ext cx="3018553" cy="312383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8A49A82-408A-E861-AD72-91D719D51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4652143" y="4119478"/>
            <a:ext cx="2229761" cy="1672019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D4D42B3-2685-0AF2-FB96-E86B4580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28" y="1909854"/>
            <a:ext cx="2846216" cy="28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8A49A82-408A-E861-AD72-91D719D51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999" y="2589086"/>
            <a:ext cx="3673970" cy="2755478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37D79-2963-5280-E24F-B21670A83DAB}"/>
              </a:ext>
            </a:extLst>
          </p:cNvPr>
          <p:cNvSpPr txBox="1"/>
          <p:nvPr/>
        </p:nvSpPr>
        <p:spPr>
          <a:xfrm>
            <a:off x="7781373" y="2279151"/>
            <a:ext cx="3627063" cy="33871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Variable</a:t>
            </a:r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Nested</a:t>
            </a:r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cs typeface="Calibri"/>
              </a:rPr>
              <a:t>Mixin</a:t>
            </a:r>
            <a:endParaRPr lang="en-US" sz="2400" err="1"/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/>
              <a:t>Extends</a:t>
            </a:r>
            <a:endParaRPr lang="en-US" sz="2400">
              <a:cs typeface="Calibri" panose="020F0502020204030204"/>
            </a:endParaRPr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/>
              <a:t>Function</a:t>
            </a:r>
            <a:endParaRPr lang="en-US" sz="2400">
              <a:cs typeface="Calibri" panose="020F0502020204030204"/>
            </a:endParaRPr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/>
              <a:t>Loop / Each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3A399-5C76-093C-7CB3-6C09BA07E240}"/>
              </a:ext>
            </a:extLst>
          </p:cNvPr>
          <p:cNvSpPr txBox="1"/>
          <p:nvPr/>
        </p:nvSpPr>
        <p:spPr>
          <a:xfrm>
            <a:off x="778212" y="1167319"/>
            <a:ext cx="66829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Metodologi</a:t>
            </a:r>
            <a:r>
              <a:rPr lang="en-US" sz="2400">
                <a:cs typeface="Calibri"/>
              </a:rPr>
              <a:t> BEM ( Block, Element, Modifier )</a:t>
            </a:r>
          </a:p>
        </p:txBody>
      </p:sp>
    </p:spTree>
    <p:extLst>
      <p:ext uri="{BB962C8B-B14F-4D97-AF65-F5344CB8AC3E}">
        <p14:creationId xmlns:p14="http://schemas.microsoft.com/office/powerpoint/2010/main" val="1077694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8A49A82-408A-E861-AD72-91D719D51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999" y="2589086"/>
            <a:ext cx="3673970" cy="2755478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37D79-2963-5280-E24F-B21670A83DAB}"/>
              </a:ext>
            </a:extLst>
          </p:cNvPr>
          <p:cNvSpPr txBox="1"/>
          <p:nvPr/>
        </p:nvSpPr>
        <p:spPr>
          <a:xfrm>
            <a:off x="7781373" y="2279151"/>
            <a:ext cx="3627063" cy="33871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Variable</a:t>
            </a:r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Nested</a:t>
            </a:r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cs typeface="Calibri"/>
              </a:rPr>
              <a:t>Mixin</a:t>
            </a:r>
            <a:endParaRPr lang="en-US" sz="2400" err="1"/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/>
              <a:t>Extends</a:t>
            </a:r>
            <a:endParaRPr lang="en-US" sz="2400">
              <a:cs typeface="Calibri" panose="020F0502020204030204"/>
            </a:endParaRPr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/>
              <a:t>Function</a:t>
            </a:r>
            <a:endParaRPr lang="en-US" sz="2400">
              <a:cs typeface="Calibri" panose="020F0502020204030204"/>
            </a:endParaRPr>
          </a:p>
          <a:p>
            <a:pPr marL="213995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400"/>
              <a:t>Loop / Each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3A399-5C76-093C-7CB3-6C09BA07E240}"/>
              </a:ext>
            </a:extLst>
          </p:cNvPr>
          <p:cNvSpPr txBox="1"/>
          <p:nvPr/>
        </p:nvSpPr>
        <p:spPr>
          <a:xfrm>
            <a:off x="778212" y="1167319"/>
            <a:ext cx="66829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Metodologi</a:t>
            </a:r>
            <a:r>
              <a:rPr lang="en-US" sz="2400">
                <a:cs typeface="Calibri"/>
              </a:rPr>
              <a:t> BEM ( Block, Element, Modifier )</a:t>
            </a:r>
          </a:p>
        </p:txBody>
      </p:sp>
    </p:spTree>
    <p:extLst>
      <p:ext uri="{BB962C8B-B14F-4D97-AF65-F5344CB8AC3E}">
        <p14:creationId xmlns:p14="http://schemas.microsoft.com/office/powerpoint/2010/main" val="181676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/>
              <a:t>Getting Started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851677"/>
            <a:ext cx="4167115" cy="54227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cs typeface="Calibri"/>
              </a:rPr>
              <a:t>Day 2</a:t>
            </a:r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err="1">
                <a:cs typeface="Calibri Light"/>
              </a:rPr>
              <a:t>Optimasi</a:t>
            </a:r>
            <a:r>
              <a:rPr lang="en-US" b="1">
                <a:cs typeface="Calibri Light"/>
              </a:rPr>
              <a:t> &amp; Performance</a:t>
            </a:r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1E84F-137A-E088-208D-C238E558EEA7}"/>
              </a:ext>
            </a:extLst>
          </p:cNvPr>
          <p:cNvSpPr txBox="1"/>
          <p:nvPr/>
        </p:nvSpPr>
        <p:spPr>
          <a:xfrm>
            <a:off x="2253342" y="389708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BA18E-31D2-CCC7-0882-F75276FBA9E1}"/>
              </a:ext>
            </a:extLst>
          </p:cNvPr>
          <p:cNvSpPr txBox="1"/>
          <p:nvPr/>
        </p:nvSpPr>
        <p:spPr>
          <a:xfrm>
            <a:off x="1132114" y="469174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Image Optimization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Code </a:t>
            </a:r>
            <a:r>
              <a:rPr lang="en-US" err="1">
                <a:cs typeface="Calibri"/>
              </a:rPr>
              <a:t>Spliting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Lazy Load</a:t>
            </a:r>
          </a:p>
        </p:txBody>
      </p:sp>
    </p:spTree>
    <p:extLst>
      <p:ext uri="{BB962C8B-B14F-4D97-AF65-F5344CB8AC3E}">
        <p14:creationId xmlns:p14="http://schemas.microsoft.com/office/powerpoint/2010/main" val="117997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Next API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3733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``` </a:t>
            </a:r>
            <a:r>
              <a:rPr lang="en-US" err="1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npm</a:t>
            </a:r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 install next-connect ```</a:t>
            </a:r>
          </a:p>
        </p:txBody>
      </p:sp>
    </p:spTree>
    <p:extLst>
      <p:ext uri="{BB962C8B-B14F-4D97-AF65-F5344CB8AC3E}">
        <p14:creationId xmlns:p14="http://schemas.microsoft.com/office/powerpoint/2010/main" val="395178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Intergration API</a:t>
            </a:r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3733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``` </a:t>
            </a:r>
            <a:r>
              <a:rPr lang="en-US" err="1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npm</a:t>
            </a:r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 install </a:t>
            </a:r>
            <a:r>
              <a:rPr lang="en-US" err="1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axios</a:t>
            </a:r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```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C709E-0709-B761-9C30-F32EB397A263}"/>
              </a:ext>
            </a:extLst>
          </p:cNvPr>
          <p:cNvSpPr txBox="1"/>
          <p:nvPr/>
        </p:nvSpPr>
        <p:spPr>
          <a:xfrm>
            <a:off x="1094014" y="432162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Client Side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377773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Request Validation API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3733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``` </a:t>
            </a:r>
            <a:r>
              <a:rPr lang="en-US" err="1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npm</a:t>
            </a:r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 install next-</a:t>
            </a:r>
            <a:r>
              <a:rPr lang="en-US" err="1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joi</a:t>
            </a:r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 ```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2AE25-1533-8CBE-E882-87B19462AC99}"/>
              </a:ext>
            </a:extLst>
          </p:cNvPr>
          <p:cNvSpPr txBox="1"/>
          <p:nvPr/>
        </p:nvSpPr>
        <p:spPr>
          <a:xfrm>
            <a:off x="1096445" y="4214409"/>
            <a:ext cx="3733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``` </a:t>
            </a:r>
            <a:r>
              <a:rPr lang="en-US" err="1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npm</a:t>
            </a:r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 install </a:t>
            </a:r>
            <a:r>
              <a:rPr lang="en-US" err="1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joi</a:t>
            </a:r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 panose="020F0502020204030204"/>
              </a:rPr>
              <a:t> ```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F94B9-9AFF-D88F-318D-7C3A09BCFAF4}"/>
              </a:ext>
            </a:extLst>
          </p:cNvPr>
          <p:cNvSpPr txBox="1"/>
          <p:nvPr/>
        </p:nvSpPr>
        <p:spPr>
          <a:xfrm>
            <a:off x="3439885" y="3842656"/>
            <a:ext cx="1328057" cy="313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Version ^2.2.1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2C519-7C0A-1250-D1FE-B51AB358533A}"/>
              </a:ext>
            </a:extLst>
          </p:cNvPr>
          <p:cNvSpPr txBox="1"/>
          <p:nvPr/>
        </p:nvSpPr>
        <p:spPr>
          <a:xfrm>
            <a:off x="2960913" y="4239984"/>
            <a:ext cx="1328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Version </a:t>
            </a:r>
            <a:r>
              <a:rPr lang="en-US" sz="1400">
                <a:ea typeface="+mn-lt"/>
                <a:cs typeface="+mn-lt"/>
              </a:rPr>
              <a:t>^17.7.1</a:t>
            </a:r>
          </a:p>
        </p:txBody>
      </p:sp>
    </p:spTree>
    <p:extLst>
      <p:ext uri="{BB962C8B-B14F-4D97-AF65-F5344CB8AC3E}">
        <p14:creationId xmlns:p14="http://schemas.microsoft.com/office/powerpoint/2010/main" val="3151212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Authentication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With Next-Auth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4D79B-90A6-18A9-BE68-1C7341AE8DBF}"/>
              </a:ext>
            </a:extLst>
          </p:cNvPr>
          <p:cNvSpPr txBox="1"/>
          <p:nvPr/>
        </p:nvSpPr>
        <p:spPr>
          <a:xfrm>
            <a:off x="1096444" y="42826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/>
              </a:rPr>
              <a:t>``` </a:t>
            </a:r>
            <a:r>
              <a:rPr lang="en-US" err="1">
                <a:solidFill>
                  <a:schemeClr val="bg1"/>
                </a:solidFill>
                <a:highlight>
                  <a:srgbClr val="000080"/>
                </a:highlight>
                <a:cs typeface="Calibri"/>
              </a:rPr>
              <a:t>npm</a:t>
            </a:r>
            <a:r>
              <a:rPr lang="en-US">
                <a:solidFill>
                  <a:schemeClr val="bg1"/>
                </a:solidFill>
                <a:highlight>
                  <a:srgbClr val="000080"/>
                </a:highlight>
                <a:cs typeface="Calibri"/>
              </a:rPr>
              <a:t> install next-auth ```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08861-9037-B199-89C1-0E7965BD0E4B}"/>
              </a:ext>
            </a:extLst>
          </p:cNvPr>
          <p:cNvSpPr txBox="1"/>
          <p:nvPr/>
        </p:nvSpPr>
        <p:spPr>
          <a:xfrm>
            <a:off x="1096445" y="470426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Sessions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371115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882" y="738028"/>
            <a:ext cx="5238466" cy="89997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>
                <a:cs typeface="Calibri Light"/>
              </a:rPr>
              <a:t>Requirement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01CD38-B287-5A17-7E82-B076843210F4}"/>
              </a:ext>
            </a:extLst>
          </p:cNvPr>
          <p:cNvSpPr txBox="1"/>
          <p:nvPr/>
        </p:nvSpPr>
        <p:spPr>
          <a:xfrm>
            <a:off x="1078149" y="1637488"/>
            <a:ext cx="3871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Nodejs  v14 (recommended v16 )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268E-E583-9779-649B-0A67FA3E276E}"/>
              </a:ext>
            </a:extLst>
          </p:cNvPr>
          <p:cNvSpPr txBox="1"/>
          <p:nvPr/>
        </p:nvSpPr>
        <p:spPr>
          <a:xfrm>
            <a:off x="1078148" y="2041787"/>
            <a:ext cx="3995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Code Editor: Visual Studio Code or other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81A62-E1C3-2BC1-0B4B-B36D1120E9AB}"/>
              </a:ext>
            </a:extLst>
          </p:cNvPr>
          <p:cNvSpPr txBox="1"/>
          <p:nvPr/>
        </p:nvSpPr>
        <p:spPr>
          <a:xfrm>
            <a:off x="1078147" y="2587697"/>
            <a:ext cx="1060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Fake API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C81E1-DD2F-AF81-9F5B-4D9F5C97B929}"/>
              </a:ext>
            </a:extLst>
          </p:cNvPr>
          <p:cNvSpPr txBox="1"/>
          <p:nvPr/>
        </p:nvSpPr>
        <p:spPr>
          <a:xfrm>
            <a:off x="1078147" y="2923204"/>
            <a:ext cx="4313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https://jsonplaceholder.typicode.com/posts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4C9123-3050-4A45-BD2B-C84B8C819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88" y="57416"/>
            <a:ext cx="6800584" cy="68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26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Middleware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37337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Private Route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Check Session / token Login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9985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Type ORM</a:t>
            </a:r>
            <a:br>
              <a:rPr lang="en-US" b="1">
                <a:cs typeface="Calibri Light"/>
              </a:rPr>
            </a:br>
            <a:r>
              <a:rPr lang="en-US" b="1">
                <a:cs typeface="Calibri Light"/>
              </a:rPr>
              <a:t>Prisma</a:t>
            </a:r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37337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Private Route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Check Session / token Login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807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CRUD in </a:t>
            </a:r>
            <a:r>
              <a:rPr lang="en-US" b="1" err="1">
                <a:cs typeface="Calibri Light"/>
              </a:rPr>
              <a:t>TypeORM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37337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Create / Save data to database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Read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Update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277060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CRUD in </a:t>
            </a:r>
            <a:r>
              <a:rPr lang="en-US" b="1" err="1">
                <a:cs typeface="Calibri Light"/>
              </a:rPr>
              <a:t>TypeORM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37337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Create / Save data to database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Read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Update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28811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cs typeface="Calibri Light"/>
              </a:rPr>
              <a:t>CRUD in </a:t>
            </a:r>
            <a:r>
              <a:rPr lang="en-US" b="1" err="1">
                <a:cs typeface="Calibri Light"/>
              </a:rPr>
              <a:t>TypeORM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DF0B23-A180-35E7-16C4-0FE74AA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771685"/>
            <a:ext cx="3217333" cy="193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B5AF4-B843-C68B-6EE5-66100B10FD56}"/>
              </a:ext>
            </a:extLst>
          </p:cNvPr>
          <p:cNvSpPr txBox="1"/>
          <p:nvPr/>
        </p:nvSpPr>
        <p:spPr>
          <a:xfrm>
            <a:off x="1096445" y="3844295"/>
            <a:ext cx="37337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Create / Save data to database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Read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Update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67243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88488-53BB-24F0-3B32-AB2A4971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Apa itu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3E3255-24B0-BBEF-FB17-DE8AA49464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latin typeface="+mn-lt"/>
                <a:ea typeface="+mn-ea"/>
                <a:cs typeface="+mn-cs"/>
              </a:rPr>
              <a:t>Kerangka</a:t>
            </a:r>
            <a:r>
              <a:rPr lang="en-US" sz="2800">
                <a:latin typeface="+mn-lt"/>
                <a:ea typeface="+mn-ea"/>
                <a:cs typeface="+mn-cs"/>
              </a:rPr>
              <a:t> </a:t>
            </a:r>
            <a:r>
              <a:rPr lang="en-US" sz="2800" err="1">
                <a:latin typeface="+mn-lt"/>
                <a:ea typeface="+mn-ea"/>
                <a:cs typeface="+mn-cs"/>
              </a:rPr>
              <a:t>Kerja</a:t>
            </a:r>
            <a:r>
              <a:rPr lang="en-US" sz="2800">
                <a:latin typeface="+mn-lt"/>
                <a:ea typeface="+mn-ea"/>
                <a:cs typeface="+mn-cs"/>
              </a:rPr>
              <a:t> React JS / React Framework yang </a:t>
            </a:r>
            <a:r>
              <a:rPr lang="en-US" sz="2800" err="1">
                <a:latin typeface="+mn-lt"/>
                <a:ea typeface="+mn-ea"/>
                <a:cs typeface="+mn-cs"/>
              </a:rPr>
              <a:t>siap</a:t>
            </a:r>
            <a:r>
              <a:rPr lang="en-US" sz="2800">
                <a:latin typeface="+mn-lt"/>
                <a:ea typeface="+mn-ea"/>
                <a:cs typeface="+mn-cs"/>
              </a:rPr>
              <a:t> production ( Production Ready )</a:t>
            </a:r>
            <a:endParaRPr lang="en-US" sz="2800">
              <a:latin typeface="+mn-lt"/>
              <a:ea typeface="+mn-ea"/>
              <a:cs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2BAFAF1-AA61-B296-B996-92DFFEDC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971416"/>
            <a:ext cx="3781051" cy="227118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88488-53BB-24F0-3B32-AB2A4971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Kenapa Perlu 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Menggunakan NextJS ?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3E3255-24B0-BBEF-FB17-DE8AA49464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286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+mn-lt"/>
                <a:ea typeface="+mn-ea"/>
                <a:cs typeface="+mn-cs"/>
              </a:rPr>
              <a:t>Mudah</a:t>
            </a:r>
            <a:r>
              <a:rPr lang="en-US" sz="1800">
                <a:latin typeface="+mn-lt"/>
                <a:ea typeface="+mn-ea"/>
                <a:cs typeface="+mn-cs"/>
              </a:rPr>
              <a:t> </a:t>
            </a:r>
            <a:r>
              <a:rPr lang="en-US" sz="1800" err="1">
                <a:latin typeface="+mn-lt"/>
                <a:ea typeface="+mn-ea"/>
                <a:cs typeface="+mn-cs"/>
              </a:rPr>
              <a:t>untuk</a:t>
            </a:r>
            <a:r>
              <a:rPr lang="en-US" sz="1800">
                <a:latin typeface="+mn-lt"/>
                <a:ea typeface="+mn-ea"/>
                <a:cs typeface="+mn-cs"/>
              </a:rPr>
              <a:t> setup project</a:t>
            </a:r>
            <a:endParaRPr lang="en-US" sz="1800">
              <a:latin typeface="+mn-lt"/>
              <a:ea typeface="+mn-ea"/>
              <a:cs typeface="Calibri"/>
            </a:endParaRPr>
          </a:p>
          <a:p>
            <a:pPr marL="257175" indent="-2286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  <a:ea typeface="+mn-ea"/>
                <a:cs typeface="+mn-cs"/>
              </a:rPr>
              <a:t>Routing Yang </a:t>
            </a:r>
            <a:r>
              <a:rPr lang="en-US" sz="1800" err="1">
                <a:latin typeface="+mn-lt"/>
                <a:ea typeface="+mn-ea"/>
                <a:cs typeface="+mn-cs"/>
              </a:rPr>
              <a:t>mudah</a:t>
            </a:r>
            <a:endParaRPr lang="en-US" sz="1800" err="1">
              <a:latin typeface="+mn-lt"/>
              <a:ea typeface="+mn-ea"/>
              <a:cs typeface="Calibri"/>
            </a:endParaRPr>
          </a:p>
          <a:p>
            <a:pPr marL="257175" indent="-2286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  <a:ea typeface="+mn-ea"/>
                <a:cs typeface="+mn-cs"/>
              </a:rPr>
              <a:t>Performa yang </a:t>
            </a:r>
            <a:r>
              <a:rPr lang="en-US" sz="1800" err="1">
                <a:latin typeface="+mn-lt"/>
                <a:ea typeface="+mn-ea"/>
                <a:cs typeface="+mn-cs"/>
              </a:rPr>
              <a:t>baik</a:t>
            </a:r>
            <a:r>
              <a:rPr lang="en-US" sz="1800">
                <a:latin typeface="+mn-lt"/>
                <a:ea typeface="+mn-ea"/>
                <a:cs typeface="+mn-cs"/>
              </a:rPr>
              <a:t> </a:t>
            </a:r>
            <a:r>
              <a:rPr lang="en-US" sz="1800" err="1">
                <a:latin typeface="+mn-lt"/>
                <a:ea typeface="+mn-ea"/>
                <a:cs typeface="+mn-cs"/>
              </a:rPr>
              <a:t>menggunakan</a:t>
            </a:r>
            <a:r>
              <a:rPr lang="en-US" sz="1800">
                <a:latin typeface="+mn-lt"/>
                <a:ea typeface="+mn-ea"/>
                <a:cs typeface="+mn-cs"/>
              </a:rPr>
              <a:t> code </a:t>
            </a:r>
            <a:r>
              <a:rPr lang="en-US" sz="1800" err="1">
                <a:latin typeface="+mn-lt"/>
                <a:ea typeface="+mn-ea"/>
                <a:cs typeface="+mn-cs"/>
              </a:rPr>
              <a:t>spliting</a:t>
            </a:r>
            <a:r>
              <a:rPr lang="en-US" sz="1800">
                <a:latin typeface="+mn-lt"/>
                <a:ea typeface="+mn-ea"/>
                <a:cs typeface="+mn-cs"/>
              </a:rPr>
              <a:t>, client-side navigation dan prefetching</a:t>
            </a:r>
            <a:endParaRPr lang="en-US" sz="1800">
              <a:latin typeface="+mn-lt"/>
              <a:ea typeface="+mn-ea"/>
              <a:cs typeface="Calibri"/>
            </a:endParaRPr>
          </a:p>
          <a:p>
            <a:pPr marL="257175" indent="-2286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  <a:ea typeface="+mn-ea"/>
                <a:cs typeface="+mn-cs"/>
              </a:rPr>
              <a:t>Easy to deploy</a:t>
            </a:r>
            <a:endParaRPr lang="en-US" sz="1800">
              <a:latin typeface="+mn-lt"/>
              <a:ea typeface="+mn-ea"/>
              <a:cs typeface="Calibri"/>
            </a:endParaRPr>
          </a:p>
          <a:p>
            <a:pPr marL="257175" indent="-2286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  <a:ea typeface="+mn-ea"/>
                <a:cs typeface="+mn-cs"/>
              </a:rPr>
              <a:t>SEO Friendly</a:t>
            </a:r>
            <a:endParaRPr lang="en-US" sz="1800">
              <a:latin typeface="+mn-lt"/>
              <a:ea typeface="+mn-ea"/>
              <a:cs typeface="Calibri"/>
            </a:endParaRPr>
          </a:p>
          <a:p>
            <a:pPr marL="257175" indent="-2286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  <a:ea typeface="+mn-ea"/>
                <a:cs typeface="+mn-cs"/>
              </a:rPr>
              <a:t>Pre – Rendering </a:t>
            </a:r>
            <a:endParaRPr lang="en-US" sz="1800">
              <a:latin typeface="+mn-lt"/>
              <a:ea typeface="+mn-ea"/>
              <a:cs typeface="Calibri"/>
            </a:endParaRPr>
          </a:p>
          <a:p>
            <a:pPr marL="600075" lvl="1" indent="-2286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/>
              <a:t>SSG ( Static Site Generation )</a:t>
            </a:r>
            <a:endParaRPr lang="en-US">
              <a:cs typeface="Calibri"/>
            </a:endParaRPr>
          </a:p>
          <a:p>
            <a:pPr marL="600075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/>
              <a:t>SSR ( Server Side Rendering )</a:t>
            </a:r>
            <a:endParaRPr lang="en-US">
              <a:cs typeface="Calibri"/>
            </a:endParaRPr>
          </a:p>
          <a:p>
            <a:pPr marL="257175" indent="-228600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800">
              <a:latin typeface="+mn-lt"/>
              <a:ea typeface="+mn-ea"/>
              <a:cs typeface="Calibri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2BAFAF1-AA61-B296-B996-92DFFEDC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971416"/>
            <a:ext cx="3781051" cy="227118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6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650" y="543094"/>
            <a:ext cx="6186044" cy="577794"/>
          </a:xfrm>
        </p:spPr>
        <p:txBody>
          <a:bodyPr/>
          <a:lstStyle/>
          <a:p>
            <a:r>
              <a:rPr lang="en-US" sz="3200" b="1" err="1">
                <a:ea typeface="+mj-lt"/>
                <a:cs typeface="+mj-lt"/>
              </a:rPr>
              <a:t>Kenapa</a:t>
            </a:r>
            <a:r>
              <a:rPr lang="en-US" sz="3200" b="1">
                <a:ea typeface="+mj-lt"/>
                <a:cs typeface="+mj-lt"/>
              </a:rPr>
              <a:t> </a:t>
            </a:r>
            <a:r>
              <a:rPr lang="en-US" sz="3200" b="1" err="1">
                <a:ea typeface="+mj-lt"/>
                <a:cs typeface="+mj-lt"/>
              </a:rPr>
              <a:t>Perlu</a:t>
            </a:r>
            <a:r>
              <a:rPr lang="en-US" sz="3200" b="1">
                <a:ea typeface="+mj-lt"/>
                <a:cs typeface="+mj-lt"/>
              </a:rPr>
              <a:t> </a:t>
            </a:r>
            <a:r>
              <a:rPr lang="en-US" sz="3200" b="1" err="1">
                <a:ea typeface="+mj-lt"/>
                <a:cs typeface="+mj-lt"/>
              </a:rPr>
              <a:t>Menggunakan</a:t>
            </a:r>
            <a:r>
              <a:rPr lang="en-US" sz="3200" b="1">
                <a:ea typeface="+mj-lt"/>
                <a:cs typeface="+mj-lt"/>
              </a:rPr>
              <a:t> </a:t>
            </a:r>
            <a:r>
              <a:rPr lang="en-US" sz="3200" b="1" err="1">
                <a:ea typeface="+mj-lt"/>
                <a:cs typeface="+mj-lt"/>
              </a:rPr>
              <a:t>NextJS</a:t>
            </a:r>
            <a:r>
              <a:rPr lang="en-US" sz="3200" b="1">
                <a:ea typeface="+mj-lt"/>
                <a:cs typeface="+mj-lt"/>
              </a:rPr>
              <a:t> ?</a:t>
            </a:r>
            <a:endParaRPr lang="en-US" sz="32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3551-00B5-9A2B-1DCE-91C68F6C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650" y="1678454"/>
            <a:ext cx="3062700" cy="49750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NEXT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320B6-82B9-F1D4-892A-693C4C6B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97" y="3430067"/>
            <a:ext cx="4026252" cy="230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AD8AA-E6FC-E292-E6E1-60C17609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94" y="3328069"/>
            <a:ext cx="4230252" cy="24047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13EB30-DA21-CE74-3257-C95F4FF6ED6F}"/>
              </a:ext>
            </a:extLst>
          </p:cNvPr>
          <p:cNvSpPr txBox="1">
            <a:spLocks/>
          </p:cNvSpPr>
          <p:nvPr/>
        </p:nvSpPr>
        <p:spPr>
          <a:xfrm>
            <a:off x="1577271" y="2387222"/>
            <a:ext cx="3414575" cy="87763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cs typeface="Calibri"/>
              </a:rPr>
              <a:t>Initial Load</a:t>
            </a:r>
            <a:r>
              <a:rPr lang="en-US" sz="2000">
                <a:cs typeface="Calibri"/>
              </a:rPr>
              <a:t>: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Pre-Rendering HTML is Display</a:t>
            </a:r>
            <a:endParaRPr lang="en-US" sz="2000" b="1"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35BCF5-62A6-45E9-DBC8-D45F63133A0A}"/>
              </a:ext>
            </a:extLst>
          </p:cNvPr>
          <p:cNvSpPr txBox="1">
            <a:spLocks/>
          </p:cNvSpPr>
          <p:nvPr/>
        </p:nvSpPr>
        <p:spPr>
          <a:xfrm>
            <a:off x="6544879" y="2386901"/>
            <a:ext cx="4110575" cy="87763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cs typeface="Calibri"/>
              </a:rPr>
              <a:t>Hydration</a:t>
            </a:r>
            <a:r>
              <a:rPr lang="en-US" sz="2000">
                <a:cs typeface="Calibri"/>
              </a:rPr>
              <a:t>:</a:t>
            </a:r>
            <a:br>
              <a:rPr lang="en-US" sz="2000">
                <a:cs typeface="Calibri"/>
              </a:rPr>
            </a:br>
            <a:r>
              <a:rPr lang="en-US" sz="2000" err="1">
                <a:cs typeface="Calibri"/>
              </a:rPr>
              <a:t>Menampilkan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Componen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reactJS</a:t>
            </a:r>
            <a:r>
              <a:rPr lang="en-US" sz="2000">
                <a:cs typeface="Calibri"/>
              </a:rPr>
              <a:t> yang interactive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650" y="543094"/>
            <a:ext cx="6186044" cy="577794"/>
          </a:xfrm>
        </p:spPr>
        <p:txBody>
          <a:bodyPr/>
          <a:lstStyle/>
          <a:p>
            <a:r>
              <a:rPr lang="en-US" sz="3200" b="1" err="1">
                <a:ea typeface="+mj-lt"/>
                <a:cs typeface="+mj-lt"/>
              </a:rPr>
              <a:t>Kenapa</a:t>
            </a:r>
            <a:r>
              <a:rPr lang="en-US" sz="3200" b="1">
                <a:ea typeface="+mj-lt"/>
                <a:cs typeface="+mj-lt"/>
              </a:rPr>
              <a:t> </a:t>
            </a:r>
            <a:r>
              <a:rPr lang="en-US" sz="3200" b="1" err="1">
                <a:ea typeface="+mj-lt"/>
                <a:cs typeface="+mj-lt"/>
              </a:rPr>
              <a:t>Perlu</a:t>
            </a:r>
            <a:r>
              <a:rPr lang="en-US" sz="3200" b="1">
                <a:ea typeface="+mj-lt"/>
                <a:cs typeface="+mj-lt"/>
              </a:rPr>
              <a:t> </a:t>
            </a:r>
            <a:r>
              <a:rPr lang="en-US" sz="3200" b="1" err="1">
                <a:ea typeface="+mj-lt"/>
                <a:cs typeface="+mj-lt"/>
              </a:rPr>
              <a:t>Menggunakan</a:t>
            </a:r>
            <a:r>
              <a:rPr lang="en-US" sz="3200" b="1">
                <a:ea typeface="+mj-lt"/>
                <a:cs typeface="+mj-lt"/>
              </a:rPr>
              <a:t> </a:t>
            </a:r>
            <a:r>
              <a:rPr lang="en-US" sz="3200" b="1" err="1">
                <a:ea typeface="+mj-lt"/>
                <a:cs typeface="+mj-lt"/>
              </a:rPr>
              <a:t>NextJS</a:t>
            </a:r>
            <a:r>
              <a:rPr lang="en-US" sz="3200" b="1">
                <a:ea typeface="+mj-lt"/>
                <a:cs typeface="+mj-lt"/>
              </a:rPr>
              <a:t> ?</a:t>
            </a:r>
            <a:endParaRPr lang="en-US" sz="32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3551-00B5-9A2B-1DCE-91C68F6C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650" y="1634911"/>
            <a:ext cx="3062700" cy="49750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REACTJS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AD8AA-E6FC-E292-E6E1-60C17609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94" y="3328069"/>
            <a:ext cx="4230252" cy="24047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13EB30-DA21-CE74-3257-C95F4FF6ED6F}"/>
              </a:ext>
            </a:extLst>
          </p:cNvPr>
          <p:cNvSpPr txBox="1">
            <a:spLocks/>
          </p:cNvSpPr>
          <p:nvPr/>
        </p:nvSpPr>
        <p:spPr>
          <a:xfrm>
            <a:off x="1577271" y="2387222"/>
            <a:ext cx="3414575" cy="87763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cs typeface="Calibri"/>
              </a:rPr>
              <a:t>Initial Load</a:t>
            </a:r>
            <a:r>
              <a:rPr lang="en-US" sz="2000">
                <a:cs typeface="Calibri"/>
              </a:rPr>
              <a:t>: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Pre-Rendering HTML is Display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35BCF5-62A6-45E9-DBC8-D45F63133A0A}"/>
              </a:ext>
            </a:extLst>
          </p:cNvPr>
          <p:cNvSpPr txBox="1">
            <a:spLocks/>
          </p:cNvSpPr>
          <p:nvPr/>
        </p:nvSpPr>
        <p:spPr>
          <a:xfrm>
            <a:off x="6544879" y="2386901"/>
            <a:ext cx="4110575" cy="87763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cs typeface="Calibri"/>
              </a:rPr>
              <a:t>Hydration</a:t>
            </a:r>
            <a:r>
              <a:rPr lang="en-US" sz="2000">
                <a:cs typeface="Calibri"/>
              </a:rPr>
              <a:t>:</a:t>
            </a:r>
            <a:br>
              <a:rPr lang="en-US" sz="2000">
                <a:cs typeface="Calibri"/>
              </a:rPr>
            </a:br>
            <a:r>
              <a:rPr lang="en-US" sz="2000" err="1">
                <a:cs typeface="Calibri"/>
              </a:rPr>
              <a:t>Menampilkan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Componen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reactJS</a:t>
            </a:r>
            <a:r>
              <a:rPr lang="en-US" sz="2000">
                <a:cs typeface="Calibri"/>
              </a:rPr>
              <a:t> yang interactive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0662C-EBEC-6681-639B-B1BFE890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16" y="3327510"/>
            <a:ext cx="4193953" cy="24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5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1075568"/>
            <a:ext cx="7886699" cy="69951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050" b="1" err="1"/>
              <a:t>Kenapa</a:t>
            </a:r>
            <a:r>
              <a:rPr lang="en-US" sz="4050" b="1"/>
              <a:t> </a:t>
            </a:r>
            <a:r>
              <a:rPr lang="en-US" sz="4050" b="1" err="1"/>
              <a:t>Perlu</a:t>
            </a:r>
            <a:r>
              <a:rPr lang="en-US" sz="4050" b="1"/>
              <a:t> </a:t>
            </a:r>
            <a:r>
              <a:rPr lang="en-US" sz="4050" b="1" err="1"/>
              <a:t>Menggunakan</a:t>
            </a:r>
            <a:r>
              <a:rPr lang="en-US" sz="4050" b="1"/>
              <a:t> </a:t>
            </a:r>
            <a:r>
              <a:rPr lang="en-US" sz="4050" b="1" err="1"/>
              <a:t>NextJS</a:t>
            </a:r>
            <a:r>
              <a:rPr lang="en-US" sz="4050" b="1"/>
              <a:t> ?</a:t>
            </a:r>
            <a:endParaRPr lang="en-US" sz="40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3551-00B5-9A2B-1DCE-91C68F6C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859045"/>
            <a:ext cx="7886699" cy="315468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0" indent="0" algn="ctr">
              <a:buNone/>
            </a:pPr>
            <a:r>
              <a:rPr lang="en-US" sz="2400"/>
              <a:t>Pre-Rendering ( SSG / SSR )</a:t>
            </a:r>
            <a:endParaRPr lang="en-US" sz="24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B7B405C-BC52-D213-919A-C5983A32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32" y="2255101"/>
            <a:ext cx="5123937" cy="3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A440-888E-A1A4-6C24-CA53E9C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1075568"/>
            <a:ext cx="7886699" cy="69951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050" b="1" err="1"/>
              <a:t>Membuat</a:t>
            </a:r>
            <a:r>
              <a:rPr lang="en-US" sz="4050" b="1"/>
              <a:t> Project </a:t>
            </a:r>
            <a:r>
              <a:rPr lang="en-US" sz="4050" b="1" err="1"/>
              <a:t>NextJS</a:t>
            </a:r>
            <a:endParaRPr lang="en-US" err="1">
              <a:ea typeface="+mj-ea"/>
              <a:cs typeface="+mj-cs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01EE6A5-1989-BD3B-7AB2-6E34BAC51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937881"/>
            <a:ext cx="7886700" cy="1909784"/>
          </a:xfrm>
        </p:spPr>
      </p:pic>
    </p:spTree>
    <p:extLst>
      <p:ext uri="{BB962C8B-B14F-4D97-AF65-F5344CB8AC3E}">
        <p14:creationId xmlns:p14="http://schemas.microsoft.com/office/powerpoint/2010/main" val="387130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6936FBD931F4DB6F2F1F2366751DA" ma:contentTypeVersion="10" ma:contentTypeDescription="Create a new document." ma:contentTypeScope="" ma:versionID="5a172a151e978fdbc13daf2bbd7bab96">
  <xsd:schema xmlns:xsd="http://www.w3.org/2001/XMLSchema" xmlns:xs="http://www.w3.org/2001/XMLSchema" xmlns:p="http://schemas.microsoft.com/office/2006/metadata/properties" xmlns:ns3="ff7b47df-8afb-4676-928c-d749c8acaa13" xmlns:ns4="43e0529f-b580-4152-8828-e2523adf722e" targetNamespace="http://schemas.microsoft.com/office/2006/metadata/properties" ma:root="true" ma:fieldsID="0899c12da4e6d2fb6c94b5f4b8adf586" ns3:_="" ns4:_="">
    <xsd:import namespace="ff7b47df-8afb-4676-928c-d749c8acaa13"/>
    <xsd:import namespace="43e0529f-b580-4152-8828-e2523adf72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b47df-8afb-4676-928c-d749c8acaa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0529f-b580-4152-8828-e2523adf7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e0529f-b580-4152-8828-e2523adf722e" xsi:nil="true"/>
  </documentManagement>
</p:properties>
</file>

<file path=customXml/itemProps1.xml><?xml version="1.0" encoding="utf-8"?>
<ds:datastoreItem xmlns:ds="http://schemas.openxmlformats.org/officeDocument/2006/customXml" ds:itemID="{A559BE4B-293C-44D8-8C32-1D649AF1BC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D4D071-884C-4F51-A5A3-0D8ABFA85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7b47df-8afb-4676-928c-d749c8acaa13"/>
    <ds:schemaRef ds:uri="43e0529f-b580-4152-8828-e2523adf72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1232B1-D525-4D21-881E-97015578FCFE}">
  <ds:schemaRefs>
    <ds:schemaRef ds:uri="ff7b47df-8afb-4676-928c-d749c8acaa13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43e0529f-b580-4152-8828-e2523adf722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312</Words>
  <Application>Microsoft Office PowerPoint</Application>
  <PresentationFormat>Widescreen</PresentationFormat>
  <Paragraphs>119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Getting Started</vt:lpstr>
      <vt:lpstr>FYI 2</vt:lpstr>
      <vt:lpstr>Requirement</vt:lpstr>
      <vt:lpstr>Apa itu</vt:lpstr>
      <vt:lpstr>Kenapa Perlu  Menggunakan NextJS ?</vt:lpstr>
      <vt:lpstr>Kenapa Perlu Menggunakan NextJS ?</vt:lpstr>
      <vt:lpstr>Kenapa Perlu Menggunakan NextJS ?</vt:lpstr>
      <vt:lpstr>Kenapa Perlu Menggunakan NextJS ?</vt:lpstr>
      <vt:lpstr>Membuat Project NextJS</vt:lpstr>
      <vt:lpstr>A Scallable Structure Folder in NextJS</vt:lpstr>
      <vt:lpstr>File Default Next.js</vt:lpstr>
      <vt:lpstr>Configuration Nextjs</vt:lpstr>
      <vt:lpstr>Routing dan Navigation</vt:lpstr>
      <vt:lpstr>Data Fetching</vt:lpstr>
      <vt:lpstr>Component (reuseable) &amp; Declare Properties</vt:lpstr>
      <vt:lpstr>PowerPoint Presentation</vt:lpstr>
      <vt:lpstr>Component Layout</vt:lpstr>
      <vt:lpstr>Running APP and use tailwindcss</vt:lpstr>
      <vt:lpstr>Syntactically Awesome Style Sheet</vt:lpstr>
      <vt:lpstr>PowerPoint Presentation</vt:lpstr>
      <vt:lpstr>PowerPoint Presentation</vt:lpstr>
      <vt:lpstr>PowerPoint Presentation</vt:lpstr>
      <vt:lpstr>Getting Started</vt:lpstr>
      <vt:lpstr>Optimasi &amp; Performance</vt:lpstr>
      <vt:lpstr>PowerPoint Presentation</vt:lpstr>
      <vt:lpstr>Next API</vt:lpstr>
      <vt:lpstr>Intergration API</vt:lpstr>
      <vt:lpstr>Request Validation API</vt:lpstr>
      <vt:lpstr>Authentication</vt:lpstr>
      <vt:lpstr>Middleware</vt:lpstr>
      <vt:lpstr>Type ORM Prisma</vt:lpstr>
      <vt:lpstr>CRUD in TypeORM</vt:lpstr>
      <vt:lpstr>CRUD in TypeORM</vt:lpstr>
      <vt:lpstr>CRUD in TypeORM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Krisna Setyaadi</dc:creator>
  <cp:lastModifiedBy>Krisna Dwi Setyaadi</cp:lastModifiedBy>
  <cp:revision>27</cp:revision>
  <dcterms:created xsi:type="dcterms:W3CDTF">2023-02-21T08:41:43Z</dcterms:created>
  <dcterms:modified xsi:type="dcterms:W3CDTF">2023-03-15T01:36:24Z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0x010100EDF6936FBD931F4DB6F2F1F2366751DA</vt:lpwstr>
  </property>
</Properties>
</file>