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 id="2147483714" r:id="rId2"/>
  </p:sldMasterIdLst>
  <p:notesMasterIdLst>
    <p:notesMasterId r:id="rId22"/>
  </p:notesMasterIdLst>
  <p:sldIdLst>
    <p:sldId id="256" r:id="rId3"/>
    <p:sldId id="270" r:id="rId4"/>
    <p:sldId id="280" r:id="rId5"/>
    <p:sldId id="271" r:id="rId6"/>
    <p:sldId id="273" r:id="rId7"/>
    <p:sldId id="274" r:id="rId8"/>
    <p:sldId id="275" r:id="rId9"/>
    <p:sldId id="276" r:id="rId10"/>
    <p:sldId id="272" r:id="rId11"/>
    <p:sldId id="279" r:id="rId12"/>
    <p:sldId id="278" r:id="rId13"/>
    <p:sldId id="281" r:id="rId14"/>
    <p:sldId id="282" r:id="rId15"/>
    <p:sldId id="283" r:id="rId16"/>
    <p:sldId id="284" r:id="rId17"/>
    <p:sldId id="285" r:id="rId18"/>
    <p:sldId id="286" r:id="rId19"/>
    <p:sldId id="287" r:id="rId20"/>
    <p:sldId id="28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8FA62-9F93-8740-87EB-57B89273C877}" v="120" dt="2019-02-10T18:55:25.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91657" autoAdjust="0"/>
  </p:normalViewPr>
  <p:slideViewPr>
    <p:cSldViewPr snapToGrid="0" snapToObjects="1">
      <p:cViewPr varScale="1">
        <p:scale>
          <a:sx n="104" d="100"/>
          <a:sy n="104" d="100"/>
        </p:scale>
        <p:origin x="756"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LOSBERG, CHRISTOPHER [AG/1005]" userId="c5d2ba1d-1225-4fef-a422-877378546cc9" providerId="ADAL" clId="{8D1055E3-7626-CC44-94B9-8319B01EBEF0}"/>
    <pc:docChg chg="modSld">
      <pc:chgData name="SCHLOSBERG, CHRISTOPHER [AG/1005]" userId="c5d2ba1d-1225-4fef-a422-877378546cc9" providerId="ADAL" clId="{8D1055E3-7626-CC44-94B9-8319B01EBEF0}" dt="2019-01-21T22:59:01.831" v="75" actId="20577"/>
      <pc:docMkLst>
        <pc:docMk/>
      </pc:docMkLst>
      <pc:sldChg chg="modSp">
        <pc:chgData name="SCHLOSBERG, CHRISTOPHER [AG/1005]" userId="c5d2ba1d-1225-4fef-a422-877378546cc9" providerId="ADAL" clId="{8D1055E3-7626-CC44-94B9-8319B01EBEF0}" dt="2019-01-21T22:13:08.903" v="51" actId="20577"/>
        <pc:sldMkLst>
          <pc:docMk/>
          <pc:sldMk cId="3681439668" sldId="259"/>
        </pc:sldMkLst>
        <pc:graphicFrameChg chg="mod">
          <ac:chgData name="SCHLOSBERG, CHRISTOPHER [AG/1005]" userId="c5d2ba1d-1225-4fef-a422-877378546cc9" providerId="ADAL" clId="{8D1055E3-7626-CC44-94B9-8319B01EBEF0}" dt="2019-01-21T22:13:08.903" v="51"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8D1055E3-7626-CC44-94B9-8319B01EBEF0}" dt="2019-01-21T22:59:01.831" v="75" actId="20577"/>
        <pc:sldMkLst>
          <pc:docMk/>
          <pc:sldMk cId="1734265133" sldId="261"/>
        </pc:sldMkLst>
        <pc:graphicFrameChg chg="mod">
          <ac:chgData name="SCHLOSBERG, CHRISTOPHER [AG/1005]" userId="c5d2ba1d-1225-4fef-a422-877378546cc9" providerId="ADAL" clId="{8D1055E3-7626-CC44-94B9-8319B01EBEF0}" dt="2019-01-21T22:59:01.831" v="75" actId="20577"/>
          <ac:graphicFrameMkLst>
            <pc:docMk/>
            <pc:sldMk cId="1734265133" sldId="261"/>
            <ac:graphicFrameMk id="5" creationId="{4605EDA2-E6E2-4DE4-9241-892775754CA6}"/>
          </ac:graphicFrameMkLst>
        </pc:graphicFrameChg>
      </pc:sldChg>
      <pc:sldChg chg="modSp">
        <pc:chgData name="SCHLOSBERG, CHRISTOPHER [AG/1005]" userId="c5d2ba1d-1225-4fef-a422-877378546cc9" providerId="ADAL" clId="{8D1055E3-7626-CC44-94B9-8319B01EBEF0}" dt="2019-01-21T22:18:07.384" v="61" actId="20577"/>
        <pc:sldMkLst>
          <pc:docMk/>
          <pc:sldMk cId="539505586" sldId="266"/>
        </pc:sldMkLst>
        <pc:spChg chg="mod">
          <ac:chgData name="SCHLOSBERG, CHRISTOPHER [AG/1005]" userId="c5d2ba1d-1225-4fef-a422-877378546cc9" providerId="ADAL" clId="{8D1055E3-7626-CC44-94B9-8319B01EBEF0}" dt="2019-01-21T22:18:07.384" v="61" actId="20577"/>
          <ac:spMkLst>
            <pc:docMk/>
            <pc:sldMk cId="539505586" sldId="266"/>
            <ac:spMk id="3" creationId="{02B65055-BFD0-4E49-8C31-2B3340B1576B}"/>
          </ac:spMkLst>
        </pc:spChg>
      </pc:sldChg>
    </pc:docChg>
  </pc:docChgLst>
  <pc:docChgLst>
    <pc:chgData name="SCHLOSBERG, CHRISTOPHER [AG/1005]" userId="c5d2ba1d-1225-4fef-a422-877378546cc9" providerId="ADAL" clId="{4638FA62-9F93-8740-87EB-57B89273C877}"/>
    <pc:docChg chg="modSld">
      <pc:chgData name="SCHLOSBERG, CHRISTOPHER [AG/1005]" userId="c5d2ba1d-1225-4fef-a422-877378546cc9" providerId="ADAL" clId="{4638FA62-9F93-8740-87EB-57B89273C877}" dt="2019-02-10T18:55:25.894" v="119" actId="20577"/>
      <pc:docMkLst>
        <pc:docMk/>
      </pc:docMkLst>
      <pc:sldChg chg="modSp">
        <pc:chgData name="SCHLOSBERG, CHRISTOPHER [AG/1005]" userId="c5d2ba1d-1225-4fef-a422-877378546cc9" providerId="ADAL" clId="{4638FA62-9F93-8740-87EB-57B89273C877}" dt="2019-02-10T18:55:25.894" v="119" actId="20577"/>
        <pc:sldMkLst>
          <pc:docMk/>
          <pc:sldMk cId="3681439668" sldId="259"/>
        </pc:sldMkLst>
        <pc:graphicFrameChg chg="mod">
          <ac:chgData name="SCHLOSBERG, CHRISTOPHER [AG/1005]" userId="c5d2ba1d-1225-4fef-a422-877378546cc9" providerId="ADAL" clId="{4638FA62-9F93-8740-87EB-57B89273C877}" dt="2019-02-10T18:55:25.894" v="119"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4638FA62-9F93-8740-87EB-57B89273C877}" dt="2019-02-10T18:55:07.828" v="92" actId="20577"/>
        <pc:sldMkLst>
          <pc:docMk/>
          <pc:sldMk cId="1734265133" sldId="261"/>
        </pc:sldMkLst>
        <pc:graphicFrameChg chg="mod">
          <ac:chgData name="SCHLOSBERG, CHRISTOPHER [AG/1005]" userId="c5d2ba1d-1225-4fef-a422-877378546cc9" providerId="ADAL" clId="{4638FA62-9F93-8740-87EB-57B89273C877}" dt="2019-02-10T18:55:07.828" v="92" actId="20577"/>
          <ac:graphicFrameMkLst>
            <pc:docMk/>
            <pc:sldMk cId="1734265133" sldId="261"/>
            <ac:graphicFrameMk id="5" creationId="{4605EDA2-E6E2-4DE4-9241-892775754C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509C1-968E-4E8F-8C6E-F37E7FAB59AB}" type="datetimeFigureOut">
              <a:rPr lang="en-US" smtClean="0"/>
              <a:t>1/29/2020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26AB2-1993-43FC-A63D-72650E640ECB}" type="slidenum">
              <a:rPr lang="en-US" smtClean="0"/>
              <a:t>‹#›</a:t>
            </a:fld>
            <a:endParaRPr lang="en-US"/>
          </a:p>
        </p:txBody>
      </p:sp>
    </p:spTree>
    <p:extLst>
      <p:ext uri="{BB962C8B-B14F-4D97-AF65-F5344CB8AC3E}">
        <p14:creationId xmlns:p14="http://schemas.microsoft.com/office/powerpoint/2010/main" val="258004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2017 </a:t>
            </a:r>
            <a:r>
              <a:rPr lang="en-US" dirty="0" err="1" smtClean="0"/>
              <a:t>Stackoverflow</a:t>
            </a:r>
            <a:r>
              <a:rPr lang="en-US" baseline="0" dirty="0" smtClean="0"/>
              <a:t> data</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4</a:t>
            </a:fld>
            <a:endParaRPr lang="en-US"/>
          </a:p>
        </p:txBody>
      </p:sp>
    </p:spTree>
    <p:extLst>
      <p:ext uri="{BB962C8B-B14F-4D97-AF65-F5344CB8AC3E}">
        <p14:creationId xmlns:p14="http://schemas.microsoft.com/office/powerpoint/2010/main" val="4261627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 10 primary languages over time, ranked by number of unique contributors to public and private repositories tagged with the appropriate primary language. 2019 </a:t>
            </a:r>
            <a:r>
              <a:rPr lang="en-US" sz="1200" b="0" i="0" kern="1200" dirty="0" err="1" smtClean="0">
                <a:solidFill>
                  <a:schemeClr val="tx1"/>
                </a:solidFill>
                <a:effectLst/>
                <a:latin typeface="+mn-lt"/>
                <a:ea typeface="+mn-ea"/>
                <a:cs typeface="+mn-cs"/>
              </a:rPr>
              <a:t>github</a:t>
            </a:r>
            <a:r>
              <a:rPr lang="en-US" sz="1200" b="0" i="0" kern="1200" baseline="0" dirty="0" smtClean="0">
                <a:solidFill>
                  <a:schemeClr val="tx1"/>
                </a:solidFill>
                <a:effectLst/>
                <a:latin typeface="+mn-lt"/>
                <a:ea typeface="+mn-ea"/>
                <a:cs typeface="+mn-cs"/>
              </a:rPr>
              <a:t> data</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5</a:t>
            </a:fld>
            <a:endParaRPr lang="en-US"/>
          </a:p>
        </p:txBody>
      </p:sp>
    </p:spTree>
    <p:extLst>
      <p:ext uri="{BB962C8B-B14F-4D97-AF65-F5344CB8AC3E}">
        <p14:creationId xmlns:p14="http://schemas.microsoft.com/office/powerpoint/2010/main" val="587470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2019</a:t>
            </a:r>
            <a:r>
              <a:rPr lang="en-US" baseline="0" dirty="0" smtClean="0"/>
              <a:t> </a:t>
            </a:r>
            <a:r>
              <a:rPr lang="en-US" baseline="0" dirty="0" err="1" smtClean="0"/>
              <a:t>Stackoverflow</a:t>
            </a:r>
            <a:r>
              <a:rPr lang="en-US" baseline="0" dirty="0" smtClean="0"/>
              <a:t> survey data – this is ~70,000 professional developers stating what languages they use</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6</a:t>
            </a:fld>
            <a:endParaRPr lang="en-US"/>
          </a:p>
        </p:txBody>
      </p:sp>
    </p:spTree>
    <p:extLst>
      <p:ext uri="{BB962C8B-B14F-4D97-AF65-F5344CB8AC3E}">
        <p14:creationId xmlns:p14="http://schemas.microsoft.com/office/powerpoint/2010/main" val="58747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7</a:t>
            </a:fld>
            <a:endParaRPr lang="en-US"/>
          </a:p>
        </p:txBody>
      </p:sp>
    </p:spTree>
    <p:extLst>
      <p:ext uri="{BB962C8B-B14F-4D97-AF65-F5344CB8AC3E}">
        <p14:creationId xmlns:p14="http://schemas.microsoft.com/office/powerpoint/2010/main" val="587470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8</a:t>
            </a:fld>
            <a:endParaRPr lang="en-US"/>
          </a:p>
        </p:txBody>
      </p:sp>
    </p:spTree>
    <p:extLst>
      <p:ext uri="{BB962C8B-B14F-4D97-AF65-F5344CB8AC3E}">
        <p14:creationId xmlns:p14="http://schemas.microsoft.com/office/powerpoint/2010/main" val="587470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t>1/29/2020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4675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216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04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698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1458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99993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29090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503997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246595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5" name="Footer Placeholder 4"/>
          <p:cNvSpPr>
            <a:spLocks noGrp="1"/>
          </p:cNvSpPr>
          <p:nvPr>
            <p:ph type="ftr" sz="quarter" idx="11"/>
          </p:nvPr>
        </p:nvSpPr>
        <p:spPr>
          <a:xfrm>
            <a:off x="1876424" y="5410201"/>
            <a:ext cx="5124886"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87400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86925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5081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049133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19528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652858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14537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80004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54574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63232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035426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387484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Tree>
    <p:extLst>
      <p:ext uri="{BB962C8B-B14F-4D97-AF65-F5344CB8AC3E}">
        <p14:creationId xmlns:p14="http://schemas.microsoft.com/office/powerpoint/2010/main" val="220765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850877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7157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47623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976137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53779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991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244019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402894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61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5993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82412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22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t>1/29/2020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t>‹#›</a:t>
            </a:fld>
            <a:endParaRPr lang="en-US"/>
          </a:p>
        </p:txBody>
      </p:sp>
    </p:spTree>
    <p:extLst>
      <p:ext uri="{BB962C8B-B14F-4D97-AF65-F5344CB8AC3E}">
        <p14:creationId xmlns:p14="http://schemas.microsoft.com/office/powerpoint/2010/main" val="4742339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solidFill>
                  <a:prstClr val="white">
                    <a:tint val="75000"/>
                  </a:prstClr>
                </a:solidFill>
              </a:rPr>
              <a:pPr/>
              <a:t>1/29/2020</a:t>
            </a:fld>
            <a:endParaRPr lang="en-US">
              <a:solidFill>
                <a:prstClr val="white">
                  <a:tint val="75000"/>
                </a:prstClr>
              </a:solidFill>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1778831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www.anaconda.com/distribution/"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www.hackerrank.com/challenges/py-if-else/problem"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www.hackerrank.com/challenges/python-string-split-and-join/problem"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hackerrank.com/challenges/python-string-split-and-join/problem"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stackoverflow.blog/2017/09/06/incredible-growth-python/"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octoverse.github.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insights.stackoverflow.com/survey/2019#technology"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kaggle.com/paultimothymooney/2018-kaggle-machine-learning-data-science-surve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kaggle.com/paultimothymooney/2018-kaggle-machine-learning-data-science-survey"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7A758-AEE3-F448-B52F-E54C9D78CC84}"/>
              </a:ext>
            </a:extLst>
          </p:cNvPr>
          <p:cNvSpPr>
            <a:spLocks noGrp="1"/>
          </p:cNvSpPr>
          <p:nvPr>
            <p:ph type="ctrTitle"/>
          </p:nvPr>
        </p:nvSpPr>
        <p:spPr/>
        <p:txBody>
          <a:bodyPr/>
          <a:lstStyle/>
          <a:p>
            <a:r>
              <a:rPr lang="en-US" dirty="0" smtClean="0"/>
              <a:t>Data science week 2</a:t>
            </a:r>
            <a:endParaRPr lang="en-US" dirty="0"/>
          </a:p>
        </p:txBody>
      </p:sp>
      <p:sp>
        <p:nvSpPr>
          <p:cNvPr id="3" name="Subtitle 2">
            <a:extLst>
              <a:ext uri="{FF2B5EF4-FFF2-40B4-BE49-F238E27FC236}">
                <a16:creationId xmlns="" xmlns:a16="http://schemas.microsoft.com/office/drawing/2014/main" id="{B113600D-E305-CB4E-BFB0-C1EC00DBC445}"/>
              </a:ext>
            </a:extLst>
          </p:cNvPr>
          <p:cNvSpPr>
            <a:spLocks noGrp="1"/>
          </p:cNvSpPr>
          <p:nvPr>
            <p:ph type="subTitle" idx="1"/>
          </p:nvPr>
        </p:nvSpPr>
        <p:spPr/>
        <p:txBody>
          <a:bodyPr/>
          <a:lstStyle/>
          <a:p>
            <a:r>
              <a:rPr lang="en-US" dirty="0" smtClean="0"/>
              <a:t>Winter 2020 </a:t>
            </a:r>
            <a:r>
              <a:rPr lang="en-US" dirty="0"/>
              <a:t>Data Science Cohort</a:t>
            </a:r>
          </a:p>
        </p:txBody>
      </p:sp>
    </p:spTree>
    <p:extLst>
      <p:ext uri="{BB962C8B-B14F-4D97-AF65-F5344CB8AC3E}">
        <p14:creationId xmlns:p14="http://schemas.microsoft.com/office/powerpoint/2010/main" val="313000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A note on python 2 vs python 3</a:t>
            </a:r>
            <a:endParaRPr lang="en-US" dirty="0">
              <a:solidFill>
                <a:srgbClr val="FFFFFF"/>
              </a:solidFill>
            </a:endParaRPr>
          </a:p>
        </p:txBody>
      </p:sp>
      <p:sp>
        <p:nvSpPr>
          <p:cNvPr id="3" name="Content Placeholder 2"/>
          <p:cNvSpPr>
            <a:spLocks noGrp="1"/>
          </p:cNvSpPr>
          <p:nvPr>
            <p:ph idx="1"/>
          </p:nvPr>
        </p:nvSpPr>
        <p:spPr>
          <a:xfrm>
            <a:off x="4438357" y="449312"/>
            <a:ext cx="6810667" cy="3541714"/>
          </a:xfrm>
        </p:spPr>
        <p:txBody>
          <a:bodyPr>
            <a:normAutofit fontScale="85000" lnSpcReduction="20000"/>
          </a:bodyPr>
          <a:lstStyle/>
          <a:p>
            <a:pPr marL="0" indent="0">
              <a:buNone/>
            </a:pPr>
            <a:r>
              <a:rPr lang="en-US" sz="3200" dirty="0" smtClean="0"/>
              <a:t>Python 3:</a:t>
            </a:r>
          </a:p>
          <a:p>
            <a:r>
              <a:rPr lang="en-US" sz="3200" dirty="0" smtClean="0"/>
              <a:t>Introduced in 2008</a:t>
            </a:r>
          </a:p>
          <a:p>
            <a:r>
              <a:rPr lang="en-US" sz="3200" dirty="0" smtClean="0"/>
              <a:t>Python 2 officially no longer supported as of 01/01/2020</a:t>
            </a:r>
          </a:p>
          <a:p>
            <a:r>
              <a:rPr lang="en-US" sz="3200" b="1" dirty="0" smtClean="0">
                <a:solidFill>
                  <a:srgbClr val="FF0000"/>
                </a:solidFill>
              </a:rPr>
              <a:t>You should use Python 3</a:t>
            </a:r>
            <a:r>
              <a:rPr lang="en-US" sz="3200" dirty="0" smtClean="0"/>
              <a:t>, but you might encounter 2 in the wild</a:t>
            </a:r>
          </a:p>
          <a:p>
            <a:pPr lvl="1"/>
            <a:r>
              <a:rPr lang="en-US" sz="2800" dirty="0" smtClean="0"/>
              <a:t>“Print x” vs “Print(x)”</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907" y="4020665"/>
            <a:ext cx="7772366" cy="217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9476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I run python? (when I’m not on a homework website?)</a:t>
            </a:r>
            <a:endParaRPr lang="en-US" dirty="0"/>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462" y="2097088"/>
            <a:ext cx="5315584" cy="265779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6137159" y="2097088"/>
            <a:ext cx="2658195" cy="2674425"/>
            <a:chOff x="6137159" y="2030672"/>
            <a:chExt cx="2724208" cy="2740841"/>
          </a:xfrm>
        </p:grpSpPr>
        <p:sp>
          <p:nvSpPr>
            <p:cNvPr id="3" name="Rectangle 2"/>
            <p:cNvSpPr/>
            <p:nvPr/>
          </p:nvSpPr>
          <p:spPr>
            <a:xfrm>
              <a:off x="6137159" y="2047305"/>
              <a:ext cx="2724208" cy="27242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anaconda spyd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159" y="2030672"/>
              <a:ext cx="2724208" cy="27242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134907" y="2097088"/>
            <a:ext cx="2494667" cy="2657792"/>
            <a:chOff x="2410691" y="-4670424"/>
            <a:chExt cx="2776451" cy="2958002"/>
          </a:xfrm>
        </p:grpSpPr>
        <p:sp>
          <p:nvSpPr>
            <p:cNvPr id="5" name="Rectangle 4"/>
            <p:cNvSpPr/>
            <p:nvPr/>
          </p:nvSpPr>
          <p:spPr>
            <a:xfrm>
              <a:off x="2410691" y="-4670424"/>
              <a:ext cx="2776451" cy="29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jupyter la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407" y="-4537422"/>
              <a:ext cx="2438392" cy="28250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p:cNvSpPr txBox="1"/>
          <p:nvPr/>
        </p:nvSpPr>
        <p:spPr>
          <a:xfrm>
            <a:off x="2656084" y="5443737"/>
            <a:ext cx="6879832" cy="584775"/>
          </a:xfrm>
          <a:prstGeom prst="rect">
            <a:avLst/>
          </a:prstGeom>
          <a:solidFill>
            <a:srgbClr val="82FFFF">
              <a:lumMod val="60000"/>
              <a:lumOff val="40000"/>
            </a:srgbClr>
          </a:solidFill>
        </p:spPr>
        <p:txBody>
          <a:bodyPr wrap="none" rtlCol="0">
            <a:spAutoFit/>
          </a:bodyPr>
          <a:lstStyle/>
          <a:p>
            <a:r>
              <a:rPr lang="en-US" sz="3200" dirty="0">
                <a:hlinkClick r:id="rId5"/>
              </a:rPr>
              <a:t>https://www.anaconda.com/distribution/</a:t>
            </a:r>
            <a:endParaRPr lang="en-US" sz="3200" dirty="0"/>
          </a:p>
        </p:txBody>
      </p:sp>
    </p:spTree>
    <p:extLst>
      <p:ext uri="{BB962C8B-B14F-4D97-AF65-F5344CB8AC3E}">
        <p14:creationId xmlns:p14="http://schemas.microsoft.com/office/powerpoint/2010/main" val="54637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Homework review 1</a:t>
            </a:r>
            <a:endParaRPr lang="en-US" dirty="0">
              <a:solidFill>
                <a:srgbClr val="FFFFFF"/>
              </a:solidFill>
            </a:endParaRPr>
          </a:p>
        </p:txBody>
      </p:sp>
      <p:sp>
        <p:nvSpPr>
          <p:cNvPr id="73" name="Content Placeholder 2"/>
          <p:cNvSpPr>
            <a:spLocks noGrp="1"/>
          </p:cNvSpPr>
          <p:nvPr>
            <p:ph idx="1"/>
          </p:nvPr>
        </p:nvSpPr>
        <p:spPr>
          <a:xfrm>
            <a:off x="4438357" y="1159120"/>
            <a:ext cx="6810667" cy="3541714"/>
          </a:xfrm>
        </p:spPr>
        <p:txBody>
          <a:bodyPr>
            <a:normAutofit/>
          </a:bodyPr>
          <a:lstStyle/>
          <a:p>
            <a:pPr marL="0" indent="0">
              <a:buNone/>
            </a:pPr>
            <a:r>
              <a:rPr lang="en-US" sz="3200" dirty="0" err="1" smtClean="0"/>
              <a:t>Hackerrank</a:t>
            </a:r>
            <a:r>
              <a:rPr lang="en-US" sz="3200" dirty="0" smtClean="0"/>
              <a:t>: If-else</a:t>
            </a:r>
          </a:p>
          <a:p>
            <a:r>
              <a:rPr lang="en-US" sz="3200" dirty="0" smtClean="0"/>
              <a:t>How to program “if a number is odd”?</a:t>
            </a:r>
          </a:p>
          <a:p>
            <a:r>
              <a:rPr lang="en-US" sz="3200" dirty="0">
                <a:hlinkClick r:id="rId3"/>
              </a:rPr>
              <a:t>https://www.hackerrank.com/challenges/py-if-else/problem</a:t>
            </a:r>
            <a:endParaRPr lang="en-US" sz="3200" dirty="0" smtClean="0"/>
          </a:p>
          <a:p>
            <a:pPr marL="0" indent="0">
              <a:buNone/>
            </a:pPr>
            <a:endParaRPr lang="en-US" sz="3200" dirty="0" smtClean="0"/>
          </a:p>
          <a:p>
            <a:endParaRPr lang="en-US" sz="2800" dirty="0" smtClean="0"/>
          </a:p>
        </p:txBody>
      </p:sp>
    </p:spTree>
    <p:extLst>
      <p:ext uri="{BB962C8B-B14F-4D97-AF65-F5344CB8AC3E}">
        <p14:creationId xmlns:p14="http://schemas.microsoft.com/office/powerpoint/2010/main" val="25045017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Homework review 2</a:t>
            </a:r>
            <a:endParaRPr lang="en-US" dirty="0">
              <a:solidFill>
                <a:srgbClr val="FFFFFF"/>
              </a:solidFill>
            </a:endParaRPr>
          </a:p>
        </p:txBody>
      </p:sp>
      <p:sp>
        <p:nvSpPr>
          <p:cNvPr id="73" name="Content Placeholder 2"/>
          <p:cNvSpPr>
            <a:spLocks noGrp="1"/>
          </p:cNvSpPr>
          <p:nvPr>
            <p:ph idx="1"/>
          </p:nvPr>
        </p:nvSpPr>
        <p:spPr>
          <a:xfrm>
            <a:off x="4438357" y="1159120"/>
            <a:ext cx="6810667" cy="3887070"/>
          </a:xfrm>
        </p:spPr>
        <p:txBody>
          <a:bodyPr>
            <a:normAutofit lnSpcReduction="10000"/>
          </a:bodyPr>
          <a:lstStyle/>
          <a:p>
            <a:pPr marL="0" indent="0">
              <a:buNone/>
            </a:pPr>
            <a:r>
              <a:rPr lang="en-US" sz="3200" dirty="0" err="1" smtClean="0"/>
              <a:t>Hackerrank</a:t>
            </a:r>
            <a:r>
              <a:rPr lang="en-US" sz="3200" dirty="0" smtClean="0"/>
              <a:t>: String manipulations</a:t>
            </a:r>
          </a:p>
          <a:p>
            <a:r>
              <a:rPr lang="en-US" sz="3200" dirty="0" smtClean="0"/>
              <a:t>What the heck is that block of code doing?</a:t>
            </a:r>
          </a:p>
          <a:p>
            <a:r>
              <a:rPr lang="en-US" sz="3200" dirty="0">
                <a:hlinkClick r:id="rId3"/>
              </a:rPr>
              <a:t>https://</a:t>
            </a:r>
            <a:r>
              <a:rPr lang="en-US" sz="3200" dirty="0" smtClean="0">
                <a:hlinkClick r:id="rId3"/>
              </a:rPr>
              <a:t>www.hackerrank.com/challenges/python-string-split-and-join/problem</a:t>
            </a:r>
            <a:endParaRPr lang="en-US" sz="3200" dirty="0" smtClean="0"/>
          </a:p>
          <a:p>
            <a:r>
              <a:rPr lang="en-US" sz="3200" dirty="0" smtClean="0"/>
              <a:t>First, let’s talk about functions</a:t>
            </a:r>
          </a:p>
          <a:p>
            <a:endParaRPr lang="en-US" sz="2800" dirty="0" smtClean="0"/>
          </a:p>
        </p:txBody>
      </p:sp>
    </p:spTree>
    <p:extLst>
      <p:ext uri="{BB962C8B-B14F-4D97-AF65-F5344CB8AC3E}">
        <p14:creationId xmlns:p14="http://schemas.microsoft.com/office/powerpoint/2010/main" val="1803901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What is a function?</a:t>
            </a:r>
            <a:endParaRPr lang="en-US" dirty="0">
              <a:solidFill>
                <a:srgbClr val="FFFFFF"/>
              </a:solidFill>
            </a:endParaRPr>
          </a:p>
        </p:txBody>
      </p:sp>
      <p:sp>
        <p:nvSpPr>
          <p:cNvPr id="73" name="Content Placeholder 2"/>
          <p:cNvSpPr>
            <a:spLocks noGrp="1"/>
          </p:cNvSpPr>
          <p:nvPr>
            <p:ph idx="1"/>
          </p:nvPr>
        </p:nvSpPr>
        <p:spPr>
          <a:xfrm>
            <a:off x="4438357" y="1159120"/>
            <a:ext cx="6810667" cy="5160446"/>
          </a:xfrm>
        </p:spPr>
        <p:txBody>
          <a:bodyPr>
            <a:normAutofit fontScale="92500" lnSpcReduction="10000"/>
          </a:bodyPr>
          <a:lstStyle/>
          <a:p>
            <a:r>
              <a:rPr lang="en-US" sz="3200" dirty="0" smtClean="0"/>
              <a:t>Functions are a set of instructions for what you want the program to do when it gets some input and what output to send back</a:t>
            </a:r>
          </a:p>
          <a:p>
            <a:r>
              <a:rPr lang="en-US" sz="3200" dirty="0" smtClean="0"/>
              <a:t>You’ve already learned lots of functions – you just didn’t have to write them yourself</a:t>
            </a:r>
          </a:p>
          <a:p>
            <a:pPr lvl="1"/>
            <a:r>
              <a:rPr lang="en-US" sz="2800" dirty="0" smtClean="0"/>
              <a:t>E.g.: abs(), </a:t>
            </a:r>
            <a:r>
              <a:rPr lang="en-US" sz="2800" dirty="0" err="1" smtClean="0"/>
              <a:t>string.split</a:t>
            </a:r>
            <a:r>
              <a:rPr lang="en-US" sz="2800" dirty="0" smtClean="0"/>
              <a:t>()</a:t>
            </a:r>
          </a:p>
          <a:p>
            <a:r>
              <a:rPr lang="en-US" sz="3200" dirty="0" smtClean="0"/>
              <a:t>Writing the function code DOES NOT MEAN the function automatically runs. Functions only run when you call them.</a:t>
            </a:r>
          </a:p>
          <a:p>
            <a:endParaRPr lang="en-US" sz="2800" dirty="0" smtClean="0"/>
          </a:p>
        </p:txBody>
      </p:sp>
    </p:spTree>
    <p:extLst>
      <p:ext uri="{BB962C8B-B14F-4D97-AF65-F5344CB8AC3E}">
        <p14:creationId xmlns:p14="http://schemas.microsoft.com/office/powerpoint/2010/main" val="23350607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Anatomy of a function</a:t>
            </a:r>
            <a:endParaRPr lang="en-US" dirty="0">
              <a:solidFill>
                <a:srgbClr val="FFFFFF"/>
              </a:solidFill>
            </a:endParaRPr>
          </a:p>
        </p:txBody>
      </p:sp>
      <p:sp>
        <p:nvSpPr>
          <p:cNvPr id="73" name="Content Placeholder 2"/>
          <p:cNvSpPr>
            <a:spLocks noGrp="1"/>
          </p:cNvSpPr>
          <p:nvPr>
            <p:ph idx="1"/>
          </p:nvPr>
        </p:nvSpPr>
        <p:spPr>
          <a:xfrm>
            <a:off x="4438357" y="1159120"/>
            <a:ext cx="7328770" cy="5160446"/>
          </a:xfrm>
        </p:spPr>
        <p:txBody>
          <a:bodyPr>
            <a:normAutofit/>
          </a:bodyPr>
          <a:lstStyle/>
          <a:p>
            <a:pPr marL="0" indent="0">
              <a:buNone/>
            </a:pPr>
            <a:r>
              <a:rPr lang="en-US" dirty="0" err="1"/>
              <a:t>def</a:t>
            </a:r>
            <a:r>
              <a:rPr lang="en-US" dirty="0"/>
              <a:t> greet(name):</a:t>
            </a:r>
          </a:p>
          <a:p>
            <a:pPr marL="0" indent="0">
              <a:buNone/>
            </a:pPr>
            <a:r>
              <a:rPr lang="en-US" dirty="0"/>
              <a:t>    </a:t>
            </a:r>
            <a:r>
              <a:rPr lang="en-US" dirty="0" smtClean="0"/>
              <a:t>greeting </a:t>
            </a:r>
            <a:r>
              <a:rPr lang="en-US" dirty="0"/>
              <a:t>= "Hello " + name + ", it's nice to meet you"</a:t>
            </a:r>
          </a:p>
          <a:p>
            <a:pPr marL="0" indent="0">
              <a:buNone/>
            </a:pPr>
            <a:r>
              <a:rPr lang="en-US" dirty="0"/>
              <a:t>    </a:t>
            </a:r>
          </a:p>
          <a:p>
            <a:pPr marL="0" indent="0">
              <a:buNone/>
            </a:pPr>
            <a:r>
              <a:rPr lang="en-US" dirty="0"/>
              <a:t>    return greeting</a:t>
            </a:r>
            <a:endParaRPr lang="en-US" dirty="0" smtClean="0"/>
          </a:p>
        </p:txBody>
      </p:sp>
      <p:cxnSp>
        <p:nvCxnSpPr>
          <p:cNvPr id="4" name="Straight Arrow Connector 3"/>
          <p:cNvCxnSpPr/>
          <p:nvPr/>
        </p:nvCxnSpPr>
        <p:spPr>
          <a:xfrm>
            <a:off x="5283200" y="626590"/>
            <a:ext cx="18473" cy="6203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02784" y="210228"/>
            <a:ext cx="3586431" cy="369332"/>
          </a:xfrm>
          <a:prstGeom prst="rect">
            <a:avLst/>
          </a:prstGeom>
          <a:noFill/>
        </p:spPr>
        <p:txBody>
          <a:bodyPr wrap="none" rtlCol="0">
            <a:spAutoFit/>
          </a:bodyPr>
          <a:lstStyle/>
          <a:p>
            <a:r>
              <a:rPr lang="en-US" dirty="0" smtClean="0">
                <a:solidFill>
                  <a:srgbClr val="FF0000"/>
                </a:solidFill>
              </a:rPr>
              <a:t>Function name (should be descriptive)</a:t>
            </a:r>
            <a:endParaRPr lang="en-US" dirty="0">
              <a:solidFill>
                <a:srgbClr val="FF0000"/>
              </a:solidFill>
            </a:endParaRPr>
          </a:p>
        </p:txBody>
      </p:sp>
      <p:cxnSp>
        <p:nvCxnSpPr>
          <p:cNvPr id="75" name="Straight Arrow Connector 74"/>
          <p:cNvCxnSpPr/>
          <p:nvPr/>
        </p:nvCxnSpPr>
        <p:spPr>
          <a:xfrm flipH="1">
            <a:off x="6359236" y="987154"/>
            <a:ext cx="549564" cy="2742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991271" y="802488"/>
            <a:ext cx="2426818" cy="369332"/>
          </a:xfrm>
          <a:prstGeom prst="rect">
            <a:avLst/>
          </a:prstGeom>
          <a:noFill/>
        </p:spPr>
        <p:txBody>
          <a:bodyPr wrap="none" rtlCol="0">
            <a:spAutoFit/>
          </a:bodyPr>
          <a:lstStyle/>
          <a:p>
            <a:r>
              <a:rPr lang="en-US" dirty="0" smtClean="0">
                <a:solidFill>
                  <a:srgbClr val="FF0000"/>
                </a:solidFill>
              </a:rPr>
              <a:t>Inputs (what you send in)</a:t>
            </a:r>
            <a:endParaRPr lang="en-US" dirty="0">
              <a:solidFill>
                <a:srgbClr val="FF0000"/>
              </a:solidFill>
            </a:endParaRPr>
          </a:p>
        </p:txBody>
      </p:sp>
      <p:cxnSp>
        <p:nvCxnSpPr>
          <p:cNvPr id="8" name="Straight Connector 7"/>
          <p:cNvCxnSpPr/>
          <p:nvPr/>
        </p:nvCxnSpPr>
        <p:spPr>
          <a:xfrm>
            <a:off x="4733262" y="1918815"/>
            <a:ext cx="0" cy="92598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882591" y="2355579"/>
            <a:ext cx="6127190" cy="369332"/>
          </a:xfrm>
          <a:prstGeom prst="rect">
            <a:avLst/>
          </a:prstGeom>
          <a:noFill/>
        </p:spPr>
        <p:txBody>
          <a:bodyPr wrap="none" rtlCol="0">
            <a:spAutoFit/>
          </a:bodyPr>
          <a:lstStyle/>
          <a:p>
            <a:r>
              <a:rPr lang="en-US" dirty="0" smtClean="0">
                <a:solidFill>
                  <a:srgbClr val="FF0000"/>
                </a:solidFill>
              </a:rPr>
              <a:t>All the code saying what is </a:t>
            </a:r>
            <a:r>
              <a:rPr lang="en-US" dirty="0" err="1" smtClean="0">
                <a:solidFill>
                  <a:srgbClr val="FF0000"/>
                </a:solidFill>
              </a:rPr>
              <a:t>gonna</a:t>
            </a:r>
            <a:r>
              <a:rPr lang="en-US" dirty="0" smtClean="0">
                <a:solidFill>
                  <a:srgbClr val="FF0000"/>
                </a:solidFill>
              </a:rPr>
              <a:t> happen to the inputs (indent it)</a:t>
            </a:r>
            <a:endParaRPr lang="en-US" dirty="0">
              <a:solidFill>
                <a:srgbClr val="FF0000"/>
              </a:solidFill>
            </a:endParaRPr>
          </a:p>
        </p:txBody>
      </p:sp>
      <p:cxnSp>
        <p:nvCxnSpPr>
          <p:cNvPr id="78" name="Straight Arrow Connector 77"/>
          <p:cNvCxnSpPr/>
          <p:nvPr/>
        </p:nvCxnSpPr>
        <p:spPr>
          <a:xfrm>
            <a:off x="3659781" y="1481979"/>
            <a:ext cx="7785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62638" y="1000055"/>
            <a:ext cx="3136243" cy="646331"/>
          </a:xfrm>
          <a:prstGeom prst="rect">
            <a:avLst/>
          </a:prstGeom>
          <a:solidFill>
            <a:schemeClr val="bg1"/>
          </a:solidFill>
        </p:spPr>
        <p:txBody>
          <a:bodyPr wrap="none" rtlCol="0">
            <a:spAutoFit/>
          </a:bodyPr>
          <a:lstStyle/>
          <a:p>
            <a:r>
              <a:rPr lang="en-US" dirty="0" smtClean="0">
                <a:solidFill>
                  <a:srgbClr val="FF0000"/>
                </a:solidFill>
              </a:rPr>
              <a:t>“Def” means define, tells Python</a:t>
            </a:r>
          </a:p>
          <a:p>
            <a:r>
              <a:rPr lang="en-US" dirty="0" smtClean="0">
                <a:solidFill>
                  <a:srgbClr val="FF0000"/>
                </a:solidFill>
              </a:rPr>
              <a:t>this is a function, don’t run it yet</a:t>
            </a:r>
            <a:endParaRPr lang="en-US" dirty="0">
              <a:solidFill>
                <a:srgbClr val="FF0000"/>
              </a:solidFill>
            </a:endParaRPr>
          </a:p>
        </p:txBody>
      </p:sp>
      <p:cxnSp>
        <p:nvCxnSpPr>
          <p:cNvPr id="80" name="Straight Arrow Connector 79"/>
          <p:cNvCxnSpPr/>
          <p:nvPr/>
        </p:nvCxnSpPr>
        <p:spPr>
          <a:xfrm flipH="1" flipV="1">
            <a:off x="5301673" y="3394121"/>
            <a:ext cx="216" cy="6265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572785" y="3594106"/>
            <a:ext cx="5510852" cy="1477328"/>
          </a:xfrm>
          <a:prstGeom prst="rect">
            <a:avLst/>
          </a:prstGeom>
          <a:noFill/>
        </p:spPr>
        <p:txBody>
          <a:bodyPr wrap="square" rtlCol="0">
            <a:spAutoFit/>
          </a:bodyPr>
          <a:lstStyle/>
          <a:p>
            <a:r>
              <a:rPr lang="en-US" dirty="0" smtClean="0">
                <a:solidFill>
                  <a:srgbClr val="FF0000"/>
                </a:solidFill>
              </a:rPr>
              <a:t>Return [variable] says what you are going to return when you call this function. If you say a = greet(name), a will be equal to what you return here, which is greeting. You do not have to name this the same as the variable you’re assigning it to in your main code</a:t>
            </a:r>
            <a:endParaRPr lang="en-US" dirty="0">
              <a:solidFill>
                <a:srgbClr val="FF0000"/>
              </a:solidFill>
            </a:endParaRPr>
          </a:p>
        </p:txBody>
      </p:sp>
    </p:spTree>
    <p:extLst>
      <p:ext uri="{BB962C8B-B14F-4D97-AF65-F5344CB8AC3E}">
        <p14:creationId xmlns:p14="http://schemas.microsoft.com/office/powerpoint/2010/main" val="37520833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7" y="2689715"/>
            <a:ext cx="9905998" cy="1478570"/>
          </a:xfrm>
        </p:spPr>
        <p:txBody>
          <a:bodyPr/>
          <a:lstStyle/>
          <a:p>
            <a:r>
              <a:rPr lang="en-US" dirty="0" smtClean="0"/>
              <a:t>CODE DEMO: GREETING FUNCTION</a:t>
            </a:r>
            <a:endParaRPr lang="en-US" dirty="0"/>
          </a:p>
        </p:txBody>
      </p:sp>
    </p:spTree>
    <p:extLst>
      <p:ext uri="{BB962C8B-B14F-4D97-AF65-F5344CB8AC3E}">
        <p14:creationId xmlns:p14="http://schemas.microsoft.com/office/powerpoint/2010/main" val="3303661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Homework review 2</a:t>
            </a:r>
            <a:endParaRPr lang="en-US" dirty="0">
              <a:solidFill>
                <a:srgbClr val="FFFFFF"/>
              </a:solidFill>
            </a:endParaRPr>
          </a:p>
        </p:txBody>
      </p:sp>
      <p:sp>
        <p:nvSpPr>
          <p:cNvPr id="73" name="Content Placeholder 2"/>
          <p:cNvSpPr>
            <a:spLocks noGrp="1"/>
          </p:cNvSpPr>
          <p:nvPr>
            <p:ph idx="1"/>
          </p:nvPr>
        </p:nvSpPr>
        <p:spPr>
          <a:xfrm>
            <a:off x="4438357" y="1159120"/>
            <a:ext cx="6810667" cy="3887070"/>
          </a:xfrm>
        </p:spPr>
        <p:txBody>
          <a:bodyPr>
            <a:normAutofit/>
          </a:bodyPr>
          <a:lstStyle/>
          <a:p>
            <a:pPr marL="0" indent="0">
              <a:buNone/>
            </a:pPr>
            <a:r>
              <a:rPr lang="en-US" sz="3200" dirty="0" err="1" smtClean="0"/>
              <a:t>Hackerrank</a:t>
            </a:r>
            <a:r>
              <a:rPr lang="en-US" sz="3200" dirty="0" smtClean="0"/>
              <a:t>: String manipulations</a:t>
            </a:r>
          </a:p>
          <a:p>
            <a:r>
              <a:rPr lang="en-US" sz="3200" dirty="0" smtClean="0"/>
              <a:t>What the heck is that block of code doing?</a:t>
            </a:r>
          </a:p>
          <a:p>
            <a:r>
              <a:rPr lang="en-US" sz="3200" dirty="0">
                <a:hlinkClick r:id="rId3"/>
              </a:rPr>
              <a:t>https://</a:t>
            </a:r>
            <a:r>
              <a:rPr lang="en-US" sz="3200" dirty="0" smtClean="0">
                <a:hlinkClick r:id="rId3"/>
              </a:rPr>
              <a:t>www.hackerrank.com/challenges/python-string-split-and-join/problem</a:t>
            </a:r>
            <a:endParaRPr lang="en-US" sz="3200" dirty="0" smtClean="0"/>
          </a:p>
          <a:p>
            <a:pPr marL="0" indent="0">
              <a:buNone/>
            </a:pPr>
            <a:endParaRPr lang="en-US" sz="2800" dirty="0" smtClean="0"/>
          </a:p>
        </p:txBody>
      </p:sp>
    </p:spTree>
    <p:extLst>
      <p:ext uri="{BB962C8B-B14F-4D97-AF65-F5344CB8AC3E}">
        <p14:creationId xmlns:p14="http://schemas.microsoft.com/office/powerpoint/2010/main" val="35227451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WHY FUNCTIONS ARE IMPORTANT</a:t>
            </a:r>
            <a:endParaRPr lang="en-US" dirty="0">
              <a:solidFill>
                <a:srgbClr val="FFFFFF"/>
              </a:solidFill>
            </a:endParaRPr>
          </a:p>
        </p:txBody>
      </p:sp>
      <p:sp>
        <p:nvSpPr>
          <p:cNvPr id="73" name="Content Placeholder 2"/>
          <p:cNvSpPr>
            <a:spLocks noGrp="1"/>
          </p:cNvSpPr>
          <p:nvPr>
            <p:ph idx="1"/>
          </p:nvPr>
        </p:nvSpPr>
        <p:spPr>
          <a:xfrm>
            <a:off x="4438357" y="1159120"/>
            <a:ext cx="6810667" cy="5160446"/>
          </a:xfrm>
        </p:spPr>
        <p:txBody>
          <a:bodyPr>
            <a:normAutofit/>
          </a:bodyPr>
          <a:lstStyle/>
          <a:p>
            <a:pPr marL="0" indent="0">
              <a:buNone/>
            </a:pPr>
            <a:r>
              <a:rPr lang="en-US" sz="3200" dirty="0" smtClean="0"/>
              <a:t>Why do we care about functions?</a:t>
            </a:r>
          </a:p>
          <a:p>
            <a:r>
              <a:rPr lang="en-US" sz="3200" dirty="0" smtClean="0"/>
              <a:t>You’ll use functions other people have written a lot – that’s one of the strengths of Python</a:t>
            </a:r>
          </a:p>
          <a:p>
            <a:r>
              <a:rPr lang="en-US" sz="3200" dirty="0" smtClean="0"/>
              <a:t>Any time you find yourself copy/pasting the same code several times – make it a function!</a:t>
            </a:r>
          </a:p>
          <a:p>
            <a:endParaRPr lang="en-US" sz="2800" dirty="0" smtClean="0"/>
          </a:p>
        </p:txBody>
      </p:sp>
    </p:spTree>
    <p:extLst>
      <p:ext uri="{BB962C8B-B14F-4D97-AF65-F5344CB8AC3E}">
        <p14:creationId xmlns:p14="http://schemas.microsoft.com/office/powerpoint/2010/main" val="32479652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77" y="2689715"/>
            <a:ext cx="9905998" cy="1478570"/>
          </a:xfrm>
        </p:spPr>
        <p:txBody>
          <a:bodyPr/>
          <a:lstStyle/>
          <a:p>
            <a:r>
              <a:rPr lang="en-US" dirty="0" smtClean="0"/>
              <a:t>CODE DEMO: saving time with functions</a:t>
            </a:r>
            <a:endParaRPr lang="en-US" dirty="0"/>
          </a:p>
        </p:txBody>
      </p:sp>
    </p:spTree>
    <p:extLst>
      <p:ext uri="{BB962C8B-B14F-4D97-AF65-F5344CB8AC3E}">
        <p14:creationId xmlns:p14="http://schemas.microsoft.com/office/powerpoint/2010/main" val="481762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Welcome to Python!</a:t>
            </a:r>
            <a:endParaRPr lang="en-US" dirty="0">
              <a:solidFill>
                <a:srgbClr val="FFFFFF"/>
              </a:solidFill>
            </a:endParaRPr>
          </a:p>
        </p:txBody>
      </p:sp>
      <p:sp>
        <p:nvSpPr>
          <p:cNvPr id="3" name="Content Placeholder 2"/>
          <p:cNvSpPr>
            <a:spLocks noGrp="1"/>
          </p:cNvSpPr>
          <p:nvPr>
            <p:ph idx="1"/>
          </p:nvPr>
        </p:nvSpPr>
        <p:spPr>
          <a:xfrm>
            <a:off x="4608718" y="625204"/>
            <a:ext cx="6613463" cy="4764502"/>
          </a:xfrm>
        </p:spPr>
        <p:txBody>
          <a:bodyPr>
            <a:noAutofit/>
          </a:bodyPr>
          <a:lstStyle/>
          <a:p>
            <a:pPr marL="0" indent="0">
              <a:buNone/>
            </a:pPr>
            <a:r>
              <a:rPr lang="en-US" sz="3200" dirty="0" smtClean="0"/>
              <a:t>Today’s Agenda:</a:t>
            </a:r>
          </a:p>
          <a:p>
            <a:r>
              <a:rPr lang="en-US" sz="2800" dirty="0" smtClean="0"/>
              <a:t>Why Python</a:t>
            </a:r>
          </a:p>
          <a:p>
            <a:r>
              <a:rPr lang="en-US" sz="2800" dirty="0"/>
              <a:t>Install </a:t>
            </a:r>
            <a:r>
              <a:rPr lang="en-US" sz="2800" dirty="0" smtClean="0"/>
              <a:t>Anaconda</a:t>
            </a:r>
          </a:p>
          <a:p>
            <a:r>
              <a:rPr lang="en-US" sz="2800" dirty="0" smtClean="0"/>
              <a:t>Review Homework</a:t>
            </a:r>
          </a:p>
          <a:p>
            <a:pPr lvl="1"/>
            <a:r>
              <a:rPr lang="en-US" sz="2400" dirty="0" smtClean="0"/>
              <a:t>Odds and Evens</a:t>
            </a:r>
          </a:p>
          <a:p>
            <a:pPr lvl="1"/>
            <a:r>
              <a:rPr lang="en-US" sz="2400" dirty="0" smtClean="0"/>
              <a:t>Functions</a:t>
            </a:r>
          </a:p>
          <a:p>
            <a:pPr lvl="1"/>
            <a:r>
              <a:rPr lang="en-US" sz="2400" dirty="0" smtClean="0"/>
              <a:t>Other questions?</a:t>
            </a:r>
          </a:p>
          <a:p>
            <a:pPr lvl="1"/>
            <a:r>
              <a:rPr lang="en-US" sz="2400" dirty="0" err="1" smtClean="0"/>
              <a:t>Github</a:t>
            </a:r>
            <a:endParaRPr lang="en-US" sz="2400" dirty="0" smtClean="0"/>
          </a:p>
          <a:p>
            <a:r>
              <a:rPr lang="en-US" sz="2800" dirty="0" smtClean="0"/>
              <a:t>In-Class Assignment</a:t>
            </a:r>
          </a:p>
        </p:txBody>
      </p:sp>
    </p:spTree>
    <p:extLst>
      <p:ext uri="{BB962C8B-B14F-4D97-AF65-F5344CB8AC3E}">
        <p14:creationId xmlns:p14="http://schemas.microsoft.com/office/powerpoint/2010/main" val="14993820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Welcome to Python!</a:t>
            </a:r>
            <a:endParaRPr lang="en-US" dirty="0">
              <a:solidFill>
                <a:srgbClr val="FFFFFF"/>
              </a:solidFill>
            </a:endParaRPr>
          </a:p>
        </p:txBody>
      </p:sp>
      <p:sp>
        <p:nvSpPr>
          <p:cNvPr id="3" name="Content Placeholder 2"/>
          <p:cNvSpPr>
            <a:spLocks noGrp="1"/>
          </p:cNvSpPr>
          <p:nvPr>
            <p:ph idx="1"/>
          </p:nvPr>
        </p:nvSpPr>
        <p:spPr>
          <a:xfrm>
            <a:off x="4394405" y="489472"/>
            <a:ext cx="7226787" cy="5595444"/>
          </a:xfrm>
        </p:spPr>
        <p:txBody>
          <a:bodyPr>
            <a:normAutofit/>
          </a:bodyPr>
          <a:lstStyle/>
          <a:p>
            <a:pPr marL="0" indent="0">
              <a:buNone/>
            </a:pPr>
            <a:r>
              <a:rPr lang="en-US" sz="4000" dirty="0" smtClean="0"/>
              <a:t>What is Python?</a:t>
            </a:r>
          </a:p>
          <a:p>
            <a:r>
              <a:rPr lang="en-US" sz="4000" dirty="0" smtClean="0"/>
              <a:t>General-purpose programming language</a:t>
            </a:r>
          </a:p>
          <a:p>
            <a:r>
              <a:rPr lang="en-US" sz="4000" dirty="0" smtClean="0"/>
              <a:t>Designed to be “readable”, fast to develop, quick to debug</a:t>
            </a:r>
          </a:p>
          <a:p>
            <a:r>
              <a:rPr lang="en-US" sz="4000" dirty="0" smtClean="0"/>
              <a:t>Lots of open-source packages and modules</a:t>
            </a:r>
          </a:p>
          <a:p>
            <a:endParaRPr lang="en-US" sz="4000" dirty="0" smtClean="0"/>
          </a:p>
        </p:txBody>
      </p:sp>
    </p:spTree>
    <p:extLst>
      <p:ext uri="{BB962C8B-B14F-4D97-AF65-F5344CB8AC3E}">
        <p14:creationId xmlns:p14="http://schemas.microsoft.com/office/powerpoint/2010/main" val="36286180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Why are we teaching you python?</a:t>
            </a:r>
            <a:endParaRPr lang="en-US" dirty="0">
              <a:solidFill>
                <a:srgbClr val="FFFFFF"/>
              </a:solidFill>
            </a:endParaRPr>
          </a:p>
        </p:txBody>
      </p:sp>
      <p:pic>
        <p:nvPicPr>
          <p:cNvPr id="7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4824" y="708548"/>
            <a:ext cx="6886574" cy="5700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TextBox 75"/>
          <p:cNvSpPr txBox="1"/>
          <p:nvPr/>
        </p:nvSpPr>
        <p:spPr>
          <a:xfrm>
            <a:off x="4404970" y="168205"/>
            <a:ext cx="7225055" cy="400110"/>
          </a:xfrm>
          <a:prstGeom prst="rect">
            <a:avLst/>
          </a:prstGeom>
          <a:solidFill>
            <a:schemeClr val="bg2">
              <a:lumMod val="60000"/>
              <a:lumOff val="40000"/>
            </a:schemeClr>
          </a:solidFill>
        </p:spPr>
        <p:txBody>
          <a:bodyPr wrap="none" rtlCol="0">
            <a:spAutoFit/>
          </a:bodyPr>
          <a:lstStyle/>
          <a:p>
            <a:r>
              <a:rPr lang="en-US" sz="2000" b="1" dirty="0" smtClean="0"/>
              <a:t>Python is the fastest growing language on </a:t>
            </a:r>
            <a:r>
              <a:rPr lang="en-US" sz="2000" b="1" dirty="0" err="1" smtClean="0"/>
              <a:t>Stackoverflow</a:t>
            </a:r>
            <a:endParaRPr lang="en-US" sz="2000" b="1" dirty="0"/>
          </a:p>
        </p:txBody>
      </p:sp>
      <p:sp>
        <p:nvSpPr>
          <p:cNvPr id="4" name="Content Placeholder 3"/>
          <p:cNvSpPr>
            <a:spLocks noGrp="1"/>
          </p:cNvSpPr>
          <p:nvPr>
            <p:ph idx="1"/>
          </p:nvPr>
        </p:nvSpPr>
        <p:spPr>
          <a:xfrm>
            <a:off x="4314824" y="6357667"/>
            <a:ext cx="7686676" cy="423862"/>
          </a:xfrm>
        </p:spPr>
        <p:txBody>
          <a:bodyPr>
            <a:noAutofit/>
          </a:bodyPr>
          <a:lstStyle/>
          <a:p>
            <a:pPr marL="0" indent="0">
              <a:buNone/>
            </a:pPr>
            <a:r>
              <a:rPr lang="en-US" sz="1400" dirty="0" smtClean="0"/>
              <a:t>Source: </a:t>
            </a:r>
            <a:r>
              <a:rPr lang="en-US" sz="1400" dirty="0">
                <a:hlinkClick r:id="rId5"/>
              </a:rPr>
              <a:t>https://stackoverflow.blog/2017/09/06/incredible-growth-python/</a:t>
            </a:r>
            <a:endParaRPr lang="en-US" sz="1400" dirty="0"/>
          </a:p>
        </p:txBody>
      </p:sp>
    </p:spTree>
    <p:extLst>
      <p:ext uri="{BB962C8B-B14F-4D97-AF65-F5344CB8AC3E}">
        <p14:creationId xmlns:p14="http://schemas.microsoft.com/office/powerpoint/2010/main" val="8509787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Why are we teaching you python?</a:t>
            </a:r>
            <a:endParaRPr lang="en-US" dirty="0">
              <a:solidFill>
                <a:srgbClr val="FFFFFF"/>
              </a:solidFill>
            </a:endParaRPr>
          </a:p>
        </p:txBody>
      </p:sp>
      <p:sp>
        <p:nvSpPr>
          <p:cNvPr id="4" name="Content Placeholder 3"/>
          <p:cNvSpPr>
            <a:spLocks noGrp="1"/>
          </p:cNvSpPr>
          <p:nvPr>
            <p:ph idx="1"/>
          </p:nvPr>
        </p:nvSpPr>
        <p:spPr>
          <a:xfrm>
            <a:off x="4314824" y="6357667"/>
            <a:ext cx="7686676" cy="423862"/>
          </a:xfrm>
        </p:spPr>
        <p:txBody>
          <a:bodyPr>
            <a:noAutofit/>
          </a:bodyPr>
          <a:lstStyle/>
          <a:p>
            <a:pPr marL="0" indent="0">
              <a:buNone/>
            </a:pPr>
            <a:r>
              <a:rPr lang="en-US" sz="1400" dirty="0" smtClean="0"/>
              <a:t>Source: </a:t>
            </a:r>
            <a:r>
              <a:rPr lang="en-US" sz="1400" dirty="0">
                <a:hlinkClick r:id="rId4"/>
              </a:rPr>
              <a:t>https://octoverse.github.com/</a:t>
            </a:r>
            <a:endParaRPr lang="en-US" sz="1400"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941" y="798240"/>
            <a:ext cx="7868280" cy="542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122162" y="225094"/>
            <a:ext cx="8069838" cy="400110"/>
          </a:xfrm>
          <a:prstGeom prst="rect">
            <a:avLst/>
          </a:prstGeom>
          <a:solidFill>
            <a:schemeClr val="bg2">
              <a:lumMod val="60000"/>
              <a:lumOff val="40000"/>
            </a:schemeClr>
          </a:solidFill>
        </p:spPr>
        <p:txBody>
          <a:bodyPr wrap="none" rtlCol="0">
            <a:spAutoFit/>
          </a:bodyPr>
          <a:lstStyle/>
          <a:p>
            <a:r>
              <a:rPr lang="en-US" sz="2000" b="1" dirty="0" smtClean="0"/>
              <a:t>Python is the 2</a:t>
            </a:r>
            <a:r>
              <a:rPr lang="en-US" sz="2000" b="1" baseline="30000" dirty="0" smtClean="0"/>
              <a:t>nd</a:t>
            </a:r>
            <a:r>
              <a:rPr lang="en-US" sz="2000" b="1" dirty="0" smtClean="0"/>
              <a:t> most popular language in </a:t>
            </a:r>
            <a:r>
              <a:rPr lang="en-US" sz="2000" b="1" dirty="0" err="1" smtClean="0"/>
              <a:t>Github</a:t>
            </a:r>
            <a:r>
              <a:rPr lang="en-US" sz="2000" b="1" dirty="0" smtClean="0"/>
              <a:t> Repositories</a:t>
            </a:r>
            <a:endParaRPr lang="en-US" sz="2000" b="1" dirty="0"/>
          </a:p>
        </p:txBody>
      </p:sp>
    </p:spTree>
    <p:extLst>
      <p:ext uri="{BB962C8B-B14F-4D97-AF65-F5344CB8AC3E}">
        <p14:creationId xmlns:p14="http://schemas.microsoft.com/office/powerpoint/2010/main" val="13574529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Why are we teaching you python?</a:t>
            </a:r>
            <a:endParaRPr lang="en-US" dirty="0">
              <a:solidFill>
                <a:srgbClr val="FFFFFF"/>
              </a:solidFill>
            </a:endParaRPr>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4458" b="35313"/>
          <a:stretch/>
        </p:blipFill>
        <p:spPr bwMode="auto">
          <a:xfrm>
            <a:off x="4381499" y="517052"/>
            <a:ext cx="6762750" cy="596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TextBox 72"/>
          <p:cNvSpPr txBox="1"/>
          <p:nvPr/>
        </p:nvSpPr>
        <p:spPr>
          <a:xfrm>
            <a:off x="6096000" y="152661"/>
            <a:ext cx="4573688" cy="400110"/>
          </a:xfrm>
          <a:prstGeom prst="rect">
            <a:avLst/>
          </a:prstGeom>
          <a:solidFill>
            <a:schemeClr val="bg2">
              <a:lumMod val="60000"/>
              <a:lumOff val="40000"/>
            </a:schemeClr>
          </a:solidFill>
        </p:spPr>
        <p:txBody>
          <a:bodyPr wrap="none" rtlCol="0">
            <a:spAutoFit/>
          </a:bodyPr>
          <a:lstStyle/>
          <a:p>
            <a:r>
              <a:rPr lang="en-US" sz="2000" b="1" dirty="0" smtClean="0"/>
              <a:t>Professional developers use Python</a:t>
            </a:r>
            <a:endParaRPr lang="en-US" sz="2000" b="1" dirty="0"/>
          </a:p>
        </p:txBody>
      </p:sp>
      <p:sp>
        <p:nvSpPr>
          <p:cNvPr id="4" name="Content Placeholder 3"/>
          <p:cNvSpPr>
            <a:spLocks noGrp="1"/>
          </p:cNvSpPr>
          <p:nvPr>
            <p:ph idx="1"/>
          </p:nvPr>
        </p:nvSpPr>
        <p:spPr>
          <a:xfrm>
            <a:off x="4314824" y="6357667"/>
            <a:ext cx="7686676" cy="423862"/>
          </a:xfrm>
        </p:spPr>
        <p:txBody>
          <a:bodyPr>
            <a:noAutofit/>
          </a:bodyPr>
          <a:lstStyle/>
          <a:p>
            <a:pPr marL="0" indent="0">
              <a:buNone/>
            </a:pPr>
            <a:r>
              <a:rPr lang="en-US" sz="1400" dirty="0" smtClean="0"/>
              <a:t>Source: </a:t>
            </a:r>
            <a:r>
              <a:rPr lang="en-US" sz="1400" dirty="0">
                <a:hlinkClick r:id="rId5"/>
              </a:rPr>
              <a:t>https://insights.stackoverflow.com/survey/2019#technology</a:t>
            </a:r>
            <a:endParaRPr lang="en-US" sz="1400" dirty="0"/>
          </a:p>
        </p:txBody>
      </p:sp>
    </p:spTree>
    <p:extLst>
      <p:ext uri="{BB962C8B-B14F-4D97-AF65-F5344CB8AC3E}">
        <p14:creationId xmlns:p14="http://schemas.microsoft.com/office/powerpoint/2010/main" val="38659467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Why are we teaching you python?</a:t>
            </a:r>
            <a:endParaRPr lang="en-US" dirty="0">
              <a:solidFill>
                <a:srgbClr val="FFFFFF"/>
              </a:solidFill>
            </a:endParaRPr>
          </a:p>
        </p:txBody>
      </p:sp>
      <p:sp>
        <p:nvSpPr>
          <p:cNvPr id="73" name="TextBox 72"/>
          <p:cNvSpPr txBox="1"/>
          <p:nvPr/>
        </p:nvSpPr>
        <p:spPr>
          <a:xfrm>
            <a:off x="4953000" y="191153"/>
            <a:ext cx="6417141" cy="400110"/>
          </a:xfrm>
          <a:prstGeom prst="rect">
            <a:avLst/>
          </a:prstGeom>
          <a:solidFill>
            <a:schemeClr val="bg2">
              <a:lumMod val="60000"/>
              <a:lumOff val="40000"/>
            </a:schemeClr>
          </a:solidFill>
        </p:spPr>
        <p:txBody>
          <a:bodyPr wrap="none" rtlCol="0">
            <a:spAutoFit/>
          </a:bodyPr>
          <a:lstStyle/>
          <a:p>
            <a:r>
              <a:rPr lang="en-US" sz="2000" b="1" dirty="0" smtClean="0"/>
              <a:t>Python is the most popular Data Science language</a:t>
            </a:r>
            <a:endParaRPr lang="en-US" sz="2000" b="1" dirty="0"/>
          </a:p>
        </p:txBody>
      </p:sp>
      <p:sp>
        <p:nvSpPr>
          <p:cNvPr id="4" name="Content Placeholder 3"/>
          <p:cNvSpPr>
            <a:spLocks noGrp="1"/>
          </p:cNvSpPr>
          <p:nvPr>
            <p:ph idx="1"/>
          </p:nvPr>
        </p:nvSpPr>
        <p:spPr>
          <a:xfrm>
            <a:off x="4314824" y="6224317"/>
            <a:ext cx="7686676" cy="423862"/>
          </a:xfrm>
        </p:spPr>
        <p:txBody>
          <a:bodyPr>
            <a:noAutofit/>
          </a:bodyPr>
          <a:lstStyle/>
          <a:p>
            <a:pPr marL="0" indent="0">
              <a:buNone/>
            </a:pPr>
            <a:r>
              <a:rPr lang="en-US" sz="1400" dirty="0" smtClean="0"/>
              <a:t>Source: </a:t>
            </a:r>
            <a:r>
              <a:rPr lang="en-US" sz="1400" dirty="0">
                <a:hlinkClick r:id="rId4"/>
              </a:rPr>
              <a:t>https://www.kaggle.com/paultimothymooney/2018-kaggle-machine-learning-data-science-survey</a:t>
            </a:r>
            <a:endParaRPr lang="en-US" sz="1400"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4824" y="777713"/>
            <a:ext cx="7353300" cy="527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5500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Why are we teaching you python?</a:t>
            </a:r>
            <a:endParaRPr lang="en-US" dirty="0">
              <a:solidFill>
                <a:srgbClr val="FFFFFF"/>
              </a:solidFill>
            </a:endParaRPr>
          </a:p>
        </p:txBody>
      </p:sp>
      <p:sp>
        <p:nvSpPr>
          <p:cNvPr id="73" name="TextBox 72"/>
          <p:cNvSpPr txBox="1"/>
          <p:nvPr/>
        </p:nvSpPr>
        <p:spPr>
          <a:xfrm>
            <a:off x="4953000" y="191153"/>
            <a:ext cx="6417141" cy="400110"/>
          </a:xfrm>
          <a:prstGeom prst="rect">
            <a:avLst/>
          </a:prstGeom>
          <a:solidFill>
            <a:schemeClr val="bg2">
              <a:lumMod val="60000"/>
              <a:lumOff val="40000"/>
            </a:schemeClr>
          </a:solidFill>
        </p:spPr>
        <p:txBody>
          <a:bodyPr wrap="none" rtlCol="0">
            <a:spAutoFit/>
          </a:bodyPr>
          <a:lstStyle/>
          <a:p>
            <a:r>
              <a:rPr lang="en-US" sz="2000" b="1" dirty="0" smtClean="0"/>
              <a:t>Python is the most popular Data Science language</a:t>
            </a:r>
            <a:endParaRPr lang="en-US" sz="2000" b="1" dirty="0"/>
          </a:p>
        </p:txBody>
      </p:sp>
      <p:sp>
        <p:nvSpPr>
          <p:cNvPr id="4" name="Content Placeholder 3"/>
          <p:cNvSpPr>
            <a:spLocks noGrp="1"/>
          </p:cNvSpPr>
          <p:nvPr>
            <p:ph idx="1"/>
          </p:nvPr>
        </p:nvSpPr>
        <p:spPr>
          <a:xfrm>
            <a:off x="4314824" y="6224317"/>
            <a:ext cx="7686676" cy="423862"/>
          </a:xfrm>
        </p:spPr>
        <p:txBody>
          <a:bodyPr>
            <a:noAutofit/>
          </a:bodyPr>
          <a:lstStyle/>
          <a:p>
            <a:pPr marL="0" indent="0">
              <a:buNone/>
            </a:pPr>
            <a:r>
              <a:rPr lang="en-US" sz="1400" dirty="0" smtClean="0"/>
              <a:t>Source: </a:t>
            </a:r>
            <a:r>
              <a:rPr lang="en-US" sz="1400" dirty="0">
                <a:hlinkClick r:id="rId4"/>
              </a:rPr>
              <a:t>https://www.kaggle.com/paultimothymooney/2018-kaggle-machine-learning-data-science-survey</a:t>
            </a:r>
            <a:endParaRPr lang="en-US" sz="1400" dirty="0"/>
          </a:p>
        </p:txBody>
      </p:sp>
      <p:pic>
        <p:nvPicPr>
          <p:cNvPr id="512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295" b="2726"/>
          <a:stretch/>
        </p:blipFill>
        <p:spPr bwMode="auto">
          <a:xfrm>
            <a:off x="4210049" y="829519"/>
            <a:ext cx="7436326" cy="458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63833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What can you do with python?</a:t>
            </a:r>
            <a:endParaRPr lang="en-US" dirty="0">
              <a:solidFill>
                <a:srgbClr val="FFFFFF"/>
              </a:solidFill>
            </a:endParaRPr>
          </a:p>
        </p:txBody>
      </p:sp>
      <p:sp>
        <p:nvSpPr>
          <p:cNvPr id="3" name="Content Placeholder 2"/>
          <p:cNvSpPr>
            <a:spLocks noGrp="1"/>
          </p:cNvSpPr>
          <p:nvPr>
            <p:ph idx="1"/>
          </p:nvPr>
        </p:nvSpPr>
        <p:spPr>
          <a:xfrm>
            <a:off x="4438357" y="449312"/>
            <a:ext cx="6810667" cy="6250746"/>
          </a:xfrm>
        </p:spPr>
        <p:txBody>
          <a:bodyPr>
            <a:normAutofit fontScale="85000" lnSpcReduction="10000"/>
          </a:bodyPr>
          <a:lstStyle/>
          <a:p>
            <a:pPr marL="0" indent="0">
              <a:buNone/>
            </a:pPr>
            <a:r>
              <a:rPr lang="en-US" sz="4000" dirty="0" smtClean="0"/>
              <a:t>Data science!</a:t>
            </a:r>
          </a:p>
          <a:p>
            <a:pPr lvl="1"/>
            <a:r>
              <a:rPr lang="en-US" sz="3600" dirty="0" smtClean="0"/>
              <a:t>Libraries for data handling, visualization, machine learning, statistics, web scraping, etc., etc.</a:t>
            </a:r>
          </a:p>
          <a:p>
            <a:pPr marL="0" indent="0">
              <a:buNone/>
            </a:pPr>
            <a:r>
              <a:rPr lang="en-US" sz="4000" dirty="0" smtClean="0"/>
              <a:t>Can work for big tech companies</a:t>
            </a:r>
          </a:p>
          <a:p>
            <a:pPr lvl="1"/>
            <a:r>
              <a:rPr lang="en-US" sz="3600" dirty="0" smtClean="0"/>
              <a:t>Instagram, Google, Facebook, Spotify, Netflix, etc., etc.</a:t>
            </a:r>
          </a:p>
          <a:p>
            <a:pPr marL="0" indent="0">
              <a:buNone/>
            </a:pPr>
            <a:r>
              <a:rPr lang="en-US" sz="4000" dirty="0" smtClean="0"/>
              <a:t>Build all kinds of projects quickly</a:t>
            </a:r>
          </a:p>
          <a:p>
            <a:pPr lvl="1"/>
            <a:r>
              <a:rPr lang="en-US" sz="3600" dirty="0" smtClean="0"/>
              <a:t>Data mining, automation, Raspberry PI IOT devices, web applications…</a:t>
            </a:r>
          </a:p>
        </p:txBody>
      </p:sp>
    </p:spTree>
    <p:extLst>
      <p:ext uri="{BB962C8B-B14F-4D97-AF65-F5344CB8AC3E}">
        <p14:creationId xmlns:p14="http://schemas.microsoft.com/office/powerpoint/2010/main" val="21668580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1_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2896</TotalTime>
  <Words>671</Words>
  <Application>Microsoft Office PowerPoint</Application>
  <PresentationFormat>Widescreen</PresentationFormat>
  <Paragraphs>90</Paragraphs>
  <Slides>19</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Trebuchet MS</vt:lpstr>
      <vt:lpstr>Tw Cen MT</vt:lpstr>
      <vt:lpstr>Circuit</vt:lpstr>
      <vt:lpstr>1_Circuit</vt:lpstr>
      <vt:lpstr>Data science week 2</vt:lpstr>
      <vt:lpstr>Welcome to Python!</vt:lpstr>
      <vt:lpstr>Welcome to Python!</vt:lpstr>
      <vt:lpstr>Why are we teaching you python?</vt:lpstr>
      <vt:lpstr>Why are we teaching you python?</vt:lpstr>
      <vt:lpstr>Why are we teaching you python?</vt:lpstr>
      <vt:lpstr>Why are we teaching you python?</vt:lpstr>
      <vt:lpstr>Why are we teaching you python?</vt:lpstr>
      <vt:lpstr>What can you do with python?</vt:lpstr>
      <vt:lpstr>A note on python 2 vs python 3</vt:lpstr>
      <vt:lpstr>So how do I run python? (when I’m not on a homework website?)</vt:lpstr>
      <vt:lpstr>Homework review 1</vt:lpstr>
      <vt:lpstr>Homework review 2</vt:lpstr>
      <vt:lpstr>What is a function?</vt:lpstr>
      <vt:lpstr>Anatomy of a function</vt:lpstr>
      <vt:lpstr>CODE DEMO: GREETING FUNCTION</vt:lpstr>
      <vt:lpstr>Homework review 2</vt:lpstr>
      <vt:lpstr>WHY FUNCTIONS ARE IMPORTANT</vt:lpstr>
      <vt:lpstr>CODE DEMO: saving time with functions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CoderGirl!</dc:title>
  <dc:creator>SCHLOSBERG, CHRISTOPHER [AG/1005]</dc:creator>
  <cp:lastModifiedBy>Michelle Faits</cp:lastModifiedBy>
  <cp:revision>53</cp:revision>
  <dcterms:created xsi:type="dcterms:W3CDTF">2019-01-21T21:50:42Z</dcterms:created>
  <dcterms:modified xsi:type="dcterms:W3CDTF">2020-01-29T20:43:39Z</dcterms:modified>
</cp:coreProperties>
</file>