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86" r:id="rId8"/>
    <p:sldId id="287" r:id="rId9"/>
    <p:sldId id="266" r:id="rId10"/>
    <p:sldId id="289" r:id="rId11"/>
    <p:sldId id="290" r:id="rId12"/>
    <p:sldId id="292" r:id="rId13"/>
    <p:sldId id="293" r:id="rId14"/>
    <p:sldId id="291" r:id="rId15"/>
    <p:sldId id="295" r:id="rId16"/>
    <p:sldId id="29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718" y="2638910"/>
            <a:ext cx="4941771" cy="3200400"/>
          </a:xfrm>
        </p:spPr>
        <p:txBody>
          <a:bodyPr anchor="ctr"/>
          <a:lstStyle/>
          <a:p>
            <a:r>
              <a:rPr lang="en-US" b="1" dirty="0"/>
              <a:t>Battery SORTING Using a Robotic arm and yolov8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363625-88B3-726F-E124-BB6E23FB4271}"/>
              </a:ext>
            </a:extLst>
          </p:cNvPr>
          <p:cNvSpPr txBox="1">
            <a:spLocks/>
          </p:cNvSpPr>
          <p:nvPr/>
        </p:nvSpPr>
        <p:spPr>
          <a:xfrm>
            <a:off x="2631440" y="5839310"/>
            <a:ext cx="6776719" cy="881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Faizan Mistry, Jithin Chandran, Megha Muralidharan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1304-D732-FF5F-5DCA-FA88AE04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345440"/>
            <a:ext cx="2895600" cy="740728"/>
          </a:xfrm>
        </p:spPr>
        <p:txBody>
          <a:bodyPr anchor="b">
            <a:normAutofit/>
          </a:bodyPr>
          <a:lstStyle/>
          <a:p>
            <a:r>
              <a:rPr lang="en-US" dirty="0"/>
              <a:t>Test Results</a:t>
            </a:r>
            <a:endParaRPr lang="en-AE" dirty="0"/>
          </a:p>
        </p:txBody>
      </p:sp>
      <p:pic>
        <p:nvPicPr>
          <p:cNvPr id="6" name="Content Placeholder 5" descr="A collage of batteries on a polka dot surface&#10;&#10;Description automatically generated">
            <a:extLst>
              <a:ext uri="{FF2B5EF4-FFF2-40B4-BE49-F238E27FC236}">
                <a16:creationId xmlns:a16="http://schemas.microsoft.com/office/drawing/2014/main" id="{4E298D81-8DDE-9DAA-B106-990E5F7E9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3" r="7400" b="5"/>
          <a:stretch/>
        </p:blipFill>
        <p:spPr>
          <a:xfrm>
            <a:off x="1209040" y="1442720"/>
            <a:ext cx="8564880" cy="5161279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7916-E43A-EBB5-4CBB-1ADF94C3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BA73-E7B4-15B8-824F-38A86F95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314" y="37115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b="1" dirty="0"/>
              <a:t>Further Improvements</a:t>
            </a:r>
            <a:endParaRPr lang="en-AE" dirty="0"/>
          </a:p>
        </p:txBody>
      </p:sp>
      <p:pic>
        <p:nvPicPr>
          <p:cNvPr id="6" name="Picture 5" descr="Green and yellow layers">
            <a:extLst>
              <a:ext uri="{FF2B5EF4-FFF2-40B4-BE49-F238E27FC236}">
                <a16:creationId xmlns:a16="http://schemas.microsoft.com/office/drawing/2014/main" id="{DCE8DEF9-8636-451A-9861-61871AB5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5" r="16339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442DC-471A-4F65-C995-4864E8F5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EF51-3B9F-C5A8-E93D-3A4D7576CEB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2184400"/>
            <a:ext cx="5907176" cy="401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dirty="0"/>
              <a:t>Optimizing Model Performance:</a:t>
            </a:r>
            <a:endParaRPr lang="en-US" sz="19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Strategies include data augmentation, regularization, and model complexity analysis.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Aim to bridge performance gaps and enhance model generalization for diverse scenarios.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Incorporating background images for better background detection and reducing false positives.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Fine-tuning YOLOv8 parameters to improve confidence scores and classification accuracy.</a:t>
            </a:r>
          </a:p>
          <a:p>
            <a:pPr>
              <a:lnSpc>
                <a:spcPct val="90000"/>
              </a:lnSpc>
            </a:pPr>
            <a:endParaRPr lang="en-AE" sz="1500" dirty="0"/>
          </a:p>
        </p:txBody>
      </p:sp>
    </p:spTree>
    <p:extLst>
      <p:ext uri="{BB962C8B-B14F-4D97-AF65-F5344CB8AC3E}">
        <p14:creationId xmlns:p14="http://schemas.microsoft.com/office/powerpoint/2010/main" val="232678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F1A7-53C4-4BC1-6A8A-EF815DDD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001640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58C0-6F7B-FC50-89C1-755CC829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717040"/>
            <a:ext cx="7288212" cy="4453089"/>
          </a:xfrm>
        </p:spPr>
        <p:txBody>
          <a:bodyPr>
            <a:normAutofit/>
          </a:bodyPr>
          <a:lstStyle/>
          <a:p>
            <a:r>
              <a:rPr lang="en-US" b="1" dirty="0"/>
              <a:t>Project Outcomes: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 integration of robotics and deep learning for battery differentiation.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Demonstrates potential for industrial-scale application in recycling and resource recovery.</a:t>
            </a:r>
          </a:p>
          <a:p>
            <a:r>
              <a:rPr lang="en-US" b="1" dirty="0"/>
              <a:t>Future Prospects: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Envisions broader applications beyond battery sorting in recycling plants and industrial automation.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Highlights scalability and adaptability for diverse environmental conditions.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8A2E6-A469-96D1-81F5-55CEA6E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5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0426-57A3-1524-03C3-1D25A2A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687871"/>
            <a:ext cx="7288282" cy="1194680"/>
          </a:xfrm>
        </p:spPr>
        <p:txBody>
          <a:bodyPr/>
          <a:lstStyle/>
          <a:p>
            <a:r>
              <a:rPr lang="en-US" b="1" dirty="0"/>
              <a:t>Future Use:</a:t>
            </a:r>
            <a:br>
              <a:rPr lang="en-US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D943-58F6-CAAA-D927-2FED3E43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882552"/>
            <a:ext cx="7288212" cy="4287578"/>
          </a:xfrm>
        </p:spPr>
        <p:txBody>
          <a:bodyPr>
            <a:normAutofit/>
          </a:bodyPr>
          <a:lstStyle/>
          <a:p>
            <a:r>
              <a:rPr lang="en-US" b="1" dirty="0"/>
              <a:t>Scaling the Technology: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Expanding the system's capabilities for large-scale battery recycling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Exploring applications in sorting other electronic waste categories.</a:t>
            </a:r>
          </a:p>
          <a:p>
            <a:r>
              <a:rPr lang="en-US" b="1" dirty="0"/>
              <a:t>Research Directions: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Investigating advanced deep learning techniques and robotic systems for enhanced automation.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7BCFE-BADE-5808-C910-FA4D46A9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3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280" y="5435600"/>
            <a:ext cx="7325360" cy="1211484"/>
          </a:xfrm>
        </p:spPr>
        <p:txBody>
          <a:bodyPr>
            <a:noAutofit/>
          </a:bodyPr>
          <a:lstStyle/>
          <a:p>
            <a:r>
              <a:rPr lang="en-US" dirty="0"/>
              <a:t>https://github.com/mfaizan44/Robotic-arm-sorting-out-batteries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project explores automated battery differentiation using an Epson VT6 robot integrated with YOLOv8, a deep-learning object detection model. The system's objective is to enhance sorting efficiency in recycling and industrial settings by accurately categorizing AA, D, and 9V batteries in real time.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/>
              <a:t> Importance of Battery Sorting: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Battery recycling is crucial for environmental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Manual sorting is inefficient and poses safety risks.</a:t>
            </a:r>
          </a:p>
          <a:p>
            <a:r>
              <a:rPr lang="en-US"/>
              <a:t>Role of Robotics and Deep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Robotics and deep learning can automate and optimize battery sorting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The project aims to leverage these technologies for effective battery management.</a:t>
            </a: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EF31-F228-5B2B-C737-259D0DEE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of Training Model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537-0FAC-2062-E99B-E67C3662D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Why YOLOv8?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YOLOv8 is chosen for real-time object detection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handles multi-class detection and offers speed and accuracy improvements over previous versions.</a:t>
            </a:r>
          </a:p>
          <a:p>
            <a:r>
              <a:rPr lang="en-US" b="1" dirty="0"/>
              <a:t>Enhancements in YOLOv8: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Anchor-free approach for faster inference and improved processing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Adaptive image scaling and anchor frame computation to enhance detection performance.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1C6E-4933-3F31-DA78-C4123004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4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8DA3-5AE7-40B8-21D8-2A8ED410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023" y="6604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b="1" dirty="0"/>
              <a:t>Data used</a:t>
            </a:r>
            <a:endParaRPr lang="en-AE" b="1" dirty="0"/>
          </a:p>
        </p:txBody>
      </p:sp>
      <p:pic>
        <p:nvPicPr>
          <p:cNvPr id="6" name="Picture 5" descr="A group of batteries on a polka dot surface&#10;&#10;Description automatically generated">
            <a:extLst>
              <a:ext uri="{FF2B5EF4-FFF2-40B4-BE49-F238E27FC236}">
                <a16:creationId xmlns:a16="http://schemas.microsoft.com/office/drawing/2014/main" id="{95A48EE4-75D4-AEDD-128B-342284063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3" r="12217" b="-1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99D00-A945-A9B8-ACCF-3D01C390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04BE-4E0D-3AEA-D364-81AB6DEFB2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2265680"/>
            <a:ext cx="5907176" cy="39319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Training Dataset:</a:t>
            </a: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 A total of 1581 images were used for training.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image contains up to 9 different batteries for diverse representation.</a:t>
            </a:r>
          </a:p>
          <a:p>
            <a:pPr>
              <a:lnSpc>
                <a:spcPct val="90000"/>
              </a:lnSpc>
            </a:pPr>
            <a:r>
              <a:rPr lang="en-US" b="1" dirty="0"/>
              <a:t>Validation Dataset:</a:t>
            </a: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194 images were used for validating the model during training.</a:t>
            </a:r>
          </a:p>
          <a:p>
            <a:pPr>
              <a:lnSpc>
                <a:spcPct val="90000"/>
              </a:lnSpc>
            </a:pPr>
            <a:r>
              <a:rPr lang="en-US" b="1" dirty="0"/>
              <a:t>Test Dataset:</a:t>
            </a: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109 new images utilized for independent evaluation, not part of training or validation sets.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168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485" y="620903"/>
            <a:ext cx="5884027" cy="1204912"/>
          </a:xfrm>
        </p:spPr>
        <p:txBody>
          <a:bodyPr/>
          <a:lstStyle/>
          <a:p>
            <a:r>
              <a:rPr lang="en-US" b="1" dirty="0"/>
              <a:t>Robot and Robotic Arm Used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352531" y="2014854"/>
            <a:ext cx="5907176" cy="2536826"/>
          </a:xfrm>
        </p:spPr>
        <p:txBody>
          <a:bodyPr>
            <a:noAutofit/>
          </a:bodyPr>
          <a:lstStyle/>
          <a:p>
            <a:r>
              <a:rPr lang="en-US" b="1" dirty="0"/>
              <a:t>Epson VT6 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Epson VT6 robot is designed for industrial applications with a 6 kg payload and high repeatability.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Integrated controllers enable precise motion and handling.</a:t>
            </a:r>
          </a:p>
          <a:p>
            <a:r>
              <a:rPr lang="en-US" b="1" dirty="0"/>
              <a:t>Electromagnetic Gripper: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robotic arm utilizes an electromagnetic gripper for efficient battery handling.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Electromagnetic control allows instant adjustment of gripping force and enhances safety.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68C1B7-9A2B-DE32-50C0-2C30E0A167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109" r="201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CB400352-9AD7-E538-0B57-EB984BE3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b="1" dirty="0"/>
              <a:t>working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07ACF5-1F71-A981-11D2-E3B1EA915E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3228" y="268360"/>
            <a:ext cx="5485492" cy="621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135A-6163-B0BD-BF47-7A002BFC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0EFF-4352-0064-0F03-D50D41A5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974082" cy="2121177"/>
          </a:xfrm>
        </p:spPr>
        <p:txBody>
          <a:bodyPr/>
          <a:lstStyle/>
          <a:p>
            <a:r>
              <a:rPr lang="en-US" b="1" dirty="0"/>
              <a:t>Testing and Performance Evaluation</a:t>
            </a:r>
            <a:br>
              <a:rPr lang="en-US" b="1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3618-B338-05B8-FEB4-FD733A35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389538"/>
            <a:ext cx="8349932" cy="3780592"/>
          </a:xfrm>
        </p:spPr>
        <p:txBody>
          <a:bodyPr>
            <a:normAutofit/>
          </a:bodyPr>
          <a:lstStyle/>
          <a:p>
            <a:r>
              <a:rPr lang="en-US" b="0" dirty="0"/>
              <a:t>The system was extensively tested under various conditions including different lighting types (natural, artificial, yellow), battery orientations (standing, lying down), and diverse backgrounds.</a:t>
            </a:r>
          </a:p>
          <a:p>
            <a:r>
              <a:rPr lang="en-US" b="0" dirty="0"/>
              <a:t>Testing included batteries from brands not in the training data and new battery orientations not encountered previously, demonstrating the system's adaptability.</a:t>
            </a:r>
          </a:p>
          <a:p>
            <a:r>
              <a:rPr lang="en-US" b="0" dirty="0"/>
              <a:t>The system demonstrated excellent performance in identifying and categorizing AA, D, and 9V batteries, even with batteries from new brands.</a:t>
            </a:r>
          </a:p>
          <a:p>
            <a:r>
              <a:rPr lang="en-US" b="0" dirty="0"/>
              <a:t>Experimentation involved adjusting camera distances.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4222D-20D5-1442-69DF-C2162C9D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1553-C610-8D3B-A08E-AAD27BD6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 during testing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9AE-FCED-42C7-DD7A-DDA91FF7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902892" cy="3407051"/>
          </a:xfrm>
        </p:spPr>
        <p:txBody>
          <a:bodyPr>
            <a:normAutofit/>
          </a:bodyPr>
          <a:lstStyle/>
          <a:p>
            <a:r>
              <a:rPr lang="en-US" b="0" dirty="0"/>
              <a:t>Challenges included occasional difficulty in detecting AA batteries under natural lighting and rare confusion between 9V and D batteries of the same brand.</a:t>
            </a:r>
          </a:p>
          <a:p>
            <a:r>
              <a:rPr lang="en-US" b="0" dirty="0"/>
              <a:t>Proposed enhancements include introducing a confidence threshold to improve accuracy and mitigate misclassifications.</a:t>
            </a:r>
          </a:p>
          <a:p>
            <a:r>
              <a:rPr lang="en-US" b="0" dirty="0"/>
              <a:t>Implementing a confidence threshold and exploring additional enhancements for further accuracy and robustness.</a:t>
            </a:r>
          </a:p>
          <a:p>
            <a:r>
              <a:rPr lang="en-US" b="0" dirty="0"/>
              <a:t>The system achieved an 85% correct identification rate with high confidence, with misidentified batteries typically having lower confidence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FAF8-25DF-E94F-A6DF-816CD0C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851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668348-c415-4b12-bff9-d3d97de3e8f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7FD4C2E40A53478E6F3857C14450A3" ma:contentTypeVersion="14" ma:contentTypeDescription="Create a new document." ma:contentTypeScope="" ma:versionID="0e2f2d1f9386614d5046749463c8cb98">
  <xsd:schema xmlns:xsd="http://www.w3.org/2001/XMLSchema" xmlns:xs="http://www.w3.org/2001/XMLSchema" xmlns:p="http://schemas.microsoft.com/office/2006/metadata/properties" xmlns:ns3="22668348-c415-4b12-bff9-d3d97de3e8fb" xmlns:ns4="07a1c8ec-b9f7-45e4-931c-0deab5403a77" targetNamespace="http://schemas.microsoft.com/office/2006/metadata/properties" ma:root="true" ma:fieldsID="580bf081093235b8f476d9ed4b614a43" ns3:_="" ns4:_="">
    <xsd:import namespace="22668348-c415-4b12-bff9-d3d97de3e8fb"/>
    <xsd:import namespace="07a1c8ec-b9f7-45e4-931c-0deab5403a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668348-c415-4b12-bff9-d3d97de3e8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1c8ec-b9f7-45e4-931c-0deab5403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www.w3.org/XML/1998/namespace"/>
    <ds:schemaRef ds:uri="http://purl.org/dc/dcmitype/"/>
    <ds:schemaRef ds:uri="07a1c8ec-b9f7-45e4-931c-0deab5403a77"/>
    <ds:schemaRef ds:uri="http://schemas.microsoft.com/office/2006/documentManagement/types"/>
    <ds:schemaRef ds:uri="22668348-c415-4b12-bff9-d3d97de3e8fb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FEE77F-B847-414E-B6C6-72C3898426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668348-c415-4b12-bff9-d3d97de3e8fb"/>
    <ds:schemaRef ds:uri="07a1c8ec-b9f7-45e4-931c-0deab5403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{95DAEAD5-7E54-416A-ADFB-7EB3DD64E04F}tf67328976_win32</Template>
  <TotalTime>68</TotalTime>
  <Words>646</Words>
  <Application>Microsoft Office PowerPoint</Application>
  <PresentationFormat>Widescreen</PresentationFormat>
  <Paragraphs>85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Battery SORTING Using a Robotic arm and yolov8 </vt:lpstr>
      <vt:lpstr>OBJECTIVE</vt:lpstr>
      <vt:lpstr>Introduction</vt:lpstr>
      <vt:lpstr>Selection of Training Model</vt:lpstr>
      <vt:lpstr>Data used</vt:lpstr>
      <vt:lpstr>Robot and Robotic Arm Used</vt:lpstr>
      <vt:lpstr>working</vt:lpstr>
      <vt:lpstr>Testing and Performance Evaluation </vt:lpstr>
      <vt:lpstr>Challenges faced during testing</vt:lpstr>
      <vt:lpstr>Test Results</vt:lpstr>
      <vt:lpstr>Further Improvements</vt:lpstr>
      <vt:lpstr>Conclusion</vt:lpstr>
      <vt:lpstr>Future Use: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SORTING Using a Robotic arm and yolov8</dc:title>
  <dc:creator>Megha M - M00911962</dc:creator>
  <cp:lastModifiedBy>Megha M - M00911962</cp:lastModifiedBy>
  <cp:revision>2</cp:revision>
  <dcterms:created xsi:type="dcterms:W3CDTF">2024-04-20T16:21:20Z</dcterms:created>
  <dcterms:modified xsi:type="dcterms:W3CDTF">2024-04-20T17:29:46Z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0x010100AD7FD4C2E40A53478E6F3857C14450A3</vt:lpwstr>
  </property>
  <property fmtid="{D5CDD505-2E9C-101B-9397-08002B2CF9AE}" pid="3" name="MediaServiceImageTags">
    <vt:lpwstr/>
  </property>
</Properties>
</file>