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24384000" cy="13716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7300" y="1292225"/>
            <a:ext cx="21869400" cy="116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pc="-170" sz="8500">
                <a:solidFill>
                  <a:srgbClr val="000000"/>
                </a:solidFill>
                <a:latin typeface="Arimo Bold"/>
              </a:rPr>
              <a:t>Tugas 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2142" y="7235890"/>
            <a:ext cx="21869401" cy="184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>
                <a:solidFill>
                  <a:srgbClr val="000000"/>
                </a:solidFill>
                <a:latin typeface="Arimo Bold"/>
              </a:rPr>
              <a:t>Teori Graf dan </a:t>
            </a:r>
            <a:r>
              <a:rPr lang="en-US" sz="5500">
                <a:solidFill>
                  <a:srgbClr val="000000"/>
                </a:solidFill>
                <a:latin typeface="Arimo Bold Italics"/>
              </a:rPr>
              <a:t>Tree</a:t>
            </a:r>
            <a:r>
              <a:rPr lang="en-US" sz="5500">
                <a:solidFill>
                  <a:srgbClr val="000000"/>
                </a:solidFill>
                <a:latin typeface="Arimo Bol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5780" y="1603656"/>
            <a:ext cx="20793620" cy="223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1. Dengan algorithm Dijkstra, bandingkan jarak yang perlu ditempuh  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   seseorang dari depok ke kuningan, dan dari subang ke  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   pangandaran, sertakan pula pseudocodenya.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57" b="57"/>
          <a:stretch>
            <a:fillRect/>
          </a:stretch>
        </p:blipFill>
        <p:spPr>
          <a:xfrm flipH="false" flipV="false" rot="0"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916793" y="12372598"/>
            <a:ext cx="4550412" cy="37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5E5E5E"/>
                </a:solidFill>
                <a:latin typeface="Arimo"/>
              </a:rPr>
              <a:t>Data from google map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57" b="57"/>
          <a:stretch>
            <a:fillRect/>
          </a:stretch>
        </p:blipFill>
        <p:spPr>
          <a:xfrm flipH="false" flipV="false" rot="0">
            <a:off x="1826488" y="2906259"/>
            <a:ext cx="20731025" cy="74343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96451" y="1314450"/>
            <a:ext cx="1331453" cy="107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7"/>
              </a:lnSpc>
            </a:pPr>
            <a:r>
              <a:rPr lang="en-US" sz="3126">
                <a:solidFill>
                  <a:srgbClr val="000000"/>
                </a:solidFill>
                <a:latin typeface="Open Sans Light"/>
              </a:rPr>
              <a:t>4360</a:t>
            </a:r>
          </a:p>
          <a:p>
            <a:pPr algn="ctr">
              <a:lnSpc>
                <a:spcPts val="4377"/>
              </a:lnSpc>
            </a:pPr>
            <a:r>
              <a:rPr lang="en-US" sz="3126">
                <a:solidFill>
                  <a:srgbClr val="000000"/>
                </a:solidFill>
                <a:latin typeface="Open Sans Light"/>
              </a:rPr>
              <a:t>(depok)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8888" y="6015771"/>
            <a:ext cx="781071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4370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(depok)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27904" y="6926842"/>
            <a:ext cx="1138258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10150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27904" y="7505914"/>
            <a:ext cx="1138258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14760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7194" y="8084986"/>
            <a:ext cx="1419679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15820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(dpk,bgr,bks)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8353" y="9085419"/>
            <a:ext cx="963247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10850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4657" y="10488192"/>
            <a:ext cx="963247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10680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87689" y="10488192"/>
            <a:ext cx="1266315" cy="60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17180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49431" y="7060352"/>
            <a:ext cx="1138258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13720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(dpk,bks,krw)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0177" y="7372405"/>
            <a:ext cx="1266315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21830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(dpk,bgr,cjr,bdg)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20177" y="10488192"/>
            <a:ext cx="1266315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24130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(dpk,bgr,cjr,bdg)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7689" y="1473123"/>
            <a:ext cx="1138258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18400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(dpk,bks,krw,pwk)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20177" y="1473123"/>
            <a:ext cx="1138258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29470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(dpk,bks,krw,pwk,sbg)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82552" y="1343025"/>
            <a:ext cx="1268145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34940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(dpk,bks,krw,pwk,sbg,idr)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15041" y="1408074"/>
            <a:ext cx="1506270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39210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(dpk,bks,krw,pwk,sbg,idr,crb)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184382" y="10488192"/>
            <a:ext cx="1266315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29410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(dpk,bgr,cjr,bdg,grt)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736947" y="6169227"/>
            <a:ext cx="1266315" cy="9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31190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(dpk,bgr,cjr,bdg,grt,tsk)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736947" y="2299199"/>
            <a:ext cx="1266315" cy="123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40650</a:t>
            </a:r>
          </a:p>
          <a:p>
            <a:pPr algn="ctr">
              <a:lnSpc>
                <a:spcPts val="2482"/>
              </a:lnSpc>
            </a:pPr>
            <a:r>
              <a:rPr lang="en-US" sz="1772">
                <a:solidFill>
                  <a:srgbClr val="000000"/>
                </a:solidFill>
                <a:latin typeface="Open Sans Light"/>
              </a:rPr>
              <a:t>(dpk,bgr,cjr,bdg,grt,tsk,cms)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5780" y="1603657"/>
            <a:ext cx="20793620" cy="223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2. Pesan yang diencode dengan bantuan tabel dibawah dirasa kurang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   efisien, dengan Teknik Huffman code susunlah Kembali pesan yang harus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   dikirim (sertakan Huffman tree nya,) tentukan pula </a:t>
            </a:r>
            <a:r>
              <a:rPr lang="en-US" sz="4800">
                <a:solidFill>
                  <a:srgbClr val="000000"/>
                </a:solidFill>
                <a:latin typeface="Arimo Italics"/>
              </a:rPr>
              <a:t>average bit length</a:t>
            </a:r>
            <a:r>
              <a:rPr lang="en-US" sz="4800">
                <a:solidFill>
                  <a:srgbClr val="000000"/>
                </a:solidFill>
                <a:latin typeface="Arimo"/>
              </a:rPr>
              <a:t> nya!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6291" y="4688011"/>
            <a:ext cx="13208134" cy="592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10010 00100 01100 10100 00000 01111 00000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10010 10010 10110 01110 10001 00011 01011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10100 01010 01100 00000 01101 10011 00100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10001 00011 01000 10001 01000 00011 00000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10001 01000 10011 00100 01100 01111 00000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10011 00011 00000 01101 10011 00000 01101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00110 00110 00000 01011 01011 00000 00111 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01000 10001 01101 11000 00000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  <a:gridCol w="1800000"/>
              </a:tblGrid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huruf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kode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huruf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D8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kode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D836"/>
                    </a:solidFill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a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00000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n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01101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b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00001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o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01110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c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00010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p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01111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d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00011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q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10000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e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00100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r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10001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f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00101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s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10010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g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00110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t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10011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h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00111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u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10100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i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01000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v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10101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j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01001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w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10110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k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01010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x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10111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l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01011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y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11000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m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01100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z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5E5E5E"/>
                          </a:solidFill>
                          <a:latin typeface="Arimo"/>
                        </a:rPr>
                        <a:t>11001</a:t>
                      </a:r>
                      <a:endParaRPr lang="en-US" sz="1100"/>
                    </a:p>
                  </a:txBody>
                  <a:tcPr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37202" y="593090"/>
            <a:ext cx="1569037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semuapasswordlukmanterdiridaritempatdantanggallahirnya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4985" y="1883391"/>
            <a:ext cx="2976721" cy="1183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a = 10 = 0,185 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d = 4 = 0,074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e = 3 = 0,055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g = 2 = 0,037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h = 1 = 0,018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i = 4 = 0,074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k = 1 = 0,018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l = 3 = 0,055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m = 3 = 0,055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n = 4 = 0,074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o = 1 = 0,018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p = 2 =0,037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r = 5 = 0,092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s = 3 =0,055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t = 4 =0,074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u = 2 = 0,037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w = 1 =0,018</a:t>
            </a:r>
          </a:p>
          <a:p>
            <a:pPr algn="just">
              <a:lnSpc>
                <a:spcPts val="4963"/>
              </a:lnSpc>
            </a:pPr>
            <a:r>
              <a:rPr lang="en-US" sz="3545">
                <a:solidFill>
                  <a:srgbClr val="000000"/>
                </a:solidFill>
                <a:latin typeface="Open Sans Light"/>
              </a:rPr>
              <a:t>y = 1 =0,018</a:t>
            </a:r>
          </a:p>
          <a:p>
            <a:pPr algn="just">
              <a:lnSpc>
                <a:spcPts val="4963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-1174967">
            <a:off x="5770516" y="12785213"/>
            <a:ext cx="182671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32259">
            <a:off x="5889746" y="12352575"/>
            <a:ext cx="166325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291406">
            <a:off x="6063652" y="5731840"/>
            <a:ext cx="154346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735653">
            <a:off x="6105009" y="5108432"/>
            <a:ext cx="146407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3379590">
            <a:off x="5290238" y="10016235"/>
            <a:ext cx="235725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217635">
            <a:off x="6107281" y="8430884"/>
            <a:ext cx="144655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4185625">
            <a:off x="4310266" y="6205465"/>
            <a:ext cx="459554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1603978">
            <a:off x="5733333" y="11363600"/>
            <a:ext cx="153492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2258956">
            <a:off x="5749833" y="4683490"/>
            <a:ext cx="343256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748596">
            <a:off x="5778792" y="6228870"/>
            <a:ext cx="309733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766373">
            <a:off x="5761127" y="10107011"/>
            <a:ext cx="239755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3055404">
            <a:off x="5538586" y="8535080"/>
            <a:ext cx="315506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515353">
            <a:off x="6067449" y="3258094"/>
            <a:ext cx="449898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-1259657">
            <a:off x="5625287" y="4509514"/>
            <a:ext cx="498627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712297">
            <a:off x="5844412" y="10540151"/>
            <a:ext cx="421097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1818353">
            <a:off x="5584691" y="8958370"/>
            <a:ext cx="446016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-1593321">
            <a:off x="5501417" y="8652445"/>
            <a:ext cx="5324186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2939721">
            <a:off x="5047511" y="4875418"/>
            <a:ext cx="679940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0732294" y="7233515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1,105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95793" y="3185749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0,148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9552" y="5282428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0,11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96937" y="4977142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0,036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87088" y="9352313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0,11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52120" y="9675403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0,148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79846" y="10588289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0,074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717358" y="12000051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0,036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52382" y="7676187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0,055</a:t>
            </a:r>
          </a:p>
        </p:txBody>
      </p:sp>
      <p:sp>
        <p:nvSpPr>
          <p:cNvPr name="AutoShape 31" id="31"/>
          <p:cNvSpPr/>
          <p:nvPr/>
        </p:nvSpPr>
        <p:spPr>
          <a:xfrm rot="-1319470">
            <a:off x="8910567" y="11108888"/>
            <a:ext cx="732553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1809536">
            <a:off x="8075671" y="7558988"/>
            <a:ext cx="8583776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-380767">
            <a:off x="9142258" y="7521205"/>
            <a:ext cx="844998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-1519344">
            <a:off x="8594527" y="9095670"/>
            <a:ext cx="941390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-1428732">
            <a:off x="8472462" y="7730931"/>
            <a:ext cx="10342409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27732">
            <a:off x="12367511" y="3629773"/>
            <a:ext cx="295183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-3549443">
            <a:off x="9584847" y="6884879"/>
            <a:ext cx="75548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0">
            <a:off x="10297619" y="5690733"/>
            <a:ext cx="78559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15646343" y="3185749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0,296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8384279" y="5046519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0,22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7894421" y="6701950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0,624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693814" y="9410449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0,072</a:t>
            </a:r>
          </a:p>
        </p:txBody>
      </p:sp>
      <p:sp>
        <p:nvSpPr>
          <p:cNvPr name="AutoShape 43" id="43"/>
          <p:cNvSpPr/>
          <p:nvPr/>
        </p:nvSpPr>
        <p:spPr>
          <a:xfrm rot="1283200">
            <a:off x="17236846" y="4246640"/>
            <a:ext cx="344857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rot="1566733">
            <a:off x="19606877" y="5968746"/>
            <a:ext cx="181146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rot="-2825399">
            <a:off x="17720447" y="7988212"/>
            <a:ext cx="426927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rot="-4029234">
            <a:off x="18947016" y="5988343"/>
            <a:ext cx="241533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7" id="47"/>
          <p:cNvSpPr txBox="true"/>
          <p:nvPr/>
        </p:nvSpPr>
        <p:spPr>
          <a:xfrm rot="0">
            <a:off x="21552694" y="6425882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0,292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0822841" y="4275185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0,92</a:t>
            </a:r>
          </a:p>
        </p:txBody>
      </p:sp>
      <p:sp>
        <p:nvSpPr>
          <p:cNvPr name="AutoShape 49" id="49"/>
          <p:cNvSpPr/>
          <p:nvPr/>
        </p:nvSpPr>
        <p:spPr>
          <a:xfrm rot="4272543">
            <a:off x="20612581" y="7075605"/>
            <a:ext cx="494057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rot="3569126">
            <a:off x="21902166" y="8227070"/>
            <a:ext cx="265157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22924294" y="9698706"/>
            <a:ext cx="145970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1,212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0656074" y="5605008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2200726" y="802257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3418452" y="523701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8794364" y="372989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257206" y="514041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676663" y="318574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923673" y="670220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823689" y="859053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8678555" y="291079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379846" y="3383501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808653" y="3878534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782582" y="4794027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782582" y="6686326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302101" y="715068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8109699" y="8813188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810221" y="8813188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475119" y="11888488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1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9987914" y="7379111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9855086" y="590683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6772516" y="5820565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5811753" y="740416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4656922" y="9731982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225570" y="458964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276465" y="802257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9046794" y="3754816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7967509" y="5906833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6863403" y="5363061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6198629" y="8244140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7220355" y="9640570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8569519" y="9954322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6387838" y="1097539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6503510" y="12440629"/>
            <a:ext cx="33353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EB2F2F"/>
                </a:solidFill>
                <a:latin typeface="Open Sans Light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547" y="136812"/>
            <a:ext cx="2149951" cy="1336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d = 1111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e = 1110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 g = 1101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h = 1100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i = 0111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k = 0100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l = 0110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m = 1010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n = 1011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o = 0101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p = 1001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r = 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s = 0010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t = 0011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 u = 0001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w = 1000</a:t>
            </a:r>
          </a:p>
          <a:p>
            <a:pPr algn="just">
              <a:lnSpc>
                <a:spcPts val="5568"/>
              </a:lnSpc>
            </a:pPr>
            <a:r>
              <a:rPr lang="en-US" sz="3977">
                <a:solidFill>
                  <a:srgbClr val="000000"/>
                </a:solidFill>
                <a:latin typeface="Open Sans Light"/>
              </a:rPr>
              <a:t> y = 0000</a:t>
            </a:r>
          </a:p>
          <a:p>
            <a:pPr algn="ctr">
              <a:lnSpc>
                <a:spcPts val="556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935686" y="3060383"/>
            <a:ext cx="10221277" cy="644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0010 1100 1010 0001 1      1001 1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0010 0010 1000 0101 0       1111 0110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0001 0100 1010 1       1011 0011 1110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0       1111 0111 0        0111 1111 1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0       0111 0011 1110 1001 1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0011 1111 1       1011 0011 1        1011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1101 1101 1       0110 0110 1        1100</a:t>
            </a:r>
          </a:p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0111 0       1011 0000 1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73455" y="1285875"/>
            <a:ext cx="6545739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pesan yang harus dikirim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DAE5Dgct3Z8</dc:identifier>
  <dcterms:modified xsi:type="dcterms:W3CDTF">2011-08-01T06:04:30Z</dcterms:modified>
  <cp:revision>1</cp:revision>
  <dc:title>implementasi graph dan tree</dc:title>
</cp:coreProperties>
</file>