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64" r:id="rId4"/>
    <p:sldId id="265" r:id="rId5"/>
    <p:sldId id="266" r:id="rId6"/>
    <p:sldId id="259" r:id="rId7"/>
    <p:sldId id="267" r:id="rId8"/>
    <p:sldId id="268" r:id="rId9"/>
    <p:sldId id="270" r:id="rId10"/>
    <p:sldId id="271" r:id="rId11"/>
    <p:sldId id="272" r:id="rId12"/>
    <p:sldId id="273" r:id="rId13"/>
    <p:sldId id="274" r:id="rId14"/>
    <p:sldId id="276" r:id="rId15"/>
    <p:sldId id="275" r:id="rId16"/>
    <p:sldId id="277" r:id="rId17"/>
    <p:sldId id="278" r:id="rId18"/>
    <p:sldId id="279" r:id="rId19"/>
    <p:sldId id="269"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38B"/>
    <a:srgbClr val="5B9BD5"/>
    <a:srgbClr val="ED7D31"/>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93" autoAdjust="0"/>
  </p:normalViewPr>
  <p:slideViewPr>
    <p:cSldViewPr snapToGrid="0">
      <p:cViewPr>
        <p:scale>
          <a:sx n="70" d="100"/>
          <a:sy n="70" d="100"/>
        </p:scale>
        <p:origin x="66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c:spPr>
            <c:extLst>
              <c:ext xmlns:c16="http://schemas.microsoft.com/office/drawing/2014/chart" uri="{C3380CC4-5D6E-409C-BE32-E72D297353CC}">
                <c16:uniqueId val="{00000001-52DA-40E7-9CC0-9BC8D4F0EBC6}"/>
              </c:ext>
            </c:extLst>
          </c:dPt>
          <c:dPt>
            <c:idx val="1"/>
            <c:bubble3D val="0"/>
            <c:spPr>
              <a:solidFill>
                <a:schemeClr val="accent2"/>
              </a:solidFill>
              <a:ln>
                <a:noFill/>
              </a:ln>
              <a:effectLst/>
            </c:spPr>
            <c:extLst>
              <c:ext xmlns:c16="http://schemas.microsoft.com/office/drawing/2014/chart" uri="{C3380CC4-5D6E-409C-BE32-E72D297353CC}">
                <c16:uniqueId val="{00000003-52DA-40E7-9CC0-9BC8D4F0EBC6}"/>
              </c:ext>
            </c:extLst>
          </c:dPt>
          <c:cat>
            <c:strRef>
              <c:f>Sheet1!$A$2:$A$3</c:f>
              <c:strCache>
                <c:ptCount val="2"/>
                <c:pt idx="0">
                  <c:v>1st Qtr</c:v>
                </c:pt>
                <c:pt idx="1">
                  <c:v>2nd Qtr</c:v>
                </c:pt>
              </c:strCache>
            </c:strRef>
          </c:cat>
          <c:val>
            <c:numRef>
              <c:f>Sheet1!$B$2:$B$3</c:f>
              <c:numCache>
                <c:formatCode>General</c:formatCode>
                <c:ptCount val="2"/>
                <c:pt idx="0">
                  <c:v>83</c:v>
                </c:pt>
                <c:pt idx="1">
                  <c:v>17</c:v>
                </c:pt>
              </c:numCache>
            </c:numRef>
          </c:val>
          <c:extLst>
            <c:ext xmlns:c16="http://schemas.microsoft.com/office/drawing/2014/chart" uri="{C3380CC4-5D6E-409C-BE32-E72D297353CC}">
              <c16:uniqueId val="{00000004-52DA-40E7-9CC0-9BC8D4F0EBC6}"/>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533B6C7-3203-4AEE-95BC-E867D49C88B5}">
      <dgm:prSet phldrT="[Text]" custT="1"/>
      <dgm:spPr>
        <a:solidFill>
          <a:schemeClr val="accent2"/>
        </a:solidFill>
      </dgm:spPr>
      <dgm:t>
        <a:bodyPr/>
        <a:lstStyle/>
        <a:p>
          <a:r>
            <a:rPr lang="en-US" sz="3600" dirty="0">
              <a:latin typeface="Bebas Kai" panose="04050603020B02020204" pitchFamily="82" charset="0"/>
              <a:ea typeface="Tahoma" panose="020B0604030504040204" pitchFamily="34" charset="0"/>
              <a:cs typeface="Tahoma" panose="020B0604030504040204" pitchFamily="34" charset="0"/>
            </a:rPr>
            <a:t>2. Design</a:t>
          </a:r>
        </a:p>
      </dgm:t>
    </dgm:pt>
    <dgm:pt modelId="{4FCAF1A9-8A97-45AC-B4A5-B91AEE5BC9BB}" type="parTrans" cxnId="{0FE563DE-8338-4B45-BCFD-251C8642CABA}">
      <dgm:prSet/>
      <dgm:spPr/>
      <dgm:t>
        <a:bodyPr/>
        <a:lstStyle/>
        <a:p>
          <a:endParaRPr lang="en-US" sz="2800">
            <a:latin typeface="Bebas Kai" panose="04050603020B02020204" pitchFamily="82" charset="0"/>
          </a:endParaRPr>
        </a:p>
      </dgm:t>
    </dgm:pt>
    <dgm:pt modelId="{634EAA8A-B09B-42FE-8301-99FBFB2B9BD8}" type="sibTrans" cxnId="{0FE563DE-8338-4B45-BCFD-251C8642CABA}">
      <dgm:prSet/>
      <dgm:spPr/>
      <dgm:t>
        <a:bodyPr/>
        <a:lstStyle/>
        <a:p>
          <a:endParaRPr lang="en-US" sz="2800">
            <a:latin typeface="Bebas Kai" panose="04050603020B02020204" pitchFamily="82" charset="0"/>
          </a:endParaRPr>
        </a:p>
      </dgm:t>
    </dgm:pt>
    <dgm:pt modelId="{4A4045ED-A119-4AA6-9C68-5FB2FD000427}">
      <dgm:prSet phldrT="[Text]" custT="1"/>
      <dgm:spPr>
        <a:solidFill>
          <a:srgbClr val="FFD347"/>
        </a:solidFill>
      </dgm:spPr>
      <dgm:t>
        <a:bodyPr/>
        <a:lstStyle/>
        <a:p>
          <a:r>
            <a:rPr lang="en-US" sz="3600" dirty="0">
              <a:latin typeface="Bebas Kai" panose="04050603020B02020204" pitchFamily="82" charset="0"/>
              <a:ea typeface="Tahoma" panose="020B0604030504040204" pitchFamily="34" charset="0"/>
              <a:cs typeface="Tahoma" panose="020B0604030504040204" pitchFamily="34" charset="0"/>
            </a:rPr>
            <a:t>3. Coding</a:t>
          </a:r>
        </a:p>
      </dgm:t>
    </dgm:pt>
    <dgm:pt modelId="{3AFC7164-9B18-4D91-8BCD-E06AEDF44A1B}" type="parTrans" cxnId="{1BD59E24-EEF8-4998-8DB1-3343142CAF57}">
      <dgm:prSet/>
      <dgm:spPr/>
      <dgm:t>
        <a:bodyPr/>
        <a:lstStyle/>
        <a:p>
          <a:endParaRPr lang="en-US" sz="2800">
            <a:latin typeface="Bebas Kai" panose="04050603020B02020204" pitchFamily="82" charset="0"/>
          </a:endParaRPr>
        </a:p>
      </dgm:t>
    </dgm:pt>
    <dgm:pt modelId="{858335E1-0756-4935-AE41-5B216DCCD948}" type="sibTrans" cxnId="{1BD59E24-EEF8-4998-8DB1-3343142CAF57}">
      <dgm:prSet/>
      <dgm:spPr/>
      <dgm:t>
        <a:bodyPr/>
        <a:lstStyle/>
        <a:p>
          <a:endParaRPr lang="en-US" sz="2800">
            <a:latin typeface="Bebas Kai" panose="04050603020B02020204" pitchFamily="82" charset="0"/>
          </a:endParaRPr>
        </a:p>
      </dgm:t>
    </dgm:pt>
    <dgm:pt modelId="{620EFBB7-0769-4554-96E3-51B5B6698D5A}">
      <dgm:prSet phldrT="[Text]" custT="1"/>
      <dgm:spPr>
        <a:solidFill>
          <a:schemeClr val="accent5">
            <a:lumMod val="50000"/>
          </a:schemeClr>
        </a:solidFill>
      </dgm:spPr>
      <dgm:t>
        <a:bodyPr/>
        <a:lstStyle/>
        <a:p>
          <a:r>
            <a:rPr lang="en-US" sz="3600" dirty="0">
              <a:latin typeface="Bebas Kai" panose="04050603020B02020204" pitchFamily="82" charset="0"/>
              <a:ea typeface="Tahoma" panose="020B0604030504040204" pitchFamily="34" charset="0"/>
              <a:cs typeface="Tahoma" panose="020B0604030504040204" pitchFamily="34" charset="0"/>
            </a:rPr>
            <a:t>1. Requirement analysis</a:t>
          </a:r>
        </a:p>
      </dgm:t>
    </dgm:pt>
    <dgm:pt modelId="{FD3AFE35-532F-4AE8-BAB4-DFA3B4B611F6}" type="sibTrans" cxnId="{17C9D25A-BC5F-418E-9A4A-29DD9C57BD39}">
      <dgm:prSet/>
      <dgm:spPr/>
      <dgm:t>
        <a:bodyPr/>
        <a:lstStyle/>
        <a:p>
          <a:endParaRPr lang="en-US" sz="2800">
            <a:latin typeface="Bebas Kai" panose="04050603020B02020204" pitchFamily="82" charset="0"/>
          </a:endParaRPr>
        </a:p>
      </dgm:t>
    </dgm:pt>
    <dgm:pt modelId="{B5DFE748-686E-4A08-944E-9D07F9FA6B48}" type="parTrans" cxnId="{17C9D25A-BC5F-418E-9A4A-29DD9C57BD39}">
      <dgm:prSet/>
      <dgm:spPr/>
      <dgm:t>
        <a:bodyPr/>
        <a:lstStyle/>
        <a:p>
          <a:endParaRPr lang="en-US" sz="2800">
            <a:latin typeface="Bebas Kai" panose="04050603020B02020204" pitchFamily="82" charset="0"/>
          </a:endParaRPr>
        </a:p>
      </dgm:t>
    </dgm:pt>
    <dgm:pt modelId="{E84FA2FF-1994-488C-84C3-E047A803C477}">
      <dgm:prSet phldrT="[Text]" custT="1"/>
      <dgm:spPr>
        <a:solidFill>
          <a:srgbClr val="00B050"/>
        </a:solidFill>
      </dgm:spPr>
      <dgm:t>
        <a:bodyPr/>
        <a:lstStyle/>
        <a:p>
          <a:r>
            <a:rPr lang="en-US" sz="3600" dirty="0">
              <a:latin typeface="Bebas Kai" panose="04050603020B02020204" pitchFamily="82" charset="0"/>
              <a:ea typeface="Tahoma" panose="020B0604030504040204" pitchFamily="34" charset="0"/>
              <a:cs typeface="Tahoma" panose="020B0604030504040204" pitchFamily="34" charset="0"/>
            </a:rPr>
            <a:t>4. Testing</a:t>
          </a:r>
        </a:p>
      </dgm:t>
    </dgm:pt>
    <dgm:pt modelId="{05C91529-D2B0-479B-BD70-849CA95B0027}" type="parTrans" cxnId="{FDD2797B-6710-47A6-A1CE-CF6E3BC11931}">
      <dgm:prSet/>
      <dgm:spPr/>
      <dgm:t>
        <a:bodyPr/>
        <a:lstStyle/>
        <a:p>
          <a:endParaRPr lang="en-ID" sz="2800">
            <a:latin typeface="Bebas Kai" panose="04050603020B02020204" pitchFamily="82" charset="0"/>
          </a:endParaRPr>
        </a:p>
      </dgm:t>
    </dgm:pt>
    <dgm:pt modelId="{474DF9AF-D967-44D5-B743-1CD130A448D9}" type="sibTrans" cxnId="{FDD2797B-6710-47A6-A1CE-CF6E3BC11931}">
      <dgm:prSet/>
      <dgm:spPr/>
      <dgm:t>
        <a:bodyPr/>
        <a:lstStyle/>
        <a:p>
          <a:endParaRPr lang="en-ID" sz="2800">
            <a:latin typeface="Bebas Kai" panose="04050603020B02020204" pitchFamily="82" charset="0"/>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4"/>
      <dgm:spPr/>
    </dgm:pt>
    <dgm:pt modelId="{A8B898EB-38C9-408E-9FE2-CB5C874FA50A}" type="pres">
      <dgm:prSet presAssocID="{620EFBB7-0769-4554-96E3-51B5B6698D5A}" presName="parentText" presStyleLbl="node1" presStyleIdx="0" presStyleCnt="4">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4">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4"/>
      <dgm:spPr/>
    </dgm:pt>
    <dgm:pt modelId="{9F236B2A-6433-401D-953E-FC86D923A3BE}" type="pres">
      <dgm:prSet presAssocID="{A533B6C7-3203-4AEE-95BC-E867D49C88B5}" presName="parentText" presStyleLbl="node1" presStyleIdx="1" presStyleCnt="4">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4">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4"/>
      <dgm:spPr/>
    </dgm:pt>
    <dgm:pt modelId="{12FEB779-618B-4854-88E9-390575D436B8}" type="pres">
      <dgm:prSet presAssocID="{4A4045ED-A119-4AA6-9C68-5FB2FD000427}" presName="parentText" presStyleLbl="node1" presStyleIdx="2" presStyleCnt="4">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4">
        <dgm:presLayoutVars>
          <dgm:bulletEnabled val="1"/>
        </dgm:presLayoutVars>
      </dgm:prSet>
      <dgm:spPr>
        <a:ln>
          <a:solidFill>
            <a:srgbClr val="FFD347"/>
          </a:solidFill>
        </a:ln>
      </dgm:spPr>
    </dgm:pt>
    <dgm:pt modelId="{AD21B3FF-80E6-4263-BAA7-0795931A9DC1}" type="pres">
      <dgm:prSet presAssocID="{858335E1-0756-4935-AE41-5B216DCCD948}" presName="spaceBetweenRectangles" presStyleCnt="0"/>
      <dgm:spPr/>
    </dgm:pt>
    <dgm:pt modelId="{3E36CF93-3C21-4B26-88B8-35AC11E49100}" type="pres">
      <dgm:prSet presAssocID="{E84FA2FF-1994-488C-84C3-E047A803C477}" presName="parentLin" presStyleCnt="0"/>
      <dgm:spPr/>
    </dgm:pt>
    <dgm:pt modelId="{EAD10527-1F29-4170-8057-3924E6AED953}" type="pres">
      <dgm:prSet presAssocID="{E84FA2FF-1994-488C-84C3-E047A803C477}" presName="parentLeftMargin" presStyleLbl="node1" presStyleIdx="2" presStyleCnt="4"/>
      <dgm:spPr/>
    </dgm:pt>
    <dgm:pt modelId="{E3BA7D32-E99A-4301-BA11-C45D3D9C08BE}" type="pres">
      <dgm:prSet presAssocID="{E84FA2FF-1994-488C-84C3-E047A803C477}" presName="parentText" presStyleLbl="node1" presStyleIdx="3" presStyleCnt="4">
        <dgm:presLayoutVars>
          <dgm:chMax val="0"/>
          <dgm:bulletEnabled val="1"/>
        </dgm:presLayoutVars>
      </dgm:prSet>
      <dgm:spPr/>
    </dgm:pt>
    <dgm:pt modelId="{9C92B54E-D80A-4725-8A8F-C485BACFACA9}" type="pres">
      <dgm:prSet presAssocID="{E84FA2FF-1994-488C-84C3-E047A803C477}" presName="negativeSpace" presStyleCnt="0"/>
      <dgm:spPr/>
    </dgm:pt>
    <dgm:pt modelId="{96CE0A1C-125F-4EE0-805A-9F70C4089808}" type="pres">
      <dgm:prSet presAssocID="{E84FA2FF-1994-488C-84C3-E047A803C477}" presName="childText" presStyleLbl="conFgAcc1" presStyleIdx="3" presStyleCnt="4">
        <dgm:presLayoutVars>
          <dgm:bulletEnabled val="1"/>
        </dgm:presLayoutVars>
      </dgm:prSet>
      <dgm:spPr>
        <a:ln>
          <a:solidFill>
            <a:srgbClr val="00B050"/>
          </a:solidFill>
        </a:ln>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8FC35072-A234-4AF5-80E0-1E67EFE0625C}" type="presOf" srcId="{E84FA2FF-1994-488C-84C3-E047A803C477}" destId="{EAD10527-1F29-4170-8057-3924E6AED953}"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FDD2797B-6710-47A6-A1CE-CF6E3BC11931}" srcId="{2A136A90-6B59-45AD-BBA1-85AFD032E8F8}" destId="{E84FA2FF-1994-488C-84C3-E047A803C477}" srcOrd="3" destOrd="0" parTransId="{05C91529-D2B0-479B-BD70-849CA95B0027}" sibTransId="{474DF9AF-D967-44D5-B743-1CD130A448D9}"/>
    <dgm:cxn modelId="{8028E8BF-8455-4118-B99A-A0686340C34D}" type="presOf" srcId="{2A136A90-6B59-45AD-BBA1-85AFD032E8F8}" destId="{183A34DF-AA92-49E1-8191-0CF6AD17A6AA}" srcOrd="0" destOrd="0" presId="urn:microsoft.com/office/officeart/2005/8/layout/list1"/>
    <dgm:cxn modelId="{4C88FCD2-6C93-4C2C-BC42-C794363D90EB}" type="presOf" srcId="{E84FA2FF-1994-488C-84C3-E047A803C477}" destId="{E3BA7D32-E99A-4301-BA11-C45D3D9C08BE}" srcOrd="1"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 modelId="{9FD5FFD6-E647-45B6-BC59-B24DC2E3B1BE}" type="presParOf" srcId="{183A34DF-AA92-49E1-8191-0CF6AD17A6AA}" destId="{AD21B3FF-80E6-4263-BAA7-0795931A9DC1}" srcOrd="11" destOrd="0" presId="urn:microsoft.com/office/officeart/2005/8/layout/list1"/>
    <dgm:cxn modelId="{3EE3441B-C471-43E3-A2FC-4C309FA3AD1D}" type="presParOf" srcId="{183A34DF-AA92-49E1-8191-0CF6AD17A6AA}" destId="{3E36CF93-3C21-4B26-88B8-35AC11E49100}" srcOrd="12" destOrd="0" presId="urn:microsoft.com/office/officeart/2005/8/layout/list1"/>
    <dgm:cxn modelId="{07F900C8-B672-44F3-8FE0-4ADEDC064945}" type="presParOf" srcId="{3E36CF93-3C21-4B26-88B8-35AC11E49100}" destId="{EAD10527-1F29-4170-8057-3924E6AED953}" srcOrd="0" destOrd="0" presId="urn:microsoft.com/office/officeart/2005/8/layout/list1"/>
    <dgm:cxn modelId="{E61AD3A9-DB15-47D3-A04B-0CB3E3B39F57}" type="presParOf" srcId="{3E36CF93-3C21-4B26-88B8-35AC11E49100}" destId="{E3BA7D32-E99A-4301-BA11-C45D3D9C08BE}" srcOrd="1" destOrd="0" presId="urn:microsoft.com/office/officeart/2005/8/layout/list1"/>
    <dgm:cxn modelId="{42AE6E4B-79CB-4B78-A645-31C123F3EA2F}" type="presParOf" srcId="{183A34DF-AA92-49E1-8191-0CF6AD17A6AA}" destId="{9C92B54E-D80A-4725-8A8F-C485BACFACA9}" srcOrd="13" destOrd="0" presId="urn:microsoft.com/office/officeart/2005/8/layout/list1"/>
    <dgm:cxn modelId="{800295AD-CB66-4A58-BF65-CFED1B5DFBB5}" type="presParOf" srcId="{183A34DF-AA92-49E1-8191-0CF6AD17A6AA}" destId="{96CE0A1C-125F-4EE0-805A-9F70C4089808}"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446556"/>
          <a:ext cx="7654794" cy="6300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82739" y="77556"/>
          <a:ext cx="5358355" cy="73800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533" tIns="0" rIns="202533"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Bebas Kai" panose="04050603020B02020204" pitchFamily="82" charset="0"/>
              <a:ea typeface="Tahoma" panose="020B0604030504040204" pitchFamily="34" charset="0"/>
              <a:cs typeface="Tahoma" panose="020B0604030504040204" pitchFamily="34" charset="0"/>
            </a:rPr>
            <a:t>1. Requirement analysis</a:t>
          </a:r>
        </a:p>
      </dsp:txBody>
      <dsp:txXfrm>
        <a:off x="418765" y="113582"/>
        <a:ext cx="5286303" cy="665948"/>
      </dsp:txXfrm>
    </dsp:sp>
    <dsp:sp modelId="{87E2FD7C-0729-47B8-B1FB-A44E439BE764}">
      <dsp:nvSpPr>
        <dsp:cNvPr id="0" name=""/>
        <dsp:cNvSpPr/>
      </dsp:nvSpPr>
      <dsp:spPr>
        <a:xfrm>
          <a:off x="0" y="1580556"/>
          <a:ext cx="7654794" cy="6300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82739" y="1211556"/>
          <a:ext cx="5358355" cy="7380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533" tIns="0" rIns="202533"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Bebas Kai" panose="04050603020B02020204" pitchFamily="82" charset="0"/>
              <a:ea typeface="Tahoma" panose="020B0604030504040204" pitchFamily="34" charset="0"/>
              <a:cs typeface="Tahoma" panose="020B0604030504040204" pitchFamily="34" charset="0"/>
            </a:rPr>
            <a:t>2. Design</a:t>
          </a:r>
        </a:p>
      </dsp:txBody>
      <dsp:txXfrm>
        <a:off x="418765" y="1247582"/>
        <a:ext cx="5286303" cy="665948"/>
      </dsp:txXfrm>
    </dsp:sp>
    <dsp:sp modelId="{E7351307-5BD1-403B-A1BF-1058796C5E99}">
      <dsp:nvSpPr>
        <dsp:cNvPr id="0" name=""/>
        <dsp:cNvSpPr/>
      </dsp:nvSpPr>
      <dsp:spPr>
        <a:xfrm>
          <a:off x="0" y="2714556"/>
          <a:ext cx="7654794" cy="6300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82739" y="2345556"/>
          <a:ext cx="5358355" cy="738000"/>
        </a:xfrm>
        <a:prstGeom prst="roundRect">
          <a:avLst/>
        </a:prstGeom>
        <a:solidFill>
          <a:srgbClr val="FFD3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533" tIns="0" rIns="202533"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Bebas Kai" panose="04050603020B02020204" pitchFamily="82" charset="0"/>
              <a:ea typeface="Tahoma" panose="020B0604030504040204" pitchFamily="34" charset="0"/>
              <a:cs typeface="Tahoma" panose="020B0604030504040204" pitchFamily="34" charset="0"/>
            </a:rPr>
            <a:t>3. Coding</a:t>
          </a:r>
        </a:p>
      </dsp:txBody>
      <dsp:txXfrm>
        <a:off x="418765" y="2381582"/>
        <a:ext cx="5286303" cy="665948"/>
      </dsp:txXfrm>
    </dsp:sp>
    <dsp:sp modelId="{96CE0A1C-125F-4EE0-805A-9F70C4089808}">
      <dsp:nvSpPr>
        <dsp:cNvPr id="0" name=""/>
        <dsp:cNvSpPr/>
      </dsp:nvSpPr>
      <dsp:spPr>
        <a:xfrm>
          <a:off x="0" y="3848556"/>
          <a:ext cx="7654794" cy="630000"/>
        </a:xfrm>
        <a:prstGeom prst="rect">
          <a:avLst/>
        </a:prstGeom>
        <a:solidFill>
          <a:schemeClr val="lt1">
            <a:alpha val="9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sp>
    <dsp:sp modelId="{E3BA7D32-E99A-4301-BA11-C45D3D9C08BE}">
      <dsp:nvSpPr>
        <dsp:cNvPr id="0" name=""/>
        <dsp:cNvSpPr/>
      </dsp:nvSpPr>
      <dsp:spPr>
        <a:xfrm>
          <a:off x="382739" y="3479556"/>
          <a:ext cx="5358355" cy="7380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533" tIns="0" rIns="202533"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Bebas Kai" panose="04050603020B02020204" pitchFamily="82" charset="0"/>
              <a:ea typeface="Tahoma" panose="020B0604030504040204" pitchFamily="34" charset="0"/>
              <a:cs typeface="Tahoma" panose="020B0604030504040204" pitchFamily="34" charset="0"/>
            </a:rPr>
            <a:t>4. Testing</a:t>
          </a:r>
        </a:p>
      </dsp:txBody>
      <dsp:txXfrm>
        <a:off x="418765" y="3515582"/>
        <a:ext cx="5286303"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0.24547</cdr:x>
      <cdr:y>0.33029</cdr:y>
    </cdr:from>
    <cdr:to>
      <cdr:x>0.78587</cdr:x>
      <cdr:y>0.68502</cdr:y>
    </cdr:to>
    <cdr:sp macro="" textlink="">
      <cdr:nvSpPr>
        <cdr:cNvPr id="2" name="TextBox 26"/>
        <cdr:cNvSpPr txBox="1"/>
      </cdr:nvSpPr>
      <cdr:spPr>
        <a:xfrm xmlns:a="http://schemas.openxmlformats.org/drawingml/2006/main">
          <a:off x="502465" y="429847"/>
          <a:ext cx="1106154"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altLang="ko-KR" sz="2400" b="1" dirty="0">
              <a:cs typeface="Arial" pitchFamily="34" charset="0"/>
            </a:rPr>
            <a:t>83%</a:t>
          </a:r>
          <a:endParaRPr lang="ko-KR" altLang="en-US" sz="2400" b="1" dirty="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3747F-7F7C-492F-8DDA-B724A9AE02E5}" type="datetimeFigureOut">
              <a:rPr lang="en-ID" smtClean="0"/>
              <a:t>14/08/2019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CEF70-27C9-496B-8C38-21AE2E80EF71}" type="slidenum">
              <a:rPr lang="en-ID" smtClean="0"/>
              <a:t>‹#›</a:t>
            </a:fld>
            <a:endParaRPr lang="en-ID"/>
          </a:p>
        </p:txBody>
      </p:sp>
    </p:spTree>
    <p:extLst>
      <p:ext uri="{BB962C8B-B14F-4D97-AF65-F5344CB8AC3E}">
        <p14:creationId xmlns:p14="http://schemas.microsoft.com/office/powerpoint/2010/main" val="363452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err="1">
                <a:solidFill>
                  <a:srgbClr val="000000"/>
                </a:solidFill>
                <a:effectLst/>
                <a:latin typeface="Arial"/>
                <a:ea typeface="Arial"/>
                <a:cs typeface="Arial"/>
                <a:sym typeface="Arial"/>
              </a:rPr>
              <a:t>Assalamualakum</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Wr</a:t>
            </a:r>
            <a:r>
              <a:rPr lang="en-US" sz="1200" b="0" i="0" u="none" strike="noStrike" cap="none" dirty="0">
                <a:solidFill>
                  <a:srgbClr val="000000"/>
                </a:solidFill>
                <a:effectLst/>
                <a:latin typeface="Arial"/>
                <a:ea typeface="Arial"/>
                <a:cs typeface="Arial"/>
                <a:sym typeface="Arial"/>
              </a:rPr>
              <a:t>. Wb.</a:t>
            </a:r>
          </a:p>
          <a:p>
            <a:r>
              <a:rPr lang="en-US" sz="1200" b="0" i="0" u="none" strike="noStrike" cap="none" dirty="0">
                <a:solidFill>
                  <a:srgbClr val="000000"/>
                </a:solidFill>
                <a:effectLst/>
                <a:latin typeface="Arial"/>
                <a:ea typeface="Arial"/>
                <a:cs typeface="Arial"/>
                <a:sym typeface="Arial"/>
              </a:rPr>
              <a:t>Good morning </a:t>
            </a:r>
            <a:r>
              <a:rPr lang="en-US" sz="1200" b="0" i="0" u="none" strike="noStrike" cap="none" dirty="0" err="1">
                <a:solidFill>
                  <a:srgbClr val="000000"/>
                </a:solidFill>
                <a:effectLst/>
                <a:latin typeface="Arial"/>
                <a:ea typeface="Arial"/>
                <a:cs typeface="Arial"/>
                <a:sym typeface="Arial"/>
              </a:rPr>
              <a:t>Mr</a:t>
            </a:r>
            <a:r>
              <a:rPr lang="en-US" sz="1200" b="0" i="0" u="none" strike="noStrike" cap="none" dirty="0">
                <a:solidFill>
                  <a:srgbClr val="000000"/>
                </a:solidFill>
                <a:effectLst/>
                <a:latin typeface="Arial"/>
                <a:ea typeface="Arial"/>
                <a:cs typeface="Arial"/>
                <a:sym typeface="Arial"/>
              </a:rPr>
              <a:t>/</a:t>
            </a:r>
            <a:r>
              <a:rPr lang="en-US" sz="1200" b="0" i="0" u="none" strike="noStrike" cap="none" dirty="0" err="1">
                <a:solidFill>
                  <a:srgbClr val="000000"/>
                </a:solidFill>
                <a:effectLst/>
                <a:latin typeface="Arial"/>
                <a:ea typeface="Arial"/>
                <a:cs typeface="Arial"/>
                <a:sym typeface="Arial"/>
              </a:rPr>
              <a:t>Mrs</a:t>
            </a:r>
            <a:r>
              <a:rPr lang="en-US" sz="1200" b="0" i="0" u="none" strike="noStrike" cap="none" dirty="0">
                <a:solidFill>
                  <a:srgbClr val="000000"/>
                </a:solidFill>
                <a:effectLst/>
                <a:latin typeface="Arial"/>
                <a:ea typeface="Arial"/>
                <a:cs typeface="Arial"/>
                <a:sym typeface="Arial"/>
              </a:rPr>
              <a:t> …</a:t>
            </a:r>
          </a:p>
          <a:p>
            <a:r>
              <a:rPr lang="en-US" sz="1200" b="0" i="0" u="none" strike="noStrike" cap="none" dirty="0">
                <a:solidFill>
                  <a:srgbClr val="000000"/>
                </a:solidFill>
                <a:effectLst/>
                <a:latin typeface="Arial"/>
                <a:ea typeface="Arial"/>
                <a:cs typeface="Arial"/>
                <a:sym typeface="Arial"/>
              </a:rPr>
              <a:t>Thank you for coming to our final project presentation</a:t>
            </a:r>
          </a:p>
          <a:p>
            <a:r>
              <a:rPr lang="en-US" sz="1200" b="0" i="0" u="none" strike="noStrike" cap="none" dirty="0">
                <a:solidFill>
                  <a:srgbClr val="000000"/>
                </a:solidFill>
                <a:effectLst/>
                <a:latin typeface="Arial"/>
                <a:ea typeface="Arial"/>
                <a:cs typeface="Arial"/>
                <a:sym typeface="Arial"/>
              </a:rPr>
              <a:t>My name is Ahmad Lufi Alfianul Ula, for this final project I’m worked on the API and Interface side of this system. And this is my friend</a:t>
            </a:r>
          </a:p>
          <a:p>
            <a:r>
              <a:rPr lang="en-US" sz="1200" b="0" i="0" u="none" strike="noStrike" cap="none" dirty="0">
                <a:solidFill>
                  <a:srgbClr val="000000"/>
                </a:solidFill>
                <a:effectLst/>
                <a:latin typeface="Arial"/>
                <a:ea typeface="Arial"/>
                <a:cs typeface="Arial"/>
                <a:sym typeface="Arial"/>
              </a:rPr>
              <a:t>My name is Muhammad </a:t>
            </a:r>
            <a:r>
              <a:rPr lang="en-US" sz="1200" b="0" i="0" u="none" strike="noStrike" cap="none" dirty="0" err="1">
                <a:solidFill>
                  <a:srgbClr val="000000"/>
                </a:solidFill>
                <a:effectLst/>
                <a:latin typeface="Arial"/>
                <a:ea typeface="Arial"/>
                <a:cs typeface="Arial"/>
                <a:sym typeface="Arial"/>
              </a:rPr>
              <a:t>Faizul</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Fikri</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Ilmansyah</a:t>
            </a:r>
            <a:r>
              <a:rPr lang="en-US" sz="1200" b="0" i="0" u="none" strike="noStrike" cap="none" dirty="0">
                <a:solidFill>
                  <a:srgbClr val="000000"/>
                </a:solidFill>
                <a:effectLst/>
                <a:latin typeface="Arial"/>
                <a:ea typeface="Arial"/>
                <a:cs typeface="Arial"/>
                <a:sym typeface="Arial"/>
              </a:rPr>
              <a:t>, for this final project I’m worked on the hardware</a:t>
            </a:r>
          </a:p>
          <a:p>
            <a:r>
              <a:rPr lang="en-US" sz="1200" b="0" i="0" u="none" strike="noStrike" cap="none" dirty="0">
                <a:solidFill>
                  <a:srgbClr val="000000"/>
                </a:solidFill>
                <a:effectLst/>
                <a:latin typeface="Arial"/>
                <a:ea typeface="Arial"/>
                <a:cs typeface="Arial"/>
                <a:sym typeface="Arial"/>
              </a:rPr>
              <a:t>Our topic for this final project presentation is “The Rain Anticipation Clothesline Control System”.</a:t>
            </a:r>
          </a:p>
          <a:p>
            <a:r>
              <a:rPr lang="en-US" sz="1200" b="0" i="0" u="none" strike="noStrike" cap="none" dirty="0">
                <a:solidFill>
                  <a:srgbClr val="000000"/>
                </a:solidFill>
                <a:effectLst/>
                <a:latin typeface="Arial"/>
                <a:ea typeface="Arial"/>
                <a:cs typeface="Arial"/>
                <a:sym typeface="Arial"/>
              </a:rPr>
              <a:t>So without further do, let’s get started</a:t>
            </a:r>
            <a:endParaRPr lang="en-ID" dirty="0"/>
          </a:p>
        </p:txBody>
      </p:sp>
      <p:sp>
        <p:nvSpPr>
          <p:cNvPr id="4" name="Slide Number Placeholder 3"/>
          <p:cNvSpPr>
            <a:spLocks noGrp="1"/>
          </p:cNvSpPr>
          <p:nvPr>
            <p:ph type="sldNum" sz="quarter" idx="5"/>
          </p:nvPr>
        </p:nvSpPr>
        <p:spPr/>
        <p:txBody>
          <a:bodyPr/>
          <a:lstStyle/>
          <a:p>
            <a:fld id="{290CEF70-27C9-496B-8C38-21AE2E80EF71}" type="slidenum">
              <a:rPr lang="en-ID" smtClean="0"/>
              <a:t>1</a:t>
            </a:fld>
            <a:endParaRPr lang="en-ID"/>
          </a:p>
        </p:txBody>
      </p:sp>
    </p:spTree>
    <p:extLst>
      <p:ext uri="{BB962C8B-B14F-4D97-AF65-F5344CB8AC3E}">
        <p14:creationId xmlns:p14="http://schemas.microsoft.com/office/powerpoint/2010/main" val="147107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90CEF70-27C9-496B-8C38-21AE2E80EF71}" type="slidenum">
              <a:rPr lang="en-ID" smtClean="0"/>
              <a:t>2</a:t>
            </a:fld>
            <a:endParaRPr lang="en-ID"/>
          </a:p>
        </p:txBody>
      </p:sp>
    </p:spTree>
    <p:extLst>
      <p:ext uri="{BB962C8B-B14F-4D97-AF65-F5344CB8AC3E}">
        <p14:creationId xmlns:p14="http://schemas.microsoft.com/office/powerpoint/2010/main" val="376726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aims for building this system is</a:t>
            </a:r>
          </a:p>
        </p:txBody>
      </p:sp>
      <p:sp>
        <p:nvSpPr>
          <p:cNvPr id="4" name="Slide Number Placeholder 3"/>
          <p:cNvSpPr>
            <a:spLocks noGrp="1"/>
          </p:cNvSpPr>
          <p:nvPr>
            <p:ph type="sldNum" sz="quarter" idx="5"/>
          </p:nvPr>
        </p:nvSpPr>
        <p:spPr/>
        <p:txBody>
          <a:bodyPr/>
          <a:lstStyle/>
          <a:p>
            <a:fld id="{290CEF70-27C9-496B-8C38-21AE2E80EF71}" type="slidenum">
              <a:rPr lang="en-ID" smtClean="0"/>
              <a:t>4</a:t>
            </a:fld>
            <a:endParaRPr lang="en-ID"/>
          </a:p>
        </p:txBody>
      </p:sp>
    </p:spTree>
    <p:extLst>
      <p:ext uri="{BB962C8B-B14F-4D97-AF65-F5344CB8AC3E}">
        <p14:creationId xmlns:p14="http://schemas.microsoft.com/office/powerpoint/2010/main" val="404086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benefits for building this system is</a:t>
            </a:r>
          </a:p>
          <a:p>
            <a:endParaRPr lang="en-ID" dirty="0"/>
          </a:p>
        </p:txBody>
      </p:sp>
      <p:sp>
        <p:nvSpPr>
          <p:cNvPr id="4" name="Slide Number Placeholder 3"/>
          <p:cNvSpPr>
            <a:spLocks noGrp="1"/>
          </p:cNvSpPr>
          <p:nvPr>
            <p:ph type="sldNum" sz="quarter" idx="5"/>
          </p:nvPr>
        </p:nvSpPr>
        <p:spPr/>
        <p:txBody>
          <a:bodyPr/>
          <a:lstStyle/>
          <a:p>
            <a:fld id="{290CEF70-27C9-496B-8C38-21AE2E80EF71}" type="slidenum">
              <a:rPr lang="en-ID" smtClean="0"/>
              <a:t>5</a:t>
            </a:fld>
            <a:endParaRPr lang="en-ID"/>
          </a:p>
        </p:txBody>
      </p:sp>
    </p:spTree>
    <p:extLst>
      <p:ext uri="{BB962C8B-B14F-4D97-AF65-F5344CB8AC3E}">
        <p14:creationId xmlns:p14="http://schemas.microsoft.com/office/powerpoint/2010/main" val="155337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US" sz="1200" b="0" i="0" u="none" strike="noStrike" cap="none" dirty="0">
                <a:solidFill>
                  <a:srgbClr val="000000"/>
                </a:solidFill>
                <a:effectLst/>
                <a:latin typeface="Arial"/>
                <a:ea typeface="Arial"/>
                <a:cs typeface="Arial"/>
                <a:sym typeface="Arial"/>
              </a:rPr>
              <a:t>We’re using waterfall method to build this system. Waterfall method that we used have 4 phase, </a:t>
            </a:r>
          </a:p>
          <a:p>
            <a:pPr marL="139700" indent="0">
              <a:buNone/>
            </a:pPr>
            <a:endParaRPr lang="en-US" sz="1200" b="0" i="0" u="none" strike="noStrike" cap="none" dirty="0">
              <a:solidFill>
                <a:srgbClr val="000000"/>
              </a:solidFill>
              <a:effectLst/>
              <a:latin typeface="Arial"/>
              <a:ea typeface="Arial"/>
              <a:cs typeface="Arial"/>
              <a:sym typeface="Arial"/>
            </a:endParaRPr>
          </a:p>
          <a:p>
            <a:pPr marL="139700" indent="0">
              <a:buNone/>
            </a:pPr>
            <a:r>
              <a:rPr lang="en-US" sz="1200" b="0" i="0" u="none" strike="noStrike" cap="none" dirty="0">
                <a:solidFill>
                  <a:srgbClr val="000000"/>
                </a:solidFill>
                <a:effectLst/>
                <a:latin typeface="Arial"/>
                <a:ea typeface="Arial"/>
                <a:cs typeface="Arial"/>
                <a:sym typeface="Arial"/>
              </a:rPr>
              <a:t>first, requirement analysis, in this phase we collecting the data that will be used to build this system, like hardware and software requirement needs</a:t>
            </a:r>
          </a:p>
          <a:p>
            <a:r>
              <a:rPr lang="en-US" sz="1200" b="0" i="0" u="none" strike="noStrike" cap="none" dirty="0">
                <a:solidFill>
                  <a:srgbClr val="000000"/>
                </a:solidFill>
                <a:effectLst/>
                <a:latin typeface="Arial"/>
                <a:ea typeface="Arial"/>
                <a:cs typeface="Arial"/>
                <a:sym typeface="Arial"/>
              </a:rPr>
              <a:t>Design, in this phase we define the system design that will be explained after this, and also hardware design that will be explained at hardware demo</a:t>
            </a:r>
          </a:p>
          <a:p>
            <a:r>
              <a:rPr lang="en-US" sz="1200" b="0" i="0" u="none" strike="noStrike" cap="none" dirty="0">
                <a:solidFill>
                  <a:srgbClr val="000000"/>
                </a:solidFill>
                <a:effectLst/>
                <a:latin typeface="Arial"/>
                <a:ea typeface="Arial"/>
                <a:cs typeface="Arial"/>
                <a:sym typeface="Arial"/>
              </a:rPr>
              <a:t>Implementation, in this phase we start to code the program, convert the design and implement it to hardware.</a:t>
            </a:r>
          </a:p>
          <a:p>
            <a:r>
              <a:rPr lang="en-US" sz="1200" b="0" i="0" u="none" strike="noStrike" cap="none" dirty="0">
                <a:solidFill>
                  <a:srgbClr val="000000"/>
                </a:solidFill>
                <a:effectLst/>
                <a:latin typeface="Arial"/>
                <a:ea typeface="Arial"/>
                <a:cs typeface="Arial"/>
                <a:sym typeface="Arial"/>
              </a:rPr>
              <a:t>Testing, this is the last phase of waterfall method, in this phase we test all sensors, and we test the application to users. </a:t>
            </a:r>
          </a:p>
          <a:p>
            <a:endParaRPr lang="en-ID" dirty="0"/>
          </a:p>
        </p:txBody>
      </p:sp>
      <p:sp>
        <p:nvSpPr>
          <p:cNvPr id="4" name="Slide Number Placeholder 3"/>
          <p:cNvSpPr>
            <a:spLocks noGrp="1"/>
          </p:cNvSpPr>
          <p:nvPr>
            <p:ph type="sldNum" sz="quarter" idx="5"/>
          </p:nvPr>
        </p:nvSpPr>
        <p:spPr/>
        <p:txBody>
          <a:bodyPr/>
          <a:lstStyle/>
          <a:p>
            <a:fld id="{290CEF70-27C9-496B-8C38-21AE2E80EF71}" type="slidenum">
              <a:rPr lang="en-ID" smtClean="0"/>
              <a:t>6</a:t>
            </a:fld>
            <a:endParaRPr lang="en-ID"/>
          </a:p>
        </p:txBody>
      </p:sp>
    </p:spTree>
    <p:extLst>
      <p:ext uri="{BB962C8B-B14F-4D97-AF65-F5344CB8AC3E}">
        <p14:creationId xmlns:p14="http://schemas.microsoft.com/office/powerpoint/2010/main" val="13945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US" sz="1200" b="0" i="0" u="none" strike="noStrike" cap="none" dirty="0">
                <a:solidFill>
                  <a:srgbClr val="000000"/>
                </a:solidFill>
                <a:effectLst/>
                <a:latin typeface="Arial"/>
                <a:ea typeface="Arial"/>
                <a:cs typeface="Arial"/>
                <a:sym typeface="Arial"/>
              </a:rPr>
              <a:t>For this demo, in this system we’re using Power Bank that have maximum voltage on 5 volt to power this motor servo.</a:t>
            </a:r>
          </a:p>
          <a:p>
            <a:pPr marL="139700" indent="0">
              <a:buNone/>
            </a:pPr>
            <a:r>
              <a:rPr lang="en-US" sz="1200" b="0" i="0" u="none" strike="noStrike" cap="none" dirty="0">
                <a:solidFill>
                  <a:srgbClr val="000000"/>
                </a:solidFill>
                <a:effectLst/>
                <a:latin typeface="Arial"/>
                <a:ea typeface="Arial"/>
                <a:cs typeface="Arial"/>
                <a:sym typeface="Arial"/>
              </a:rPr>
              <a:t>On this system, there are rain sensor, dht11 sensor and </a:t>
            </a:r>
            <a:r>
              <a:rPr lang="en-US" sz="1200" b="0" i="0" u="none" strike="noStrike" cap="none" dirty="0" err="1">
                <a:solidFill>
                  <a:srgbClr val="000000"/>
                </a:solidFill>
                <a:effectLst/>
                <a:latin typeface="Arial"/>
                <a:ea typeface="Arial"/>
                <a:cs typeface="Arial"/>
                <a:sym typeface="Arial"/>
              </a:rPr>
              <a:t>ldr</a:t>
            </a:r>
            <a:r>
              <a:rPr lang="en-US" sz="1200" b="0" i="0" u="none" strike="noStrike" cap="none" dirty="0">
                <a:solidFill>
                  <a:srgbClr val="000000"/>
                </a:solidFill>
                <a:effectLst/>
                <a:latin typeface="Arial"/>
                <a:ea typeface="Arial"/>
                <a:cs typeface="Arial"/>
                <a:sym typeface="Arial"/>
              </a:rPr>
              <a:t> sensor to drive the servo motor. The rain sensor, dht11 sensor and </a:t>
            </a:r>
            <a:r>
              <a:rPr lang="en-US" sz="1200" b="0" i="0" u="none" strike="noStrike" cap="none" dirty="0" err="1">
                <a:solidFill>
                  <a:srgbClr val="000000"/>
                </a:solidFill>
                <a:effectLst/>
                <a:latin typeface="Arial"/>
                <a:ea typeface="Arial"/>
                <a:cs typeface="Arial"/>
                <a:sym typeface="Arial"/>
              </a:rPr>
              <a:t>ldr</a:t>
            </a:r>
            <a:r>
              <a:rPr lang="en-US" sz="1200" b="0" i="0" u="none" strike="noStrike" cap="none" dirty="0">
                <a:solidFill>
                  <a:srgbClr val="000000"/>
                </a:solidFill>
                <a:effectLst/>
                <a:latin typeface="Arial"/>
                <a:ea typeface="Arial"/>
                <a:cs typeface="Arial"/>
                <a:sym typeface="Arial"/>
              </a:rPr>
              <a:t> sensor is connected to </a:t>
            </a:r>
            <a:r>
              <a:rPr lang="en-US" sz="1200" b="0" i="0" u="none" strike="noStrike" cap="none" dirty="0" err="1">
                <a:solidFill>
                  <a:srgbClr val="000000"/>
                </a:solidFill>
                <a:effectLst/>
                <a:latin typeface="Arial"/>
                <a:ea typeface="Arial"/>
                <a:cs typeface="Arial"/>
                <a:sym typeface="Arial"/>
              </a:rPr>
              <a:t>NodeMCU</a:t>
            </a:r>
            <a:r>
              <a:rPr lang="en-US" sz="1200" b="0" i="0" u="none" strike="noStrike" cap="none" dirty="0">
                <a:solidFill>
                  <a:srgbClr val="000000"/>
                </a:solidFill>
                <a:effectLst/>
                <a:latin typeface="Arial"/>
                <a:ea typeface="Arial"/>
                <a:cs typeface="Arial"/>
                <a:sym typeface="Arial"/>
              </a:rPr>
              <a:t> that we mounted back this board. This system also have android app to show the result</a:t>
            </a:r>
          </a:p>
          <a:p>
            <a:pPr marL="139700" indent="0">
              <a:buNone/>
            </a:pPr>
            <a:r>
              <a:rPr lang="en-US" sz="1200" b="0" i="0" u="none" strike="noStrike" cap="none" dirty="0">
                <a:solidFill>
                  <a:srgbClr val="000000"/>
                </a:solidFill>
                <a:effectLst/>
                <a:latin typeface="Arial"/>
                <a:ea typeface="Arial"/>
                <a:cs typeface="Arial"/>
                <a:sym typeface="Arial"/>
              </a:rPr>
              <a:t>So, let us start this system.</a:t>
            </a:r>
          </a:p>
          <a:p>
            <a:pPr marL="311150" indent="-171450">
              <a:buFontTx/>
              <a:buChar char="-"/>
            </a:pPr>
            <a:r>
              <a:rPr lang="en-US" sz="1200" b="0" i="0" u="none" strike="noStrike" cap="none" dirty="0">
                <a:solidFill>
                  <a:srgbClr val="000000"/>
                </a:solidFill>
                <a:effectLst/>
                <a:latin typeface="Arial"/>
                <a:ea typeface="Arial"/>
                <a:cs typeface="Arial"/>
                <a:sym typeface="Arial"/>
              </a:rPr>
              <a:t>Page Monitor</a:t>
            </a:r>
          </a:p>
          <a:p>
            <a:pPr marL="139700" indent="0">
              <a:buFontTx/>
              <a:buNone/>
            </a:pPr>
            <a:r>
              <a:rPr lang="en-US" sz="1200" b="0" i="0" u="none" strike="noStrike" cap="none" dirty="0">
                <a:solidFill>
                  <a:srgbClr val="000000"/>
                </a:solidFill>
                <a:effectLst/>
                <a:latin typeface="Arial"/>
                <a:ea typeface="Arial"/>
                <a:cs typeface="Arial"/>
                <a:sym typeface="Arial"/>
              </a:rPr>
              <a:t>The value this application get from database will shown here, in this page, and will be updated </a:t>
            </a:r>
            <a:r>
              <a:rPr lang="en-US" sz="1200" b="0" i="0" u="none" strike="noStrike" cap="none" dirty="0" err="1">
                <a:solidFill>
                  <a:srgbClr val="000000"/>
                </a:solidFill>
                <a:effectLst/>
                <a:latin typeface="Arial"/>
                <a:ea typeface="Arial"/>
                <a:cs typeface="Arial"/>
                <a:sym typeface="Arial"/>
              </a:rPr>
              <a:t>everytime</a:t>
            </a:r>
            <a:r>
              <a:rPr lang="en-US" sz="1200" b="0" i="0" u="none" strike="noStrike" cap="none" dirty="0">
                <a:solidFill>
                  <a:srgbClr val="000000"/>
                </a:solidFill>
                <a:effectLst/>
                <a:latin typeface="Arial"/>
                <a:ea typeface="Arial"/>
                <a:cs typeface="Arial"/>
                <a:sym typeface="Arial"/>
              </a:rPr>
              <a:t> </a:t>
            </a:r>
            <a:r>
              <a:rPr lang="en-US" sz="1200" b="0" i="0" u="none" strike="noStrike" cap="none" dirty="0" err="1">
                <a:solidFill>
                  <a:srgbClr val="000000"/>
                </a:solidFill>
                <a:effectLst/>
                <a:latin typeface="Arial"/>
                <a:ea typeface="Arial"/>
                <a:cs typeface="Arial"/>
                <a:sym typeface="Arial"/>
              </a:rPr>
              <a:t>nodemcu</a:t>
            </a:r>
            <a:r>
              <a:rPr lang="en-US" sz="1200" b="0" i="0" u="none" strike="noStrike" cap="none" dirty="0">
                <a:solidFill>
                  <a:srgbClr val="000000"/>
                </a:solidFill>
                <a:effectLst/>
                <a:latin typeface="Arial"/>
                <a:ea typeface="Arial"/>
                <a:cs typeface="Arial"/>
                <a:sym typeface="Arial"/>
              </a:rPr>
              <a:t> get new data. This page also show the description for condition rain sensor, </a:t>
            </a:r>
          </a:p>
          <a:p>
            <a:pPr marL="139700" indent="0">
              <a:buFontTx/>
              <a:buNone/>
            </a:pPr>
            <a:r>
              <a:rPr lang="en-US" sz="1200" b="0" i="0" u="none" strike="noStrike" cap="none" dirty="0">
                <a:solidFill>
                  <a:srgbClr val="000000"/>
                </a:solidFill>
                <a:effectLst/>
                <a:latin typeface="Arial"/>
                <a:ea typeface="Arial"/>
                <a:cs typeface="Arial"/>
                <a:sym typeface="Arial"/>
              </a:rPr>
              <a:t>if it rains, it shows a picture of rainy weather.</a:t>
            </a:r>
          </a:p>
          <a:p>
            <a:pPr marL="139700" indent="0">
              <a:buFontTx/>
              <a:buNone/>
            </a:pPr>
            <a:r>
              <a:rPr lang="en-US" sz="1200" b="0" i="0" u="none" strike="noStrike" cap="none" dirty="0">
                <a:solidFill>
                  <a:srgbClr val="000000"/>
                </a:solidFill>
                <a:effectLst/>
                <a:latin typeface="Arial"/>
                <a:ea typeface="Arial"/>
                <a:cs typeface="Arial"/>
                <a:sym typeface="Arial"/>
              </a:rPr>
              <a:t>if it does not rain, it shows a picture of sunny weather.</a:t>
            </a:r>
          </a:p>
          <a:p>
            <a:pPr marL="311150" indent="-171450">
              <a:buFontTx/>
              <a:buChar char="-"/>
            </a:pPr>
            <a:r>
              <a:rPr lang="en-US" sz="1200" b="0" i="0" u="none" strike="noStrike" cap="none" dirty="0">
                <a:solidFill>
                  <a:srgbClr val="000000"/>
                </a:solidFill>
                <a:effectLst/>
                <a:latin typeface="Arial"/>
                <a:ea typeface="Arial"/>
                <a:cs typeface="Arial"/>
                <a:sym typeface="Arial"/>
              </a:rPr>
              <a:t>Page Control</a:t>
            </a:r>
          </a:p>
          <a:p>
            <a:pPr marL="13970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System there are two mode, manual and automatic</a:t>
            </a:r>
          </a:p>
          <a:p>
            <a:pPr marL="311150" indent="-171450">
              <a:buFontTx/>
              <a:buChar char="-"/>
            </a:pPr>
            <a:r>
              <a:rPr lang="en-US" sz="1200" b="0" i="0" u="none" strike="noStrike" cap="none" dirty="0">
                <a:solidFill>
                  <a:srgbClr val="000000"/>
                </a:solidFill>
                <a:effectLst/>
                <a:latin typeface="Arial"/>
                <a:ea typeface="Arial"/>
                <a:cs typeface="Arial"/>
                <a:sym typeface="Arial"/>
              </a:rPr>
              <a:t>Page About</a:t>
            </a:r>
          </a:p>
          <a:p>
            <a:pPr marL="139700" indent="0">
              <a:buFontTx/>
              <a:buNone/>
            </a:pPr>
            <a:r>
              <a:rPr lang="en-US" sz="1200" b="0" i="0" u="none" strike="noStrike" cap="none" dirty="0">
                <a:solidFill>
                  <a:srgbClr val="000000"/>
                </a:solidFill>
                <a:effectLst/>
                <a:latin typeface="Arial"/>
                <a:ea typeface="Arial"/>
                <a:cs typeface="Arial"/>
                <a:sym typeface="Arial"/>
              </a:rPr>
              <a:t>This page show information app</a:t>
            </a:r>
          </a:p>
        </p:txBody>
      </p:sp>
      <p:sp>
        <p:nvSpPr>
          <p:cNvPr id="4" name="Slide Number Placeholder 3"/>
          <p:cNvSpPr>
            <a:spLocks noGrp="1"/>
          </p:cNvSpPr>
          <p:nvPr>
            <p:ph type="sldNum" sz="quarter" idx="5"/>
          </p:nvPr>
        </p:nvSpPr>
        <p:spPr/>
        <p:txBody>
          <a:bodyPr/>
          <a:lstStyle/>
          <a:p>
            <a:fld id="{290CEF70-27C9-496B-8C38-21AE2E80EF71}" type="slidenum">
              <a:rPr lang="en-ID" smtClean="0"/>
              <a:t>19</a:t>
            </a:fld>
            <a:endParaRPr lang="en-ID"/>
          </a:p>
        </p:txBody>
      </p:sp>
    </p:spTree>
    <p:extLst>
      <p:ext uri="{BB962C8B-B14F-4D97-AF65-F5344CB8AC3E}">
        <p14:creationId xmlns:p14="http://schemas.microsoft.com/office/powerpoint/2010/main" val="48710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45D4-0CAB-43AD-8327-A4B3BCA50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CA3B9-594A-4133-B4F9-D27AA5726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F6F31-09CB-47A3-AEDB-7CA7BE1E327B}"/>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5" name="Footer Placeholder 4">
            <a:extLst>
              <a:ext uri="{FF2B5EF4-FFF2-40B4-BE49-F238E27FC236}">
                <a16:creationId xmlns:a16="http://schemas.microsoft.com/office/drawing/2014/main" id="{51EFC938-9C31-4327-9275-3EB93C5B55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0415C-79F5-4EAA-8D86-27D6FD1A708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23515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9AA0A-4FF4-45DA-8DEC-4437E2DD9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D255C-51DF-421E-A067-5E9E80CD9A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27DEB-7DEA-43CC-A21F-F81EEC6CE7D9}"/>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5" name="Footer Placeholder 4">
            <a:extLst>
              <a:ext uri="{FF2B5EF4-FFF2-40B4-BE49-F238E27FC236}">
                <a16:creationId xmlns:a16="http://schemas.microsoft.com/office/drawing/2014/main" id="{F53EDAFC-3543-4A0D-80D2-F4871AED36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550C7-3342-49D6-8734-F9809E853CA2}"/>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275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8/14/2019</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8/14/2019</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6.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44035" y="2764106"/>
            <a:ext cx="9144000" cy="1660093"/>
          </a:xfrm>
        </p:spPr>
        <p:txBody>
          <a:bodyPr>
            <a:noAutofit/>
          </a:bodyPr>
          <a:lstStyle/>
          <a:p>
            <a:r>
              <a:rPr lang="en-US" sz="4800" dirty="0">
                <a:solidFill>
                  <a:schemeClr val="bg1"/>
                </a:solidFill>
                <a:latin typeface="Adobe Fan Heiti Std B" panose="020B0700000000000000" pitchFamily="34" charset="-128"/>
                <a:ea typeface="Adobe Fan Heiti Std B" panose="020B0700000000000000" pitchFamily="34" charset="-128"/>
              </a:rPr>
              <a:t>SISTEM KENDALI JEMURAN ANTISIPASI HUJAN</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99712" y="4462732"/>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0917677" y="783939"/>
            <a:ext cx="1488402" cy="1488402"/>
          </a:xfrm>
          <a:prstGeom prst="rect">
            <a:avLst/>
          </a:prstGeom>
        </p:spPr>
      </p:pic>
      <p:sp>
        <p:nvSpPr>
          <p:cNvPr id="3" name="Rectangle 2">
            <a:extLst>
              <a:ext uri="{FF2B5EF4-FFF2-40B4-BE49-F238E27FC236}">
                <a16:creationId xmlns:a16="http://schemas.microsoft.com/office/drawing/2014/main" id="{AE6499D4-C708-44FF-97A0-4233BF2ADC47}"/>
              </a:ext>
            </a:extLst>
          </p:cNvPr>
          <p:cNvSpPr/>
          <p:nvPr/>
        </p:nvSpPr>
        <p:spPr>
          <a:xfrm>
            <a:off x="6016863" y="5280984"/>
            <a:ext cx="6119725" cy="1477328"/>
          </a:xfrm>
          <a:prstGeom prst="rect">
            <a:avLst/>
          </a:prstGeom>
        </p:spPr>
        <p:txBody>
          <a:bodyPr wrap="square">
            <a:spAutoFit/>
          </a:bodyPr>
          <a:lstStyle/>
          <a:p>
            <a:pPr defTabSz="1219170"/>
            <a:r>
              <a:rPr lang="nl-NL" sz="3000" dirty="0">
                <a:solidFill>
                  <a:schemeClr val="bg1"/>
                </a:solidFill>
              </a:rPr>
              <a:t>        Final Project by </a:t>
            </a:r>
          </a:p>
          <a:p>
            <a:pPr marL="514350" indent="-514350" defTabSz="1219170">
              <a:buFont typeface="+mj-lt"/>
              <a:buAutoNum type="arabicPeriod"/>
            </a:pPr>
            <a:r>
              <a:rPr lang="nl-NL" sz="3000" dirty="0">
                <a:solidFill>
                  <a:schemeClr val="bg1"/>
                </a:solidFill>
              </a:rPr>
              <a:t>Ahmad Lufi Alfianul ‘Ula </a:t>
            </a:r>
          </a:p>
          <a:p>
            <a:pPr marL="514350" indent="-514350" defTabSz="1219170">
              <a:buFont typeface="+mj-lt"/>
              <a:buAutoNum type="arabicPeriod"/>
            </a:pPr>
            <a:r>
              <a:rPr lang="nl-NL" sz="3000" dirty="0">
                <a:solidFill>
                  <a:schemeClr val="bg1"/>
                </a:solidFill>
              </a:rPr>
              <a:t>Muhammad Faizul Fikri Ilmansyah</a:t>
            </a:r>
          </a:p>
        </p:txBody>
      </p:sp>
      <p:pic>
        <p:nvPicPr>
          <p:cNvPr id="12" name="Picture 11">
            <a:extLst>
              <a:ext uri="{FF2B5EF4-FFF2-40B4-BE49-F238E27FC236}">
                <a16:creationId xmlns:a16="http://schemas.microsoft.com/office/drawing/2014/main" id="{D1F0D78F-CC49-47F1-9F41-159AE8708AD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tretch>
            <a:fillRect/>
          </a:stretch>
        </p:blipFill>
        <p:spPr bwMode="auto">
          <a:xfrm>
            <a:off x="4956280" y="557471"/>
            <a:ext cx="2095687" cy="2095687"/>
          </a:xfrm>
          <a:prstGeom prst="rect">
            <a:avLst/>
          </a:prstGeom>
          <a:ln>
            <a:noFill/>
          </a:ln>
          <a:effectLst>
            <a:outerShdw blurRad="152400" dir="5400000" sx="90000" sy="-19000" rotWithShape="0">
              <a:prstClr val="black">
                <a:alpha val="15000"/>
              </a:prstClr>
            </a:outerShdw>
          </a:effectLst>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347393" y="2330924"/>
            <a:ext cx="2846125" cy="881784"/>
          </a:xfrm>
        </p:spPr>
        <p:txBody>
          <a:bodyPr>
            <a:normAutofit/>
          </a:bodyPr>
          <a:lstStyle/>
          <a:p>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HOME PAGE</a:t>
            </a:r>
          </a:p>
        </p:txBody>
      </p:sp>
      <p:sp>
        <p:nvSpPr>
          <p:cNvPr id="3" name="Rectangle 2">
            <a:extLst>
              <a:ext uri="{FF2B5EF4-FFF2-40B4-BE49-F238E27FC236}">
                <a16:creationId xmlns:a16="http://schemas.microsoft.com/office/drawing/2014/main" id="{FF3D8B54-790B-47CA-8BD5-26ABC8B14BD1}"/>
              </a:ext>
            </a:extLst>
          </p:cNvPr>
          <p:cNvSpPr/>
          <p:nvPr/>
        </p:nvSpPr>
        <p:spPr>
          <a:xfrm>
            <a:off x="4347394" y="3212708"/>
            <a:ext cx="4203897" cy="1876650"/>
          </a:xfrm>
          <a:prstGeom prst="rect">
            <a:avLst/>
          </a:prstGeom>
        </p:spPr>
        <p:txBody>
          <a:bodyPr wrap="square">
            <a:noAutofit/>
          </a:bodyPr>
          <a:lstStyle/>
          <a:p>
            <a:pPr lvl="0">
              <a:lnSpc>
                <a:spcPct val="150000"/>
              </a:lnSpc>
            </a:pPr>
            <a:r>
              <a:rPr lang="en-US" dirty="0">
                <a:latin typeface="Ebrima" panose="02000000000000000000" pitchFamily="2" charset="0"/>
                <a:ea typeface="Ebrima" panose="02000000000000000000" pitchFamily="2" charset="0"/>
                <a:cs typeface="Ebrima" panose="02000000000000000000" pitchFamily="2" charset="0"/>
              </a:rPr>
              <a:t>This page display the data that taken from the database in form of timestamp and reading results as well as the condition of the system</a:t>
            </a:r>
          </a:p>
        </p:txBody>
      </p:sp>
      <p:grpSp>
        <p:nvGrpSpPr>
          <p:cNvPr id="12" name="Group 11">
            <a:extLst>
              <a:ext uri="{FF2B5EF4-FFF2-40B4-BE49-F238E27FC236}">
                <a16:creationId xmlns:a16="http://schemas.microsoft.com/office/drawing/2014/main" id="{AA2B9264-1EBA-435E-ACDC-8D421354FDF6}"/>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3" name="Group 12">
              <a:extLst>
                <a:ext uri="{FF2B5EF4-FFF2-40B4-BE49-F238E27FC236}">
                  <a16:creationId xmlns:a16="http://schemas.microsoft.com/office/drawing/2014/main" id="{B2D429CF-0FDC-458E-A1B2-AD0749FC59AC}"/>
                </a:ext>
              </a:extLst>
            </p:cNvPr>
            <p:cNvGrpSpPr/>
            <p:nvPr/>
          </p:nvGrpSpPr>
          <p:grpSpPr>
            <a:xfrm>
              <a:off x="9055676" y="0"/>
              <a:ext cx="3136324" cy="6858000"/>
              <a:chOff x="9055676" y="0"/>
              <a:chExt cx="3136324" cy="6858000"/>
            </a:xfrm>
          </p:grpSpPr>
          <p:sp>
            <p:nvSpPr>
              <p:cNvPr id="23" name="Rectangle 22">
                <a:extLst>
                  <a:ext uri="{FF2B5EF4-FFF2-40B4-BE49-F238E27FC236}">
                    <a16:creationId xmlns:a16="http://schemas.microsoft.com/office/drawing/2014/main" id="{1899A8E3-70BA-40EA-99E6-18E1B872ABE3}"/>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0BC5C7E-626D-4BCD-AD26-019F404B9AA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7AFA3E1-EFE6-4AA5-926C-743A55074574}"/>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636E221-FDF9-4943-AF36-A12CB256E7CD}"/>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E472EF2-5713-4829-A9C6-B6A023B8C459}"/>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21" descr="Beaker">
              <a:extLst>
                <a:ext uri="{FF2B5EF4-FFF2-40B4-BE49-F238E27FC236}">
                  <a16:creationId xmlns:a16="http://schemas.microsoft.com/office/drawing/2014/main" id="{59D6C3D8-FEC7-48C0-A81B-29E159ADF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grpSp>
        <p:nvGrpSpPr>
          <p:cNvPr id="7" name="Group 6">
            <a:extLst>
              <a:ext uri="{FF2B5EF4-FFF2-40B4-BE49-F238E27FC236}">
                <a16:creationId xmlns:a16="http://schemas.microsoft.com/office/drawing/2014/main" id="{F957E053-2715-4C12-8F29-58FB689F35ED}"/>
              </a:ext>
            </a:extLst>
          </p:cNvPr>
          <p:cNvGrpSpPr/>
          <p:nvPr/>
        </p:nvGrpSpPr>
        <p:grpSpPr>
          <a:xfrm>
            <a:off x="1424261" y="813706"/>
            <a:ext cx="2561677" cy="5230588"/>
            <a:chOff x="1424261" y="813706"/>
            <a:chExt cx="2561677" cy="5230588"/>
          </a:xfrm>
        </p:grpSpPr>
        <p:pic>
          <p:nvPicPr>
            <p:cNvPr id="5" name="Picture 4">
              <a:extLst>
                <a:ext uri="{FF2B5EF4-FFF2-40B4-BE49-F238E27FC236}">
                  <a16:creationId xmlns:a16="http://schemas.microsoft.com/office/drawing/2014/main" id="{80150BAA-37D8-4D94-985D-D2EF32BC46AE}"/>
                </a:ext>
              </a:extLst>
            </p:cNvPr>
            <p:cNvPicPr>
              <a:picLocks noChangeAspect="1"/>
            </p:cNvPicPr>
            <p:nvPr/>
          </p:nvPicPr>
          <p:blipFill>
            <a:blip r:embed="rId4"/>
            <a:stretch>
              <a:fillRect/>
            </a:stretch>
          </p:blipFill>
          <p:spPr>
            <a:xfrm>
              <a:off x="1424261" y="813706"/>
              <a:ext cx="2561677" cy="5230588"/>
            </a:xfrm>
            <a:prstGeom prst="rect">
              <a:avLst/>
            </a:prstGeom>
          </p:spPr>
        </p:pic>
        <p:pic>
          <p:nvPicPr>
            <p:cNvPr id="6" name="Picture 5">
              <a:extLst>
                <a:ext uri="{FF2B5EF4-FFF2-40B4-BE49-F238E27FC236}">
                  <a16:creationId xmlns:a16="http://schemas.microsoft.com/office/drawing/2014/main" id="{2A01E0A4-A21A-44DF-8922-BF642B4D20FE}"/>
                </a:ext>
              </a:extLst>
            </p:cNvPr>
            <p:cNvPicPr>
              <a:picLocks noChangeAspect="1"/>
            </p:cNvPicPr>
            <p:nvPr/>
          </p:nvPicPr>
          <p:blipFill rotWithShape="1">
            <a:blip r:embed="rId5">
              <a:extLst>
                <a:ext uri="{28A0092B-C50C-407E-A947-70E740481C1C}">
                  <a14:useLocalDpi xmlns:a14="http://schemas.microsoft.com/office/drawing/2010/main" val="0"/>
                </a:ext>
              </a:extLst>
            </a:blip>
            <a:srcRect b="6793"/>
            <a:stretch/>
          </p:blipFill>
          <p:spPr>
            <a:xfrm>
              <a:off x="1537733" y="1340635"/>
              <a:ext cx="2300340" cy="4288133"/>
            </a:xfrm>
            <a:prstGeom prst="rect">
              <a:avLst/>
            </a:prstGeom>
          </p:spPr>
        </p:pic>
      </p:grpSp>
    </p:spTree>
    <p:extLst>
      <p:ext uri="{BB962C8B-B14F-4D97-AF65-F5344CB8AC3E}">
        <p14:creationId xmlns:p14="http://schemas.microsoft.com/office/powerpoint/2010/main" val="157911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347393" y="2091894"/>
            <a:ext cx="3316723" cy="881784"/>
          </a:xfrm>
        </p:spPr>
        <p:txBody>
          <a:bodyPr>
            <a:normAutofit fontScale="90000"/>
          </a:bodyPr>
          <a:lstStyle/>
          <a:p>
            <a:pPr>
              <a:lnSpc>
                <a:spcPct val="100000"/>
              </a:lnSpc>
            </a:pPr>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CONTROL PAGE </a:t>
            </a:r>
            <a:b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br>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(AUTOMATIC MODE)</a:t>
            </a:r>
          </a:p>
        </p:txBody>
      </p:sp>
      <p:sp>
        <p:nvSpPr>
          <p:cNvPr id="3" name="Rectangle 2">
            <a:extLst>
              <a:ext uri="{FF2B5EF4-FFF2-40B4-BE49-F238E27FC236}">
                <a16:creationId xmlns:a16="http://schemas.microsoft.com/office/drawing/2014/main" id="{FF3D8B54-790B-47CA-8BD5-26ABC8B14BD1}"/>
              </a:ext>
            </a:extLst>
          </p:cNvPr>
          <p:cNvSpPr/>
          <p:nvPr/>
        </p:nvSpPr>
        <p:spPr>
          <a:xfrm>
            <a:off x="4347394" y="3212708"/>
            <a:ext cx="4203897" cy="1876650"/>
          </a:xfrm>
          <a:prstGeom prst="rect">
            <a:avLst/>
          </a:prstGeom>
        </p:spPr>
        <p:txBody>
          <a:bodyPr wrap="square">
            <a:noAutofit/>
          </a:bodyPr>
          <a:lstStyle/>
          <a:p>
            <a:pPr lvl="0">
              <a:lnSpc>
                <a:spcPct val="150000"/>
              </a:lnSpc>
            </a:pPr>
            <a:r>
              <a:rPr lang="en-US" dirty="0">
                <a:latin typeface="Ebrima" panose="02000000000000000000" pitchFamily="2" charset="0"/>
                <a:ea typeface="Ebrima" panose="02000000000000000000" pitchFamily="2" charset="0"/>
                <a:cs typeface="Ebrima" panose="02000000000000000000" pitchFamily="2" charset="0"/>
              </a:rPr>
              <a:t>This page display automatic mode. Open and close buttons are disable.</a:t>
            </a:r>
          </a:p>
        </p:txBody>
      </p:sp>
      <p:grpSp>
        <p:nvGrpSpPr>
          <p:cNvPr id="12" name="Group 11">
            <a:extLst>
              <a:ext uri="{FF2B5EF4-FFF2-40B4-BE49-F238E27FC236}">
                <a16:creationId xmlns:a16="http://schemas.microsoft.com/office/drawing/2014/main" id="{AA2B9264-1EBA-435E-ACDC-8D421354FDF6}"/>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3" name="Group 12">
              <a:extLst>
                <a:ext uri="{FF2B5EF4-FFF2-40B4-BE49-F238E27FC236}">
                  <a16:creationId xmlns:a16="http://schemas.microsoft.com/office/drawing/2014/main" id="{B2D429CF-0FDC-458E-A1B2-AD0749FC59AC}"/>
                </a:ext>
              </a:extLst>
            </p:cNvPr>
            <p:cNvGrpSpPr/>
            <p:nvPr/>
          </p:nvGrpSpPr>
          <p:grpSpPr>
            <a:xfrm>
              <a:off x="9055676" y="0"/>
              <a:ext cx="3136324" cy="6858000"/>
              <a:chOff x="9055676" y="0"/>
              <a:chExt cx="3136324" cy="6858000"/>
            </a:xfrm>
          </p:grpSpPr>
          <p:sp>
            <p:nvSpPr>
              <p:cNvPr id="23" name="Rectangle 22">
                <a:extLst>
                  <a:ext uri="{FF2B5EF4-FFF2-40B4-BE49-F238E27FC236}">
                    <a16:creationId xmlns:a16="http://schemas.microsoft.com/office/drawing/2014/main" id="{1899A8E3-70BA-40EA-99E6-18E1B872ABE3}"/>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0BC5C7E-626D-4BCD-AD26-019F404B9AA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7AFA3E1-EFE6-4AA5-926C-743A55074574}"/>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636E221-FDF9-4943-AF36-A12CB256E7CD}"/>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E472EF2-5713-4829-A9C6-B6A023B8C459}"/>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21" descr="Beaker">
              <a:extLst>
                <a:ext uri="{FF2B5EF4-FFF2-40B4-BE49-F238E27FC236}">
                  <a16:creationId xmlns:a16="http://schemas.microsoft.com/office/drawing/2014/main" id="{59D6C3D8-FEC7-48C0-A81B-29E159ADF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grpSp>
        <p:nvGrpSpPr>
          <p:cNvPr id="10" name="Group 9">
            <a:extLst>
              <a:ext uri="{FF2B5EF4-FFF2-40B4-BE49-F238E27FC236}">
                <a16:creationId xmlns:a16="http://schemas.microsoft.com/office/drawing/2014/main" id="{C4FDD619-47C6-4CF4-805C-717477EDA5B6}"/>
              </a:ext>
            </a:extLst>
          </p:cNvPr>
          <p:cNvGrpSpPr/>
          <p:nvPr/>
        </p:nvGrpSpPr>
        <p:grpSpPr>
          <a:xfrm>
            <a:off x="1424261" y="813706"/>
            <a:ext cx="2561677" cy="5230588"/>
            <a:chOff x="1424261" y="813706"/>
            <a:chExt cx="2561677" cy="5230588"/>
          </a:xfrm>
        </p:grpSpPr>
        <p:pic>
          <p:nvPicPr>
            <p:cNvPr id="5" name="Picture 4">
              <a:extLst>
                <a:ext uri="{FF2B5EF4-FFF2-40B4-BE49-F238E27FC236}">
                  <a16:creationId xmlns:a16="http://schemas.microsoft.com/office/drawing/2014/main" id="{80150BAA-37D8-4D94-985D-D2EF32BC46AE}"/>
                </a:ext>
              </a:extLst>
            </p:cNvPr>
            <p:cNvPicPr>
              <a:picLocks noChangeAspect="1"/>
            </p:cNvPicPr>
            <p:nvPr/>
          </p:nvPicPr>
          <p:blipFill>
            <a:blip r:embed="rId4"/>
            <a:stretch>
              <a:fillRect/>
            </a:stretch>
          </p:blipFill>
          <p:spPr>
            <a:xfrm>
              <a:off x="1424261" y="813706"/>
              <a:ext cx="2561677" cy="5230588"/>
            </a:xfrm>
            <a:prstGeom prst="rect">
              <a:avLst/>
            </a:prstGeom>
          </p:spPr>
        </p:pic>
        <p:pic>
          <p:nvPicPr>
            <p:cNvPr id="8" name="Picture 7">
              <a:extLst>
                <a:ext uri="{FF2B5EF4-FFF2-40B4-BE49-F238E27FC236}">
                  <a16:creationId xmlns:a16="http://schemas.microsoft.com/office/drawing/2014/main" id="{8780716F-CE91-445F-B0B5-5DF8A8152558}"/>
                </a:ext>
              </a:extLst>
            </p:cNvPr>
            <p:cNvPicPr>
              <a:picLocks noChangeAspect="1"/>
            </p:cNvPicPr>
            <p:nvPr/>
          </p:nvPicPr>
          <p:blipFill rotWithShape="1">
            <a:blip r:embed="rId5">
              <a:extLst>
                <a:ext uri="{28A0092B-C50C-407E-A947-70E740481C1C}">
                  <a14:useLocalDpi xmlns:a14="http://schemas.microsoft.com/office/drawing/2010/main" val="0"/>
                </a:ext>
              </a:extLst>
            </a:blip>
            <a:srcRect b="5568"/>
            <a:stretch/>
          </p:blipFill>
          <p:spPr>
            <a:xfrm>
              <a:off x="1553223" y="1370275"/>
              <a:ext cx="2284849" cy="4315288"/>
            </a:xfrm>
            <a:prstGeom prst="rect">
              <a:avLst/>
            </a:prstGeom>
          </p:spPr>
        </p:pic>
      </p:grpSp>
    </p:spTree>
    <p:extLst>
      <p:ext uri="{BB962C8B-B14F-4D97-AF65-F5344CB8AC3E}">
        <p14:creationId xmlns:p14="http://schemas.microsoft.com/office/powerpoint/2010/main" val="321774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347393" y="2091894"/>
            <a:ext cx="3316723" cy="881784"/>
          </a:xfrm>
        </p:spPr>
        <p:txBody>
          <a:bodyPr>
            <a:normAutofit fontScale="90000"/>
          </a:bodyPr>
          <a:lstStyle/>
          <a:p>
            <a:pPr>
              <a:lnSpc>
                <a:spcPct val="100000"/>
              </a:lnSpc>
            </a:pPr>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CONTROL PAGE </a:t>
            </a:r>
            <a:b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br>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(MANUAL MODE)</a:t>
            </a:r>
          </a:p>
        </p:txBody>
      </p:sp>
      <p:sp>
        <p:nvSpPr>
          <p:cNvPr id="3" name="Rectangle 2">
            <a:extLst>
              <a:ext uri="{FF2B5EF4-FFF2-40B4-BE49-F238E27FC236}">
                <a16:creationId xmlns:a16="http://schemas.microsoft.com/office/drawing/2014/main" id="{FF3D8B54-790B-47CA-8BD5-26ABC8B14BD1}"/>
              </a:ext>
            </a:extLst>
          </p:cNvPr>
          <p:cNvSpPr/>
          <p:nvPr/>
        </p:nvSpPr>
        <p:spPr>
          <a:xfrm>
            <a:off x="4347394" y="3212708"/>
            <a:ext cx="4203897" cy="1142724"/>
          </a:xfrm>
          <a:prstGeom prst="rect">
            <a:avLst/>
          </a:prstGeom>
        </p:spPr>
        <p:txBody>
          <a:bodyPr wrap="square">
            <a:noAutofit/>
          </a:bodyPr>
          <a:lstStyle/>
          <a:p>
            <a:pPr lvl="0">
              <a:lnSpc>
                <a:spcPct val="150000"/>
              </a:lnSpc>
            </a:pPr>
            <a:r>
              <a:rPr lang="en-US" dirty="0">
                <a:latin typeface="Ebrima" panose="02000000000000000000" pitchFamily="2" charset="0"/>
                <a:ea typeface="Ebrima" panose="02000000000000000000" pitchFamily="2" charset="0"/>
                <a:cs typeface="Ebrima" panose="02000000000000000000" pitchFamily="2" charset="0"/>
              </a:rPr>
              <a:t>This page display manual mode. Open and close buttons are enable.</a:t>
            </a:r>
          </a:p>
        </p:txBody>
      </p:sp>
      <p:grpSp>
        <p:nvGrpSpPr>
          <p:cNvPr id="12" name="Group 11">
            <a:extLst>
              <a:ext uri="{FF2B5EF4-FFF2-40B4-BE49-F238E27FC236}">
                <a16:creationId xmlns:a16="http://schemas.microsoft.com/office/drawing/2014/main" id="{AA2B9264-1EBA-435E-ACDC-8D421354FDF6}"/>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3" name="Group 12">
              <a:extLst>
                <a:ext uri="{FF2B5EF4-FFF2-40B4-BE49-F238E27FC236}">
                  <a16:creationId xmlns:a16="http://schemas.microsoft.com/office/drawing/2014/main" id="{B2D429CF-0FDC-458E-A1B2-AD0749FC59AC}"/>
                </a:ext>
              </a:extLst>
            </p:cNvPr>
            <p:cNvGrpSpPr/>
            <p:nvPr/>
          </p:nvGrpSpPr>
          <p:grpSpPr>
            <a:xfrm>
              <a:off x="9055676" y="0"/>
              <a:ext cx="3136324" cy="6858000"/>
              <a:chOff x="9055676" y="0"/>
              <a:chExt cx="3136324" cy="6858000"/>
            </a:xfrm>
          </p:grpSpPr>
          <p:sp>
            <p:nvSpPr>
              <p:cNvPr id="23" name="Rectangle 22">
                <a:extLst>
                  <a:ext uri="{FF2B5EF4-FFF2-40B4-BE49-F238E27FC236}">
                    <a16:creationId xmlns:a16="http://schemas.microsoft.com/office/drawing/2014/main" id="{1899A8E3-70BA-40EA-99E6-18E1B872ABE3}"/>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0BC5C7E-626D-4BCD-AD26-019F404B9AA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7AFA3E1-EFE6-4AA5-926C-743A55074574}"/>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636E221-FDF9-4943-AF36-A12CB256E7CD}"/>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E472EF2-5713-4829-A9C6-B6A023B8C459}"/>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21" descr="Beaker">
              <a:extLst>
                <a:ext uri="{FF2B5EF4-FFF2-40B4-BE49-F238E27FC236}">
                  <a16:creationId xmlns:a16="http://schemas.microsoft.com/office/drawing/2014/main" id="{59D6C3D8-FEC7-48C0-A81B-29E159ADF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grpSp>
        <p:nvGrpSpPr>
          <p:cNvPr id="7" name="Group 6">
            <a:extLst>
              <a:ext uri="{FF2B5EF4-FFF2-40B4-BE49-F238E27FC236}">
                <a16:creationId xmlns:a16="http://schemas.microsoft.com/office/drawing/2014/main" id="{9E00D11B-151F-4EE4-A107-E628DCEBB459}"/>
              </a:ext>
            </a:extLst>
          </p:cNvPr>
          <p:cNvGrpSpPr/>
          <p:nvPr/>
        </p:nvGrpSpPr>
        <p:grpSpPr>
          <a:xfrm>
            <a:off x="1424261" y="813706"/>
            <a:ext cx="2561677" cy="5230588"/>
            <a:chOff x="1424261" y="813706"/>
            <a:chExt cx="2561677" cy="5230588"/>
          </a:xfrm>
        </p:grpSpPr>
        <p:pic>
          <p:nvPicPr>
            <p:cNvPr id="5" name="Picture 4">
              <a:extLst>
                <a:ext uri="{FF2B5EF4-FFF2-40B4-BE49-F238E27FC236}">
                  <a16:creationId xmlns:a16="http://schemas.microsoft.com/office/drawing/2014/main" id="{80150BAA-37D8-4D94-985D-D2EF32BC46AE}"/>
                </a:ext>
              </a:extLst>
            </p:cNvPr>
            <p:cNvPicPr>
              <a:picLocks noChangeAspect="1"/>
            </p:cNvPicPr>
            <p:nvPr/>
          </p:nvPicPr>
          <p:blipFill>
            <a:blip r:embed="rId4"/>
            <a:stretch>
              <a:fillRect/>
            </a:stretch>
          </p:blipFill>
          <p:spPr>
            <a:xfrm>
              <a:off x="1424261" y="813706"/>
              <a:ext cx="2561677" cy="5230588"/>
            </a:xfrm>
            <a:prstGeom prst="rect">
              <a:avLst/>
            </a:prstGeom>
          </p:spPr>
        </p:pic>
        <p:pic>
          <p:nvPicPr>
            <p:cNvPr id="6" name="Picture 5">
              <a:extLst>
                <a:ext uri="{FF2B5EF4-FFF2-40B4-BE49-F238E27FC236}">
                  <a16:creationId xmlns:a16="http://schemas.microsoft.com/office/drawing/2014/main" id="{7762A27E-8E1A-47CC-A258-D58F91C6D7DD}"/>
                </a:ext>
              </a:extLst>
            </p:cNvPr>
            <p:cNvPicPr>
              <a:picLocks noChangeAspect="1"/>
            </p:cNvPicPr>
            <p:nvPr/>
          </p:nvPicPr>
          <p:blipFill rotWithShape="1">
            <a:blip r:embed="rId5">
              <a:extLst>
                <a:ext uri="{28A0092B-C50C-407E-A947-70E740481C1C}">
                  <a14:useLocalDpi xmlns:a14="http://schemas.microsoft.com/office/drawing/2010/main" val="0"/>
                </a:ext>
              </a:extLst>
            </a:blip>
            <a:srcRect b="6140"/>
            <a:stretch/>
          </p:blipFill>
          <p:spPr>
            <a:xfrm>
              <a:off x="1551261" y="1407390"/>
              <a:ext cx="2286812" cy="4292788"/>
            </a:xfrm>
            <a:prstGeom prst="rect">
              <a:avLst/>
            </a:prstGeom>
          </p:spPr>
        </p:pic>
      </p:grpSp>
    </p:spTree>
    <p:extLst>
      <p:ext uri="{BB962C8B-B14F-4D97-AF65-F5344CB8AC3E}">
        <p14:creationId xmlns:p14="http://schemas.microsoft.com/office/powerpoint/2010/main" val="177223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347393" y="2091894"/>
            <a:ext cx="3316723" cy="881784"/>
          </a:xfrm>
        </p:spPr>
        <p:txBody>
          <a:bodyPr>
            <a:normAutofit/>
          </a:bodyPr>
          <a:lstStyle/>
          <a:p>
            <a:pPr>
              <a:lnSpc>
                <a:spcPct val="100000"/>
              </a:lnSpc>
            </a:pPr>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ABOUT PAGE </a:t>
            </a:r>
          </a:p>
        </p:txBody>
      </p:sp>
      <p:sp>
        <p:nvSpPr>
          <p:cNvPr id="3" name="Rectangle 2">
            <a:extLst>
              <a:ext uri="{FF2B5EF4-FFF2-40B4-BE49-F238E27FC236}">
                <a16:creationId xmlns:a16="http://schemas.microsoft.com/office/drawing/2014/main" id="{FF3D8B54-790B-47CA-8BD5-26ABC8B14BD1}"/>
              </a:ext>
            </a:extLst>
          </p:cNvPr>
          <p:cNvSpPr/>
          <p:nvPr/>
        </p:nvSpPr>
        <p:spPr>
          <a:xfrm>
            <a:off x="4347394" y="3212708"/>
            <a:ext cx="4203897" cy="1142724"/>
          </a:xfrm>
          <a:prstGeom prst="rect">
            <a:avLst/>
          </a:prstGeom>
        </p:spPr>
        <p:txBody>
          <a:bodyPr wrap="square">
            <a:noAutofit/>
          </a:bodyPr>
          <a:lstStyle/>
          <a:p>
            <a:pPr lvl="0">
              <a:lnSpc>
                <a:spcPct val="150000"/>
              </a:lnSpc>
            </a:pPr>
            <a:r>
              <a:rPr lang="en-US" dirty="0">
                <a:latin typeface="Ebrima" panose="02000000000000000000" pitchFamily="2" charset="0"/>
                <a:ea typeface="Ebrima" panose="02000000000000000000" pitchFamily="2" charset="0"/>
                <a:cs typeface="Ebrima" panose="02000000000000000000" pitchFamily="2" charset="0"/>
              </a:rPr>
              <a:t>This page display about smart clothesline app.</a:t>
            </a:r>
          </a:p>
        </p:txBody>
      </p:sp>
      <p:grpSp>
        <p:nvGrpSpPr>
          <p:cNvPr id="12" name="Group 11">
            <a:extLst>
              <a:ext uri="{FF2B5EF4-FFF2-40B4-BE49-F238E27FC236}">
                <a16:creationId xmlns:a16="http://schemas.microsoft.com/office/drawing/2014/main" id="{AA2B9264-1EBA-435E-ACDC-8D421354FDF6}"/>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3" name="Group 12">
              <a:extLst>
                <a:ext uri="{FF2B5EF4-FFF2-40B4-BE49-F238E27FC236}">
                  <a16:creationId xmlns:a16="http://schemas.microsoft.com/office/drawing/2014/main" id="{B2D429CF-0FDC-458E-A1B2-AD0749FC59AC}"/>
                </a:ext>
              </a:extLst>
            </p:cNvPr>
            <p:cNvGrpSpPr/>
            <p:nvPr/>
          </p:nvGrpSpPr>
          <p:grpSpPr>
            <a:xfrm>
              <a:off x="9055676" y="0"/>
              <a:ext cx="3136324" cy="6858000"/>
              <a:chOff x="9055676" y="0"/>
              <a:chExt cx="3136324" cy="6858000"/>
            </a:xfrm>
          </p:grpSpPr>
          <p:sp>
            <p:nvSpPr>
              <p:cNvPr id="23" name="Rectangle 22">
                <a:extLst>
                  <a:ext uri="{FF2B5EF4-FFF2-40B4-BE49-F238E27FC236}">
                    <a16:creationId xmlns:a16="http://schemas.microsoft.com/office/drawing/2014/main" id="{1899A8E3-70BA-40EA-99E6-18E1B872ABE3}"/>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0BC5C7E-626D-4BCD-AD26-019F404B9AA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7AFA3E1-EFE6-4AA5-926C-743A55074574}"/>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636E221-FDF9-4943-AF36-A12CB256E7CD}"/>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E472EF2-5713-4829-A9C6-B6A023B8C459}"/>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21" descr="Beaker">
              <a:extLst>
                <a:ext uri="{FF2B5EF4-FFF2-40B4-BE49-F238E27FC236}">
                  <a16:creationId xmlns:a16="http://schemas.microsoft.com/office/drawing/2014/main" id="{59D6C3D8-FEC7-48C0-A81B-29E159ADF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pic>
        <p:nvPicPr>
          <p:cNvPr id="5" name="Picture 4">
            <a:extLst>
              <a:ext uri="{FF2B5EF4-FFF2-40B4-BE49-F238E27FC236}">
                <a16:creationId xmlns:a16="http://schemas.microsoft.com/office/drawing/2014/main" id="{80150BAA-37D8-4D94-985D-D2EF32BC46AE}"/>
              </a:ext>
            </a:extLst>
          </p:cNvPr>
          <p:cNvPicPr>
            <a:picLocks noChangeAspect="1"/>
          </p:cNvPicPr>
          <p:nvPr/>
        </p:nvPicPr>
        <p:blipFill>
          <a:blip r:embed="rId4"/>
          <a:stretch>
            <a:fillRect/>
          </a:stretch>
        </p:blipFill>
        <p:spPr>
          <a:xfrm>
            <a:off x="1424261" y="813706"/>
            <a:ext cx="2561677" cy="5230588"/>
          </a:xfrm>
          <a:prstGeom prst="rect">
            <a:avLst/>
          </a:prstGeom>
        </p:spPr>
      </p:pic>
      <p:pic>
        <p:nvPicPr>
          <p:cNvPr id="7" name="Picture 6">
            <a:extLst>
              <a:ext uri="{FF2B5EF4-FFF2-40B4-BE49-F238E27FC236}">
                <a16:creationId xmlns:a16="http://schemas.microsoft.com/office/drawing/2014/main" id="{1B1A772C-2301-4DC2-9CC5-AA5257C211A5}"/>
              </a:ext>
            </a:extLst>
          </p:cNvPr>
          <p:cNvPicPr>
            <a:picLocks noChangeAspect="1"/>
          </p:cNvPicPr>
          <p:nvPr/>
        </p:nvPicPr>
        <p:blipFill rotWithShape="1">
          <a:blip r:embed="rId5">
            <a:extLst>
              <a:ext uri="{28A0092B-C50C-407E-A947-70E740481C1C}">
                <a14:useLocalDpi xmlns:a14="http://schemas.microsoft.com/office/drawing/2010/main" val="0"/>
              </a:ext>
            </a:extLst>
          </a:blip>
          <a:srcRect b="6230"/>
          <a:stretch/>
        </p:blipFill>
        <p:spPr>
          <a:xfrm>
            <a:off x="1572098" y="1365723"/>
            <a:ext cx="2248552" cy="4216930"/>
          </a:xfrm>
          <a:prstGeom prst="rect">
            <a:avLst/>
          </a:prstGeom>
        </p:spPr>
      </p:pic>
    </p:spTree>
    <p:extLst>
      <p:ext uri="{BB962C8B-B14F-4D97-AF65-F5344CB8AC3E}">
        <p14:creationId xmlns:p14="http://schemas.microsoft.com/office/powerpoint/2010/main" val="141292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7692" y="224857"/>
            <a:ext cx="416065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TESTING</a:t>
            </a:r>
          </a:p>
        </p:txBody>
      </p:sp>
      <p:sp>
        <p:nvSpPr>
          <p:cNvPr id="23" name="Title 1">
            <a:extLst>
              <a:ext uri="{FF2B5EF4-FFF2-40B4-BE49-F238E27FC236}">
                <a16:creationId xmlns:a16="http://schemas.microsoft.com/office/drawing/2014/main" id="{F1AF329A-7828-4804-AAED-571E85BE51B6}"/>
              </a:ext>
            </a:extLst>
          </p:cNvPr>
          <p:cNvSpPr txBox="1">
            <a:spLocks/>
          </p:cNvSpPr>
          <p:nvPr/>
        </p:nvSpPr>
        <p:spPr>
          <a:xfrm>
            <a:off x="2631627" y="845203"/>
            <a:ext cx="2637982" cy="52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 dirty="0">
                <a:latin typeface="Adobe Fan Heiti Std B" panose="020B0700000000000000" pitchFamily="34" charset="-128"/>
                <a:ea typeface="Adobe Fan Heiti Std B" panose="020B0700000000000000" pitchFamily="34" charset="-128"/>
              </a:rPr>
              <a:t>Rain Sensor FC-37</a:t>
            </a:r>
          </a:p>
        </p:txBody>
      </p:sp>
      <p:graphicFrame>
        <p:nvGraphicFramePr>
          <p:cNvPr id="7" name="Table 6">
            <a:extLst>
              <a:ext uri="{FF2B5EF4-FFF2-40B4-BE49-F238E27FC236}">
                <a16:creationId xmlns:a16="http://schemas.microsoft.com/office/drawing/2014/main" id="{978F0A5C-A5D1-49AB-AA46-7E278A1F94BA}"/>
              </a:ext>
            </a:extLst>
          </p:cNvPr>
          <p:cNvGraphicFramePr>
            <a:graphicFrameLocks noGrp="1"/>
          </p:cNvGraphicFramePr>
          <p:nvPr>
            <p:extLst>
              <p:ext uri="{D42A27DB-BD31-4B8C-83A1-F6EECF244321}">
                <p14:modId xmlns:p14="http://schemas.microsoft.com/office/powerpoint/2010/main" val="1666300217"/>
              </p:ext>
            </p:extLst>
          </p:nvPr>
        </p:nvGraphicFramePr>
        <p:xfrm>
          <a:off x="2747211" y="1536867"/>
          <a:ext cx="4391526" cy="4949830"/>
        </p:xfrm>
        <a:graphic>
          <a:graphicData uri="http://schemas.openxmlformats.org/drawingml/2006/table">
            <a:tbl>
              <a:tblPr firstRow="1" bandRow="1">
                <a:tableStyleId>{B301B821-A1FF-4177-AEE7-76D212191A09}</a:tableStyleId>
              </a:tblPr>
              <a:tblGrid>
                <a:gridCol w="611809">
                  <a:extLst>
                    <a:ext uri="{9D8B030D-6E8A-4147-A177-3AD203B41FA5}">
                      <a16:colId xmlns:a16="http://schemas.microsoft.com/office/drawing/2014/main" val="4208982410"/>
                    </a:ext>
                  </a:extLst>
                </a:gridCol>
                <a:gridCol w="1918833">
                  <a:extLst>
                    <a:ext uri="{9D8B030D-6E8A-4147-A177-3AD203B41FA5}">
                      <a16:colId xmlns:a16="http://schemas.microsoft.com/office/drawing/2014/main" val="59291039"/>
                    </a:ext>
                  </a:extLst>
                </a:gridCol>
                <a:gridCol w="1860884">
                  <a:extLst>
                    <a:ext uri="{9D8B030D-6E8A-4147-A177-3AD203B41FA5}">
                      <a16:colId xmlns:a16="http://schemas.microsoft.com/office/drawing/2014/main" val="3198036751"/>
                    </a:ext>
                  </a:extLst>
                </a:gridCol>
              </a:tblGrid>
              <a:tr h="620897">
                <a:tc>
                  <a:txBody>
                    <a:bodyPr/>
                    <a:lstStyle/>
                    <a:p>
                      <a:pPr algn="ctr"/>
                      <a:r>
                        <a:rPr lang="en-US" sz="2000">
                          <a:latin typeface="+mn-lt"/>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mn-lt"/>
                          <a:cs typeface="Times New Roman" panose="02020603050405020304" pitchFamily="18" charset="0"/>
                        </a:rPr>
                        <a:t>Number of Drops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mn-lt"/>
                          <a:cs typeface="Times New Roman" panose="02020603050405020304" pitchFamily="18" charset="0"/>
                        </a:rPr>
                        <a:t>Roof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522258"/>
                  </a:ext>
                </a:extLst>
              </a:tr>
              <a:tr h="439802">
                <a:tc>
                  <a:txBody>
                    <a:bodyPr/>
                    <a:lstStyle/>
                    <a:p>
                      <a:pPr algn="ctr"/>
                      <a:r>
                        <a:rPr lang="en-US" sz="2000">
                          <a:latin typeface="+mn-lt"/>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3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2464178"/>
                  </a:ext>
                </a:extLst>
              </a:tr>
              <a:tr h="439802">
                <a:tc>
                  <a:txBody>
                    <a:bodyPr/>
                    <a:lstStyle/>
                    <a:p>
                      <a:pPr algn="ctr"/>
                      <a:r>
                        <a:rPr lang="en-US" sz="2000">
                          <a:latin typeface="+mn-lt"/>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6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758346"/>
                  </a:ext>
                </a:extLst>
              </a:tr>
              <a:tr h="439802">
                <a:tc>
                  <a:txBody>
                    <a:bodyPr/>
                    <a:lstStyle/>
                    <a:p>
                      <a:pPr algn="ctr"/>
                      <a:r>
                        <a:rPr lang="en-US" sz="2000">
                          <a:latin typeface="+mn-lt"/>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9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581115"/>
                  </a:ext>
                </a:extLst>
              </a:tr>
              <a:tr h="439802">
                <a:tc>
                  <a:txBody>
                    <a:bodyPr/>
                    <a:lstStyle/>
                    <a:p>
                      <a:pPr algn="ctr"/>
                      <a:r>
                        <a:rPr lang="en-US" sz="2000">
                          <a:latin typeface="+mn-lt"/>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12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143103"/>
                  </a:ext>
                </a:extLst>
              </a:tr>
              <a:tr h="363887">
                <a:tc>
                  <a:txBody>
                    <a:bodyPr/>
                    <a:lstStyle/>
                    <a:p>
                      <a:pPr algn="ctr"/>
                      <a:r>
                        <a:rPr lang="en-US" sz="2000">
                          <a:latin typeface="+mn-lt"/>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15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2791832"/>
                  </a:ext>
                </a:extLst>
              </a:tr>
              <a:tr h="363887">
                <a:tc>
                  <a:txBody>
                    <a:bodyPr/>
                    <a:lstStyle/>
                    <a:p>
                      <a:pPr algn="ctr"/>
                      <a:r>
                        <a:rPr lang="en-US" sz="2000">
                          <a:latin typeface="+mn-lt"/>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18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160141"/>
                  </a:ext>
                </a:extLst>
              </a:tr>
              <a:tr h="363887">
                <a:tc>
                  <a:txBody>
                    <a:bodyPr/>
                    <a:lstStyle/>
                    <a:p>
                      <a:pPr algn="ctr"/>
                      <a:r>
                        <a:rPr lang="en-US" sz="2000">
                          <a:latin typeface="+mn-lt"/>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21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6703655"/>
                  </a:ext>
                </a:extLst>
              </a:tr>
              <a:tr h="363887">
                <a:tc>
                  <a:txBody>
                    <a:bodyPr/>
                    <a:lstStyle/>
                    <a:p>
                      <a:pPr algn="ctr"/>
                      <a:r>
                        <a:rPr lang="en-US" sz="2000">
                          <a:latin typeface="+mn-lt"/>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24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3750712"/>
                  </a:ext>
                </a:extLst>
              </a:tr>
              <a:tr h="363887">
                <a:tc>
                  <a:txBody>
                    <a:bodyPr/>
                    <a:lstStyle/>
                    <a:p>
                      <a:pPr algn="ctr"/>
                      <a:r>
                        <a:rPr lang="en-US" sz="2000">
                          <a:latin typeface="+mn-lt"/>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27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979899"/>
                  </a:ext>
                </a:extLst>
              </a:tr>
              <a:tr h="439802">
                <a:tc>
                  <a:txBody>
                    <a:bodyPr/>
                    <a:lstStyle/>
                    <a:p>
                      <a:pPr algn="ctr"/>
                      <a:r>
                        <a:rPr lang="en-US" sz="2000" dirty="0">
                          <a:latin typeface="+mn-lt"/>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30 drop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kumimoji="0" lang="en-ID" sz="2000" b="0" i="0" u="none" strike="noStrike" kern="1200" cap="none" spc="0" normalizeH="0" baseline="0" noProof="0" dirty="0">
                          <a:ln>
                            <a:noFill/>
                          </a:ln>
                          <a:solidFill>
                            <a:prstClr val="black"/>
                          </a:solidFill>
                          <a:effectLst/>
                          <a:uLnTx/>
                          <a:uFillTx/>
                          <a:latin typeface="+mn-lt"/>
                          <a:ea typeface="Calibri" panose="020F0502020204030204" pitchFamily="34" charset="0"/>
                          <a:cs typeface="Times New Roman" panose="02020603050405020304" pitchFamily="18" charset="0"/>
                        </a:rPr>
                        <a:t>Close</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535189"/>
                  </a:ext>
                </a:extLst>
              </a:tr>
            </a:tbl>
          </a:graphicData>
        </a:graphic>
      </p:graphicFrame>
    </p:spTree>
    <p:extLst>
      <p:ext uri="{BB962C8B-B14F-4D97-AF65-F5344CB8AC3E}">
        <p14:creationId xmlns:p14="http://schemas.microsoft.com/office/powerpoint/2010/main" val="17731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7692" y="128605"/>
            <a:ext cx="416065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TESTING</a:t>
            </a:r>
          </a:p>
        </p:txBody>
      </p:sp>
      <p:sp>
        <p:nvSpPr>
          <p:cNvPr id="23" name="Title 1">
            <a:extLst>
              <a:ext uri="{FF2B5EF4-FFF2-40B4-BE49-F238E27FC236}">
                <a16:creationId xmlns:a16="http://schemas.microsoft.com/office/drawing/2014/main" id="{F1AF329A-7828-4804-AAED-571E85BE51B6}"/>
              </a:ext>
            </a:extLst>
          </p:cNvPr>
          <p:cNvSpPr txBox="1">
            <a:spLocks/>
          </p:cNvSpPr>
          <p:nvPr/>
        </p:nvSpPr>
        <p:spPr>
          <a:xfrm>
            <a:off x="2429590" y="345002"/>
            <a:ext cx="2637982" cy="52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 dirty="0">
                <a:latin typeface="Adobe Fan Heiti Std B" panose="020B0700000000000000" pitchFamily="34" charset="-128"/>
                <a:ea typeface="Adobe Fan Heiti Std B" panose="020B0700000000000000" pitchFamily="34" charset="-128"/>
              </a:rPr>
              <a:t>LDR Sensor</a:t>
            </a:r>
          </a:p>
        </p:txBody>
      </p:sp>
      <p:graphicFrame>
        <p:nvGraphicFramePr>
          <p:cNvPr id="7" name="Table 6">
            <a:extLst>
              <a:ext uri="{FF2B5EF4-FFF2-40B4-BE49-F238E27FC236}">
                <a16:creationId xmlns:a16="http://schemas.microsoft.com/office/drawing/2014/main" id="{978F0A5C-A5D1-49AB-AA46-7E278A1F94BA}"/>
              </a:ext>
            </a:extLst>
          </p:cNvPr>
          <p:cNvGraphicFramePr>
            <a:graphicFrameLocks noGrp="1"/>
          </p:cNvGraphicFramePr>
          <p:nvPr>
            <p:extLst>
              <p:ext uri="{D42A27DB-BD31-4B8C-83A1-F6EECF244321}">
                <p14:modId xmlns:p14="http://schemas.microsoft.com/office/powerpoint/2010/main" val="2267341828"/>
              </p:ext>
            </p:extLst>
          </p:nvPr>
        </p:nvGraphicFramePr>
        <p:xfrm>
          <a:off x="660004" y="899961"/>
          <a:ext cx="7216671" cy="5829434"/>
        </p:xfrm>
        <a:graphic>
          <a:graphicData uri="http://schemas.openxmlformats.org/drawingml/2006/table">
            <a:tbl>
              <a:tblPr firstRow="1" bandRow="1">
                <a:tableStyleId>{B301B821-A1FF-4177-AEE7-76D212191A09}</a:tableStyleId>
              </a:tblPr>
              <a:tblGrid>
                <a:gridCol w="706163">
                  <a:extLst>
                    <a:ext uri="{9D8B030D-6E8A-4147-A177-3AD203B41FA5}">
                      <a16:colId xmlns:a16="http://schemas.microsoft.com/office/drawing/2014/main" val="4208982410"/>
                    </a:ext>
                  </a:extLst>
                </a:gridCol>
                <a:gridCol w="2214760">
                  <a:extLst>
                    <a:ext uri="{9D8B030D-6E8A-4147-A177-3AD203B41FA5}">
                      <a16:colId xmlns:a16="http://schemas.microsoft.com/office/drawing/2014/main" val="59291039"/>
                    </a:ext>
                  </a:extLst>
                </a:gridCol>
                <a:gridCol w="2147874">
                  <a:extLst>
                    <a:ext uri="{9D8B030D-6E8A-4147-A177-3AD203B41FA5}">
                      <a16:colId xmlns:a16="http://schemas.microsoft.com/office/drawing/2014/main" val="3198036751"/>
                    </a:ext>
                  </a:extLst>
                </a:gridCol>
                <a:gridCol w="2147874">
                  <a:extLst>
                    <a:ext uri="{9D8B030D-6E8A-4147-A177-3AD203B41FA5}">
                      <a16:colId xmlns:a16="http://schemas.microsoft.com/office/drawing/2014/main" val="1612254677"/>
                    </a:ext>
                  </a:extLst>
                </a:gridCol>
              </a:tblGrid>
              <a:tr h="620897">
                <a:tc>
                  <a:txBody>
                    <a:bodyPr/>
                    <a:lstStyle/>
                    <a:p>
                      <a:pPr algn="ctr"/>
                      <a:r>
                        <a:rPr lang="en-US" sz="2000">
                          <a:latin typeface="+mn-lt"/>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mn-lt"/>
                          <a:cs typeface="Times New Roman" panose="02020603050405020304" pitchFamily="18" charset="0"/>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mn-lt"/>
                          <a:cs typeface="Times New Roman" panose="02020603050405020304" pitchFamily="18" charset="0"/>
                        </a:rPr>
                        <a:t>LDR Sensor Intensity (Lux)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cs typeface="Times New Roman" panose="02020603050405020304" pitchFamily="18" charset="0"/>
                        </a:rPr>
                        <a:t>Roof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522258"/>
                  </a:ext>
                </a:extLst>
              </a:tr>
              <a:tr h="439802">
                <a:tc>
                  <a:txBody>
                    <a:bodyPr/>
                    <a:lstStyle/>
                    <a:p>
                      <a:pPr algn="ctr"/>
                      <a:r>
                        <a:rPr lang="en-US" sz="2000">
                          <a:latin typeface="+mn-lt"/>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08.00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521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2464178"/>
                  </a:ext>
                </a:extLst>
              </a:tr>
              <a:tr h="439802">
                <a:tc>
                  <a:txBody>
                    <a:bodyPr/>
                    <a:lstStyle/>
                    <a:p>
                      <a:pPr algn="ctr"/>
                      <a:r>
                        <a:rPr lang="en-US" sz="2000">
                          <a:latin typeface="+mn-lt"/>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08.05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524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758346"/>
                  </a:ext>
                </a:extLst>
              </a:tr>
              <a:tr h="439802">
                <a:tc>
                  <a:txBody>
                    <a:bodyPr/>
                    <a:lstStyle/>
                    <a:p>
                      <a:pPr algn="ctr"/>
                      <a:r>
                        <a:rPr lang="en-US" sz="2000">
                          <a:latin typeface="+mn-lt"/>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08.10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520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581115"/>
                  </a:ext>
                </a:extLst>
              </a:tr>
              <a:tr h="439802">
                <a:tc>
                  <a:txBody>
                    <a:bodyPr/>
                    <a:lstStyle/>
                    <a:p>
                      <a:pPr algn="ctr"/>
                      <a:r>
                        <a:rPr lang="en-US" sz="2000">
                          <a:latin typeface="+mn-lt"/>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08.15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521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143103"/>
                  </a:ext>
                </a:extLst>
              </a:tr>
              <a:tr h="363887">
                <a:tc>
                  <a:txBody>
                    <a:bodyPr/>
                    <a:lstStyle/>
                    <a:p>
                      <a:pPr algn="ctr"/>
                      <a:r>
                        <a:rPr lang="en-US" sz="2000">
                          <a:latin typeface="+mn-lt"/>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01.00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703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2791832"/>
                  </a:ext>
                </a:extLst>
              </a:tr>
              <a:tr h="363887">
                <a:tc>
                  <a:txBody>
                    <a:bodyPr/>
                    <a:lstStyle/>
                    <a:p>
                      <a:pPr algn="ctr"/>
                      <a:r>
                        <a:rPr lang="en-US" sz="2000">
                          <a:latin typeface="+mn-lt"/>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01.05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703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160141"/>
                  </a:ext>
                </a:extLst>
              </a:tr>
              <a:tr h="363887">
                <a:tc>
                  <a:txBody>
                    <a:bodyPr/>
                    <a:lstStyle/>
                    <a:p>
                      <a:pPr algn="ctr"/>
                      <a:r>
                        <a:rPr lang="en-US" sz="2000">
                          <a:latin typeface="+mn-lt"/>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01.10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703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6703655"/>
                  </a:ext>
                </a:extLst>
              </a:tr>
              <a:tr h="363887">
                <a:tc>
                  <a:txBody>
                    <a:bodyPr/>
                    <a:lstStyle/>
                    <a:p>
                      <a:pPr algn="ctr"/>
                      <a:r>
                        <a:rPr lang="en-US" sz="2000">
                          <a:latin typeface="+mn-lt"/>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01.15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704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3750712"/>
                  </a:ext>
                </a:extLst>
              </a:tr>
              <a:tr h="363887">
                <a:tc>
                  <a:txBody>
                    <a:bodyPr/>
                    <a:lstStyle/>
                    <a:p>
                      <a:pPr algn="ctr"/>
                      <a:r>
                        <a:rPr lang="en-US" sz="2000">
                          <a:latin typeface="+mn-lt"/>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05.00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470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979899"/>
                  </a:ext>
                </a:extLst>
              </a:tr>
              <a:tr h="439802">
                <a:tc>
                  <a:txBody>
                    <a:bodyPr/>
                    <a:lstStyle/>
                    <a:p>
                      <a:pPr algn="ctr"/>
                      <a:r>
                        <a:rPr lang="en-US" sz="2000" dirty="0">
                          <a:latin typeface="+mn-lt"/>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05.05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455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535189"/>
                  </a:ext>
                </a:extLst>
              </a:tr>
              <a:tr h="439802">
                <a:tc>
                  <a:txBody>
                    <a:bodyPr/>
                    <a:lstStyle/>
                    <a:p>
                      <a:pPr algn="ctr"/>
                      <a:r>
                        <a:rPr lang="en-US" sz="2000" dirty="0">
                          <a:latin typeface="+mn-lt"/>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05.10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443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584766"/>
                  </a:ext>
                </a:extLst>
              </a:tr>
              <a:tr h="439802">
                <a:tc>
                  <a:txBody>
                    <a:bodyPr/>
                    <a:lstStyle/>
                    <a:p>
                      <a:pPr algn="ctr"/>
                      <a:r>
                        <a:rPr lang="en-US" sz="2000" dirty="0">
                          <a:latin typeface="+mn-lt"/>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05.15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431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402807"/>
                  </a:ext>
                </a:extLst>
              </a:tr>
            </a:tbl>
          </a:graphicData>
        </a:graphic>
      </p:graphicFrame>
    </p:spTree>
    <p:extLst>
      <p:ext uri="{BB962C8B-B14F-4D97-AF65-F5344CB8AC3E}">
        <p14:creationId xmlns:p14="http://schemas.microsoft.com/office/powerpoint/2010/main" val="259589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7692" y="128605"/>
            <a:ext cx="416065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TESTING</a:t>
            </a:r>
          </a:p>
        </p:txBody>
      </p:sp>
      <p:sp>
        <p:nvSpPr>
          <p:cNvPr id="23" name="Title 1">
            <a:extLst>
              <a:ext uri="{FF2B5EF4-FFF2-40B4-BE49-F238E27FC236}">
                <a16:creationId xmlns:a16="http://schemas.microsoft.com/office/drawing/2014/main" id="{F1AF329A-7828-4804-AAED-571E85BE51B6}"/>
              </a:ext>
            </a:extLst>
          </p:cNvPr>
          <p:cNvSpPr txBox="1">
            <a:spLocks/>
          </p:cNvSpPr>
          <p:nvPr/>
        </p:nvSpPr>
        <p:spPr>
          <a:xfrm>
            <a:off x="2429590" y="345002"/>
            <a:ext cx="2637982" cy="52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 dirty="0">
                <a:latin typeface="Adobe Fan Heiti Std B" panose="020B0700000000000000" pitchFamily="34" charset="-128"/>
                <a:ea typeface="Adobe Fan Heiti Std B" panose="020B0700000000000000" pitchFamily="34" charset="-128"/>
              </a:rPr>
              <a:t>DHT11 Sensor</a:t>
            </a:r>
          </a:p>
        </p:txBody>
      </p:sp>
      <p:graphicFrame>
        <p:nvGraphicFramePr>
          <p:cNvPr id="7" name="Table 6">
            <a:extLst>
              <a:ext uri="{FF2B5EF4-FFF2-40B4-BE49-F238E27FC236}">
                <a16:creationId xmlns:a16="http://schemas.microsoft.com/office/drawing/2014/main" id="{978F0A5C-A5D1-49AB-AA46-7E278A1F94BA}"/>
              </a:ext>
            </a:extLst>
          </p:cNvPr>
          <p:cNvGraphicFramePr>
            <a:graphicFrameLocks noGrp="1"/>
          </p:cNvGraphicFramePr>
          <p:nvPr>
            <p:extLst>
              <p:ext uri="{D42A27DB-BD31-4B8C-83A1-F6EECF244321}">
                <p14:modId xmlns:p14="http://schemas.microsoft.com/office/powerpoint/2010/main" val="1176676441"/>
              </p:ext>
            </p:extLst>
          </p:nvPr>
        </p:nvGraphicFramePr>
        <p:xfrm>
          <a:off x="660004" y="899961"/>
          <a:ext cx="7216671" cy="5829434"/>
        </p:xfrm>
        <a:graphic>
          <a:graphicData uri="http://schemas.openxmlformats.org/drawingml/2006/table">
            <a:tbl>
              <a:tblPr firstRow="1" bandRow="1">
                <a:tableStyleId>{B301B821-A1FF-4177-AEE7-76D212191A09}</a:tableStyleId>
              </a:tblPr>
              <a:tblGrid>
                <a:gridCol w="706163">
                  <a:extLst>
                    <a:ext uri="{9D8B030D-6E8A-4147-A177-3AD203B41FA5}">
                      <a16:colId xmlns:a16="http://schemas.microsoft.com/office/drawing/2014/main" val="4208982410"/>
                    </a:ext>
                  </a:extLst>
                </a:gridCol>
                <a:gridCol w="2214760">
                  <a:extLst>
                    <a:ext uri="{9D8B030D-6E8A-4147-A177-3AD203B41FA5}">
                      <a16:colId xmlns:a16="http://schemas.microsoft.com/office/drawing/2014/main" val="59291039"/>
                    </a:ext>
                  </a:extLst>
                </a:gridCol>
                <a:gridCol w="2147874">
                  <a:extLst>
                    <a:ext uri="{9D8B030D-6E8A-4147-A177-3AD203B41FA5}">
                      <a16:colId xmlns:a16="http://schemas.microsoft.com/office/drawing/2014/main" val="3198036751"/>
                    </a:ext>
                  </a:extLst>
                </a:gridCol>
                <a:gridCol w="2147874">
                  <a:extLst>
                    <a:ext uri="{9D8B030D-6E8A-4147-A177-3AD203B41FA5}">
                      <a16:colId xmlns:a16="http://schemas.microsoft.com/office/drawing/2014/main" val="1612254677"/>
                    </a:ext>
                  </a:extLst>
                </a:gridCol>
              </a:tblGrid>
              <a:tr h="620897">
                <a:tc>
                  <a:txBody>
                    <a:bodyPr/>
                    <a:lstStyle/>
                    <a:p>
                      <a:pPr algn="ctr"/>
                      <a:r>
                        <a:rPr lang="en-US" sz="2000">
                          <a:latin typeface="+mn-lt"/>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mn-lt"/>
                          <a:cs typeface="Times New Roman" panose="02020603050405020304" pitchFamily="18" charset="0"/>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mn-lt"/>
                          <a:cs typeface="Times New Roman" panose="02020603050405020304" pitchFamily="18" charset="0"/>
                        </a:rPr>
                        <a:t>Temperature (</a:t>
                      </a:r>
                      <a:r>
                        <a:rPr lang="en-US" sz="2000" dirty="0" err="1">
                          <a:latin typeface="+mn-lt"/>
                          <a:cs typeface="Times New Roman" panose="02020603050405020304" pitchFamily="18" charset="0"/>
                        </a:rPr>
                        <a:t>Celcius</a:t>
                      </a:r>
                      <a:r>
                        <a:rPr lang="en-US" sz="2000" dirty="0">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mn-lt"/>
                          <a:cs typeface="Times New Roman" panose="02020603050405020304" pitchFamily="18" charset="0"/>
                        </a:rPr>
                        <a:t>Roof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522258"/>
                  </a:ext>
                </a:extLst>
              </a:tr>
              <a:tr h="439802">
                <a:tc>
                  <a:txBody>
                    <a:bodyPr/>
                    <a:lstStyle/>
                    <a:p>
                      <a:pPr algn="ctr"/>
                      <a:r>
                        <a:rPr lang="en-US" sz="2000">
                          <a:latin typeface="+mn-lt"/>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08.00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2464178"/>
                  </a:ext>
                </a:extLst>
              </a:tr>
              <a:tr h="439802">
                <a:tc>
                  <a:txBody>
                    <a:bodyPr/>
                    <a:lstStyle/>
                    <a:p>
                      <a:pPr algn="ctr"/>
                      <a:r>
                        <a:rPr lang="en-US" sz="2000">
                          <a:latin typeface="+mn-lt"/>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08.05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758346"/>
                  </a:ext>
                </a:extLst>
              </a:tr>
              <a:tr h="439802">
                <a:tc>
                  <a:txBody>
                    <a:bodyPr/>
                    <a:lstStyle/>
                    <a:p>
                      <a:pPr algn="ctr"/>
                      <a:r>
                        <a:rPr lang="en-US" sz="2000">
                          <a:latin typeface="+mn-lt"/>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08.10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581115"/>
                  </a:ext>
                </a:extLst>
              </a:tr>
              <a:tr h="439802">
                <a:tc>
                  <a:txBody>
                    <a:bodyPr/>
                    <a:lstStyle/>
                    <a:p>
                      <a:pPr algn="ctr"/>
                      <a:r>
                        <a:rPr lang="en-US" sz="2000">
                          <a:latin typeface="+mn-lt"/>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08.15 am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143103"/>
                  </a:ext>
                </a:extLst>
              </a:tr>
              <a:tr h="363887">
                <a:tc>
                  <a:txBody>
                    <a:bodyPr/>
                    <a:lstStyle/>
                    <a:p>
                      <a:pPr algn="ctr"/>
                      <a:r>
                        <a:rPr lang="en-US" sz="2000">
                          <a:latin typeface="+mn-lt"/>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01.00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2791832"/>
                  </a:ext>
                </a:extLst>
              </a:tr>
              <a:tr h="363887">
                <a:tc>
                  <a:txBody>
                    <a:bodyPr/>
                    <a:lstStyle/>
                    <a:p>
                      <a:pPr algn="ctr"/>
                      <a:r>
                        <a:rPr lang="en-US" sz="2000">
                          <a:latin typeface="+mn-lt"/>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01.05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160141"/>
                  </a:ext>
                </a:extLst>
              </a:tr>
              <a:tr h="363887">
                <a:tc>
                  <a:txBody>
                    <a:bodyPr/>
                    <a:lstStyle/>
                    <a:p>
                      <a:pPr algn="ctr"/>
                      <a:r>
                        <a:rPr lang="en-US" sz="2000">
                          <a:latin typeface="+mn-lt"/>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01.10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6703655"/>
                  </a:ext>
                </a:extLst>
              </a:tr>
              <a:tr h="363887">
                <a:tc>
                  <a:txBody>
                    <a:bodyPr/>
                    <a:lstStyle/>
                    <a:p>
                      <a:pPr algn="ctr"/>
                      <a:r>
                        <a:rPr lang="en-US" sz="2000">
                          <a:latin typeface="+mn-lt"/>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01.15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3750712"/>
                  </a:ext>
                </a:extLst>
              </a:tr>
              <a:tr h="363887">
                <a:tc>
                  <a:txBody>
                    <a:bodyPr/>
                    <a:lstStyle/>
                    <a:p>
                      <a:pPr algn="ctr"/>
                      <a:r>
                        <a:rPr lang="en-US" sz="2000">
                          <a:latin typeface="+mn-lt"/>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05.00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979899"/>
                  </a:ext>
                </a:extLst>
              </a:tr>
              <a:tr h="439802">
                <a:tc>
                  <a:txBody>
                    <a:bodyPr/>
                    <a:lstStyle/>
                    <a:p>
                      <a:pPr algn="ctr"/>
                      <a:r>
                        <a:rPr lang="en-US" sz="2000" dirty="0">
                          <a:latin typeface="+mn-lt"/>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05.05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535189"/>
                  </a:ext>
                </a:extLst>
              </a:tr>
              <a:tr h="439802">
                <a:tc>
                  <a:txBody>
                    <a:bodyPr/>
                    <a:lstStyle/>
                    <a:p>
                      <a:pPr algn="ctr"/>
                      <a:r>
                        <a:rPr lang="en-US" sz="2000" dirty="0">
                          <a:latin typeface="+mn-lt"/>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05.10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584766"/>
                  </a:ext>
                </a:extLst>
              </a:tr>
              <a:tr h="439802">
                <a:tc>
                  <a:txBody>
                    <a:bodyPr/>
                    <a:lstStyle/>
                    <a:p>
                      <a:pPr algn="ctr"/>
                      <a:r>
                        <a:rPr lang="en-US" sz="2000" dirty="0">
                          <a:latin typeface="+mn-lt"/>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ID" sz="2000" dirty="0">
                          <a:effectLst/>
                          <a:latin typeface="+mn-lt"/>
                          <a:ea typeface="Calibri" panose="020F0502020204030204" pitchFamily="34" charset="0"/>
                          <a:cs typeface="Times New Roman" panose="02020603050405020304" pitchFamily="18" charset="0"/>
                        </a:rPr>
                        <a:t>05.15 pm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Close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402807"/>
                  </a:ext>
                </a:extLst>
              </a:tr>
            </a:tbl>
          </a:graphicData>
        </a:graphic>
      </p:graphicFrame>
    </p:spTree>
    <p:extLst>
      <p:ext uri="{BB962C8B-B14F-4D97-AF65-F5344CB8AC3E}">
        <p14:creationId xmlns:p14="http://schemas.microsoft.com/office/powerpoint/2010/main" val="1247020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624774" y="1391354"/>
            <a:ext cx="2999741" cy="666399"/>
          </a:xfrm>
        </p:spPr>
        <p:txBody>
          <a:bodyPr vert="horz" lIns="91440" tIns="45720" rIns="91440" bIns="45720" rtlCol="0" anchor="t">
            <a:normAutofit/>
          </a:bodyPr>
          <a:lstStyle/>
          <a:p>
            <a:pPr marL="0" indent="0" algn="just">
              <a:lnSpc>
                <a:spcPct val="150000"/>
              </a:lnSpc>
              <a:buNone/>
            </a:pPr>
            <a:r>
              <a:rPr lang="en-US" sz="2000" dirty="0">
                <a:latin typeface="Tahoma"/>
                <a:ea typeface="Tahoma"/>
                <a:cs typeface="Tahoma"/>
              </a:rPr>
              <a:t>Questionnaire Results</a:t>
            </a:r>
          </a:p>
        </p:txBody>
      </p:sp>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24774" y="441131"/>
            <a:ext cx="416065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RESULT</a:t>
            </a:r>
          </a:p>
        </p:txBody>
      </p:sp>
      <p:sp>
        <p:nvSpPr>
          <p:cNvPr id="22" name="Content Placeholder 2">
            <a:extLst>
              <a:ext uri="{FF2B5EF4-FFF2-40B4-BE49-F238E27FC236}">
                <a16:creationId xmlns:a16="http://schemas.microsoft.com/office/drawing/2014/main" id="{B7B0AD98-A872-4179-8E65-1AFF6CDB5952}"/>
              </a:ext>
            </a:extLst>
          </p:cNvPr>
          <p:cNvSpPr txBox="1">
            <a:spLocks/>
          </p:cNvSpPr>
          <p:nvPr/>
        </p:nvSpPr>
        <p:spPr>
          <a:xfrm>
            <a:off x="624774" y="5466646"/>
            <a:ext cx="2999741" cy="6663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dirty="0">
                <a:latin typeface="Tahoma"/>
                <a:ea typeface="Tahoma"/>
                <a:cs typeface="Tahoma"/>
              </a:rPr>
              <a:t>Testing of Functionalities</a:t>
            </a:r>
          </a:p>
        </p:txBody>
      </p:sp>
      <p:sp>
        <p:nvSpPr>
          <p:cNvPr id="7" name="Rectangle 6">
            <a:extLst>
              <a:ext uri="{FF2B5EF4-FFF2-40B4-BE49-F238E27FC236}">
                <a16:creationId xmlns:a16="http://schemas.microsoft.com/office/drawing/2014/main" id="{FB898D92-3E39-4213-92E4-85756F4C4B6A}"/>
              </a:ext>
            </a:extLst>
          </p:cNvPr>
          <p:cNvSpPr/>
          <p:nvPr/>
        </p:nvSpPr>
        <p:spPr>
          <a:xfrm>
            <a:off x="633798" y="5988667"/>
            <a:ext cx="4905638" cy="369332"/>
          </a:xfrm>
          <a:prstGeom prst="rect">
            <a:avLst/>
          </a:prstGeom>
        </p:spPr>
        <p:txBody>
          <a:bodyPr wrap="none">
            <a:spAutoFit/>
          </a:bodyPr>
          <a:lstStyle/>
          <a:p>
            <a:r>
              <a:rPr lang="en-ID" dirty="0"/>
              <a:t>All functionalities of this system can work properly</a:t>
            </a:r>
          </a:p>
        </p:txBody>
      </p:sp>
      <p:sp>
        <p:nvSpPr>
          <p:cNvPr id="8" name="Rectangle 7">
            <a:extLst>
              <a:ext uri="{FF2B5EF4-FFF2-40B4-BE49-F238E27FC236}">
                <a16:creationId xmlns:a16="http://schemas.microsoft.com/office/drawing/2014/main" id="{E6B4305E-EA8C-4B12-AF21-BCCD0E765F8F}"/>
              </a:ext>
            </a:extLst>
          </p:cNvPr>
          <p:cNvSpPr/>
          <p:nvPr/>
        </p:nvSpPr>
        <p:spPr>
          <a:xfrm>
            <a:off x="624773" y="1883905"/>
            <a:ext cx="7121551" cy="646331"/>
          </a:xfrm>
          <a:prstGeom prst="rect">
            <a:avLst/>
          </a:prstGeom>
        </p:spPr>
        <p:txBody>
          <a:bodyPr wrap="square">
            <a:spAutoFit/>
          </a:bodyPr>
          <a:lstStyle/>
          <a:p>
            <a:r>
              <a:rPr lang="en-ID" dirty="0"/>
              <a:t>The satisfaction level of 10 respondents is 83% which means they are very satisfied with our system</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4442C11-32B1-4822-A102-FE58E25B64F9}"/>
                  </a:ext>
                </a:extLst>
              </p:cNvPr>
              <p:cNvSpPr txBox="1"/>
              <p:nvPr/>
            </p:nvSpPr>
            <p:spPr>
              <a:xfrm>
                <a:off x="624773" y="2721490"/>
                <a:ext cx="7544532" cy="2307555"/>
              </a:xfrm>
              <a:prstGeom prst="rect">
                <a:avLst/>
              </a:prstGeom>
              <a:noFill/>
            </p:spPr>
            <p:txBody>
              <a:bodyPr wrap="square" rtlCol="0">
                <a:spAutoFit/>
              </a:bodyPr>
              <a:lstStyle/>
              <a:p>
                <a:r>
                  <a:rPr lang="id-ID" dirty="0">
                    <a:solidFill>
                      <a:schemeClr val="tx1"/>
                    </a:solidFill>
                  </a:rPr>
                  <a:t>Maximum satisfaction number = </a:t>
                </a:r>
                <a:r>
                  <a:rPr lang="en-US" dirty="0"/>
                  <a:t>25</a:t>
                </a:r>
                <a:r>
                  <a:rPr lang="id-ID" dirty="0">
                    <a:solidFill>
                      <a:schemeClr val="tx1"/>
                    </a:solidFill>
                  </a:rPr>
                  <a:t> (assessment indicator) x </a:t>
                </a:r>
                <a:r>
                  <a:rPr lang="en-US" dirty="0"/>
                  <a:t>10</a:t>
                </a:r>
                <a:r>
                  <a:rPr lang="id-ID" dirty="0">
                    <a:solidFill>
                      <a:schemeClr val="tx1"/>
                    </a:solidFill>
                  </a:rPr>
                  <a:t> (user) = </a:t>
                </a:r>
                <a:r>
                  <a:rPr lang="en-US" dirty="0"/>
                  <a:t>2</a:t>
                </a:r>
                <a:r>
                  <a:rPr lang="en-US" dirty="0">
                    <a:solidFill>
                      <a:schemeClr val="tx1"/>
                    </a:solidFill>
                  </a:rPr>
                  <a:t>5</a:t>
                </a:r>
                <a:r>
                  <a:rPr lang="id-ID" dirty="0">
                    <a:solidFill>
                      <a:schemeClr val="tx1"/>
                    </a:solidFill>
                  </a:rPr>
                  <a:t>0</a:t>
                </a:r>
                <a:endParaRPr lang="id-ID" b="1" dirty="0">
                  <a:solidFill>
                    <a:schemeClr val="tx1"/>
                  </a:solidFill>
                </a:endParaRPr>
              </a:p>
              <a:p>
                <a:pPr>
                  <a:lnSpc>
                    <a:spcPct val="150000"/>
                  </a:lnSpc>
                </a:pPr>
                <a:r>
                  <a:rPr lang="id-ID" dirty="0">
                    <a:solidFill>
                      <a:schemeClr val="tx1"/>
                    </a:solidFill>
                  </a:rPr>
                  <a:t>Percentage of user satisfaction(%) </a:t>
                </a:r>
                <a14:m>
                  <m:oMath xmlns:m="http://schemas.openxmlformats.org/officeDocument/2006/math">
                    <m:r>
                      <a:rPr lang="en-US" b="1" i="1">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𝐓𝐨𝐭𝐚𝐥</m:t>
                        </m:r>
                        <m:r>
                          <a:rPr lang="en-US" b="1">
                            <a:solidFill>
                              <a:schemeClr val="tx1"/>
                            </a:solidFill>
                            <a:latin typeface="Cambria Math" panose="02040503050406030204" pitchFamily="18" charset="0"/>
                          </a:rPr>
                          <m:t> </m:t>
                        </m:r>
                        <m:r>
                          <a:rPr lang="id-ID" b="1" i="0" smtClean="0">
                            <a:solidFill>
                              <a:schemeClr val="tx1"/>
                            </a:solidFill>
                            <a:latin typeface="Cambria Math" panose="02040503050406030204" pitchFamily="18" charset="0"/>
                          </a:rPr>
                          <m:t>𝐮𝐬𝐞𝐫</m:t>
                        </m:r>
                        <m:r>
                          <a:rPr lang="id-ID" b="1" i="1" smtClean="0">
                            <a:solidFill>
                              <a:schemeClr val="tx1"/>
                            </a:solidFill>
                            <a:latin typeface="Cambria Math" panose="02040503050406030204" pitchFamily="18" charset="0"/>
                          </a:rPr>
                          <m:t> </m:t>
                        </m:r>
                        <m:r>
                          <a:rPr lang="id-ID" b="1" i="0" smtClean="0">
                            <a:solidFill>
                              <a:schemeClr val="tx1"/>
                            </a:solidFill>
                            <a:latin typeface="Cambria Math" panose="02040503050406030204" pitchFamily="18" charset="0"/>
                          </a:rPr>
                          <m:t>𝐬𝐚𝐭𝐢𝐬𝐟𝐚𝐜𝐭𝐢𝐨𝐧</m:t>
                        </m:r>
                      </m:num>
                      <m:den>
                        <m:r>
                          <a:rPr lang="en-US" b="1" i="1">
                            <a:solidFill>
                              <a:schemeClr val="tx1"/>
                            </a:solidFill>
                            <a:latin typeface="Cambria Math" panose="02040503050406030204" pitchFamily="18" charset="0"/>
                          </a:rPr>
                          <m:t>𝐓𝐨𝐭𝐚𝐥</m:t>
                        </m:r>
                        <m:r>
                          <a:rPr lang="en-US" b="1">
                            <a:solidFill>
                              <a:schemeClr val="tx1"/>
                            </a:solidFill>
                            <a:latin typeface="Cambria Math" panose="02040503050406030204" pitchFamily="18" charset="0"/>
                          </a:rPr>
                          <m:t> </m:t>
                        </m:r>
                        <m:r>
                          <a:rPr lang="id-ID" b="1" i="0" smtClean="0">
                            <a:solidFill>
                              <a:schemeClr val="tx1"/>
                            </a:solidFill>
                            <a:latin typeface="Cambria Math" panose="02040503050406030204" pitchFamily="18" charset="0"/>
                          </a:rPr>
                          <m:t>𝐮𝐬𝐞𝐫</m:t>
                        </m:r>
                        <m:r>
                          <a:rPr lang="id-ID" b="1" i="1" smtClean="0">
                            <a:solidFill>
                              <a:schemeClr val="tx1"/>
                            </a:solidFill>
                            <a:latin typeface="Cambria Math" panose="02040503050406030204" pitchFamily="18" charset="0"/>
                          </a:rPr>
                          <m:t> </m:t>
                        </m:r>
                        <m:r>
                          <m:rPr>
                            <m:sty m:val="p"/>
                          </m:rPr>
                          <a:rPr lang="id-ID" b="0" i="0" smtClean="0">
                            <a:solidFill>
                              <a:schemeClr val="tx1"/>
                            </a:solidFill>
                            <a:latin typeface="Cambria Math" panose="02040503050406030204" pitchFamily="18" charset="0"/>
                          </a:rPr>
                          <m:t>maximum</m:t>
                        </m:r>
                        <m:r>
                          <a:rPr lang="id-ID" b="0" i="0" smtClean="0">
                            <a:solidFill>
                              <a:schemeClr val="tx1"/>
                            </a:solidFill>
                            <a:latin typeface="Cambria Math" panose="02040503050406030204" pitchFamily="18" charset="0"/>
                          </a:rPr>
                          <m:t> </m:t>
                        </m:r>
                        <m:r>
                          <m:rPr>
                            <m:sty m:val="p"/>
                          </m:rPr>
                          <a:rPr lang="id-ID" b="0" i="0" smtClean="0">
                            <a:solidFill>
                              <a:schemeClr val="tx1"/>
                            </a:solidFill>
                            <a:latin typeface="Cambria Math" panose="02040503050406030204" pitchFamily="18" charset="0"/>
                          </a:rPr>
                          <m:t>satisfaction</m:t>
                        </m:r>
                      </m:den>
                    </m:f>
                    <m:r>
                      <a:rPr lang="en-US" b="1" i="1">
                        <a:solidFill>
                          <a:schemeClr val="tx1"/>
                        </a:solidFill>
                        <a:latin typeface="Cambria Math" panose="02040503050406030204" pitchFamily="18" charset="0"/>
                      </a:rPr>
                      <m:t>𝒙</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𝟏𝟎𝟎</m:t>
                    </m:r>
                    <m:r>
                      <a:rPr lang="en-US" b="1" i="1">
                        <a:solidFill>
                          <a:schemeClr val="tx1"/>
                        </a:solidFill>
                        <a:latin typeface="Cambria Math" panose="02040503050406030204" pitchFamily="18" charset="0"/>
                      </a:rPr>
                      <m:t>%</m:t>
                    </m:r>
                  </m:oMath>
                </a14:m>
                <a:endParaRPr lang="id-ID" b="1" dirty="0">
                  <a:solidFill>
                    <a:schemeClr val="tx1"/>
                  </a:solidFill>
                </a:endParaRPr>
              </a:p>
              <a:p>
                <a:pPr defTabSz="1882775">
                  <a:lnSpc>
                    <a:spcPct val="150000"/>
                  </a:lnSpc>
                </a:pPr>
                <a:r>
                  <a:rPr lang="id-ID" b="1" dirty="0">
                    <a:solidFill>
                      <a:schemeClr val="tx1"/>
                    </a:solidFill>
                  </a:rPr>
                  <a:t> 	                         </a:t>
                </a:r>
                <a14:m>
                  <m:oMath xmlns:m="http://schemas.openxmlformats.org/officeDocument/2006/math">
                    <m:r>
                      <a:rPr lang="en-US" sz="2400" b="1" i="1">
                        <a:solidFill>
                          <a:schemeClr val="tx1"/>
                        </a:solidFill>
                        <a:latin typeface="Cambria Math" panose="02040503050406030204" pitchFamily="18" charset="0"/>
                      </a:rPr>
                      <m:t>= </m:t>
                    </m:r>
                    <m:f>
                      <m:fPr>
                        <m:ctrlPr>
                          <a:rPr lang="id-ID" sz="2400" i="1">
                            <a:solidFill>
                              <a:schemeClr val="tx1"/>
                            </a:solidFill>
                            <a:latin typeface="Cambria Math" panose="02040503050406030204" pitchFamily="18" charset="0"/>
                          </a:rPr>
                        </m:ctrlPr>
                      </m:fPr>
                      <m:num>
                        <m:r>
                          <a:rPr lang="en-ID" sz="2400" b="1" i="1" smtClean="0">
                            <a:solidFill>
                              <a:schemeClr val="tx1"/>
                            </a:solidFill>
                            <a:latin typeface="Cambria Math" panose="02040503050406030204" pitchFamily="18" charset="0"/>
                          </a:rPr>
                          <m:t>𝟐𝟎𝟖</m:t>
                        </m:r>
                      </m:num>
                      <m:den>
                        <m:r>
                          <a:rPr lang="en-ID" sz="2400" b="1" i="1" smtClean="0">
                            <a:solidFill>
                              <a:schemeClr val="tx1"/>
                            </a:solidFill>
                            <a:latin typeface="Cambria Math" panose="02040503050406030204" pitchFamily="18" charset="0"/>
                          </a:rPr>
                          <m:t>𝟐𝟓</m:t>
                        </m:r>
                        <m:r>
                          <a:rPr lang="en-US" sz="2400" b="1" i="1">
                            <a:solidFill>
                              <a:schemeClr val="tx1"/>
                            </a:solidFill>
                            <a:latin typeface="Cambria Math" panose="02040503050406030204" pitchFamily="18" charset="0"/>
                          </a:rPr>
                          <m:t>𝟎</m:t>
                        </m:r>
                      </m:den>
                    </m:f>
                    <m:r>
                      <a:rPr lang="en-US" sz="2400" b="1" i="1">
                        <a:solidFill>
                          <a:schemeClr val="tx1"/>
                        </a:solidFill>
                        <a:latin typeface="Cambria Math" panose="02040503050406030204" pitchFamily="18" charset="0"/>
                      </a:rPr>
                      <m:t>𝒙</m:t>
                    </m:r>
                    <m:r>
                      <a:rPr lang="en-US" sz="2400" b="1" i="1">
                        <a:solidFill>
                          <a:schemeClr val="tx1"/>
                        </a:solidFill>
                        <a:latin typeface="Cambria Math" panose="02040503050406030204" pitchFamily="18" charset="0"/>
                      </a:rPr>
                      <m:t>𝟏𝟎𝟎</m:t>
                    </m:r>
                    <m:r>
                      <a:rPr lang="en-US" sz="2400" b="1" i="1">
                        <a:solidFill>
                          <a:schemeClr val="tx1"/>
                        </a:solidFill>
                        <a:latin typeface="Cambria Math" panose="02040503050406030204" pitchFamily="18" charset="0"/>
                      </a:rPr>
                      <m:t>%</m:t>
                    </m:r>
                  </m:oMath>
                </a14:m>
                <a:br>
                  <a:rPr lang="id-ID" dirty="0">
                    <a:solidFill>
                      <a:schemeClr val="tx1"/>
                    </a:solidFill>
                  </a:rPr>
                </a:br>
                <a:r>
                  <a:rPr lang="id-ID" dirty="0">
                    <a:solidFill>
                      <a:schemeClr val="tx1"/>
                    </a:solidFill>
                  </a:rPr>
                  <a:t>  	                         </a:t>
                </a:r>
                <a14:m>
                  <m:oMath xmlns:m="http://schemas.openxmlformats.org/officeDocument/2006/math">
                    <m:r>
                      <a:rPr lang="en-US" sz="2400" b="1" i="1">
                        <a:solidFill>
                          <a:schemeClr val="tx1"/>
                        </a:solidFill>
                        <a:latin typeface="Cambria Math" panose="02040503050406030204" pitchFamily="18" charset="0"/>
                      </a:rPr>
                      <m:t>=</m:t>
                    </m:r>
                    <m:r>
                      <a:rPr lang="en-ID" sz="2400" b="1" i="1" smtClean="0">
                        <a:solidFill>
                          <a:schemeClr val="tx1"/>
                        </a:solidFill>
                        <a:latin typeface="Cambria Math" panose="02040503050406030204" pitchFamily="18" charset="0"/>
                      </a:rPr>
                      <m:t>𝟖𝟑</m:t>
                    </m:r>
                    <m:r>
                      <a:rPr lang="en-US" sz="2400" b="1" i="1">
                        <a:solidFill>
                          <a:schemeClr val="tx1"/>
                        </a:solidFill>
                        <a:latin typeface="Cambria Math" panose="02040503050406030204" pitchFamily="18" charset="0"/>
                      </a:rPr>
                      <m:t>%</m:t>
                    </m:r>
                  </m:oMath>
                </a14:m>
                <a:endParaRPr lang="id-ID" sz="2400" dirty="0">
                  <a:solidFill>
                    <a:schemeClr val="tx1"/>
                  </a:solidFill>
                </a:endParaRPr>
              </a:p>
            </p:txBody>
          </p:sp>
        </mc:Choice>
        <mc:Fallback xmlns="">
          <p:sp>
            <p:nvSpPr>
              <p:cNvPr id="23" name="TextBox 22">
                <a:extLst>
                  <a:ext uri="{FF2B5EF4-FFF2-40B4-BE49-F238E27FC236}">
                    <a16:creationId xmlns:a16="http://schemas.microsoft.com/office/drawing/2014/main" id="{44442C11-32B1-4822-A102-FE58E25B64F9}"/>
                  </a:ext>
                </a:extLst>
              </p:cNvPr>
              <p:cNvSpPr txBox="1">
                <a:spLocks noRot="1" noChangeAspect="1" noMove="1" noResize="1" noEditPoints="1" noAdjustHandles="1" noChangeArrowheads="1" noChangeShapeType="1" noTextEdit="1"/>
              </p:cNvSpPr>
              <p:nvPr/>
            </p:nvSpPr>
            <p:spPr>
              <a:xfrm>
                <a:off x="624773" y="2721490"/>
                <a:ext cx="7544532" cy="2307555"/>
              </a:xfrm>
              <a:prstGeom prst="rect">
                <a:avLst/>
              </a:prstGeom>
              <a:blipFill>
                <a:blip r:embed="rId4"/>
                <a:stretch>
                  <a:fillRect l="-646" t="-1319"/>
                </a:stretch>
              </a:blipFill>
            </p:spPr>
            <p:txBody>
              <a:bodyPr/>
              <a:lstStyle/>
              <a:p>
                <a:r>
                  <a:rPr lang="en-ID">
                    <a:noFill/>
                  </a:rPr>
                  <a:t> </a:t>
                </a:r>
              </a:p>
            </p:txBody>
          </p:sp>
        </mc:Fallback>
      </mc:AlternateContent>
      <p:graphicFrame>
        <p:nvGraphicFramePr>
          <p:cNvPr id="24" name="Chart 1">
            <a:extLst>
              <a:ext uri="{FF2B5EF4-FFF2-40B4-BE49-F238E27FC236}">
                <a16:creationId xmlns:a16="http://schemas.microsoft.com/office/drawing/2014/main" id="{A016394D-791B-445E-B592-1A4003F8EDDC}"/>
              </a:ext>
            </a:extLst>
          </p:cNvPr>
          <p:cNvGraphicFramePr/>
          <p:nvPr>
            <p:extLst>
              <p:ext uri="{D42A27DB-BD31-4B8C-83A1-F6EECF244321}">
                <p14:modId xmlns:p14="http://schemas.microsoft.com/office/powerpoint/2010/main" val="893308287"/>
              </p:ext>
            </p:extLst>
          </p:nvPr>
        </p:nvGraphicFramePr>
        <p:xfrm>
          <a:off x="1577599" y="3727612"/>
          <a:ext cx="2046916" cy="13014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047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1364940" y="3463377"/>
            <a:ext cx="7568186" cy="1452462"/>
          </a:xfrm>
        </p:spPr>
        <p:txBody>
          <a:bodyPr vert="horz" lIns="91440" tIns="45720" rIns="91440" bIns="45720" rtlCol="0" anchor="t">
            <a:normAutofit/>
          </a:bodyPr>
          <a:lstStyle/>
          <a:p>
            <a:pPr marL="0" indent="0" algn="just">
              <a:lnSpc>
                <a:spcPct val="150000"/>
              </a:lnSpc>
              <a:buNone/>
            </a:pPr>
            <a:r>
              <a:rPr lang="en-US" sz="2000" dirty="0">
                <a:latin typeface="Tahoma"/>
                <a:ea typeface="Tahoma"/>
                <a:cs typeface="Tahoma"/>
              </a:rPr>
              <a:t>The results of testing the level of user satisfaction in the Rain Anticipation Clothesline Control System shows an 83% (very satisfying) number of 10 laundry spread in the </a:t>
            </a:r>
            <a:r>
              <a:rPr lang="en-US" sz="2000" dirty="0" err="1">
                <a:latin typeface="Tahoma"/>
                <a:ea typeface="Tahoma"/>
                <a:cs typeface="Tahoma"/>
              </a:rPr>
              <a:t>Tembalang</a:t>
            </a:r>
            <a:r>
              <a:rPr lang="en-US" sz="2000" dirty="0">
                <a:latin typeface="Tahoma"/>
                <a:ea typeface="Tahoma"/>
                <a:cs typeface="Tahoma"/>
              </a:rPr>
              <a:t> area.</a:t>
            </a:r>
          </a:p>
        </p:txBody>
      </p:sp>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293762" y="1487367"/>
            <a:ext cx="416065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CONCLUSION</a:t>
            </a:r>
          </a:p>
        </p:txBody>
      </p:sp>
      <p:sp>
        <p:nvSpPr>
          <p:cNvPr id="4" name="Rectangle 3">
            <a:extLst>
              <a:ext uri="{FF2B5EF4-FFF2-40B4-BE49-F238E27FC236}">
                <a16:creationId xmlns:a16="http://schemas.microsoft.com/office/drawing/2014/main" id="{ABEDD120-0647-49CA-9AD7-8FEE465FCA86}"/>
              </a:ext>
            </a:extLst>
          </p:cNvPr>
          <p:cNvSpPr/>
          <p:nvPr/>
        </p:nvSpPr>
        <p:spPr>
          <a:xfrm>
            <a:off x="1331626" y="2369151"/>
            <a:ext cx="7666899" cy="952890"/>
          </a:xfrm>
          <a:prstGeom prst="rect">
            <a:avLst/>
          </a:prstGeom>
        </p:spPr>
        <p:txBody>
          <a:bodyPr wrap="square">
            <a:spAutoFit/>
          </a:bodyPr>
          <a:lstStyle/>
          <a:p>
            <a:pPr>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The Rain Anticipation Clothesline Control System can work in two modes, manual and automatic.</a:t>
            </a:r>
            <a:endParaRPr lang="en-ID"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8955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3525897" y="1936746"/>
            <a:ext cx="5392050" cy="2116756"/>
          </a:xfrm>
        </p:spPr>
        <p:txBody>
          <a:bodyPr>
            <a:noAutofit/>
          </a:bodyPr>
          <a:lstStyle/>
          <a:p>
            <a:pPr>
              <a:lnSpc>
                <a:spcPct val="150000"/>
              </a:lnSpc>
            </a:pPr>
            <a:r>
              <a:rPr lang="en-US" sz="4800" dirty="0">
                <a:solidFill>
                  <a:srgbClr val="03438B"/>
                </a:solidFill>
                <a:latin typeface="Adobe Fan Heiti Std B" panose="020B0700000000000000" pitchFamily="34" charset="-128"/>
                <a:ea typeface="Adobe Fan Heiti Std B" panose="020B0700000000000000" pitchFamily="34" charset="-128"/>
              </a:rPr>
              <a:t>HARDWARE</a:t>
            </a:r>
            <a:br>
              <a:rPr lang="en-US" sz="4800" dirty="0">
                <a:solidFill>
                  <a:srgbClr val="03438B"/>
                </a:solidFill>
                <a:latin typeface="Adobe Fan Heiti Std B" panose="020B0700000000000000" pitchFamily="34" charset="-128"/>
                <a:ea typeface="Adobe Fan Heiti Std B" panose="020B0700000000000000" pitchFamily="34" charset="-128"/>
              </a:rPr>
            </a:br>
            <a:r>
              <a:rPr lang="en-US" sz="4800" dirty="0">
                <a:solidFill>
                  <a:srgbClr val="03438B"/>
                </a:solidFill>
                <a:latin typeface="Adobe Fan Heiti Std B" panose="020B0700000000000000" pitchFamily="34" charset="-128"/>
                <a:ea typeface="Adobe Fan Heiti Std B" panose="020B0700000000000000" pitchFamily="34" charset="-128"/>
              </a:rPr>
              <a:t>DEMONSTRATION</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99712" y="4462732"/>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88401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061611" y="1555605"/>
            <a:ext cx="5034389" cy="881784"/>
          </a:xfrm>
        </p:spPr>
        <p:txBody>
          <a:bodyPr>
            <a:normAutofit fontScale="90000"/>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PROBLEM BACKGROUND</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1101590" y="2437389"/>
            <a:ext cx="7528207" cy="2591811"/>
          </a:xfrm>
        </p:spPr>
        <p:txBody>
          <a:bodyPr vert="horz" lIns="91440" tIns="45720" rIns="91440" bIns="45720" rtlCol="0" anchor="t">
            <a:normAutofit/>
          </a:bodyPr>
          <a:lstStyle/>
          <a:p>
            <a:pPr marL="0" indent="0" algn="just">
              <a:lnSpc>
                <a:spcPct val="150000"/>
              </a:lnSpc>
              <a:buNone/>
            </a:pPr>
            <a:r>
              <a:rPr lang="en-US" sz="2000" dirty="0">
                <a:latin typeface="Tahoma"/>
                <a:ea typeface="Tahoma"/>
                <a:cs typeface="Tahoma"/>
              </a:rPr>
              <a:t>Laundry services are very dependent on weather conditions that are unpredictable every day. When it rains clothes drying in the sun, it must be immediately put into the house so as not to get wet. When the clothes are dried in the sun again, it takes time to dry them again.</a:t>
            </a:r>
          </a:p>
        </p:txBody>
      </p:sp>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Adobe Fan Heiti Std B" panose="020B0700000000000000" pitchFamily="34" charset="-128"/>
                <a:ea typeface="Adobe Fan Heiti Std B" panose="020B0700000000000000" pitchFamily="34" charset="-128"/>
              </a:rPr>
              <a:t>Thanks</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619130" y="405678"/>
            <a:ext cx="5034389"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RESEARCH GAP</a:t>
            </a:r>
          </a:p>
        </p:txBody>
      </p:sp>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grpSp>
        <p:nvGrpSpPr>
          <p:cNvPr id="7" name="Group 6">
            <a:extLst>
              <a:ext uri="{FF2B5EF4-FFF2-40B4-BE49-F238E27FC236}">
                <a16:creationId xmlns:a16="http://schemas.microsoft.com/office/drawing/2014/main" id="{10EE691E-0E4F-4199-A5DB-D5B6CFA6B9D1}"/>
              </a:ext>
            </a:extLst>
          </p:cNvPr>
          <p:cNvGrpSpPr/>
          <p:nvPr/>
        </p:nvGrpSpPr>
        <p:grpSpPr>
          <a:xfrm>
            <a:off x="619130" y="2542177"/>
            <a:ext cx="2612571" cy="2615184"/>
            <a:chOff x="812632" y="2300655"/>
            <a:chExt cx="2612571" cy="2615184"/>
          </a:xfrm>
        </p:grpSpPr>
        <p:grpSp>
          <p:nvGrpSpPr>
            <p:cNvPr id="22" name="Group 21">
              <a:extLst>
                <a:ext uri="{FF2B5EF4-FFF2-40B4-BE49-F238E27FC236}">
                  <a16:creationId xmlns:a16="http://schemas.microsoft.com/office/drawing/2014/main" id="{281941E3-5BC8-4312-9CB3-B208942B0049}"/>
                </a:ext>
              </a:extLst>
            </p:cNvPr>
            <p:cNvGrpSpPr/>
            <p:nvPr/>
          </p:nvGrpSpPr>
          <p:grpSpPr>
            <a:xfrm>
              <a:off x="812632" y="2300655"/>
              <a:ext cx="2612571" cy="2615184"/>
              <a:chOff x="4453247" y="2042556"/>
              <a:chExt cx="2612571" cy="2588821"/>
            </a:xfrm>
          </p:grpSpPr>
          <p:sp>
            <p:nvSpPr>
              <p:cNvPr id="23" name="Oval 22">
                <a:extLst>
                  <a:ext uri="{FF2B5EF4-FFF2-40B4-BE49-F238E27FC236}">
                    <a16:creationId xmlns:a16="http://schemas.microsoft.com/office/drawing/2014/main" id="{7A20A13E-B275-4A66-A2E8-69311D23AD1A}"/>
                  </a:ext>
                </a:extLst>
              </p:cNvPr>
              <p:cNvSpPr/>
              <p:nvPr/>
            </p:nvSpPr>
            <p:spPr>
              <a:xfrm>
                <a:off x="4453247" y="2042556"/>
                <a:ext cx="2612571" cy="2588821"/>
              </a:xfrm>
              <a:prstGeom prst="ellipse">
                <a:avLst/>
              </a:prstGeom>
              <a:solidFill>
                <a:schemeClr val="accent2">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7D0E1AD-B2A5-4873-A149-8D300187A5F5}"/>
                  </a:ext>
                </a:extLst>
              </p:cNvPr>
              <p:cNvSpPr/>
              <p:nvPr/>
            </p:nvSpPr>
            <p:spPr>
              <a:xfrm>
                <a:off x="4610595" y="2202873"/>
                <a:ext cx="2297875" cy="2268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Google Shape;2156;p39">
              <a:extLst>
                <a:ext uri="{FF2B5EF4-FFF2-40B4-BE49-F238E27FC236}">
                  <a16:creationId xmlns:a16="http://schemas.microsoft.com/office/drawing/2014/main" id="{EB603DB9-1651-44CB-AFA3-FF4E05ED114D}"/>
                </a:ext>
              </a:extLst>
            </p:cNvPr>
            <p:cNvSpPr/>
            <p:nvPr/>
          </p:nvSpPr>
          <p:spPr>
            <a:xfrm>
              <a:off x="1277449" y="3232633"/>
              <a:ext cx="614593" cy="760925"/>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8;p39">
              <a:extLst>
                <a:ext uri="{FF2B5EF4-FFF2-40B4-BE49-F238E27FC236}">
                  <a16:creationId xmlns:a16="http://schemas.microsoft.com/office/drawing/2014/main" id="{B229871B-071B-426B-B502-7974DCB207CF}"/>
                </a:ext>
              </a:extLst>
            </p:cNvPr>
            <p:cNvSpPr/>
            <p:nvPr/>
          </p:nvSpPr>
          <p:spPr>
            <a:xfrm>
              <a:off x="2044244" y="3225046"/>
              <a:ext cx="918888" cy="79038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574C4C83-F983-4A9E-9C51-63A4A754D783}"/>
              </a:ext>
            </a:extLst>
          </p:cNvPr>
          <p:cNvSpPr/>
          <p:nvPr/>
        </p:nvSpPr>
        <p:spPr>
          <a:xfrm>
            <a:off x="9598503" y="1287462"/>
            <a:ext cx="2481894" cy="1129796"/>
          </a:xfrm>
          <a:prstGeom prst="rect">
            <a:avLst/>
          </a:prstGeom>
        </p:spPr>
        <p:txBody>
          <a:bodyPr wrap="square">
            <a:spAutoFit/>
          </a:bodyPr>
          <a:lstStyle/>
          <a:p>
            <a:pPr lvl="0" algn="ctr">
              <a:lnSpc>
                <a:spcPct val="115000"/>
              </a:lnSpc>
              <a:spcBef>
                <a:spcPts val="600"/>
              </a:spcBef>
            </a:pPr>
            <a:r>
              <a:rPr lang="en-US" sz="2000" dirty="0">
                <a:solidFill>
                  <a:schemeClr val="bg1"/>
                </a:solidFill>
                <a:latin typeface="Bebas Kai" panose="04050603020B02020204" pitchFamily="82" charset="0"/>
              </a:rPr>
              <a:t>Internet of things is not implemented on those research.</a:t>
            </a:r>
          </a:p>
        </p:txBody>
      </p:sp>
      <p:cxnSp>
        <p:nvCxnSpPr>
          <p:cNvPr id="28" name="Elbow Connector 60">
            <a:extLst>
              <a:ext uri="{FF2B5EF4-FFF2-40B4-BE49-F238E27FC236}">
                <a16:creationId xmlns:a16="http://schemas.microsoft.com/office/drawing/2014/main" id="{0F58C05A-4474-4A71-84E0-5149762FB2C5}"/>
              </a:ext>
            </a:extLst>
          </p:cNvPr>
          <p:cNvCxnSpPr>
            <a:cxnSpLocks/>
          </p:cNvCxnSpPr>
          <p:nvPr/>
        </p:nvCxnSpPr>
        <p:spPr>
          <a:xfrm>
            <a:off x="1925415" y="5157361"/>
            <a:ext cx="796939" cy="694676"/>
          </a:xfrm>
          <a:prstGeom prst="bentConnector3">
            <a:avLst>
              <a:gd name="adj1" fmla="val 1689"/>
            </a:avLst>
          </a:prstGeom>
          <a:ln>
            <a:solidFill>
              <a:schemeClr val="accent2"/>
            </a:solidFill>
            <a:headEnd type="none"/>
            <a:tailEnd type="diamond"/>
          </a:ln>
        </p:spPr>
        <p:style>
          <a:lnRef idx="1">
            <a:schemeClr val="accent6"/>
          </a:lnRef>
          <a:fillRef idx="0">
            <a:schemeClr val="accent6"/>
          </a:fillRef>
          <a:effectRef idx="0">
            <a:schemeClr val="accent6"/>
          </a:effectRef>
          <a:fontRef idx="minor">
            <a:schemeClr val="tx1"/>
          </a:fontRef>
        </p:style>
      </p:cxnSp>
      <p:cxnSp>
        <p:nvCxnSpPr>
          <p:cNvPr id="30" name="Elbow Connector 59">
            <a:extLst>
              <a:ext uri="{FF2B5EF4-FFF2-40B4-BE49-F238E27FC236}">
                <a16:creationId xmlns:a16="http://schemas.microsoft.com/office/drawing/2014/main" id="{564802CA-DB12-4D74-B16F-4C9626E08B03}"/>
              </a:ext>
            </a:extLst>
          </p:cNvPr>
          <p:cNvCxnSpPr/>
          <p:nvPr/>
        </p:nvCxnSpPr>
        <p:spPr>
          <a:xfrm flipV="1">
            <a:off x="1921166" y="1870180"/>
            <a:ext cx="778039" cy="632600"/>
          </a:xfrm>
          <a:prstGeom prst="bentConnector3">
            <a:avLst>
              <a:gd name="adj1" fmla="val -869"/>
            </a:avLst>
          </a:prstGeom>
          <a:ln>
            <a:solidFill>
              <a:schemeClr val="accent2"/>
            </a:solidFill>
            <a:headEnd type="none"/>
            <a:tailEnd type="diamond"/>
          </a:ln>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597C14AC-CDD9-4070-9002-4577A4959BD1}"/>
              </a:ext>
            </a:extLst>
          </p:cNvPr>
          <p:cNvSpPr/>
          <p:nvPr/>
        </p:nvSpPr>
        <p:spPr>
          <a:xfrm>
            <a:off x="2798616" y="1315955"/>
            <a:ext cx="2488767" cy="1200329"/>
          </a:xfrm>
          <a:prstGeom prst="rect">
            <a:avLst/>
          </a:prstGeom>
        </p:spPr>
        <p:txBody>
          <a:bodyPr wrap="square">
            <a:spAutoFit/>
          </a:bodyPr>
          <a:lstStyle/>
          <a:p>
            <a:r>
              <a:rPr lang="en-US" sz="1200" dirty="0" err="1">
                <a:solidFill>
                  <a:srgbClr val="2C3E50"/>
                </a:solidFill>
                <a:latin typeface="Arial" pitchFamily="34" charset="0"/>
                <a:cs typeface="Arial" pitchFamily="34" charset="0"/>
              </a:rPr>
              <a:t>Alat</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Pengendali</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Atap</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Jemuran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Otomatis</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Dengan</a:t>
            </a:r>
            <a:r>
              <a:rPr lang="en-US" sz="1200" dirty="0">
                <a:solidFill>
                  <a:srgbClr val="2C3E50"/>
                </a:solidFill>
                <a:latin typeface="Arial" pitchFamily="34" charset="0"/>
                <a:cs typeface="Arial" pitchFamily="34" charset="0"/>
              </a:rPr>
              <a:t> Sensor </a:t>
            </a:r>
            <a:r>
              <a:rPr lang="en-US" sz="1200" dirty="0" err="1">
                <a:solidFill>
                  <a:srgbClr val="2C3E50"/>
                </a:solidFill>
                <a:latin typeface="Arial" pitchFamily="34" charset="0"/>
                <a:cs typeface="Arial" pitchFamily="34" charset="0"/>
              </a:rPr>
              <a:t>Cahaya</a:t>
            </a:r>
            <a:r>
              <a:rPr lang="en-US" sz="1200" dirty="0">
                <a:solidFill>
                  <a:srgbClr val="2C3E50"/>
                </a:solidFill>
                <a:latin typeface="Arial" pitchFamily="34" charset="0"/>
                <a:cs typeface="Arial" pitchFamily="34" charset="0"/>
              </a:rPr>
              <a:t> Dan Sensor Air </a:t>
            </a:r>
            <a:r>
              <a:rPr lang="en-US" sz="1200" dirty="0" err="1">
                <a:solidFill>
                  <a:srgbClr val="2C3E50"/>
                </a:solidFill>
                <a:latin typeface="Arial" pitchFamily="34" charset="0"/>
                <a:cs typeface="Arial" pitchFamily="34" charset="0"/>
              </a:rPr>
              <a:t>Berbasiskan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Mikrokontroler</a:t>
            </a:r>
            <a:r>
              <a:rPr lang="en-US" sz="1200" dirty="0">
                <a:solidFill>
                  <a:srgbClr val="2C3E50"/>
                </a:solidFill>
                <a:latin typeface="Arial" pitchFamily="34" charset="0"/>
                <a:cs typeface="Arial" pitchFamily="34" charset="0"/>
              </a:rPr>
              <a:t> ATmega16 </a:t>
            </a:r>
          </a:p>
          <a:p>
            <a:endParaRPr lang="en-US" sz="1200" dirty="0">
              <a:solidFill>
                <a:srgbClr val="2C3E50"/>
              </a:solidFill>
              <a:latin typeface="Arial" pitchFamily="34" charset="0"/>
              <a:cs typeface="Arial" pitchFamily="34" charset="0"/>
            </a:endParaRPr>
          </a:p>
          <a:p>
            <a:r>
              <a:rPr lang="en-US" sz="1200" dirty="0">
                <a:solidFill>
                  <a:srgbClr val="2C3E50"/>
                </a:solidFill>
                <a:latin typeface="Arial" pitchFamily="34" charset="0"/>
                <a:cs typeface="Arial" pitchFamily="34" charset="0"/>
              </a:rPr>
              <a:t>(</a:t>
            </a:r>
            <a:r>
              <a:rPr lang="en-US" sz="1200" dirty="0" err="1">
                <a:solidFill>
                  <a:srgbClr val="2C3E50"/>
                </a:solidFill>
                <a:latin typeface="Arial" pitchFamily="34" charset="0"/>
                <a:cs typeface="Arial" pitchFamily="34" charset="0"/>
              </a:rPr>
              <a:t>Mufida</a:t>
            </a:r>
            <a:r>
              <a:rPr lang="en-US" sz="1200" dirty="0">
                <a:solidFill>
                  <a:srgbClr val="2C3E50"/>
                </a:solidFill>
                <a:latin typeface="Arial" pitchFamily="34" charset="0"/>
                <a:cs typeface="Arial" pitchFamily="34" charset="0"/>
              </a:rPr>
              <a:t> dan Abas, 2017)</a:t>
            </a:r>
          </a:p>
        </p:txBody>
      </p:sp>
      <p:sp>
        <p:nvSpPr>
          <p:cNvPr id="32" name="Rectangle 31">
            <a:extLst>
              <a:ext uri="{FF2B5EF4-FFF2-40B4-BE49-F238E27FC236}">
                <a16:creationId xmlns:a16="http://schemas.microsoft.com/office/drawing/2014/main" id="{0CC0FA1A-4831-4D59-9422-0F84D2EE8207}"/>
              </a:ext>
            </a:extLst>
          </p:cNvPr>
          <p:cNvSpPr/>
          <p:nvPr/>
        </p:nvSpPr>
        <p:spPr>
          <a:xfrm>
            <a:off x="2798617" y="5409433"/>
            <a:ext cx="2332904" cy="1015663"/>
          </a:xfrm>
          <a:prstGeom prst="rect">
            <a:avLst/>
          </a:prstGeom>
        </p:spPr>
        <p:txBody>
          <a:bodyPr wrap="square">
            <a:spAutoFit/>
          </a:bodyPr>
          <a:lstStyle/>
          <a:p>
            <a:r>
              <a:rPr lang="en-US" sz="1200" dirty="0" err="1">
                <a:solidFill>
                  <a:srgbClr val="2C3E50"/>
                </a:solidFill>
                <a:latin typeface="Arial" pitchFamily="34" charset="0"/>
                <a:cs typeface="Arial" pitchFamily="34" charset="0"/>
              </a:rPr>
              <a:t>Desain</a:t>
            </a:r>
            <a:r>
              <a:rPr lang="en-US" sz="1200" dirty="0">
                <a:solidFill>
                  <a:srgbClr val="2C3E50"/>
                </a:solidFill>
                <a:latin typeface="Arial" pitchFamily="34" charset="0"/>
                <a:cs typeface="Arial" pitchFamily="34" charset="0"/>
              </a:rPr>
              <a:t> System Smart Clothesline </a:t>
            </a:r>
            <a:r>
              <a:rPr lang="en-US" sz="1200" dirty="0" err="1">
                <a:solidFill>
                  <a:srgbClr val="2C3E50"/>
                </a:solidFill>
                <a:latin typeface="Arial" pitchFamily="34" charset="0"/>
                <a:cs typeface="Arial" pitchFamily="34" charset="0"/>
              </a:rPr>
              <a:t>Berbasis</a:t>
            </a:r>
            <a:r>
              <a:rPr lang="en-US" sz="1200" dirty="0">
                <a:solidFill>
                  <a:srgbClr val="2C3E50"/>
                </a:solidFill>
                <a:latin typeface="Arial" pitchFamily="34" charset="0"/>
                <a:cs typeface="Arial" pitchFamily="34" charset="0"/>
              </a:rPr>
              <a:t> Arduino </a:t>
            </a:r>
            <a:r>
              <a:rPr lang="en-US" sz="1200" dirty="0" err="1">
                <a:solidFill>
                  <a:srgbClr val="2C3E50"/>
                </a:solidFill>
                <a:latin typeface="Arial" pitchFamily="34" charset="0"/>
                <a:cs typeface="Arial" pitchFamily="34" charset="0"/>
              </a:rPr>
              <a:t>Dengan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Metode</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Logika</a:t>
            </a:r>
            <a:r>
              <a:rPr lang="en-US" sz="1200" dirty="0">
                <a:solidFill>
                  <a:srgbClr val="2C3E50"/>
                </a:solidFill>
                <a:latin typeface="Arial" pitchFamily="34" charset="0"/>
                <a:cs typeface="Arial" pitchFamily="34" charset="0"/>
              </a:rPr>
              <a:t> Fuzzy</a:t>
            </a:r>
          </a:p>
          <a:p>
            <a:endParaRPr lang="en-US" sz="1200" dirty="0">
              <a:solidFill>
                <a:srgbClr val="2C3E50"/>
              </a:solidFill>
              <a:latin typeface="Arial" pitchFamily="34" charset="0"/>
              <a:cs typeface="Arial" pitchFamily="34" charset="0"/>
            </a:endParaRPr>
          </a:p>
          <a:p>
            <a:r>
              <a:rPr lang="en-US" sz="1200" dirty="0">
                <a:solidFill>
                  <a:srgbClr val="2C3E50"/>
                </a:solidFill>
                <a:latin typeface="Arial" pitchFamily="34" charset="0"/>
                <a:cs typeface="Arial" pitchFamily="34" charset="0"/>
              </a:rPr>
              <a:t>(Candra dan Very, 2018)</a:t>
            </a:r>
          </a:p>
        </p:txBody>
      </p:sp>
      <p:cxnSp>
        <p:nvCxnSpPr>
          <p:cNvPr id="40" name="Elbow Connector 59">
            <a:extLst>
              <a:ext uri="{FF2B5EF4-FFF2-40B4-BE49-F238E27FC236}">
                <a16:creationId xmlns:a16="http://schemas.microsoft.com/office/drawing/2014/main" id="{3FCD4174-50A7-4F07-8D55-B802580B790B}"/>
              </a:ext>
            </a:extLst>
          </p:cNvPr>
          <p:cNvCxnSpPr>
            <a:cxnSpLocks/>
          </p:cNvCxnSpPr>
          <p:nvPr/>
        </p:nvCxnSpPr>
        <p:spPr>
          <a:xfrm flipV="1">
            <a:off x="3136324" y="2424376"/>
            <a:ext cx="3706321" cy="924880"/>
          </a:xfrm>
          <a:prstGeom prst="bentConnector3">
            <a:avLst>
              <a:gd name="adj1" fmla="val 50000"/>
            </a:avLst>
          </a:prstGeom>
          <a:ln>
            <a:solidFill>
              <a:schemeClr val="accent2"/>
            </a:solidFill>
            <a:headEnd type="none"/>
            <a:tailEnd type="diamond"/>
          </a:ln>
        </p:spPr>
        <p:style>
          <a:lnRef idx="1">
            <a:schemeClr val="accent6"/>
          </a:lnRef>
          <a:fillRef idx="0">
            <a:schemeClr val="accent6"/>
          </a:fillRef>
          <a:effectRef idx="0">
            <a:schemeClr val="accent6"/>
          </a:effectRef>
          <a:fontRef idx="minor">
            <a:schemeClr val="tx1"/>
          </a:fontRef>
        </p:style>
      </p:cxnSp>
      <p:cxnSp>
        <p:nvCxnSpPr>
          <p:cNvPr id="47" name="Elbow Connector 59">
            <a:extLst>
              <a:ext uri="{FF2B5EF4-FFF2-40B4-BE49-F238E27FC236}">
                <a16:creationId xmlns:a16="http://schemas.microsoft.com/office/drawing/2014/main" id="{FD9196BB-22A1-4D66-A797-AA637CA64321}"/>
              </a:ext>
            </a:extLst>
          </p:cNvPr>
          <p:cNvCxnSpPr>
            <a:cxnSpLocks/>
          </p:cNvCxnSpPr>
          <p:nvPr/>
        </p:nvCxnSpPr>
        <p:spPr>
          <a:xfrm>
            <a:off x="3136324" y="4350282"/>
            <a:ext cx="3706321" cy="924880"/>
          </a:xfrm>
          <a:prstGeom prst="bentConnector3">
            <a:avLst>
              <a:gd name="adj1" fmla="val 50000"/>
            </a:avLst>
          </a:prstGeom>
          <a:ln>
            <a:solidFill>
              <a:schemeClr val="accent2"/>
            </a:solidFill>
            <a:headEnd type="none"/>
            <a:tailEnd type="diamond"/>
          </a:ln>
        </p:spPr>
        <p:style>
          <a:lnRef idx="1">
            <a:schemeClr val="accent6"/>
          </a:lnRef>
          <a:fillRef idx="0">
            <a:schemeClr val="accent6"/>
          </a:fillRef>
          <a:effectRef idx="0">
            <a:schemeClr val="accent6"/>
          </a:effectRef>
          <a:fontRef idx="minor">
            <a:schemeClr val="tx1"/>
          </a:fontRef>
        </p:style>
      </p:cxnSp>
      <p:sp>
        <p:nvSpPr>
          <p:cNvPr id="48" name="Rectangle 47">
            <a:extLst>
              <a:ext uri="{FF2B5EF4-FFF2-40B4-BE49-F238E27FC236}">
                <a16:creationId xmlns:a16="http://schemas.microsoft.com/office/drawing/2014/main" id="{61FB1A1A-157E-4CD2-A01E-74579AB6CDF8}"/>
              </a:ext>
            </a:extLst>
          </p:cNvPr>
          <p:cNvSpPr/>
          <p:nvPr/>
        </p:nvSpPr>
        <p:spPr>
          <a:xfrm>
            <a:off x="5331650" y="2536100"/>
            <a:ext cx="2612571" cy="1015663"/>
          </a:xfrm>
          <a:prstGeom prst="rect">
            <a:avLst/>
          </a:prstGeom>
        </p:spPr>
        <p:txBody>
          <a:bodyPr wrap="square">
            <a:spAutoFit/>
          </a:bodyPr>
          <a:lstStyle/>
          <a:p>
            <a:r>
              <a:rPr lang="en-US" sz="1200" dirty="0" err="1">
                <a:solidFill>
                  <a:srgbClr val="2C3E50"/>
                </a:solidFill>
                <a:latin typeface="Arial" pitchFamily="34" charset="0"/>
                <a:cs typeface="Arial" pitchFamily="34" charset="0"/>
              </a:rPr>
              <a:t>Rancang</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Bangun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Sistem</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Jemuran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Otomatis</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dengan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Kendali</a:t>
            </a:r>
            <a:r>
              <a:rPr lang="en-US" sz="1200" dirty="0">
                <a:solidFill>
                  <a:srgbClr val="2C3E50"/>
                </a:solidFill>
                <a:latin typeface="Arial" pitchFamily="34" charset="0"/>
                <a:cs typeface="Arial" pitchFamily="34" charset="0"/>
              </a:rPr>
              <a:t> Raspberry PI</a:t>
            </a:r>
          </a:p>
          <a:p>
            <a:endParaRPr lang="en-US" sz="1200" dirty="0">
              <a:solidFill>
                <a:srgbClr val="2C3E50"/>
              </a:solidFill>
              <a:latin typeface="Arial" pitchFamily="34" charset="0"/>
              <a:cs typeface="Arial" pitchFamily="34" charset="0"/>
            </a:endParaRPr>
          </a:p>
          <a:p>
            <a:r>
              <a:rPr lang="en-US" sz="1200" dirty="0">
                <a:solidFill>
                  <a:srgbClr val="2C3E50"/>
                </a:solidFill>
                <a:latin typeface="Arial" pitchFamily="34" charset="0"/>
                <a:cs typeface="Arial" pitchFamily="34" charset="0"/>
              </a:rPr>
              <a:t>(Faisal, </a:t>
            </a:r>
            <a:r>
              <a:rPr lang="en-US" sz="1200" dirty="0" err="1">
                <a:solidFill>
                  <a:srgbClr val="2C3E50"/>
                </a:solidFill>
                <a:latin typeface="Arial" pitchFamily="34" charset="0"/>
                <a:cs typeface="Arial" pitchFamily="34" charset="0"/>
              </a:rPr>
              <a:t>Aliyadi</a:t>
            </a:r>
            <a:r>
              <a:rPr lang="en-US" sz="1200" dirty="0">
                <a:solidFill>
                  <a:srgbClr val="2C3E50"/>
                </a:solidFill>
                <a:latin typeface="Arial" pitchFamily="34" charset="0"/>
                <a:cs typeface="Arial" pitchFamily="34" charset="0"/>
              </a:rPr>
              <a:t>  dan </a:t>
            </a:r>
            <a:r>
              <a:rPr lang="en-US" sz="1200" dirty="0" err="1">
                <a:solidFill>
                  <a:srgbClr val="2C3E50"/>
                </a:solidFill>
                <a:latin typeface="Arial" pitchFamily="34" charset="0"/>
                <a:cs typeface="Arial" pitchFamily="34" charset="0"/>
              </a:rPr>
              <a:t>Angga</a:t>
            </a:r>
            <a:r>
              <a:rPr lang="en-US" sz="1200" dirty="0">
                <a:solidFill>
                  <a:srgbClr val="2C3E50"/>
                </a:solidFill>
                <a:latin typeface="Arial" pitchFamily="34" charset="0"/>
                <a:cs typeface="Arial" pitchFamily="34" charset="0"/>
              </a:rPr>
              <a:t>, 2018)</a:t>
            </a:r>
          </a:p>
        </p:txBody>
      </p:sp>
      <p:sp>
        <p:nvSpPr>
          <p:cNvPr id="49" name="Rectangle 48">
            <a:extLst>
              <a:ext uri="{FF2B5EF4-FFF2-40B4-BE49-F238E27FC236}">
                <a16:creationId xmlns:a16="http://schemas.microsoft.com/office/drawing/2014/main" id="{E18D4A92-99A3-45B0-A532-A8D23783BD23}"/>
              </a:ext>
            </a:extLst>
          </p:cNvPr>
          <p:cNvSpPr/>
          <p:nvPr/>
        </p:nvSpPr>
        <p:spPr>
          <a:xfrm>
            <a:off x="5308502" y="4321241"/>
            <a:ext cx="2862946" cy="830997"/>
          </a:xfrm>
          <a:prstGeom prst="rect">
            <a:avLst/>
          </a:prstGeom>
        </p:spPr>
        <p:txBody>
          <a:bodyPr wrap="square">
            <a:spAutoFit/>
          </a:bodyPr>
          <a:lstStyle/>
          <a:p>
            <a:r>
              <a:rPr lang="en-US" sz="1200" dirty="0" err="1">
                <a:solidFill>
                  <a:srgbClr val="2C3E50"/>
                </a:solidFill>
                <a:latin typeface="Arial" pitchFamily="34" charset="0"/>
                <a:cs typeface="Arial" pitchFamily="34" charset="0"/>
              </a:rPr>
              <a:t>Rancang</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Bangun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Sistem</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Jemuran</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Otomatis</a:t>
            </a:r>
            <a:r>
              <a:rPr lang="en-US" sz="1200" dirty="0">
                <a:solidFill>
                  <a:srgbClr val="2C3E50"/>
                </a:solidFill>
                <a:latin typeface="Arial" pitchFamily="34" charset="0"/>
                <a:cs typeface="Arial" pitchFamily="34" charset="0"/>
              </a:rPr>
              <a:t> </a:t>
            </a:r>
            <a:r>
              <a:rPr lang="en-US" sz="1200" dirty="0" err="1">
                <a:solidFill>
                  <a:srgbClr val="2C3E50"/>
                </a:solidFill>
                <a:latin typeface="Arial" pitchFamily="34" charset="0"/>
                <a:cs typeface="Arial" pitchFamily="34" charset="0"/>
              </a:rPr>
              <a:t>Berbasis</a:t>
            </a:r>
            <a:r>
              <a:rPr lang="en-US" sz="1200" dirty="0">
                <a:solidFill>
                  <a:srgbClr val="2C3E50"/>
                </a:solidFill>
                <a:latin typeface="Arial" pitchFamily="34" charset="0"/>
                <a:cs typeface="Arial" pitchFamily="34" charset="0"/>
              </a:rPr>
              <a:t> Arduino Uno </a:t>
            </a:r>
          </a:p>
          <a:p>
            <a:endParaRPr lang="en-US" sz="1200" dirty="0">
              <a:solidFill>
                <a:srgbClr val="2C3E50"/>
              </a:solidFill>
              <a:latin typeface="Arial" pitchFamily="34" charset="0"/>
              <a:cs typeface="Arial" pitchFamily="34" charset="0"/>
            </a:endParaRPr>
          </a:p>
          <a:p>
            <a:r>
              <a:rPr lang="en-US" sz="1200" dirty="0">
                <a:solidFill>
                  <a:srgbClr val="2C3E50"/>
                </a:solidFill>
                <a:latin typeface="Arial" pitchFamily="34" charset="0"/>
                <a:cs typeface="Arial" pitchFamily="34" charset="0"/>
              </a:rPr>
              <a:t>(</a:t>
            </a:r>
            <a:r>
              <a:rPr lang="en-US" sz="1200" dirty="0" err="1">
                <a:solidFill>
                  <a:srgbClr val="2C3E50"/>
                </a:solidFill>
                <a:latin typeface="Arial" pitchFamily="34" charset="0"/>
                <a:cs typeface="Arial" pitchFamily="34" charset="0"/>
              </a:rPr>
              <a:t>Yuwono</a:t>
            </a:r>
            <a:r>
              <a:rPr lang="en-US" sz="1200" dirty="0">
                <a:solidFill>
                  <a:srgbClr val="2C3E50"/>
                </a:solidFill>
                <a:latin typeface="Arial" pitchFamily="34" charset="0"/>
                <a:cs typeface="Arial" pitchFamily="34" charset="0"/>
              </a:rPr>
              <a:t> dan </a:t>
            </a:r>
            <a:r>
              <a:rPr lang="en-US" sz="1200" dirty="0" err="1">
                <a:solidFill>
                  <a:srgbClr val="2C3E50"/>
                </a:solidFill>
                <a:latin typeface="Arial" pitchFamily="34" charset="0"/>
                <a:cs typeface="Arial" pitchFamily="34" charset="0"/>
              </a:rPr>
              <a:t>Alam</a:t>
            </a:r>
            <a:r>
              <a:rPr lang="en-US" sz="1200" dirty="0">
                <a:solidFill>
                  <a:srgbClr val="2C3E50"/>
                </a:solidFill>
                <a:latin typeface="Arial" pitchFamily="34" charset="0"/>
                <a:cs typeface="Arial" pitchFamily="34" charset="0"/>
              </a:rPr>
              <a:t>, 2018)</a:t>
            </a:r>
          </a:p>
        </p:txBody>
      </p:sp>
    </p:spTree>
    <p:extLst>
      <p:ext uri="{BB962C8B-B14F-4D97-AF65-F5344CB8AC3E}">
        <p14:creationId xmlns:p14="http://schemas.microsoft.com/office/powerpoint/2010/main" val="65530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061611" y="1555605"/>
            <a:ext cx="5034389"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AIMS</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1101590" y="2437389"/>
            <a:ext cx="7528207" cy="2591811"/>
          </a:xfrm>
        </p:spPr>
        <p:txBody>
          <a:bodyPr vert="horz" lIns="91440" tIns="45720" rIns="91440" bIns="45720" rtlCol="0" anchor="t">
            <a:normAutofit/>
          </a:bodyPr>
          <a:lstStyle/>
          <a:p>
            <a:pPr marL="0" indent="0" algn="just">
              <a:lnSpc>
                <a:spcPct val="150000"/>
              </a:lnSpc>
              <a:buNone/>
            </a:pPr>
            <a:r>
              <a:rPr lang="en-US" sz="2000" dirty="0">
                <a:latin typeface="Tahoma"/>
                <a:ea typeface="Tahoma"/>
                <a:cs typeface="Tahoma"/>
              </a:rPr>
              <a:t>Design and build a Rain Anticipation Clothesline Control System integrated with an Android-based smartphone that is used to anticipate rain when it rains.</a:t>
            </a:r>
          </a:p>
        </p:txBody>
      </p:sp>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Tree>
    <p:extLst>
      <p:ext uri="{BB962C8B-B14F-4D97-AF65-F5344CB8AC3E}">
        <p14:creationId xmlns:p14="http://schemas.microsoft.com/office/powerpoint/2010/main" val="43580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1331627" y="2574106"/>
            <a:ext cx="7568186" cy="2591811"/>
          </a:xfrm>
        </p:spPr>
        <p:txBody>
          <a:bodyPr vert="horz" lIns="91440" tIns="45720" rIns="91440" bIns="45720" rtlCol="0" anchor="t">
            <a:normAutofit/>
          </a:bodyPr>
          <a:lstStyle/>
          <a:p>
            <a:pPr marL="0" indent="0" algn="just">
              <a:lnSpc>
                <a:spcPct val="150000"/>
              </a:lnSpc>
              <a:buNone/>
            </a:pPr>
            <a:r>
              <a:rPr lang="en-US" sz="2000" dirty="0">
                <a:latin typeface="Tahoma"/>
                <a:ea typeface="Tahoma"/>
                <a:cs typeface="Tahoma"/>
              </a:rPr>
              <a:t>Help laundry owners in monitoring clothesline conditions.</a:t>
            </a:r>
          </a:p>
          <a:p>
            <a:pPr marL="0" indent="0" algn="just">
              <a:lnSpc>
                <a:spcPct val="150000"/>
              </a:lnSpc>
              <a:buNone/>
            </a:pPr>
            <a:r>
              <a:rPr lang="en-US" sz="2000" dirty="0">
                <a:latin typeface="Tahoma"/>
                <a:ea typeface="Tahoma"/>
                <a:cs typeface="Tahoma"/>
              </a:rPr>
              <a:t>Help laundry owners to speed up the process of drying clothes.</a:t>
            </a:r>
          </a:p>
          <a:p>
            <a:pPr marL="0" indent="0" algn="just">
              <a:lnSpc>
                <a:spcPct val="150000"/>
              </a:lnSpc>
              <a:buNone/>
            </a:pPr>
            <a:r>
              <a:rPr lang="en-US" sz="2000" dirty="0">
                <a:latin typeface="Tahoma"/>
                <a:ea typeface="Tahoma"/>
                <a:cs typeface="Tahoma"/>
              </a:rPr>
              <a:t>Help laundry owners in protecting clothes line when it rains.</a:t>
            </a:r>
          </a:p>
        </p:txBody>
      </p:sp>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1293762" y="1487367"/>
            <a:ext cx="416065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THE BENEFITS</a:t>
            </a:r>
          </a:p>
        </p:txBody>
      </p:sp>
    </p:spTree>
    <p:extLst>
      <p:ext uri="{BB962C8B-B14F-4D97-AF65-F5344CB8AC3E}">
        <p14:creationId xmlns:p14="http://schemas.microsoft.com/office/powerpoint/2010/main" val="280008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Adobe Fan Heiti Std B" panose="020B0700000000000000" pitchFamily="34" charset="-128"/>
                <a:ea typeface="Adobe Fan Heiti Std B" panose="020B0700000000000000" pitchFamily="34" charset="-128"/>
              </a:rPr>
              <a:t>METHOD</a:t>
            </a:r>
          </a:p>
        </p:txBody>
      </p:sp>
      <p:grpSp>
        <p:nvGrpSpPr>
          <p:cNvPr id="9" name="Group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eaker">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9813" y="2973678"/>
              <a:ext cx="3884322" cy="3884322"/>
            </a:xfrm>
            <a:prstGeom prst="rect">
              <a:avLst/>
            </a:prstGeom>
          </p:spPr>
        </p:pic>
      </p:grpSp>
      <p:graphicFrame>
        <p:nvGraphicFramePr>
          <p:cNvPr id="11" name="Diagram 10">
            <a:extLst>
              <a:ext uri="{FF2B5EF4-FFF2-40B4-BE49-F238E27FC236}">
                <a16:creationId xmlns:a16="http://schemas.microsoft.com/office/drawing/2014/main" id="{D32CE14B-3BA1-4454-827F-251611057F3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509408239"/>
              </p:ext>
            </p:extLst>
          </p:nvPr>
        </p:nvGraphicFramePr>
        <p:xfrm>
          <a:off x="506567" y="1653617"/>
          <a:ext cx="7654794" cy="45561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9750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EBA7239-4DDD-415F-979B-11DA4E068AC7}"/>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5" name="Group 14">
              <a:extLst>
                <a:ext uri="{FF2B5EF4-FFF2-40B4-BE49-F238E27FC236}">
                  <a16:creationId xmlns:a16="http://schemas.microsoft.com/office/drawing/2014/main" id="{4CB61C66-DA97-4FB2-90C1-43C8818F8DB9}"/>
                </a:ext>
              </a:extLst>
            </p:cNvPr>
            <p:cNvGrpSpPr/>
            <p:nvPr/>
          </p:nvGrpSpPr>
          <p:grpSpPr>
            <a:xfrm>
              <a:off x="9055676" y="0"/>
              <a:ext cx="3136324" cy="6858000"/>
              <a:chOff x="9055676" y="0"/>
              <a:chExt cx="3136324" cy="6858000"/>
            </a:xfrm>
          </p:grpSpPr>
          <p:sp>
            <p:nvSpPr>
              <p:cNvPr id="17" name="Rectangle 16">
                <a:extLst>
                  <a:ext uri="{FF2B5EF4-FFF2-40B4-BE49-F238E27FC236}">
                    <a16:creationId xmlns:a16="http://schemas.microsoft.com/office/drawing/2014/main" id="{FCEAB07B-28C1-449F-A79B-2281CAB707DB}"/>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3F9170-22B1-4375-8BE3-7592649647C2}"/>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0DDB7C-0F08-4BEA-B720-0F165F115800}"/>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3E684D7-357A-4FB0-A0FE-2ED86B49A758}"/>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89CC9B3-2F5F-4E5B-A4BB-121F5E4259FB}"/>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Graphic 15" descr="Beaker">
              <a:extLst>
                <a:ext uri="{FF2B5EF4-FFF2-40B4-BE49-F238E27FC236}">
                  <a16:creationId xmlns:a16="http://schemas.microsoft.com/office/drawing/2014/main" id="{B984B30F-08A9-4673-8EA1-078F18A7C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370745" y="205604"/>
            <a:ext cx="3674782" cy="881784"/>
          </a:xfrm>
        </p:spPr>
        <p:txBody>
          <a:bodyPr>
            <a:normAutofit/>
          </a:bodyPr>
          <a:lstStyle/>
          <a:p>
            <a:r>
              <a:rPr lang="en-US" sz="3600" dirty="0">
                <a:solidFill>
                  <a:schemeClr val="accent5">
                    <a:lumMod val="50000"/>
                  </a:schemeClr>
                </a:solidFill>
                <a:latin typeface="Adobe Fan Heiti Std B" panose="020B0700000000000000" pitchFamily="34" charset="-128"/>
                <a:ea typeface="Adobe Fan Heiti Std B" panose="020B0700000000000000" pitchFamily="34" charset="-128"/>
              </a:rPr>
              <a:t>DESIGN SYSTEM</a:t>
            </a:r>
          </a:p>
        </p:txBody>
      </p:sp>
      <p:pic>
        <p:nvPicPr>
          <p:cNvPr id="3" name="Picture 2">
            <a:extLst>
              <a:ext uri="{FF2B5EF4-FFF2-40B4-BE49-F238E27FC236}">
                <a16:creationId xmlns:a16="http://schemas.microsoft.com/office/drawing/2014/main" id="{E7D1D49E-8E56-40F1-B54B-3BC7530D82CC}"/>
              </a:ext>
            </a:extLst>
          </p:cNvPr>
          <p:cNvPicPr>
            <a:picLocks noChangeAspect="1"/>
          </p:cNvPicPr>
          <p:nvPr/>
        </p:nvPicPr>
        <p:blipFill>
          <a:blip r:embed="rId4"/>
          <a:stretch>
            <a:fillRect/>
          </a:stretch>
        </p:blipFill>
        <p:spPr>
          <a:xfrm>
            <a:off x="1668788" y="865348"/>
            <a:ext cx="5923503" cy="5992651"/>
          </a:xfrm>
          <a:prstGeom prst="rect">
            <a:avLst/>
          </a:prstGeom>
        </p:spPr>
      </p:pic>
    </p:spTree>
    <p:extLst>
      <p:ext uri="{BB962C8B-B14F-4D97-AF65-F5344CB8AC3E}">
        <p14:creationId xmlns:p14="http://schemas.microsoft.com/office/powerpoint/2010/main" val="90298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3861132" y="2046236"/>
            <a:ext cx="4469735" cy="2049298"/>
          </a:xfrm>
        </p:spPr>
        <p:txBody>
          <a:bodyPr>
            <a:noAutofit/>
          </a:bodyPr>
          <a:lstStyle/>
          <a:p>
            <a:pPr>
              <a:lnSpc>
                <a:spcPct val="150000"/>
              </a:lnSpc>
            </a:pPr>
            <a:r>
              <a:rPr lang="en-US" sz="4800" dirty="0">
                <a:solidFill>
                  <a:srgbClr val="03438B"/>
                </a:solidFill>
                <a:latin typeface="Adobe Fan Heiti Std B" panose="020B0700000000000000" pitchFamily="34" charset="-128"/>
                <a:ea typeface="Adobe Fan Heiti Std B" panose="020B0700000000000000" pitchFamily="34" charset="-128"/>
              </a:rPr>
              <a:t>APPLICATION </a:t>
            </a:r>
            <a:br>
              <a:rPr lang="en-US" sz="4800" dirty="0">
                <a:solidFill>
                  <a:srgbClr val="03438B"/>
                </a:solidFill>
                <a:latin typeface="Adobe Fan Heiti Std B" panose="020B0700000000000000" pitchFamily="34" charset="-128"/>
                <a:ea typeface="Adobe Fan Heiti Std B" panose="020B0700000000000000" pitchFamily="34" charset="-128"/>
              </a:rPr>
            </a:br>
            <a:r>
              <a:rPr lang="en-US" sz="4800" dirty="0">
                <a:solidFill>
                  <a:srgbClr val="03438B"/>
                </a:solidFill>
                <a:latin typeface="Adobe Fan Heiti Std B" panose="020B0700000000000000" pitchFamily="34" charset="-128"/>
                <a:ea typeface="Adobe Fan Heiti Std B" panose="020B0700000000000000" pitchFamily="34" charset="-128"/>
              </a:rPr>
              <a:t>FEATURES</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99712" y="4462732"/>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451125">
            <a:off x="8514237" y="-118161"/>
            <a:ext cx="3005286" cy="3005286"/>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1078969">
            <a:off x="1920309" y="4797205"/>
            <a:ext cx="2453456" cy="245345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63746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347393" y="2330924"/>
            <a:ext cx="2846125" cy="881784"/>
          </a:xfrm>
        </p:spPr>
        <p:txBody>
          <a:bodyPr>
            <a:normAutofit/>
          </a:bodyPr>
          <a:lstStyle/>
          <a:p>
            <a:r>
              <a:rPr lang="en-US" sz="2800" dirty="0">
                <a:solidFill>
                  <a:schemeClr val="accent5">
                    <a:lumMod val="50000"/>
                  </a:schemeClr>
                </a:solidFill>
                <a:latin typeface="Adobe Fan Heiti Std B" panose="020B0700000000000000" pitchFamily="34" charset="-128"/>
                <a:ea typeface="Adobe Fan Heiti Std B" panose="020B0700000000000000" pitchFamily="34" charset="-128"/>
              </a:rPr>
              <a:t>SPLASH SCREEN</a:t>
            </a:r>
          </a:p>
        </p:txBody>
      </p:sp>
      <p:sp>
        <p:nvSpPr>
          <p:cNvPr id="3" name="Rectangle 2">
            <a:extLst>
              <a:ext uri="{FF2B5EF4-FFF2-40B4-BE49-F238E27FC236}">
                <a16:creationId xmlns:a16="http://schemas.microsoft.com/office/drawing/2014/main" id="{FF3D8B54-790B-47CA-8BD5-26ABC8B14BD1}"/>
              </a:ext>
            </a:extLst>
          </p:cNvPr>
          <p:cNvSpPr/>
          <p:nvPr/>
        </p:nvSpPr>
        <p:spPr>
          <a:xfrm>
            <a:off x="4347394" y="3212708"/>
            <a:ext cx="4203897" cy="646331"/>
          </a:xfrm>
          <a:prstGeom prst="rect">
            <a:avLst/>
          </a:prstGeom>
        </p:spPr>
        <p:txBody>
          <a:bodyPr wrap="square">
            <a:noAutofit/>
          </a:bodyPr>
          <a:lstStyle/>
          <a:p>
            <a:pPr lvl="0">
              <a:lnSpc>
                <a:spcPct val="150000"/>
              </a:lnSpc>
            </a:pPr>
            <a:r>
              <a:rPr lang="en-US" dirty="0">
                <a:latin typeface="Ebrima" panose="02000000000000000000" pitchFamily="2" charset="0"/>
                <a:ea typeface="Ebrima" panose="02000000000000000000" pitchFamily="2" charset="0"/>
                <a:cs typeface="Ebrima" panose="02000000000000000000" pitchFamily="2" charset="0"/>
              </a:rPr>
              <a:t>First page of this application. This page show logo of the App</a:t>
            </a:r>
          </a:p>
        </p:txBody>
      </p:sp>
      <p:grpSp>
        <p:nvGrpSpPr>
          <p:cNvPr id="12" name="Group 11">
            <a:extLst>
              <a:ext uri="{FF2B5EF4-FFF2-40B4-BE49-F238E27FC236}">
                <a16:creationId xmlns:a16="http://schemas.microsoft.com/office/drawing/2014/main" id="{AA2B9264-1EBA-435E-ACDC-8D421354FDF6}"/>
              </a:ext>
              <a:ext uri="{C183D7F6-B498-43B3-948B-1728B52AA6E4}">
                <adec:decorative xmlns:adec="http://schemas.microsoft.com/office/drawing/2017/decorative" val="1"/>
              </a:ext>
            </a:extLst>
          </p:cNvPr>
          <p:cNvGrpSpPr/>
          <p:nvPr/>
        </p:nvGrpSpPr>
        <p:grpSpPr>
          <a:xfrm>
            <a:off x="8899813" y="0"/>
            <a:ext cx="3884322" cy="6858000"/>
            <a:chOff x="8899813" y="0"/>
            <a:chExt cx="3884322" cy="6858000"/>
          </a:xfrm>
        </p:grpSpPr>
        <p:grpSp>
          <p:nvGrpSpPr>
            <p:cNvPr id="13" name="Group 12">
              <a:extLst>
                <a:ext uri="{FF2B5EF4-FFF2-40B4-BE49-F238E27FC236}">
                  <a16:creationId xmlns:a16="http://schemas.microsoft.com/office/drawing/2014/main" id="{B2D429CF-0FDC-458E-A1B2-AD0749FC59AC}"/>
                </a:ext>
              </a:extLst>
            </p:cNvPr>
            <p:cNvGrpSpPr/>
            <p:nvPr/>
          </p:nvGrpSpPr>
          <p:grpSpPr>
            <a:xfrm>
              <a:off x="9055676" y="0"/>
              <a:ext cx="3136324" cy="6858000"/>
              <a:chOff x="9055676" y="0"/>
              <a:chExt cx="3136324" cy="6858000"/>
            </a:xfrm>
          </p:grpSpPr>
          <p:sp>
            <p:nvSpPr>
              <p:cNvPr id="23" name="Rectangle 22">
                <a:extLst>
                  <a:ext uri="{FF2B5EF4-FFF2-40B4-BE49-F238E27FC236}">
                    <a16:creationId xmlns:a16="http://schemas.microsoft.com/office/drawing/2014/main" id="{1899A8E3-70BA-40EA-99E6-18E1B872ABE3}"/>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0BC5C7E-626D-4BCD-AD26-019F404B9AA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7AFA3E1-EFE6-4AA5-926C-743A55074574}"/>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636E221-FDF9-4943-AF36-A12CB256E7CD}"/>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E472EF2-5713-4829-A9C6-B6A023B8C459}"/>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phic 21" descr="Beaker">
              <a:extLst>
                <a:ext uri="{FF2B5EF4-FFF2-40B4-BE49-F238E27FC236}">
                  <a16:creationId xmlns:a16="http://schemas.microsoft.com/office/drawing/2014/main" id="{59D6C3D8-FEC7-48C0-A81B-29E159ADF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9813" y="2973678"/>
              <a:ext cx="3884322" cy="3884322"/>
            </a:xfrm>
            <a:prstGeom prst="rect">
              <a:avLst/>
            </a:prstGeom>
          </p:spPr>
        </p:pic>
      </p:grpSp>
      <p:grpSp>
        <p:nvGrpSpPr>
          <p:cNvPr id="9" name="Group 8">
            <a:extLst>
              <a:ext uri="{FF2B5EF4-FFF2-40B4-BE49-F238E27FC236}">
                <a16:creationId xmlns:a16="http://schemas.microsoft.com/office/drawing/2014/main" id="{8FF4BE4A-B4AD-4B7E-A250-4D39E49D21D1}"/>
              </a:ext>
            </a:extLst>
          </p:cNvPr>
          <p:cNvGrpSpPr/>
          <p:nvPr/>
        </p:nvGrpSpPr>
        <p:grpSpPr>
          <a:xfrm>
            <a:off x="1424261" y="813706"/>
            <a:ext cx="2561677" cy="5230588"/>
            <a:chOff x="1193582" y="691931"/>
            <a:chExt cx="2682287" cy="5476857"/>
          </a:xfrm>
        </p:grpSpPr>
        <p:pic>
          <p:nvPicPr>
            <p:cNvPr id="5" name="Picture 4">
              <a:extLst>
                <a:ext uri="{FF2B5EF4-FFF2-40B4-BE49-F238E27FC236}">
                  <a16:creationId xmlns:a16="http://schemas.microsoft.com/office/drawing/2014/main" id="{80150BAA-37D8-4D94-985D-D2EF32BC46AE}"/>
                </a:ext>
              </a:extLst>
            </p:cNvPr>
            <p:cNvPicPr>
              <a:picLocks noChangeAspect="1"/>
            </p:cNvPicPr>
            <p:nvPr/>
          </p:nvPicPr>
          <p:blipFill>
            <a:blip r:embed="rId4"/>
            <a:stretch>
              <a:fillRect/>
            </a:stretch>
          </p:blipFill>
          <p:spPr>
            <a:xfrm>
              <a:off x="1193582" y="691931"/>
              <a:ext cx="2682287" cy="5476857"/>
            </a:xfrm>
            <a:prstGeom prst="rect">
              <a:avLst/>
            </a:prstGeom>
          </p:spPr>
        </p:pic>
        <p:pic>
          <p:nvPicPr>
            <p:cNvPr id="8" name="Picture 7">
              <a:extLst>
                <a:ext uri="{FF2B5EF4-FFF2-40B4-BE49-F238E27FC236}">
                  <a16:creationId xmlns:a16="http://schemas.microsoft.com/office/drawing/2014/main" id="{645EFC08-0764-40BA-A447-CDB7E00D08BF}"/>
                </a:ext>
              </a:extLst>
            </p:cNvPr>
            <p:cNvPicPr>
              <a:picLocks noChangeAspect="1"/>
            </p:cNvPicPr>
            <p:nvPr/>
          </p:nvPicPr>
          <p:blipFill rotWithShape="1">
            <a:blip r:embed="rId5">
              <a:extLst>
                <a:ext uri="{28A0092B-C50C-407E-A947-70E740481C1C}">
                  <a14:useLocalDpi xmlns:a14="http://schemas.microsoft.com/office/drawing/2010/main" val="0"/>
                </a:ext>
              </a:extLst>
            </a:blip>
            <a:srcRect b="6600"/>
            <a:stretch/>
          </p:blipFill>
          <p:spPr>
            <a:xfrm>
              <a:off x="1330289" y="1332863"/>
              <a:ext cx="2408871" cy="4249022"/>
            </a:xfrm>
            <a:prstGeom prst="rect">
              <a:avLst/>
            </a:prstGeom>
          </p:spPr>
        </p:pic>
      </p:grpSp>
    </p:spTree>
    <p:extLst>
      <p:ext uri="{BB962C8B-B14F-4D97-AF65-F5344CB8AC3E}">
        <p14:creationId xmlns:p14="http://schemas.microsoft.com/office/powerpoint/2010/main" val="3254835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Safety Template - blue design.potx" id="{6698E7C4-46F3-4B25-BFA1-E1D6AD3BE9F4}" vid="{1972FE81-5A08-41E9-AFBD-04B7B10F8F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 safety</Template>
  <TotalTime>0</TotalTime>
  <Words>1023</Words>
  <Application>Microsoft Office PowerPoint</Application>
  <PresentationFormat>Widescreen</PresentationFormat>
  <Paragraphs>232</Paragraphs>
  <Slides>20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Adobe Fan Heiti Std B</vt:lpstr>
      <vt:lpstr>Arial</vt:lpstr>
      <vt:lpstr>Bebas Kai</vt:lpstr>
      <vt:lpstr>Calibri</vt:lpstr>
      <vt:lpstr>Calibri Light</vt:lpstr>
      <vt:lpstr>Cambria Math</vt:lpstr>
      <vt:lpstr>Ebrima</vt:lpstr>
      <vt:lpstr>Tahoma</vt:lpstr>
      <vt:lpstr>Office Theme</vt:lpstr>
      <vt:lpstr>SISTEM KENDALI JEMURAN ANTISIPASI HUJAN</vt:lpstr>
      <vt:lpstr>PROBLEM BACKGROUND</vt:lpstr>
      <vt:lpstr>RESEARCH GAP</vt:lpstr>
      <vt:lpstr>AIMS</vt:lpstr>
      <vt:lpstr>THE BENEFITS</vt:lpstr>
      <vt:lpstr>METHOD</vt:lpstr>
      <vt:lpstr>DESIGN SYSTEM</vt:lpstr>
      <vt:lpstr>APPLICATION  FEATURES</vt:lpstr>
      <vt:lpstr>SPLASH SCREEN</vt:lpstr>
      <vt:lpstr>HOME PAGE</vt:lpstr>
      <vt:lpstr>CONTROL PAGE  (AUTOMATIC MODE)</vt:lpstr>
      <vt:lpstr>CONTROL PAGE  (MANUAL MODE)</vt:lpstr>
      <vt:lpstr>ABOUT PAGE </vt:lpstr>
      <vt:lpstr>TESTING</vt:lpstr>
      <vt:lpstr>TESTING</vt:lpstr>
      <vt:lpstr>TESTING</vt:lpstr>
      <vt:lpstr>RESULT</vt:lpstr>
      <vt:lpstr>CONCLUSION</vt:lpstr>
      <vt:lpstr>HARDWARE DEMONSTRATION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2019-03-28T04:07:56Z</dcterms:created>
  <dcterms:modified xsi:type="dcterms:W3CDTF">2019-08-14T04:56:13Z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2018-08-20T20:18:53.6769504Z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