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6" r:id="rId3"/>
    <p:sldId id="287" r:id="rId4"/>
    <p:sldId id="288" r:id="rId5"/>
    <p:sldId id="290" r:id="rId6"/>
    <p:sldId id="292" r:id="rId7"/>
    <p:sldId id="293" r:id="rId8"/>
    <p:sldId id="294" r:id="rId9"/>
    <p:sldId id="311" r:id="rId10"/>
    <p:sldId id="295" r:id="rId11"/>
    <p:sldId id="310" r:id="rId12"/>
    <p:sldId id="296" r:id="rId13"/>
    <p:sldId id="297" r:id="rId14"/>
    <p:sldId id="309" r:id="rId15"/>
    <p:sldId id="301" r:id="rId16"/>
    <p:sldId id="308" r:id="rId17"/>
    <p:sldId id="302" r:id="rId18"/>
    <p:sldId id="299" r:id="rId19"/>
    <p:sldId id="303" r:id="rId20"/>
    <p:sldId id="304" r:id="rId21"/>
    <p:sldId id="305" r:id="rId22"/>
    <p:sldId id="306" r:id="rId23"/>
    <p:sldId id="307" r:id="rId24"/>
    <p:sldId id="285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  <a:srgbClr val="FDF58D"/>
    <a:srgbClr val="808080"/>
    <a:srgbClr val="E8E8E8"/>
    <a:srgbClr val="FFD84B"/>
    <a:srgbClr val="FFFFFF"/>
    <a:srgbClr val="CC3300"/>
    <a:srgbClr val="FFC3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5" autoAdjust="0"/>
    <p:restoredTop sz="94660"/>
  </p:normalViewPr>
  <p:slideViewPr>
    <p:cSldViewPr>
      <p:cViewPr varScale="1">
        <p:scale>
          <a:sx n="68" d="100"/>
          <a:sy n="68" d="100"/>
        </p:scale>
        <p:origin x="12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ABCCFF-8BFE-4E0F-A8D0-68A694ADF4E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6FDC77-B224-457F-B685-A6165E5C188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Freeform 40"/>
          <p:cNvSpPr>
            <a:spLocks/>
          </p:cNvSpPr>
          <p:nvPr/>
        </p:nvSpPr>
        <p:spPr bwMode="gray">
          <a:xfrm>
            <a:off x="0" y="6048375"/>
            <a:ext cx="2762250" cy="809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10"/>
              </a:cxn>
              <a:cxn ang="0">
                <a:pos x="1740" y="510"/>
              </a:cxn>
              <a:cxn ang="0">
                <a:pos x="1595" y="30"/>
              </a:cxn>
              <a:cxn ang="0">
                <a:pos x="0" y="0"/>
              </a:cxn>
            </a:cxnLst>
            <a:rect l="0" t="0" r="r" b="b"/>
            <a:pathLst>
              <a:path w="1740" h="510">
                <a:moveTo>
                  <a:pt x="0" y="0"/>
                </a:moveTo>
                <a:lnTo>
                  <a:pt x="0" y="510"/>
                </a:lnTo>
                <a:cubicBezTo>
                  <a:pt x="0" y="510"/>
                  <a:pt x="870" y="510"/>
                  <a:pt x="1740" y="510"/>
                </a:cubicBezTo>
                <a:cubicBezTo>
                  <a:pt x="1650" y="258"/>
                  <a:pt x="1595" y="30"/>
                  <a:pt x="1595" y="30"/>
                </a:cubicBezTo>
                <a:cubicBezTo>
                  <a:pt x="798" y="54"/>
                  <a:pt x="0" y="0"/>
                  <a:pt x="0" y="0"/>
                </a:cubicBez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13" name="Freeform 41"/>
          <p:cNvSpPr>
            <a:spLocks/>
          </p:cNvSpPr>
          <p:nvPr/>
        </p:nvSpPr>
        <p:spPr bwMode="gray">
          <a:xfrm>
            <a:off x="2590800" y="4705350"/>
            <a:ext cx="6400800" cy="2152650"/>
          </a:xfrm>
          <a:custGeom>
            <a:avLst/>
            <a:gdLst/>
            <a:ahLst/>
            <a:cxnLst>
              <a:cxn ang="0">
                <a:pos x="1116" y="0"/>
              </a:cxn>
              <a:cxn ang="0">
                <a:pos x="3840" y="636"/>
              </a:cxn>
              <a:cxn ang="0">
                <a:pos x="4032" y="1356"/>
              </a:cxn>
              <a:cxn ang="0">
                <a:pos x="288" y="1356"/>
              </a:cxn>
              <a:cxn ang="0">
                <a:pos x="0" y="828"/>
              </a:cxn>
              <a:cxn ang="0">
                <a:pos x="1116" y="0"/>
              </a:cxn>
            </a:cxnLst>
            <a:rect l="0" t="0" r="r" b="b"/>
            <a:pathLst>
              <a:path w="4032" h="1356">
                <a:moveTo>
                  <a:pt x="1116" y="0"/>
                </a:moveTo>
                <a:cubicBezTo>
                  <a:pt x="2370" y="1254"/>
                  <a:pt x="3840" y="636"/>
                  <a:pt x="3840" y="636"/>
                </a:cubicBezTo>
                <a:cubicBezTo>
                  <a:pt x="4032" y="966"/>
                  <a:pt x="4032" y="1356"/>
                  <a:pt x="4032" y="1356"/>
                </a:cubicBezTo>
                <a:cubicBezTo>
                  <a:pt x="4032" y="1356"/>
                  <a:pt x="2160" y="1356"/>
                  <a:pt x="288" y="1356"/>
                </a:cubicBezTo>
                <a:cubicBezTo>
                  <a:pt x="120" y="1140"/>
                  <a:pt x="0" y="828"/>
                  <a:pt x="0" y="828"/>
                </a:cubicBezTo>
                <a:lnTo>
                  <a:pt x="1116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14" name="Freeform 42"/>
          <p:cNvSpPr>
            <a:spLocks/>
          </p:cNvSpPr>
          <p:nvPr/>
        </p:nvSpPr>
        <p:spPr bwMode="gray">
          <a:xfrm>
            <a:off x="4400550" y="781050"/>
            <a:ext cx="4743450" cy="5048250"/>
          </a:xfrm>
          <a:custGeom>
            <a:avLst/>
            <a:gdLst/>
            <a:ahLst/>
            <a:cxnLst>
              <a:cxn ang="0">
                <a:pos x="510" y="1098"/>
              </a:cxn>
              <a:cxn ang="0">
                <a:pos x="2280" y="0"/>
              </a:cxn>
              <a:cxn ang="0">
                <a:pos x="2988" y="342"/>
              </a:cxn>
              <a:cxn ang="0">
                <a:pos x="2988" y="2772"/>
              </a:cxn>
              <a:cxn ang="0">
                <a:pos x="1452" y="3060"/>
              </a:cxn>
              <a:cxn ang="0">
                <a:pos x="0" y="2406"/>
              </a:cxn>
              <a:cxn ang="0">
                <a:pos x="510" y="1098"/>
              </a:cxn>
            </a:cxnLst>
            <a:rect l="0" t="0" r="r" b="b"/>
            <a:pathLst>
              <a:path w="2988" h="3180">
                <a:moveTo>
                  <a:pt x="510" y="1098"/>
                </a:moveTo>
                <a:cubicBezTo>
                  <a:pt x="1710" y="840"/>
                  <a:pt x="2280" y="0"/>
                  <a:pt x="2280" y="0"/>
                </a:cubicBezTo>
                <a:cubicBezTo>
                  <a:pt x="2700" y="96"/>
                  <a:pt x="2988" y="342"/>
                  <a:pt x="2988" y="342"/>
                </a:cubicBezTo>
                <a:lnTo>
                  <a:pt x="2988" y="2772"/>
                </a:lnTo>
                <a:cubicBezTo>
                  <a:pt x="2988" y="2772"/>
                  <a:pt x="2202" y="3180"/>
                  <a:pt x="1452" y="3060"/>
                </a:cubicBezTo>
                <a:cubicBezTo>
                  <a:pt x="636" y="2940"/>
                  <a:pt x="0" y="2406"/>
                  <a:pt x="0" y="2406"/>
                </a:cubicBezTo>
                <a:lnTo>
                  <a:pt x="510" y="109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15" name="Freeform 43"/>
          <p:cNvSpPr>
            <a:spLocks/>
          </p:cNvSpPr>
          <p:nvPr/>
        </p:nvSpPr>
        <p:spPr bwMode="gray">
          <a:xfrm>
            <a:off x="4800600" y="0"/>
            <a:ext cx="3276600" cy="24098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6" y="1518"/>
              </a:cxn>
              <a:cxn ang="0">
                <a:pos x="2064" y="0"/>
              </a:cxn>
              <a:cxn ang="0">
                <a:pos x="0" y="0"/>
              </a:cxn>
            </a:cxnLst>
            <a:rect l="0" t="0" r="r" b="b"/>
            <a:pathLst>
              <a:path w="2064" h="1518">
                <a:moveTo>
                  <a:pt x="0" y="0"/>
                </a:moveTo>
                <a:cubicBezTo>
                  <a:pt x="0" y="0"/>
                  <a:pt x="138" y="759"/>
                  <a:pt x="276" y="1518"/>
                </a:cubicBezTo>
                <a:cubicBezTo>
                  <a:pt x="1518" y="1194"/>
                  <a:pt x="2064" y="0"/>
                  <a:pt x="206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51" name="Freeform 79"/>
          <p:cNvSpPr>
            <a:spLocks/>
          </p:cNvSpPr>
          <p:nvPr/>
        </p:nvSpPr>
        <p:spPr bwMode="gray">
          <a:xfrm>
            <a:off x="0" y="0"/>
            <a:ext cx="6583363" cy="7267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12" y="0"/>
              </a:cxn>
              <a:cxn ang="0">
                <a:pos x="3222" y="3042"/>
              </a:cxn>
              <a:cxn ang="0">
                <a:pos x="0" y="3744"/>
              </a:cxn>
              <a:cxn ang="0">
                <a:pos x="0" y="0"/>
              </a:cxn>
            </a:cxnLst>
            <a:rect l="0" t="0" r="r" b="b"/>
            <a:pathLst>
              <a:path w="4014" h="4455">
                <a:moveTo>
                  <a:pt x="0" y="0"/>
                </a:moveTo>
                <a:lnTo>
                  <a:pt x="3612" y="0"/>
                </a:lnTo>
                <a:cubicBezTo>
                  <a:pt x="4014" y="984"/>
                  <a:pt x="3812" y="2307"/>
                  <a:pt x="3222" y="3042"/>
                </a:cubicBezTo>
                <a:cubicBezTo>
                  <a:pt x="1988" y="4455"/>
                  <a:pt x="0" y="3744"/>
                  <a:pt x="0" y="374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17" name="Freeform 45"/>
          <p:cNvSpPr>
            <a:spLocks/>
          </p:cNvSpPr>
          <p:nvPr/>
        </p:nvSpPr>
        <p:spPr bwMode="gray">
          <a:xfrm>
            <a:off x="0" y="0"/>
            <a:ext cx="6372225" cy="7072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12" y="0"/>
              </a:cxn>
              <a:cxn ang="0">
                <a:pos x="3222" y="3042"/>
              </a:cxn>
              <a:cxn ang="0">
                <a:pos x="0" y="3744"/>
              </a:cxn>
              <a:cxn ang="0">
                <a:pos x="0" y="0"/>
              </a:cxn>
            </a:cxnLst>
            <a:rect l="0" t="0" r="r" b="b"/>
            <a:pathLst>
              <a:path w="4014" h="4455">
                <a:moveTo>
                  <a:pt x="0" y="0"/>
                </a:moveTo>
                <a:lnTo>
                  <a:pt x="3612" y="0"/>
                </a:lnTo>
                <a:cubicBezTo>
                  <a:pt x="4014" y="984"/>
                  <a:pt x="3812" y="2307"/>
                  <a:pt x="3222" y="3042"/>
                </a:cubicBezTo>
                <a:cubicBezTo>
                  <a:pt x="1988" y="4455"/>
                  <a:pt x="0" y="3744"/>
                  <a:pt x="0" y="3744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2549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19" name="Line 47"/>
          <p:cNvSpPr>
            <a:spLocks noChangeShapeType="1"/>
          </p:cNvSpPr>
          <p:nvPr/>
        </p:nvSpPr>
        <p:spPr bwMode="gray">
          <a:xfrm>
            <a:off x="250825" y="1588"/>
            <a:ext cx="0" cy="6015037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20" name="Line 48"/>
          <p:cNvSpPr>
            <a:spLocks noChangeShapeType="1"/>
          </p:cNvSpPr>
          <p:nvPr/>
        </p:nvSpPr>
        <p:spPr bwMode="gray">
          <a:xfrm>
            <a:off x="1293813" y="1588"/>
            <a:ext cx="0" cy="62071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21" name="Line 49"/>
          <p:cNvSpPr>
            <a:spLocks noChangeShapeType="1"/>
          </p:cNvSpPr>
          <p:nvPr/>
        </p:nvSpPr>
        <p:spPr bwMode="gray">
          <a:xfrm>
            <a:off x="2338388" y="1588"/>
            <a:ext cx="0" cy="6183312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22" name="Line 50"/>
          <p:cNvSpPr>
            <a:spLocks noChangeShapeType="1"/>
          </p:cNvSpPr>
          <p:nvPr/>
        </p:nvSpPr>
        <p:spPr bwMode="gray">
          <a:xfrm>
            <a:off x="3382963" y="1588"/>
            <a:ext cx="0" cy="597217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23" name="Line 51"/>
          <p:cNvSpPr>
            <a:spLocks noChangeShapeType="1"/>
          </p:cNvSpPr>
          <p:nvPr/>
        </p:nvSpPr>
        <p:spPr bwMode="gray">
          <a:xfrm>
            <a:off x="4427538" y="1588"/>
            <a:ext cx="0" cy="5449887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25" name="Line 53"/>
          <p:cNvSpPr>
            <a:spLocks noChangeShapeType="1"/>
          </p:cNvSpPr>
          <p:nvPr/>
        </p:nvSpPr>
        <p:spPr bwMode="gray">
          <a:xfrm rot="5400000">
            <a:off x="2913063" y="-2654300"/>
            <a:ext cx="0" cy="58134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26" name="Line 54"/>
          <p:cNvSpPr>
            <a:spLocks noChangeShapeType="1"/>
          </p:cNvSpPr>
          <p:nvPr/>
        </p:nvSpPr>
        <p:spPr bwMode="gray">
          <a:xfrm rot="5400000">
            <a:off x="3006725" y="-1682750"/>
            <a:ext cx="0" cy="600075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27" name="Line 55"/>
          <p:cNvSpPr>
            <a:spLocks noChangeShapeType="1"/>
          </p:cNvSpPr>
          <p:nvPr/>
        </p:nvSpPr>
        <p:spPr bwMode="gray">
          <a:xfrm rot="5400000">
            <a:off x="3011488" y="-622300"/>
            <a:ext cx="0" cy="601027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28" name="Line 56"/>
          <p:cNvSpPr>
            <a:spLocks noChangeShapeType="1"/>
          </p:cNvSpPr>
          <p:nvPr/>
        </p:nvSpPr>
        <p:spPr bwMode="gray">
          <a:xfrm rot="5400000">
            <a:off x="2907507" y="548481"/>
            <a:ext cx="0" cy="5802313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29" name="Line 57"/>
          <p:cNvSpPr>
            <a:spLocks noChangeShapeType="1"/>
          </p:cNvSpPr>
          <p:nvPr/>
        </p:nvSpPr>
        <p:spPr bwMode="gray">
          <a:xfrm rot="5400000">
            <a:off x="2666207" y="1854993"/>
            <a:ext cx="0" cy="5319713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30" name="Line 58"/>
          <p:cNvSpPr>
            <a:spLocks noChangeShapeType="1"/>
          </p:cNvSpPr>
          <p:nvPr/>
        </p:nvSpPr>
        <p:spPr bwMode="gray">
          <a:xfrm rot="5400000">
            <a:off x="2115344" y="3472656"/>
            <a:ext cx="0" cy="42179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31" name="Rectangle 59"/>
          <p:cNvSpPr>
            <a:spLocks noChangeArrowheads="1"/>
          </p:cNvSpPr>
          <p:nvPr/>
        </p:nvSpPr>
        <p:spPr bwMode="gray">
          <a:xfrm>
            <a:off x="2362200" y="277813"/>
            <a:ext cx="1012825" cy="1025525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2" name="Rectangle 60"/>
          <p:cNvSpPr>
            <a:spLocks noChangeArrowheads="1"/>
          </p:cNvSpPr>
          <p:nvPr/>
        </p:nvSpPr>
        <p:spPr bwMode="gray">
          <a:xfrm>
            <a:off x="285750" y="2427288"/>
            <a:ext cx="1012825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3" name="Rectangle 61"/>
          <p:cNvSpPr>
            <a:spLocks noChangeArrowheads="1"/>
          </p:cNvSpPr>
          <p:nvPr/>
        </p:nvSpPr>
        <p:spPr bwMode="gray">
          <a:xfrm>
            <a:off x="0" y="271463"/>
            <a:ext cx="250825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4" name="Rectangle 62"/>
          <p:cNvSpPr>
            <a:spLocks noChangeArrowheads="1"/>
          </p:cNvSpPr>
          <p:nvPr/>
        </p:nvSpPr>
        <p:spPr bwMode="gray">
          <a:xfrm>
            <a:off x="1331913" y="1588"/>
            <a:ext cx="1012825" cy="23495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6" name="Freeform 64"/>
          <p:cNvSpPr>
            <a:spLocks/>
          </p:cNvSpPr>
          <p:nvPr/>
        </p:nvSpPr>
        <p:spPr bwMode="gray">
          <a:xfrm>
            <a:off x="2365375" y="4541838"/>
            <a:ext cx="1009650" cy="1033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45"/>
              </a:cxn>
              <a:cxn ang="0">
                <a:pos x="636" y="651"/>
              </a:cxn>
              <a:cxn ang="0">
                <a:pos x="632" y="0"/>
              </a:cxn>
              <a:cxn ang="0">
                <a:pos x="0" y="0"/>
              </a:cxn>
            </a:cxnLst>
            <a:rect l="0" t="0" r="r" b="b"/>
            <a:pathLst>
              <a:path w="636" h="651">
                <a:moveTo>
                  <a:pt x="0" y="0"/>
                </a:moveTo>
                <a:lnTo>
                  <a:pt x="0" y="645"/>
                </a:lnTo>
                <a:lnTo>
                  <a:pt x="636" y="651"/>
                </a:lnTo>
                <a:lnTo>
                  <a:pt x="6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3" name="Rectangle 31"/>
          <p:cNvSpPr>
            <a:spLocks noChangeArrowheads="1"/>
          </p:cNvSpPr>
          <p:nvPr/>
        </p:nvSpPr>
        <p:spPr bwMode="gray">
          <a:xfrm>
            <a:off x="285750" y="2435225"/>
            <a:ext cx="1012825" cy="1025525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3375" y="5084763"/>
            <a:ext cx="6400800" cy="457200"/>
          </a:xfrm>
        </p:spPr>
        <p:txBody>
          <a:bodyPr/>
          <a:lstStyle>
            <a:lvl1pPr marL="0" indent="0">
              <a:buFontTx/>
              <a:buNone/>
              <a:defRPr sz="1600"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07150"/>
            <a:ext cx="2133600" cy="3143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07150"/>
            <a:ext cx="2895600" cy="3143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07150"/>
            <a:ext cx="2133600" cy="314325"/>
          </a:xfrm>
        </p:spPr>
        <p:txBody>
          <a:bodyPr/>
          <a:lstStyle>
            <a:lvl1pPr>
              <a:defRPr/>
            </a:lvl1pPr>
          </a:lstStyle>
          <a:p>
            <a:fld id="{419605D8-B05D-4A9A-9272-C89B0A322C51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143" name="Group 71"/>
          <p:cNvGrpSpPr>
            <a:grpSpLocks/>
          </p:cNvGrpSpPr>
          <p:nvPr/>
        </p:nvGrpSpPr>
        <p:grpSpPr bwMode="auto">
          <a:xfrm>
            <a:off x="8077200" y="0"/>
            <a:ext cx="1076325" cy="6858000"/>
            <a:chOff x="5088" y="0"/>
            <a:chExt cx="678" cy="4320"/>
          </a:xfrm>
        </p:grpSpPr>
        <p:sp>
          <p:nvSpPr>
            <p:cNvPr id="3138" name="Freeform 66"/>
            <p:cNvSpPr>
              <a:spLocks/>
            </p:cNvSpPr>
            <p:nvPr userDrawn="1"/>
          </p:nvSpPr>
          <p:spPr bwMode="gray">
            <a:xfrm>
              <a:off x="5088" y="0"/>
              <a:ext cx="672" cy="702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288" y="0"/>
                </a:cxn>
                <a:cxn ang="0">
                  <a:pos x="672" y="0"/>
                </a:cxn>
                <a:cxn ang="0">
                  <a:pos x="672" y="720"/>
                </a:cxn>
                <a:cxn ang="0">
                  <a:pos x="0" y="432"/>
                </a:cxn>
              </a:cxnLst>
              <a:rect l="0" t="0" r="r" b="b"/>
              <a:pathLst>
                <a:path w="672" h="720">
                  <a:moveTo>
                    <a:pt x="0" y="432"/>
                  </a:moveTo>
                  <a:cubicBezTo>
                    <a:pt x="186" y="216"/>
                    <a:pt x="288" y="0"/>
                    <a:pt x="288" y="0"/>
                  </a:cubicBezTo>
                  <a:lnTo>
                    <a:pt x="672" y="0"/>
                  </a:lnTo>
                  <a:lnTo>
                    <a:pt x="672" y="720"/>
                  </a:lnTo>
                  <a:cubicBezTo>
                    <a:pt x="672" y="720"/>
                    <a:pt x="384" y="516"/>
                    <a:pt x="0" y="432"/>
                  </a:cubicBezTo>
                  <a:close/>
                </a:path>
              </a:pathLst>
            </a:custGeom>
            <a:solidFill>
              <a:srgbClr val="E8E8E8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39" name="Freeform 67"/>
            <p:cNvSpPr>
              <a:spLocks/>
            </p:cNvSpPr>
            <p:nvPr userDrawn="1"/>
          </p:nvSpPr>
          <p:spPr bwMode="gray">
            <a:xfrm>
              <a:off x="5602" y="3496"/>
              <a:ext cx="164" cy="824"/>
            </a:xfrm>
            <a:custGeom>
              <a:avLst/>
              <a:gdLst/>
              <a:ahLst/>
              <a:cxnLst>
                <a:cxn ang="0">
                  <a:pos x="206" y="0"/>
                </a:cxn>
                <a:cxn ang="0">
                  <a:pos x="0" y="82"/>
                </a:cxn>
                <a:cxn ang="0">
                  <a:pos x="168" y="824"/>
                </a:cxn>
                <a:cxn ang="0">
                  <a:pos x="212" y="822"/>
                </a:cxn>
                <a:cxn ang="0">
                  <a:pos x="206" y="0"/>
                </a:cxn>
              </a:cxnLst>
              <a:rect l="0" t="0" r="r" b="b"/>
              <a:pathLst>
                <a:path w="212" h="824">
                  <a:moveTo>
                    <a:pt x="206" y="0"/>
                  </a:moveTo>
                  <a:cubicBezTo>
                    <a:pt x="104" y="54"/>
                    <a:pt x="0" y="82"/>
                    <a:pt x="0" y="82"/>
                  </a:cubicBezTo>
                  <a:cubicBezTo>
                    <a:pt x="0" y="82"/>
                    <a:pt x="148" y="378"/>
                    <a:pt x="168" y="824"/>
                  </a:cubicBezTo>
                  <a:lnTo>
                    <a:pt x="212" y="822"/>
                  </a:lnTo>
                  <a:cubicBezTo>
                    <a:pt x="212" y="822"/>
                    <a:pt x="209" y="411"/>
                    <a:pt x="206" y="0"/>
                  </a:cubicBezTo>
                  <a:close/>
                </a:path>
              </a:pathLst>
            </a:custGeom>
            <a:solidFill>
              <a:srgbClr val="E8E8E8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52" name="Rectangle 80"/>
          <p:cNvSpPr>
            <a:spLocks noChangeArrowheads="1"/>
          </p:cNvSpPr>
          <p:nvPr/>
        </p:nvSpPr>
        <p:spPr bwMode="gray">
          <a:xfrm>
            <a:off x="5495925" y="1333500"/>
            <a:ext cx="660400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3" name="Line 81"/>
          <p:cNvSpPr>
            <a:spLocks noChangeShapeType="1"/>
          </p:cNvSpPr>
          <p:nvPr/>
        </p:nvSpPr>
        <p:spPr bwMode="gray">
          <a:xfrm>
            <a:off x="5480050" y="1588"/>
            <a:ext cx="0" cy="4238625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154" name="Rectangle 82"/>
          <p:cNvSpPr>
            <a:spLocks noChangeArrowheads="1"/>
          </p:cNvSpPr>
          <p:nvPr/>
        </p:nvSpPr>
        <p:spPr bwMode="gray">
          <a:xfrm>
            <a:off x="4457700" y="3495675"/>
            <a:ext cx="1012825" cy="1025525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333375" y="1884363"/>
            <a:ext cx="8229600" cy="1470025"/>
          </a:xfrm>
          <a:effectLst/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155" name="Picture 83" descr="water"/>
          <p:cNvPicPr>
            <a:picLocks noChangeAspect="1" noChangeArrowheads="1"/>
          </p:cNvPicPr>
          <p:nvPr/>
        </p:nvPicPr>
        <p:blipFill>
          <a:blip r:embed="rId2"/>
          <a:srcRect l="22409" t="16374" b="27486"/>
          <a:stretch>
            <a:fillRect/>
          </a:stretch>
        </p:blipFill>
        <p:spPr bwMode="gray">
          <a:xfrm rot="393398">
            <a:off x="2667000" y="609600"/>
            <a:ext cx="2663825" cy="21971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58CB53-BD0B-4AA5-8973-AF14524B3B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25438"/>
            <a:ext cx="2057400" cy="5800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25438"/>
            <a:ext cx="6019800" cy="5800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EB76D-A96C-4BA7-ABAD-E996D11778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1FBC5FB-ED42-4101-916D-55B77A638D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CAC56A5-5852-4FAD-9709-F08B85F26D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058B81B-2F04-4BED-9597-911DC618AD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94F96A-D522-4304-9F4B-83448B8550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06961-0259-472B-AC1F-7B80F513B7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4FB68-FEFD-49D1-9E49-7272AF01D4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CE2ADA-415B-48BC-B9B3-62EF8FE9CD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FE8D6B-1A35-4BA8-B325-F517616EEE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695478-AA9D-4A01-9229-766695B3B1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CE40BF-44B8-4761-B4A3-2372E2C385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08D37A-1455-4A2D-A3CE-40C7DDD1B9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7"/>
          <p:cNvSpPr>
            <a:spLocks/>
          </p:cNvSpPr>
          <p:nvPr/>
        </p:nvSpPr>
        <p:spPr bwMode="gray">
          <a:xfrm>
            <a:off x="-9525" y="-9525"/>
            <a:ext cx="9156700" cy="6872288"/>
          </a:xfrm>
          <a:custGeom>
            <a:avLst/>
            <a:gdLst/>
            <a:ahLst/>
            <a:cxnLst>
              <a:cxn ang="0">
                <a:pos x="5766" y="605"/>
              </a:cxn>
              <a:cxn ang="0">
                <a:pos x="5768" y="4325"/>
              </a:cxn>
              <a:cxn ang="0">
                <a:pos x="1082" y="4329"/>
              </a:cxn>
              <a:cxn ang="0">
                <a:pos x="13" y="3351"/>
              </a:cxn>
              <a:cxn ang="0">
                <a:pos x="0" y="0"/>
              </a:cxn>
              <a:cxn ang="0">
                <a:pos x="2428" y="7"/>
              </a:cxn>
              <a:cxn ang="0">
                <a:pos x="5766" y="605"/>
              </a:cxn>
            </a:cxnLst>
            <a:rect l="0" t="0" r="r" b="b"/>
            <a:pathLst>
              <a:path w="5768" h="4329">
                <a:moveTo>
                  <a:pt x="5766" y="605"/>
                </a:moveTo>
                <a:cubicBezTo>
                  <a:pt x="5767" y="2464"/>
                  <a:pt x="5768" y="4325"/>
                  <a:pt x="5768" y="4325"/>
                </a:cubicBezTo>
                <a:lnTo>
                  <a:pt x="1082" y="4329"/>
                </a:lnTo>
                <a:cubicBezTo>
                  <a:pt x="318" y="3809"/>
                  <a:pt x="9" y="3349"/>
                  <a:pt x="13" y="3351"/>
                </a:cubicBezTo>
                <a:lnTo>
                  <a:pt x="0" y="0"/>
                </a:lnTo>
                <a:lnTo>
                  <a:pt x="2428" y="7"/>
                </a:lnTo>
                <a:cubicBezTo>
                  <a:pt x="2428" y="12"/>
                  <a:pt x="3096" y="401"/>
                  <a:pt x="5766" y="605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3137"/>
                  <a:invGamma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3" name="Freeform 9"/>
          <p:cNvSpPr>
            <a:spLocks/>
          </p:cNvSpPr>
          <p:nvPr/>
        </p:nvSpPr>
        <p:spPr bwMode="gray">
          <a:xfrm>
            <a:off x="-4763" y="5500688"/>
            <a:ext cx="1441451" cy="1358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00"/>
              </a:cxn>
              <a:cxn ang="0">
                <a:pos x="1089" y="1100"/>
              </a:cxn>
              <a:cxn ang="0">
                <a:pos x="0" y="0"/>
              </a:cxn>
            </a:cxnLst>
            <a:rect l="0" t="0" r="r" b="b"/>
            <a:pathLst>
              <a:path w="1089" h="1100">
                <a:moveTo>
                  <a:pt x="0" y="0"/>
                </a:moveTo>
                <a:cubicBezTo>
                  <a:pt x="0" y="550"/>
                  <a:pt x="0" y="1100"/>
                  <a:pt x="0" y="1100"/>
                </a:cubicBezTo>
                <a:lnTo>
                  <a:pt x="1089" y="1100"/>
                </a:lnTo>
                <a:cubicBezTo>
                  <a:pt x="1089" y="1100"/>
                  <a:pt x="596" y="865"/>
                  <a:pt x="0" y="0"/>
                </a:cubicBez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gray">
          <a:xfrm>
            <a:off x="527050" y="0"/>
            <a:ext cx="0" cy="5910263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gray">
          <a:xfrm>
            <a:off x="1677988" y="0"/>
            <a:ext cx="0" cy="6832600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gray">
          <a:xfrm>
            <a:off x="2830513" y="0"/>
            <a:ext cx="0" cy="6861175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40" name="Line 16"/>
          <p:cNvSpPr>
            <a:spLocks noChangeShapeType="1"/>
          </p:cNvSpPr>
          <p:nvPr/>
        </p:nvSpPr>
        <p:spPr bwMode="gray">
          <a:xfrm>
            <a:off x="3983038" y="0"/>
            <a:ext cx="0" cy="6875463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gray">
          <a:xfrm>
            <a:off x="5133975" y="388938"/>
            <a:ext cx="0" cy="6486525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42" name="Line 18"/>
          <p:cNvSpPr>
            <a:spLocks noChangeShapeType="1"/>
          </p:cNvSpPr>
          <p:nvPr/>
        </p:nvSpPr>
        <p:spPr bwMode="gray">
          <a:xfrm>
            <a:off x="6286500" y="619125"/>
            <a:ext cx="0" cy="6256338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43" name="Line 19"/>
          <p:cNvSpPr>
            <a:spLocks noChangeShapeType="1"/>
          </p:cNvSpPr>
          <p:nvPr/>
        </p:nvSpPr>
        <p:spPr bwMode="gray">
          <a:xfrm>
            <a:off x="7439025" y="773113"/>
            <a:ext cx="0" cy="6102350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gray">
          <a:xfrm>
            <a:off x="8591550" y="900113"/>
            <a:ext cx="0" cy="5975350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46" name="Line 22"/>
          <p:cNvSpPr>
            <a:spLocks noChangeShapeType="1"/>
          </p:cNvSpPr>
          <p:nvPr/>
        </p:nvSpPr>
        <p:spPr bwMode="gray">
          <a:xfrm rot="5400000">
            <a:off x="2595563" y="-2176463"/>
            <a:ext cx="0" cy="5191125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47" name="Line 23"/>
          <p:cNvSpPr>
            <a:spLocks noChangeShapeType="1"/>
          </p:cNvSpPr>
          <p:nvPr/>
        </p:nvSpPr>
        <p:spPr bwMode="gray">
          <a:xfrm rot="5400000">
            <a:off x="4578350" y="-3036887"/>
            <a:ext cx="0" cy="9156700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48" name="Line 24"/>
          <p:cNvSpPr>
            <a:spLocks noChangeShapeType="1"/>
          </p:cNvSpPr>
          <p:nvPr/>
        </p:nvSpPr>
        <p:spPr bwMode="gray">
          <a:xfrm rot="5400000">
            <a:off x="4578350" y="-1912937"/>
            <a:ext cx="0" cy="9156700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49" name="Line 25"/>
          <p:cNvSpPr>
            <a:spLocks noChangeShapeType="1"/>
          </p:cNvSpPr>
          <p:nvPr/>
        </p:nvSpPr>
        <p:spPr bwMode="gray">
          <a:xfrm rot="5400000">
            <a:off x="4579938" y="-788988"/>
            <a:ext cx="0" cy="9153525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50" name="Line 26"/>
          <p:cNvSpPr>
            <a:spLocks noChangeShapeType="1"/>
          </p:cNvSpPr>
          <p:nvPr/>
        </p:nvSpPr>
        <p:spPr bwMode="gray">
          <a:xfrm rot="5400000">
            <a:off x="4579938" y="334962"/>
            <a:ext cx="0" cy="9153525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51" name="Line 27"/>
          <p:cNvSpPr>
            <a:spLocks noChangeShapeType="1"/>
          </p:cNvSpPr>
          <p:nvPr/>
        </p:nvSpPr>
        <p:spPr bwMode="gray">
          <a:xfrm rot="5400000">
            <a:off x="4905376" y="1824037"/>
            <a:ext cx="0" cy="8423275"/>
          </a:xfrm>
          <a:prstGeom prst="line">
            <a:avLst/>
          </a:prstGeom>
          <a:noFill/>
          <a:ln w="9525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5001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4005263" y="2692400"/>
            <a:ext cx="1128712" cy="1079500"/>
          </a:xfrm>
          <a:prstGeom prst="rect">
            <a:avLst/>
          </a:prstGeom>
          <a:solidFill>
            <a:srgbClr val="FFFFFF">
              <a:alpha val="2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gray">
          <a:xfrm>
            <a:off x="7459663" y="4937125"/>
            <a:ext cx="1120775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549275" y="3808413"/>
            <a:ext cx="1128713" cy="10795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5" name="Rectangle 31"/>
          <p:cNvSpPr>
            <a:spLocks noChangeArrowheads="1"/>
          </p:cNvSpPr>
          <p:nvPr/>
        </p:nvSpPr>
        <p:spPr bwMode="gray">
          <a:xfrm>
            <a:off x="6307138" y="6064250"/>
            <a:ext cx="1128712" cy="796925"/>
          </a:xfrm>
          <a:prstGeom prst="rect">
            <a:avLst/>
          </a:prstGeom>
          <a:solidFill>
            <a:srgbClr val="FFFFFF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>
            <a:off x="2846388" y="0"/>
            <a:ext cx="1128712" cy="404813"/>
          </a:xfrm>
          <a:prstGeom prst="rect">
            <a:avLst/>
          </a:prstGeom>
          <a:solidFill>
            <a:srgbClr val="FFFF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gray">
          <a:xfrm>
            <a:off x="2852738" y="4938713"/>
            <a:ext cx="1120775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8" name="Rectangle 34"/>
          <p:cNvSpPr>
            <a:spLocks noChangeArrowheads="1"/>
          </p:cNvSpPr>
          <p:nvPr/>
        </p:nvSpPr>
        <p:spPr bwMode="gray">
          <a:xfrm>
            <a:off x="6300788" y="1566863"/>
            <a:ext cx="1120775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175DE9E-DFE8-4339-93A6-02539D01F73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60" name="Freeform 36"/>
          <p:cNvSpPr>
            <a:spLocks/>
          </p:cNvSpPr>
          <p:nvPr/>
        </p:nvSpPr>
        <p:spPr bwMode="gray">
          <a:xfrm>
            <a:off x="4041775" y="0"/>
            <a:ext cx="5105400" cy="739775"/>
          </a:xfrm>
          <a:custGeom>
            <a:avLst/>
            <a:gdLst/>
            <a:ahLst/>
            <a:cxnLst>
              <a:cxn ang="0">
                <a:pos x="3130" y="453"/>
              </a:cxn>
              <a:cxn ang="0">
                <a:pos x="3130" y="0"/>
              </a:cxn>
              <a:cxn ang="0">
                <a:pos x="0" y="0"/>
              </a:cxn>
              <a:cxn ang="0">
                <a:pos x="3130" y="453"/>
              </a:cxn>
            </a:cxnLst>
            <a:rect l="0" t="0" r="r" b="b"/>
            <a:pathLst>
              <a:path w="3130" h="453">
                <a:moveTo>
                  <a:pt x="3130" y="453"/>
                </a:moveTo>
                <a:cubicBezTo>
                  <a:pt x="3130" y="226"/>
                  <a:pt x="3130" y="0"/>
                  <a:pt x="3130" y="0"/>
                </a:cubicBezTo>
                <a:lnTo>
                  <a:pt x="0" y="0"/>
                </a:lnTo>
                <a:cubicBezTo>
                  <a:pt x="0" y="0"/>
                  <a:pt x="1298" y="389"/>
                  <a:pt x="3130" y="453"/>
                </a:cubicBez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325438"/>
            <a:ext cx="822960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061" name="Picture 37" descr="water"/>
          <p:cNvPicPr>
            <a:picLocks noChangeAspect="1" noChangeArrowheads="1"/>
          </p:cNvPicPr>
          <p:nvPr/>
        </p:nvPicPr>
        <p:blipFill>
          <a:blip r:embed="rId16"/>
          <a:srcRect l="22409" t="16374" b="27486"/>
          <a:stretch>
            <a:fillRect/>
          </a:stretch>
        </p:blipFill>
        <p:spPr bwMode="gray">
          <a:xfrm rot="786797">
            <a:off x="6629400" y="-381000"/>
            <a:ext cx="2417763" cy="1995488"/>
          </a:xfrm>
          <a:prstGeom prst="rect">
            <a:avLst/>
          </a:prstGeom>
          <a:noFill/>
        </p:spPr>
      </p:pic>
      <p:pic>
        <p:nvPicPr>
          <p:cNvPr id="1062" name="Picture 38" descr="3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gray">
          <a:xfrm rot="20740733" flipH="1">
            <a:off x="49213" y="5726113"/>
            <a:ext cx="1223962" cy="13716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228600" y="1970088"/>
            <a:ext cx="8915400" cy="1470025"/>
          </a:xfrm>
        </p:spPr>
        <p:txBody>
          <a:bodyPr/>
          <a:lstStyle/>
          <a:p>
            <a:r>
              <a:rPr lang="id-ID" dirty="0"/>
              <a:t>Template Laporan Tugas Akhir Polines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3375" y="4876800"/>
            <a:ext cx="6400800" cy="665163"/>
          </a:xfrm>
        </p:spPr>
        <p:txBody>
          <a:bodyPr/>
          <a:lstStyle/>
          <a:p>
            <a:r>
              <a:rPr lang="id-ID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Mardiyono, S. Kom., M. Sc.</a:t>
            </a:r>
          </a:p>
          <a:p>
            <a:endParaRPr lang="id-ID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id-ID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Persetujuan dan Pengesahan </a:t>
            </a:r>
            <a:endParaRPr lang="id-ID" b="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E876A17-F387-49B0-B4C6-00F54AF8C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447799"/>
            <a:ext cx="146695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2526C0-7767-4B38-99FC-76271692DF53}"/>
              </a:ext>
            </a:extLst>
          </p:cNvPr>
          <p:cNvSpPr/>
          <p:nvPr/>
        </p:nvSpPr>
        <p:spPr>
          <a:xfrm>
            <a:off x="439947" y="1372798"/>
            <a:ext cx="8229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800" dirty="0"/>
              <a:t>Halaman ini memuat tanda tangan persetujuan para pembimbing, sebagai bukti bahwa materi dan proses akademik telah dinilai sesuai dengan judul oleh para pembimbing. Tugas akhir/skripsi yang telah diujikan dalam ujian wawancara, dinyatakan lulus, dan direvisi selanjutnya ditandatangani tim penguji dan disahkan oleh ketua jurusan.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2677-9D91-4D75-99E2-180EC83F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Persetujuan dan Pengesahan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8A176-D7C4-4405-BA04-C5B44CB70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71D023-B5A2-41C0-AB61-24CD575E6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238" y="1343252"/>
            <a:ext cx="3653524" cy="510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8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Persetujuan dan Pengesahan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E0AB6-4B50-4472-99F4-6BB6032DB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63C9C7-FFAE-497E-8DA0-48837DD2C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371600"/>
            <a:ext cx="3657600" cy="522843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Kata Pengantar 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E34D6DE-DC34-4C2A-A412-0547074B9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138" y="1524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53F5A3F-97A2-472F-AC20-E8347658B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2538"/>
            <a:ext cx="8458200" cy="729915"/>
          </a:xfrm>
        </p:spPr>
        <p:txBody>
          <a:bodyPr/>
          <a:lstStyle/>
          <a:p>
            <a:r>
              <a:rPr lang="id-ID" sz="2000" dirty="0"/>
              <a:t>Kata pengantar berisi ucapan terimakasih kepada pihak-pihak yang membantu dalam pelaksanaan tugas akhir/skripsi. </a:t>
            </a:r>
          </a:p>
          <a:p>
            <a:r>
              <a:rPr lang="fi-FI" sz="2000" dirty="0"/>
              <a:t>1) Panjang tulisan dalam 1 halaman (maksimum). </a:t>
            </a:r>
          </a:p>
          <a:p>
            <a:r>
              <a:rPr lang="id-ID" sz="2000" dirty="0"/>
              <a:t>2) Ucapan terimakasih diberikan khususnya kepada pihak-pihak yang secara langsung memberi bimbingan atau bantuan dalam pelaksanaan penyelesaian tugas akhir/skripsi, antara lain dosen pembimbing atas konstribusinya dalam menentukan judul, bimbingan, saran, dan diskusi atau kepada orang yang terlibat langsung dalam penyelesaian tugas akhir. </a:t>
            </a:r>
          </a:p>
          <a:p>
            <a:r>
              <a:rPr lang="id-ID" sz="2000" dirty="0"/>
              <a:t>3) Kalimat harapan atau mudah-mudahan tidak perlu dituliskan. </a:t>
            </a:r>
          </a:p>
          <a:p>
            <a:r>
              <a:rPr lang="id-ID" sz="2000" dirty="0"/>
              <a:t>4) Nama kota (Semarang), bulan dan tahun, kemudian nama penulis dengan huruf besar, dituliskan pada bagian bawah sebelah kanan halaman.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238E5-9AD4-4094-8FA3-269D7E75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Kata Pengantar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DD6C4-5B55-48BE-ACDE-F8A53A63D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5493E3-0541-43AD-9BAE-9981D42A2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371600"/>
            <a:ext cx="3733800" cy="525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361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Abstrak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E34D6DE-DC34-4C2A-A412-0547074B9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138" y="1524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53F5A3F-97A2-472F-AC20-E8347658B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729915"/>
          </a:xfrm>
        </p:spPr>
        <p:txBody>
          <a:bodyPr/>
          <a:lstStyle/>
          <a:p>
            <a:r>
              <a:rPr lang="sv-SE" sz="2000" dirty="0"/>
              <a:t>Abstrak berisi uraian singkat permasalahan, tujuan, metode dan hasil tugas akhir/skripsi. </a:t>
            </a:r>
          </a:p>
          <a:p>
            <a:r>
              <a:rPr lang="id-ID" sz="2000" dirty="0"/>
              <a:t>Isi abstrak, antara lain : </a:t>
            </a:r>
          </a:p>
          <a:p>
            <a:pPr marL="0" indent="0">
              <a:buNone/>
            </a:pPr>
            <a:r>
              <a:rPr lang="fi-FI" sz="2000" dirty="0"/>
              <a:t>1) Uraian tidak lebih dari 200 kata (satu paragraf atau satu halaman). </a:t>
            </a:r>
          </a:p>
          <a:p>
            <a:pPr marL="0" indent="0">
              <a:buNone/>
            </a:pPr>
            <a:r>
              <a:rPr lang="id-ID" sz="2000" dirty="0"/>
              <a:t>2) Materinya meliputi : </a:t>
            </a:r>
          </a:p>
          <a:p>
            <a:pPr marL="0" indent="0">
              <a:buNone/>
            </a:pPr>
            <a:r>
              <a:rPr lang="id-ID" sz="2000" dirty="0"/>
              <a:t>a) Permasalahan secara singkat. </a:t>
            </a:r>
          </a:p>
          <a:p>
            <a:pPr marL="0" indent="0">
              <a:buNone/>
            </a:pPr>
            <a:r>
              <a:rPr lang="id-ID" sz="2000" dirty="0"/>
              <a:t>b) Tujuan topik yang dibahas. </a:t>
            </a:r>
          </a:p>
          <a:p>
            <a:pPr marL="0" indent="0">
              <a:buNone/>
            </a:pPr>
            <a:r>
              <a:rPr lang="id-ID" sz="2000" dirty="0"/>
              <a:t>c) Metode yang digunakan/kegiatan yang dilakukan dalam penyusunan tugas akhir/skripsi, termasuk proses dan analisis. </a:t>
            </a:r>
          </a:p>
          <a:p>
            <a:pPr marL="0" indent="0">
              <a:buNone/>
            </a:pPr>
            <a:r>
              <a:rPr lang="id-ID" sz="2000" dirty="0"/>
              <a:t>d) Hasil yang paling utama. </a:t>
            </a:r>
          </a:p>
          <a:p>
            <a:pPr marL="0" indent="0">
              <a:buNone/>
            </a:pPr>
            <a:r>
              <a:rPr lang="id-ID" sz="2000" dirty="0"/>
              <a:t>3) Pernyataan tentang sumbangan mandiri yang dapat ditonjolkan dalam tugas akhir/skripsi. </a:t>
            </a:r>
          </a:p>
          <a:p>
            <a:pPr marL="0" indent="0">
              <a:buNone/>
            </a:pPr>
            <a:r>
              <a:rPr lang="id-ID" sz="2000" dirty="0"/>
              <a:t>4) Penulisan isi abstrak, didahului dengan keterangan berupa nama mahasiswa, judul tugas akhir/skripsi, nama pembimbing, tahun penulisan, jumlah halaman laporan (tanpa halaman lampiran) yang ditulis dengan </a:t>
            </a:r>
            <a:r>
              <a:rPr lang="id-ID" sz="2000" i="1" dirty="0"/>
              <a:t>font </a:t>
            </a:r>
            <a:r>
              <a:rPr lang="id-ID" sz="2000" dirty="0"/>
              <a:t>10 dan huruf miring. </a:t>
            </a:r>
          </a:p>
          <a:p>
            <a:endParaRPr lang="id-ID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8AB009-E81B-4D94-A401-8E2071240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337" y="1252537"/>
            <a:ext cx="131106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1757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356AD-19AF-4FD9-A7FA-C93773BC9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Abstrak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E4811-65C2-4CBE-A5C9-D0D8B52F5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C08625-9D3E-465E-A1A5-315C575F4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503186"/>
            <a:ext cx="3572089" cy="535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70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BFFA-2BF2-4C71-B6C2-C9271C57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Bentuk Daftar </a:t>
            </a:r>
            <a:endParaRPr lang="id-ID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9F33A-9D37-4829-8BD7-1F323596C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Bentuk daftar terdiri dari : daftar isi, daftar tabel, daftar gambar, daftar lampiran, dan daftar lambang </a:t>
            </a:r>
          </a:p>
        </p:txBody>
      </p:sp>
    </p:spTree>
    <p:extLst>
      <p:ext uri="{BB962C8B-B14F-4D97-AF65-F5344CB8AC3E}">
        <p14:creationId xmlns:p14="http://schemas.microsoft.com/office/powerpoint/2010/main" val="1749965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7E3C-F7F1-4EE6-AF27-B8429F3D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Daftar Isi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B9DD63-BA12-48F7-B15A-ED05A1C59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B016F1-30DA-40C2-8521-8A6F0ABB2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081" y="1218032"/>
            <a:ext cx="3865837" cy="549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44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94729-3B5C-42A1-9AEC-F46C49B5A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Daftar Tabel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9BBC2D-78CF-4D91-AF39-AC30E71ED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1246787"/>
            <a:ext cx="3618474" cy="524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7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Format Laporan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id-ID" dirty="0"/>
              <a:t>elajari panduan penulisan laporan Tugas Akhir/Skripsi Polines</a:t>
            </a:r>
          </a:p>
          <a:p>
            <a:r>
              <a:rPr lang="id-ID" dirty="0"/>
              <a:t>Sub Bab : </a:t>
            </a:r>
            <a:r>
              <a:rPr lang="id-ID" b="1" dirty="0"/>
              <a:t>Penyusunan Laporan Tugas Akhir/Skripsi  (Halaman 14)</a:t>
            </a:r>
          </a:p>
          <a:p>
            <a:r>
              <a:rPr lang="id-ID" dirty="0"/>
              <a:t>Isi laporan ada 3 bagian : awal, utama, dan akhir.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22394-2F6A-4BDA-994E-BEA4DC2FB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Daftar Gambar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4E8E90-9F3E-441C-979E-2BEF0DB94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1252537"/>
            <a:ext cx="3810000" cy="547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69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4156-27E3-442F-8F99-3D6D2D1D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Daftar Lampiran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24B213-927F-4D4C-84B4-D8C4D1977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1245349"/>
            <a:ext cx="4034524" cy="554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57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456BA-C674-455F-B7F1-BF57180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Daftar Lambang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2CBDAB-596E-41C5-87CD-E665B4562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1615519"/>
            <a:ext cx="3561037" cy="491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721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85AE5-280C-4B9A-BD5A-7797B306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Tugas: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0E7CD-AD6B-4830-BD38-49182B952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Buatlah Template Laporan Tugas Akhir anda dengan mengacu Panduan Penulisan pada halaman 21.</a:t>
            </a:r>
          </a:p>
          <a:p>
            <a:r>
              <a:rPr lang="id-ID" dirty="0"/>
              <a:t>Sesuaikan dengan judul dan identitas Tugas Akhir anda.</a:t>
            </a:r>
          </a:p>
          <a:p>
            <a:r>
              <a:rPr lang="id-ID" dirty="0"/>
              <a:t>Buat template sampai pada bagian awal dengan nomor halaman berformat i,ii,iii, dst.</a:t>
            </a:r>
          </a:p>
        </p:txBody>
      </p:sp>
    </p:spTree>
    <p:extLst>
      <p:ext uri="{BB962C8B-B14F-4D97-AF65-F5344CB8AC3E}">
        <p14:creationId xmlns:p14="http://schemas.microsoft.com/office/powerpoint/2010/main" val="228157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Thank You!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7280" y="3810000"/>
            <a:ext cx="6400800" cy="706437"/>
          </a:xfrm>
        </p:spPr>
        <p:txBody>
          <a:bodyPr/>
          <a:lstStyle/>
          <a:p>
            <a:r>
              <a:rPr lang="id-ID" sz="6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TERIMA KASIH</a:t>
            </a:r>
            <a:endParaRPr lang="en-US" sz="6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Bagian Awal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CD4A1B2-454F-454B-852A-A5CC888A6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id-ID" sz="2400" dirty="0"/>
              <a:t>Sampul luar, </a:t>
            </a:r>
          </a:p>
          <a:p>
            <a:r>
              <a:rPr lang="id-ID" sz="2400" dirty="0"/>
              <a:t>Sampul dalam, </a:t>
            </a:r>
          </a:p>
          <a:p>
            <a:r>
              <a:rPr lang="id-ID" sz="2400" dirty="0"/>
              <a:t>Pernyataan keaslian tugas akhir, </a:t>
            </a:r>
          </a:p>
          <a:p>
            <a:r>
              <a:rPr lang="id-ID" sz="2400" dirty="0"/>
              <a:t>Bukti persetujuan, </a:t>
            </a:r>
          </a:p>
          <a:p>
            <a:r>
              <a:rPr lang="id-ID" sz="2400" dirty="0"/>
              <a:t>Ucapan terimakasih, </a:t>
            </a:r>
          </a:p>
          <a:p>
            <a:r>
              <a:rPr lang="id-ID" sz="2400" dirty="0"/>
              <a:t>Abstrak, </a:t>
            </a:r>
          </a:p>
          <a:p>
            <a:r>
              <a:rPr lang="id-ID" sz="2400" dirty="0"/>
              <a:t>Daftar isi, </a:t>
            </a:r>
          </a:p>
          <a:p>
            <a:r>
              <a:rPr lang="id-ID" sz="2400" dirty="0"/>
              <a:t>Daftar tabel, </a:t>
            </a:r>
          </a:p>
          <a:p>
            <a:r>
              <a:rPr lang="id-ID" sz="2400" dirty="0"/>
              <a:t>Daftar gambar, </a:t>
            </a:r>
          </a:p>
          <a:p>
            <a:r>
              <a:rPr lang="id-ID" sz="2400" dirty="0"/>
              <a:t>Daftar lampiran, Daftar lambang, </a:t>
            </a:r>
          </a:p>
          <a:p>
            <a:r>
              <a:rPr lang="id-ID" sz="2400" dirty="0"/>
              <a:t>dan Daftar singkatan. 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Sampul Luar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410200"/>
          </a:xfrm>
        </p:spPr>
        <p:txBody>
          <a:bodyPr/>
          <a:lstStyle/>
          <a:p>
            <a:r>
              <a:rPr lang="id-ID" dirty="0"/>
              <a:t>Sampul luar memuat judul tugas akhir/skripsi, nama dan nomor induk mahasiswa, lambang Politeknik Negeri Semarang, nama instansi, dan tahun penyelesaian tugas akhir/skripsi. </a:t>
            </a:r>
            <a:endParaRPr lang="id-ID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5438"/>
            <a:ext cx="8077200" cy="927100"/>
          </a:xfrm>
        </p:spPr>
        <p:txBody>
          <a:bodyPr/>
          <a:lstStyle/>
          <a:p>
            <a:r>
              <a:rPr lang="id-ID" dirty="0"/>
              <a:t>Sampul Luar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FEB4145-CA8D-409E-A055-01D3ED272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657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6B7023-41A4-453C-9183-501E761C3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230972"/>
            <a:ext cx="4038600" cy="55018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27100"/>
          </a:xfrm>
        </p:spPr>
        <p:txBody>
          <a:bodyPr/>
          <a:lstStyle/>
          <a:p>
            <a:r>
              <a:rPr lang="id-ID" dirty="0"/>
              <a:t>Sampul Dalam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B867C7-ADB9-4DC7-977F-686B85BDDE98}"/>
              </a:ext>
            </a:extLst>
          </p:cNvPr>
          <p:cNvSpPr/>
          <p:nvPr/>
        </p:nvSpPr>
        <p:spPr>
          <a:xfrm>
            <a:off x="439947" y="1372798"/>
            <a:ext cx="8229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800" dirty="0"/>
              <a:t>Sampul dalam berisi tulisan yang sama dengan sampul luar, diketik di atas kertas putih, dengan tambahan di bawah lambang ditulis penjelasan bahwa maksud tugas akhir/skripsi, yaitu </a:t>
            </a:r>
            <a:r>
              <a:rPr lang="id-ID" sz="2800" i="1" dirty="0"/>
              <a:t>Sebagai salah satu syarat untuk melengkapi sebagian persyaratan menjadi Ahli Madya (untuk program D III) </a:t>
            </a:r>
            <a:r>
              <a:rPr lang="id-ID" sz="2800" dirty="0"/>
              <a:t>atau </a:t>
            </a:r>
            <a:r>
              <a:rPr lang="id-ID" sz="2800" i="1" dirty="0"/>
              <a:t>Sarjana Terapan (untuk Program D IV) </a:t>
            </a:r>
            <a:r>
              <a:rPr lang="id-ID" sz="2800" dirty="0"/>
              <a:t>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Sampul Dalam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C3344F-1F1D-46CF-AA6B-01085E94B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409F37-6F19-43D4-B6C7-785B747C1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109314"/>
            <a:ext cx="3429000" cy="54232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Pernyataan Keaslian Tugas Akhir/Skripsi 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2559C43-4B4B-41AA-A7F9-9045B6D47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252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88118FD-7B64-4231-8412-87FE97778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252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F3E6E6-1EC6-4DF2-AAD6-497EDED99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1290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24AF0392-C6CE-4CC6-BBD0-D9B935C41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8600" y="-600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2DCFB79-5827-417A-8DA5-DEFB0F288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id-ID" dirty="0"/>
              <a:t>Sampul luar memuat judul tugas akhir/skripsi, nama dan nomor induk mahasiswa, lambang Politeknik Negeri Semarang, nama instansi, dan tahun penyelesaian tugas akhir/skripsi. </a:t>
            </a:r>
            <a:endParaRPr lang="id-ID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334AB-7D09-48B6-8F2B-9B3227C6D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Pernyataan Keaslian Tugas Akhir/Skripsi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297F7-DECC-489F-9E4A-81B1533A8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AD45F0-1AA1-4EED-9745-06C7F764B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600200"/>
            <a:ext cx="3581400" cy="503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3473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EE9DE"/>
      </a:lt1>
      <a:dk2>
        <a:srgbClr val="000066"/>
      </a:dk2>
      <a:lt2>
        <a:srgbClr val="808080"/>
      </a:lt2>
      <a:accent1>
        <a:srgbClr val="5CB1FE"/>
      </a:accent1>
      <a:accent2>
        <a:srgbClr val="FF7575"/>
      </a:accent2>
      <a:accent3>
        <a:srgbClr val="FEF2EC"/>
      </a:accent3>
      <a:accent4>
        <a:srgbClr val="000000"/>
      </a:accent4>
      <a:accent5>
        <a:srgbClr val="B5D5FE"/>
      </a:accent5>
      <a:accent6>
        <a:srgbClr val="E76969"/>
      </a:accent6>
      <a:hlink>
        <a:srgbClr val="FFC319"/>
      </a:hlink>
      <a:folHlink>
        <a:srgbClr val="A8D02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DF58D"/>
        </a:lt1>
        <a:dk2>
          <a:srgbClr val="CC3300"/>
        </a:dk2>
        <a:lt2>
          <a:srgbClr val="808080"/>
        </a:lt2>
        <a:accent1>
          <a:srgbClr val="FF6161"/>
        </a:accent1>
        <a:accent2>
          <a:srgbClr val="FFC319"/>
        </a:accent2>
        <a:accent3>
          <a:srgbClr val="FEF9C5"/>
        </a:accent3>
        <a:accent4>
          <a:srgbClr val="000000"/>
        </a:accent4>
        <a:accent5>
          <a:srgbClr val="FFB7B7"/>
        </a:accent5>
        <a:accent6>
          <a:srgbClr val="E7B016"/>
        </a:accent6>
        <a:hlink>
          <a:srgbClr val="A8D02A"/>
        </a:hlink>
        <a:folHlink>
          <a:srgbClr val="5CB1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E1F4D8"/>
        </a:lt1>
        <a:dk2>
          <a:srgbClr val="003366"/>
        </a:dk2>
        <a:lt2>
          <a:srgbClr val="808080"/>
        </a:lt2>
        <a:accent1>
          <a:srgbClr val="FFC319"/>
        </a:accent1>
        <a:accent2>
          <a:srgbClr val="A8D02A"/>
        </a:accent2>
        <a:accent3>
          <a:srgbClr val="EEF8E9"/>
        </a:accent3>
        <a:accent4>
          <a:srgbClr val="000000"/>
        </a:accent4>
        <a:accent5>
          <a:srgbClr val="FFDEAB"/>
        </a:accent5>
        <a:accent6>
          <a:srgbClr val="98BC25"/>
        </a:accent6>
        <a:hlink>
          <a:srgbClr val="5CB1FE"/>
        </a:hlink>
        <a:folHlink>
          <a:srgbClr val="FF61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EE9DE"/>
        </a:lt1>
        <a:dk2>
          <a:srgbClr val="000066"/>
        </a:dk2>
        <a:lt2>
          <a:srgbClr val="808080"/>
        </a:lt2>
        <a:accent1>
          <a:srgbClr val="5CB1FE"/>
        </a:accent1>
        <a:accent2>
          <a:srgbClr val="FF7575"/>
        </a:accent2>
        <a:accent3>
          <a:srgbClr val="FEF2EC"/>
        </a:accent3>
        <a:accent4>
          <a:srgbClr val="000000"/>
        </a:accent4>
        <a:accent5>
          <a:srgbClr val="B5D5FE"/>
        </a:accent5>
        <a:accent6>
          <a:srgbClr val="E76969"/>
        </a:accent6>
        <a:hlink>
          <a:srgbClr val="FFC319"/>
        </a:hlink>
        <a:folHlink>
          <a:srgbClr val="A8D0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2911</TotalTime>
  <Words>631</Words>
  <Application>Microsoft Office PowerPoint</Application>
  <PresentationFormat>On-screen Show (4:3)</PresentationFormat>
  <Paragraphs>64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Tahoma</vt:lpstr>
      <vt:lpstr>Times New Roman</vt:lpstr>
      <vt:lpstr>Default Design</vt:lpstr>
      <vt:lpstr>Template Laporan Tugas Akhir Polines</vt:lpstr>
      <vt:lpstr>Format Laporan</vt:lpstr>
      <vt:lpstr>Bagian Awal</vt:lpstr>
      <vt:lpstr>Sampul Luar</vt:lpstr>
      <vt:lpstr>Sampul Luar</vt:lpstr>
      <vt:lpstr>Sampul Dalam</vt:lpstr>
      <vt:lpstr>Sampul Dalam</vt:lpstr>
      <vt:lpstr>Pernyataan Keaslian Tugas Akhir/Skripsi </vt:lpstr>
      <vt:lpstr>Pernyataan Keaslian Tugas Akhir/Skripsi </vt:lpstr>
      <vt:lpstr>Persetujuan dan Pengesahan </vt:lpstr>
      <vt:lpstr>Persetujuan dan Pengesahan </vt:lpstr>
      <vt:lpstr>Persetujuan dan Pengesahan </vt:lpstr>
      <vt:lpstr>Kata Pengantar </vt:lpstr>
      <vt:lpstr>Kata Pengantar</vt:lpstr>
      <vt:lpstr>Abstrak</vt:lpstr>
      <vt:lpstr>Abstrak</vt:lpstr>
      <vt:lpstr>Bentuk Daftar </vt:lpstr>
      <vt:lpstr>Daftar Isi</vt:lpstr>
      <vt:lpstr>Daftar Tabel</vt:lpstr>
      <vt:lpstr>Daftar Gambar</vt:lpstr>
      <vt:lpstr>Daftar Lampiran</vt:lpstr>
      <vt:lpstr>Daftar Lambang</vt:lpstr>
      <vt:lpstr>Tugas:</vt:lpstr>
      <vt:lpstr>Thank You!</vt:lpstr>
    </vt:vector>
  </TitlesOfParts>
  <Company>Guild 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www.themegallery.com</dc:creator>
  <cp:lastModifiedBy>USER3A6CL10</cp:lastModifiedBy>
  <cp:revision>78</cp:revision>
  <dcterms:created xsi:type="dcterms:W3CDTF">2008-03-10T09:13:42Z</dcterms:created>
  <dcterms:modified xsi:type="dcterms:W3CDTF">2019-02-26T06:40:11Z</dcterms:modified>
</cp:coreProperties>
</file>