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9" r:id="rId6"/>
    <p:sldId id="274" r:id="rId7"/>
    <p:sldId id="275" r:id="rId8"/>
    <p:sldId id="276" r:id="rId9"/>
    <p:sldId id="277" r:id="rId10"/>
    <p:sldId id="278" r:id="rId11"/>
    <p:sldId id="268" r:id="rId12"/>
    <p:sldId id="279" r:id="rId13"/>
    <p:sldId id="280" r:id="rId14"/>
    <p:sldId id="281" r:id="rId15"/>
    <p:sldId id="282" r:id="rId16"/>
    <p:sldId id="283" r:id="rId17"/>
    <p:sldId id="284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4C"/>
    <a:srgbClr val="F2F2F2"/>
    <a:srgbClr val="EAB200"/>
    <a:srgbClr val="3F3F3F"/>
    <a:srgbClr val="014067"/>
    <a:srgbClr val="014E7D"/>
    <a:srgbClr val="013657"/>
    <a:srgbClr val="01456F"/>
    <a:srgbClr val="014B79"/>
    <a:srgbClr val="093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74" autoAdjust="0"/>
  </p:normalViewPr>
  <p:slideViewPr>
    <p:cSldViewPr snapToGrid="0" showGuides="1">
      <p:cViewPr varScale="1">
        <p:scale>
          <a:sx n="45" d="100"/>
          <a:sy n="45" d="100"/>
        </p:scale>
        <p:origin x="62" y="89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3/28/2022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=""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=""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=""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=""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=""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=""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=""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=""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=""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=""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=""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=""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=""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=""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=""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=""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=""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=""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=""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=""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=""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=""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=""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=""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=""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=""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=""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=""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=""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=""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=""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=""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=""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=""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=""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=""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=""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3"/>
            <a:ext cx="5680812" cy="2227249"/>
          </a:xfrm>
        </p:spPr>
        <p:txBody>
          <a:bodyPr>
            <a:noAutofit/>
          </a:bodyPr>
          <a:lstStyle/>
          <a:p>
            <a:r>
              <a:rPr lang="en-US" sz="3200" dirty="0" smtClean="0"/>
              <a:t>PERANCANGAN DATA MART PADA PERUSAHAAN MANUFAKTUR ALAT PERKANTORAN BAJA</a:t>
            </a:r>
            <a:endParaRPr lang="en-US" sz="3200" b="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8" b="113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57407"/>
            <a:ext cx="3689825" cy="12155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SNOWFLAKE SCHEMA MUTASI</a:t>
            </a:r>
            <a:endParaRPr lang="en-US" b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1" b="15411"/>
          <a:stretch>
            <a:fillRect/>
          </a:stretch>
        </p:blipFill>
        <p:spPr/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905" y="686211"/>
            <a:ext cx="9154095" cy="567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0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57407"/>
            <a:ext cx="3689825" cy="12155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SNOWFLAKE SCHEMA ABSENSI</a:t>
            </a:r>
            <a:endParaRPr lang="en-US" b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1" b="15411"/>
          <a:stretch>
            <a:fillRect/>
          </a:stretch>
        </p:blipFill>
        <p:spPr/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905" y="739154"/>
            <a:ext cx="9154095" cy="556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8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57407"/>
            <a:ext cx="3689825" cy="12155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SNOWFLAKE SCHEMA SP (SURAT PERINGATAN)</a:t>
            </a:r>
            <a:endParaRPr lang="en-US" b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1" b="15411"/>
          <a:stretch>
            <a:fillRect/>
          </a:stretch>
        </p:blipFill>
        <p:spPr/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905" y="912123"/>
            <a:ext cx="9154095" cy="52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57407"/>
            <a:ext cx="3689825" cy="12155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SNOWFLAKE SCHEMA LAPORAN CUTI</a:t>
            </a:r>
            <a:endParaRPr lang="en-US" b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1" b="15411"/>
          <a:stretch>
            <a:fillRect/>
          </a:stretch>
        </p:blipFill>
        <p:spPr/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3" y="593035"/>
            <a:ext cx="8305807" cy="594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8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57407"/>
            <a:ext cx="3689825" cy="1215566"/>
          </a:xfrm>
        </p:spPr>
        <p:txBody>
          <a:bodyPr>
            <a:noAutofit/>
          </a:bodyPr>
          <a:lstStyle/>
          <a:p>
            <a:r>
              <a:rPr lang="en-US" sz="3600" dirty="0" smtClean="0"/>
              <a:t>SNOWFLAKE SCHEMA HITUNG GAJI BESERTA PENGGABUNGAN KESELURUHAN</a:t>
            </a:r>
            <a:endParaRPr lang="en-US" sz="3600" b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1" b="15411"/>
          <a:stretch>
            <a:fillRect/>
          </a:stretch>
        </p:blipFill>
        <p:spPr/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825" y="102817"/>
            <a:ext cx="8502175" cy="665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0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SEKIAN</a:t>
            </a:r>
            <a:br>
              <a:rPr lang="en-US" dirty="0" smtClean="0"/>
            </a:br>
            <a:r>
              <a:rPr lang="en-US" dirty="0" smtClean="0"/>
              <a:t>TERIMA KASIH</a:t>
            </a:r>
            <a:endParaRPr lang="en-US" b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KELOMPOK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65889" y="3848434"/>
            <a:ext cx="764498" cy="1510175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0" r="10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309"/>
            <a:ext cx="5058389" cy="1215566"/>
          </a:xfrm>
        </p:spPr>
        <p:txBody>
          <a:bodyPr>
            <a:normAutofit/>
          </a:bodyPr>
          <a:lstStyle/>
          <a:p>
            <a:r>
              <a:rPr lang="en-US" dirty="0" smtClean="0"/>
              <a:t>STUDI KASUS</a:t>
            </a:r>
            <a:endParaRPr lang="en-US" b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1" b="15411"/>
          <a:stretch>
            <a:fillRect/>
          </a:stretch>
        </p:blipFill>
        <p:spPr/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3745" y="1751958"/>
            <a:ext cx="8147077" cy="52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309"/>
            <a:ext cx="5058389" cy="1215566"/>
          </a:xfrm>
        </p:spPr>
        <p:txBody>
          <a:bodyPr>
            <a:normAutofit/>
          </a:bodyPr>
          <a:lstStyle/>
          <a:p>
            <a:r>
              <a:rPr lang="en-US" dirty="0" smtClean="0"/>
              <a:t>STUDI KASUS</a:t>
            </a:r>
            <a:endParaRPr lang="en-US" b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1" b="15411"/>
          <a:stretch>
            <a:fillRect/>
          </a:stretch>
        </p:blipFill>
        <p:spPr/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2674"/>
            <a:ext cx="9725278" cy="353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3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309"/>
            <a:ext cx="5058389" cy="1215566"/>
          </a:xfrm>
        </p:spPr>
        <p:txBody>
          <a:bodyPr>
            <a:normAutofit/>
          </a:bodyPr>
          <a:lstStyle/>
          <a:p>
            <a:r>
              <a:rPr lang="en-US" dirty="0" smtClean="0"/>
              <a:t>PROSES BISNIS</a:t>
            </a:r>
            <a:endParaRPr lang="en-US" b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1" b="15411"/>
          <a:stretch>
            <a:fillRect/>
          </a:stretch>
        </p:blipFill>
        <p:spPr/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5" y="1643875"/>
            <a:ext cx="12179635" cy="52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1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28341"/>
            <a:ext cx="4013360" cy="12155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TABEL KESELURUHAN</a:t>
            </a:r>
            <a:endParaRPr lang="en-US" b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1" b="15411"/>
          <a:stretch>
            <a:fillRect/>
          </a:stretch>
        </p:blipFill>
        <p:spPr/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33" y="0"/>
            <a:ext cx="8720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57407"/>
            <a:ext cx="3689825" cy="12155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TABEL DIMENSI</a:t>
            </a:r>
            <a:endParaRPr lang="en-US" b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1" b="15411"/>
          <a:stretch>
            <a:fillRect/>
          </a:stretch>
        </p:blipFill>
        <p:spPr/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654" y="0"/>
            <a:ext cx="8344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4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57407"/>
            <a:ext cx="3689825" cy="12155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TABEL IDENTIFIKASI FAKTA</a:t>
            </a:r>
            <a:endParaRPr lang="en-US" b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1" b="15411"/>
          <a:stretch>
            <a:fillRect/>
          </a:stretch>
        </p:blipFill>
        <p:spPr/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654" y="1469495"/>
            <a:ext cx="8344560" cy="391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0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PENYUSUNAN DATA MART DENGAN SNOWFLAKE SCHEMA</a:t>
            </a:r>
            <a:endParaRPr lang="en-US" b="0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7" b="85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57407"/>
            <a:ext cx="3689825" cy="12155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SNOWFLAKE SCHEMA UBAH_NIK</a:t>
            </a:r>
            <a:endParaRPr lang="en-US" b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1" b="15411"/>
          <a:stretch>
            <a:fillRect/>
          </a:stretch>
        </p:blipFill>
        <p:spPr/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685" y="0"/>
            <a:ext cx="6659286" cy="687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70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PERANCANGAN DATA MART PADA PERUSAHAAN MANUFAKTUR ALAT PERKANTORAN BAJA</vt:lpstr>
      <vt:lpstr>STUDI KASUS</vt:lpstr>
      <vt:lpstr>STUDI KASUS</vt:lpstr>
      <vt:lpstr>PROSES BISNIS</vt:lpstr>
      <vt:lpstr>TABEL KESELURUHAN</vt:lpstr>
      <vt:lpstr>TABEL DIMENSI</vt:lpstr>
      <vt:lpstr>TABEL IDENTIFIKASI FAKTA</vt:lpstr>
      <vt:lpstr>PENYUSUNAN DATA MART DENGAN SNOWFLAKE SCHEMA</vt:lpstr>
      <vt:lpstr>SNOWFLAKE SCHEMA UBAH_NIK</vt:lpstr>
      <vt:lpstr>SNOWFLAKE SCHEMA MUTASI</vt:lpstr>
      <vt:lpstr>SNOWFLAKE SCHEMA ABSENSI</vt:lpstr>
      <vt:lpstr>SNOWFLAKE SCHEMA SP (SURAT PERINGATAN)</vt:lpstr>
      <vt:lpstr>SNOWFLAKE SCHEMA LAPORAN CUTI</vt:lpstr>
      <vt:lpstr>SNOWFLAKE SCHEMA HITUNG GAJI BESERTA PENGGABUNGAN KESELURUHAN</vt:lpstr>
      <vt:lpstr>SEKIAN 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2021-12-09T11:56:16Z</dcterms:created>
  <dcterms:modified xsi:type="dcterms:W3CDTF">2022-03-28T17:25:34Z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