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1"/>
  </p:notesMasterIdLst>
  <p:handoutMasterIdLst>
    <p:handoutMasterId r:id="rId12"/>
  </p:handoutMasterIdLst>
  <p:sldIdLst>
    <p:sldId id="256" r:id="rId5"/>
    <p:sldId id="264" r:id="rId6"/>
    <p:sldId id="274" r:id="rId7"/>
    <p:sldId id="275" r:id="rId8"/>
    <p:sldId id="276"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9" d="100"/>
          <a:sy n="89" d="100"/>
        </p:scale>
        <p:origin x="432" y="53"/>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10/21/2021</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10/21/2021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344834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3862707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3980954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10/21/2021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3865944" y="2554817"/>
            <a:ext cx="7294181" cy="2421464"/>
          </a:xfrm>
        </p:spPr>
        <p:txBody>
          <a:bodyPr>
            <a:normAutofit/>
          </a:bodyPr>
          <a:lstStyle/>
          <a:p>
            <a:r>
              <a:rPr lang="en-US" b="1" dirty="0" smtClean="0"/>
              <a:t>BOOKING HOTEL ONLINE</a:t>
            </a:r>
            <a:endParaRPr lang="en-US" b="1" dirty="0"/>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962399" y="4976282"/>
            <a:ext cx="7197726" cy="1405467"/>
          </a:xfrm>
        </p:spPr>
        <p:txBody>
          <a:bodyPr>
            <a:normAutofit/>
          </a:bodyPr>
          <a:lstStyle/>
          <a:p>
            <a:r>
              <a:rPr lang="en-US" dirty="0" smtClean="0">
                <a:solidFill>
                  <a:schemeClr val="accent1">
                    <a:lumMod val="40000"/>
                    <a:lumOff val="60000"/>
                  </a:schemeClr>
                </a:solidFill>
              </a:rPr>
              <a:t>BASIS DATA LANJUT/p</a:t>
            </a:r>
          </a:p>
          <a:p>
            <a:r>
              <a:rPr lang="en-US" dirty="0" smtClean="0">
                <a:solidFill>
                  <a:schemeClr val="accent1">
                    <a:lumMod val="40000"/>
                    <a:lumOff val="60000"/>
                  </a:schemeClr>
                </a:solidFill>
              </a:rPr>
              <a:t>06.2019.1.07201_Mohammad faj’rul falaah </a:t>
            </a:r>
            <a:r>
              <a:rPr lang="en-US" dirty="0" err="1" smtClean="0">
                <a:solidFill>
                  <a:schemeClr val="accent1">
                    <a:lumMod val="40000"/>
                    <a:lumOff val="60000"/>
                  </a:schemeClr>
                </a:solidFill>
              </a:rPr>
              <a:t>hidayat</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11" name="TextBox 10">
            <a:extLst>
              <a:ext uri="{FF2B5EF4-FFF2-40B4-BE49-F238E27FC236}">
                <a16:creationId xmlns:a16="http://schemas.microsoft.com/office/drawing/2014/main" xmlns="" id="{57EA69B7-15CA-44EB-BA97-6BA4558F85B9}"/>
              </a:ext>
            </a:extLst>
          </p:cNvPr>
          <p:cNvSpPr txBox="1"/>
          <p:nvPr/>
        </p:nvSpPr>
        <p:spPr>
          <a:xfrm>
            <a:off x="4751404" y="-35630"/>
            <a:ext cx="3175419" cy="523220"/>
          </a:xfrm>
          <a:prstGeom prst="rect">
            <a:avLst/>
          </a:prstGeom>
          <a:noFill/>
        </p:spPr>
        <p:txBody>
          <a:bodyPr wrap="square" rtlCol="0">
            <a:spAutoFit/>
          </a:bodyPr>
          <a:lstStyle/>
          <a:p>
            <a:pPr marL="342900" indent="-342900">
              <a:buAutoNum type="arabicPeriod"/>
            </a:pPr>
            <a:r>
              <a:rPr lang="en-US" sz="2800" b="1" dirty="0" smtClean="0">
                <a:latin typeface="Times New Roman" panose="02020603050405020304" pitchFamily="18" charset="0"/>
                <a:cs typeface="Times New Roman" panose="02020603050405020304" pitchFamily="18" charset="0"/>
              </a:rPr>
              <a:t>FLOWCHART</a:t>
            </a:r>
            <a:endParaRPr lang="en-ID" sz="2800" dirty="0">
              <a:latin typeface="Times New Roman" panose="02020603050405020304" pitchFamily="18" charset="0"/>
              <a:cs typeface="Times New Roman" panose="02020603050405020304" pitchFamily="18" charset="0"/>
            </a:endParaRPr>
          </a:p>
        </p:txBody>
      </p:sp>
      <p:sp>
        <p:nvSpPr>
          <p:cNvPr id="8" name="Content Placeholder 14">
            <a:extLst>
              <a:ext uri="{FF2B5EF4-FFF2-40B4-BE49-F238E27FC236}">
                <a16:creationId xmlns:a16="http://schemas.microsoft.com/office/drawing/2014/main" xmlns="" id="{989F7C25-3463-4C76-A455-D20A31232606}"/>
              </a:ext>
            </a:extLst>
          </p:cNvPr>
          <p:cNvSpPr>
            <a:spLocks noGrp="1"/>
          </p:cNvSpPr>
          <p:nvPr>
            <p:ph idx="4294967295"/>
          </p:nvPr>
        </p:nvSpPr>
        <p:spPr>
          <a:xfrm>
            <a:off x="4996557" y="933112"/>
            <a:ext cx="6497536" cy="5800974"/>
          </a:xfrm>
          <a:prstGeom prst="rect">
            <a:avLst/>
          </a:prstGeom>
        </p:spPr>
        <p:txBody>
          <a:bodyPr lIns="137160" rIns="137160">
            <a:normAutofit lnSpcReduction="10000"/>
          </a:bodyPr>
          <a:lstStyle/>
          <a:p>
            <a:pPr>
              <a:buClr>
                <a:schemeClr val="tx1">
                  <a:lumMod val="75000"/>
                  <a:lumOff val="25000"/>
                </a:schemeClr>
              </a:buClr>
            </a:pPr>
            <a:r>
              <a:rPr lang="sv-SE" dirty="0" smtClean="0">
                <a:solidFill>
                  <a:schemeClr val="tx1">
                    <a:lumMod val="75000"/>
                    <a:lumOff val="25000"/>
                  </a:schemeClr>
                </a:solidFill>
                <a:latin typeface="Times New Roman" panose="02020603050405020304" pitchFamily="18" charset="0"/>
                <a:cs typeface="Times New Roman" panose="02020603050405020304" pitchFamily="18" charset="0"/>
              </a:rPr>
              <a:t>Program di mulai dari awal, yang pertama dilakukan adalah menginputkan nama hotel. Lalu meginputkan tanggal checkin dan lama menginap yang diinginkan. Setelah itu, sistem akan menampilkan hasil dari pencarian yang kita telah inputkan. Lalu kita pilih hotel tersebut dan sistem akan menampilkan informasi mengenai hotel yang kita pilih. Lalu, melakukan pemilihan jenis kamar. Setelah itu, sistem akan mengarahkan nya ke menu input data tamu yang akan menginap. Didalam proses input data tamu yang akan menginap, dibagian paling atas terdapat kolom profil yang mana profil tersebut terisi jika pengguna sudah login akun di sistem tiket.com, apabila belum maka pengguna diarahkan untuk login terlebih dahulu supaya data profil tamu dapat terisi. Terdapat pula penggunaan Tixtpoint dengan syarat harus login terlebih dahulu di sistem tiket.com. Jika sudah melakukan login akun tiket.com, maka penggunaan tixtpoint akan secara otomatis aktif. Lalu, adapula penggunaan voucher. Jikalau pengguna memiliki voucher, maka pengguna bisa memilih gunakan voucher terlebih dahulu sebelum melakukan pembayaran. Setelah itu, untuk melengkapi proses pembayaran, sistem memberikan pilihan metode pembayaran yang sudah disediakan bagi pengguna. Setelah melakukan seluruh proses tadi, maka pengguna akan langsung mendapatkan pesan baik melalui email atau pun sms voucher hotel pengguna</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51404" cy="6858000"/>
          </a:xfrm>
          <a:prstGeom prst="rect">
            <a:avLst/>
          </a:prstGeom>
        </p:spPr>
      </p:pic>
    </p:spTree>
    <p:extLst>
      <p:ext uri="{BB962C8B-B14F-4D97-AF65-F5344CB8AC3E}">
        <p14:creationId xmlns:p14="http://schemas.microsoft.com/office/powerpoint/2010/main" val="1974828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1000"/>
                                        <p:tgtEl>
                                          <p:spTgt spid="8">
                                            <p:bg/>
                                          </p:spTgt>
                                        </p:tgtEl>
                                      </p:cBhvr>
                                    </p:animEffect>
                                    <p:anim calcmode="lin" valueType="num">
                                      <p:cBhvr>
                                        <p:cTn id="8" dur="1000" fill="hold"/>
                                        <p:tgtEl>
                                          <p:spTgt spid="8">
                                            <p:bg/>
                                          </p:spTgt>
                                        </p:tgtEl>
                                        <p:attrNameLst>
                                          <p:attrName>ppt_x</p:attrName>
                                        </p:attrNameLst>
                                      </p:cBhvr>
                                      <p:tavLst>
                                        <p:tav tm="0">
                                          <p:val>
                                            <p:strVal val="#ppt_x"/>
                                          </p:val>
                                        </p:tav>
                                        <p:tav tm="100000">
                                          <p:val>
                                            <p:strVal val="#ppt_x"/>
                                          </p:val>
                                        </p:tav>
                                      </p:tavLst>
                                    </p:anim>
                                    <p:anim calcmode="lin" valueType="num">
                                      <p:cBhvr>
                                        <p:cTn id="9" dur="1000" fill="hold"/>
                                        <p:tgtEl>
                                          <p:spTgt spid="8">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 y="0"/>
            <a:ext cx="5132907" cy="6858000"/>
          </a:xfrm>
          <a:prstGeom prst="rect">
            <a:avLst/>
          </a:prstGeom>
        </p:spPr>
      </p:pic>
      <p:sp>
        <p:nvSpPr>
          <p:cNvPr id="6" name="TextBox 5">
            <a:extLst>
              <a:ext uri="{FF2B5EF4-FFF2-40B4-BE49-F238E27FC236}">
                <a16:creationId xmlns:a16="http://schemas.microsoft.com/office/drawing/2014/main" xmlns="" id="{57EA69B7-15CA-44EB-BA97-6BA4558F85B9}"/>
              </a:ext>
            </a:extLst>
          </p:cNvPr>
          <p:cNvSpPr txBox="1"/>
          <p:nvPr/>
        </p:nvSpPr>
        <p:spPr>
          <a:xfrm>
            <a:off x="5132926" y="-35630"/>
            <a:ext cx="4327267"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 USE CASE DIAGRAM</a:t>
            </a:r>
            <a:endParaRPr lang="en-ID" sz="2800" dirty="0">
              <a:latin typeface="Times New Roman" panose="02020603050405020304" pitchFamily="18" charset="0"/>
              <a:cs typeface="Times New Roman" panose="02020603050405020304" pitchFamily="18" charset="0"/>
            </a:endParaRPr>
          </a:p>
        </p:txBody>
      </p:sp>
      <p:sp>
        <p:nvSpPr>
          <p:cNvPr id="9" name="Content Placeholder 14">
            <a:extLst>
              <a:ext uri="{FF2B5EF4-FFF2-40B4-BE49-F238E27FC236}">
                <a16:creationId xmlns:a16="http://schemas.microsoft.com/office/drawing/2014/main" xmlns="" id="{989F7C25-3463-4C76-A455-D20A31232606}"/>
              </a:ext>
            </a:extLst>
          </p:cNvPr>
          <p:cNvSpPr txBox="1">
            <a:spLocks/>
          </p:cNvSpPr>
          <p:nvPr/>
        </p:nvSpPr>
        <p:spPr>
          <a:xfrm>
            <a:off x="5244385" y="772308"/>
            <a:ext cx="6497536" cy="2432365"/>
          </a:xfrm>
          <a:prstGeom prst="rect">
            <a:avLst/>
          </a:prstGeom>
        </p:spPr>
        <p:txBody>
          <a:bodyPr vert="horz" lIns="137160" tIns="45720" rIns="13716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
                <a:schemeClr val="tx1">
                  <a:lumMod val="75000"/>
                  <a:lumOff val="25000"/>
                </a:schemeClr>
              </a:buClr>
            </a:pPr>
            <a:r>
              <a:rPr lang="sv-SE" dirty="0" smtClean="0">
                <a:solidFill>
                  <a:schemeClr val="tx1">
                    <a:lumMod val="75000"/>
                    <a:lumOff val="25000"/>
                  </a:schemeClr>
                </a:solidFill>
                <a:latin typeface="Times New Roman" panose="02020603050405020304" pitchFamily="18" charset="0"/>
                <a:cs typeface="Times New Roman" panose="02020603050405020304" pitchFamily="18" charset="0"/>
              </a:rPr>
              <a:t>Pada use case diagram booking hotel ini, pelanggan memiliki hak untuk mengakses login akun mereka, pencarian hotel, pemilihan hotel, pendataan tamu, pembayaran, dan mendapatkan voucher setelah semua proses berhasil</a:t>
            </a:r>
          </a:p>
          <a:p>
            <a:pPr>
              <a:buClr>
                <a:schemeClr val="tx1">
                  <a:lumMod val="75000"/>
                  <a:lumOff val="25000"/>
                </a:schemeClr>
              </a:buClr>
            </a:pPr>
            <a:r>
              <a:rPr lang="sv-SE" dirty="0" smtClean="0">
                <a:solidFill>
                  <a:schemeClr val="tx1">
                    <a:lumMod val="75000"/>
                    <a:lumOff val="25000"/>
                  </a:schemeClr>
                </a:solidFill>
                <a:latin typeface="Times New Roman" panose="02020603050405020304" pitchFamily="18" charset="0"/>
                <a:cs typeface="Times New Roman" panose="02020603050405020304" pitchFamily="18" charset="0"/>
              </a:rPr>
              <a:t>Sedangakan untuk admin, memiliki hak akses berupa pengolahan data penginap hotel, pengolahan data pembayaran booking hotel dan mengelola data hotel</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1000"/>
                                        <p:tgtEl>
                                          <p:spTgt spid="9">
                                            <p:bg/>
                                          </p:spTgt>
                                        </p:tgtEl>
                                      </p:cBhvr>
                                    </p:animEffect>
                                    <p:anim calcmode="lin" valueType="num">
                                      <p:cBhvr>
                                        <p:cTn id="8" dur="1000" fill="hold"/>
                                        <p:tgtEl>
                                          <p:spTgt spid="9">
                                            <p:bg/>
                                          </p:spTgt>
                                        </p:tgtEl>
                                        <p:attrNameLst>
                                          <p:attrName>ppt_x</p:attrName>
                                        </p:attrNameLst>
                                      </p:cBhvr>
                                      <p:tavLst>
                                        <p:tav tm="0">
                                          <p:val>
                                            <p:strVal val="#ppt_x"/>
                                          </p:val>
                                        </p:tav>
                                        <p:tav tm="100000">
                                          <p:val>
                                            <p:strVal val="#ppt_x"/>
                                          </p:val>
                                        </p:tav>
                                      </p:tavLst>
                                    </p:anim>
                                    <p:anim calcmode="lin" valueType="num">
                                      <p:cBhvr>
                                        <p:cTn id="9"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57139"/>
            <a:ext cx="7735169" cy="5341111"/>
          </a:xfrm>
          <a:prstGeom prst="rect">
            <a:avLst/>
          </a:prstGeom>
        </p:spPr>
      </p:pic>
      <p:sp>
        <p:nvSpPr>
          <p:cNvPr id="8" name="TextBox 7">
            <a:extLst>
              <a:ext uri="{FF2B5EF4-FFF2-40B4-BE49-F238E27FC236}">
                <a16:creationId xmlns:a16="http://schemas.microsoft.com/office/drawing/2014/main" xmlns="" id="{57EA69B7-15CA-44EB-BA97-6BA4558F85B9}"/>
              </a:ext>
            </a:extLst>
          </p:cNvPr>
          <p:cNvSpPr txBox="1"/>
          <p:nvPr/>
        </p:nvSpPr>
        <p:spPr>
          <a:xfrm>
            <a:off x="7995767" y="34663"/>
            <a:ext cx="432726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CONTEXT</a:t>
            </a:r>
            <a:r>
              <a:rPr lang="en-US" sz="2800" b="1" dirty="0" smtClean="0">
                <a:latin typeface="Times New Roman" panose="02020603050405020304" pitchFamily="18" charset="0"/>
                <a:cs typeface="Times New Roman" panose="02020603050405020304" pitchFamily="18" charset="0"/>
              </a:rPr>
              <a:t> DIAGRAM</a:t>
            </a:r>
            <a:endParaRPr lang="en-ID" sz="2800" dirty="0">
              <a:latin typeface="Times New Roman" panose="02020603050405020304" pitchFamily="18" charset="0"/>
              <a:cs typeface="Times New Roman" panose="02020603050405020304" pitchFamily="18" charset="0"/>
            </a:endParaRPr>
          </a:p>
        </p:txBody>
      </p:sp>
      <p:sp>
        <p:nvSpPr>
          <p:cNvPr id="9" name="Content Placeholder 14">
            <a:extLst>
              <a:ext uri="{FF2B5EF4-FFF2-40B4-BE49-F238E27FC236}">
                <a16:creationId xmlns:a16="http://schemas.microsoft.com/office/drawing/2014/main" xmlns="" id="{989F7C25-3463-4C76-A455-D20A31232606}"/>
              </a:ext>
            </a:extLst>
          </p:cNvPr>
          <p:cNvSpPr txBox="1">
            <a:spLocks/>
          </p:cNvSpPr>
          <p:nvPr/>
        </p:nvSpPr>
        <p:spPr>
          <a:xfrm>
            <a:off x="7995767" y="772309"/>
            <a:ext cx="4096532" cy="1569240"/>
          </a:xfrm>
          <a:prstGeom prst="rect">
            <a:avLst/>
          </a:prstGeom>
        </p:spPr>
        <p:txBody>
          <a:bodyPr vert="horz" lIns="137160" tIns="45720" rIns="13716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
                <a:schemeClr val="tx1">
                  <a:lumMod val="75000"/>
                  <a:lumOff val="25000"/>
                </a:schemeClr>
              </a:buClr>
            </a:pPr>
            <a:r>
              <a:rPr lang="sv-SE" dirty="0" smtClean="0">
                <a:solidFill>
                  <a:schemeClr val="tx1">
                    <a:lumMod val="75000"/>
                    <a:lumOff val="25000"/>
                  </a:schemeClr>
                </a:solidFill>
                <a:latin typeface="Times New Roman" panose="02020603050405020304" pitchFamily="18" charset="0"/>
                <a:cs typeface="Times New Roman" panose="02020603050405020304" pitchFamily="18" charset="0"/>
              </a:rPr>
              <a:t>CONTEXT DIAGRAM booking hotel disamping merupakan keseluruhan akses dari masing – masing baik pengguna maupun admin yang dapat di akses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3001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1000"/>
                                        <p:tgtEl>
                                          <p:spTgt spid="9">
                                            <p:bg/>
                                          </p:spTgt>
                                        </p:tgtEl>
                                      </p:cBhvr>
                                    </p:animEffect>
                                    <p:anim calcmode="lin" valueType="num">
                                      <p:cBhvr>
                                        <p:cTn id="8" dur="1000" fill="hold"/>
                                        <p:tgtEl>
                                          <p:spTgt spid="9">
                                            <p:bg/>
                                          </p:spTgt>
                                        </p:tgtEl>
                                        <p:attrNameLst>
                                          <p:attrName>ppt_x</p:attrName>
                                        </p:attrNameLst>
                                      </p:cBhvr>
                                      <p:tavLst>
                                        <p:tav tm="0">
                                          <p:val>
                                            <p:strVal val="#ppt_x"/>
                                          </p:val>
                                        </p:tav>
                                        <p:tav tm="100000">
                                          <p:val>
                                            <p:strVal val="#ppt_x"/>
                                          </p:val>
                                        </p:tav>
                                      </p:tavLst>
                                    </p:anim>
                                    <p:anim calcmode="lin" valueType="num">
                                      <p:cBhvr>
                                        <p:cTn id="9"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11" name="TextBox 10">
            <a:extLst>
              <a:ext uri="{FF2B5EF4-FFF2-40B4-BE49-F238E27FC236}">
                <a16:creationId xmlns:a16="http://schemas.microsoft.com/office/drawing/2014/main" xmlns="" id="{57EA69B7-15CA-44EB-BA97-6BA4558F85B9}"/>
              </a:ext>
            </a:extLst>
          </p:cNvPr>
          <p:cNvSpPr txBox="1"/>
          <p:nvPr/>
        </p:nvSpPr>
        <p:spPr>
          <a:xfrm>
            <a:off x="4853354" y="-52242"/>
            <a:ext cx="4648970" cy="523220"/>
          </a:xfrm>
          <a:prstGeom prst="rect">
            <a:avLst/>
          </a:prstGeom>
          <a:noFill/>
        </p:spPr>
        <p:txBody>
          <a:bodyPr wrap="square" rtlCol="0">
            <a:spAutoFit/>
          </a:bodyPr>
          <a:lstStyle/>
          <a:p>
            <a:r>
              <a:rPr lang="en-ID" sz="2800" b="1" dirty="0" smtClean="0">
                <a:latin typeface="Times New Roman" panose="02020603050405020304" pitchFamily="18" charset="0"/>
                <a:cs typeface="Times New Roman" panose="02020603050405020304" pitchFamily="18" charset="0"/>
              </a:rPr>
              <a:t>4. ACTIVITY DIAGRAM</a:t>
            </a:r>
            <a:endParaRPr lang="en-ID" sz="2800" b="1" dirty="0">
              <a:latin typeface="Times New Roman" panose="02020603050405020304" pitchFamily="18" charset="0"/>
              <a:cs typeface="Times New Roman" panose="02020603050405020304" pitchFamily="18" charset="0"/>
            </a:endParaRPr>
          </a:p>
        </p:txBody>
      </p:sp>
      <p:sp>
        <p:nvSpPr>
          <p:cNvPr id="8" name="Content Placeholder 14">
            <a:extLst>
              <a:ext uri="{FF2B5EF4-FFF2-40B4-BE49-F238E27FC236}">
                <a16:creationId xmlns:a16="http://schemas.microsoft.com/office/drawing/2014/main" xmlns="" id="{989F7C25-3463-4C76-A455-D20A31232606}"/>
              </a:ext>
            </a:extLst>
          </p:cNvPr>
          <p:cNvSpPr>
            <a:spLocks noGrp="1"/>
          </p:cNvSpPr>
          <p:nvPr>
            <p:ph idx="4294967295"/>
          </p:nvPr>
        </p:nvSpPr>
        <p:spPr>
          <a:xfrm>
            <a:off x="4996557" y="933112"/>
            <a:ext cx="6497536" cy="767501"/>
          </a:xfrm>
          <a:prstGeom prst="rect">
            <a:avLst/>
          </a:prstGeom>
        </p:spPr>
        <p:txBody>
          <a:bodyPr lIns="137160" rIns="137160" anchor="t">
            <a:normAutofit/>
          </a:bodyPr>
          <a:lstStyle/>
          <a:p>
            <a:pPr>
              <a:buClr>
                <a:schemeClr val="tx1">
                  <a:lumMod val="75000"/>
                  <a:lumOff val="25000"/>
                </a:schemeClr>
              </a:buClr>
            </a:pPr>
            <a:r>
              <a:rPr lang="sv-SE" dirty="0" smtClean="0">
                <a:solidFill>
                  <a:schemeClr val="tx1">
                    <a:lumMod val="75000"/>
                    <a:lumOff val="25000"/>
                  </a:schemeClr>
                </a:solidFill>
                <a:latin typeface="Times New Roman" panose="02020603050405020304" pitchFamily="18" charset="0"/>
                <a:cs typeface="Times New Roman" panose="02020603050405020304" pitchFamily="18" charset="0"/>
              </a:rPr>
              <a:t>Disamping merupakan alur jalan nya sistem tiket.com (booking hotel online). </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 y="0"/>
            <a:ext cx="4853954" cy="6858000"/>
          </a:xfrm>
          <a:prstGeom prst="rect">
            <a:avLst/>
          </a:prstGeom>
        </p:spPr>
      </p:pic>
    </p:spTree>
    <p:extLst>
      <p:ext uri="{BB962C8B-B14F-4D97-AF65-F5344CB8AC3E}">
        <p14:creationId xmlns:p14="http://schemas.microsoft.com/office/powerpoint/2010/main" val="26402455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1000"/>
                                        <p:tgtEl>
                                          <p:spTgt spid="8">
                                            <p:bg/>
                                          </p:spTgt>
                                        </p:tgtEl>
                                      </p:cBhvr>
                                    </p:animEffect>
                                    <p:anim calcmode="lin" valueType="num">
                                      <p:cBhvr>
                                        <p:cTn id="8" dur="1000" fill="hold"/>
                                        <p:tgtEl>
                                          <p:spTgt spid="8">
                                            <p:bg/>
                                          </p:spTgt>
                                        </p:tgtEl>
                                        <p:attrNameLst>
                                          <p:attrName>ppt_x</p:attrName>
                                        </p:attrNameLst>
                                      </p:cBhvr>
                                      <p:tavLst>
                                        <p:tav tm="0">
                                          <p:val>
                                            <p:strVal val="#ppt_x"/>
                                          </p:val>
                                        </p:tav>
                                        <p:tav tm="100000">
                                          <p:val>
                                            <p:strVal val="#ppt_x"/>
                                          </p:val>
                                        </p:tav>
                                      </p:tavLst>
                                    </p:anim>
                                    <p:anim calcmode="lin" valueType="num">
                                      <p:cBhvr>
                                        <p:cTn id="9" dur="1000" fill="hold"/>
                                        <p:tgtEl>
                                          <p:spTgt spid="8">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3865944" y="2554817"/>
            <a:ext cx="7294181" cy="2421464"/>
          </a:xfrm>
        </p:spPr>
        <p:txBody>
          <a:bodyPr>
            <a:normAutofit/>
          </a:bodyPr>
          <a:lstStyle/>
          <a:p>
            <a:r>
              <a:rPr lang="en-US" b="1" dirty="0" err="1" smtClean="0"/>
              <a:t>Sekian</a:t>
            </a:r>
            <a:r>
              <a:rPr lang="en-US" b="1" dirty="0" smtClean="0"/>
              <a:t/>
            </a:r>
            <a:br>
              <a:rPr lang="en-US" b="1" dirty="0" smtClean="0"/>
            </a:br>
            <a:r>
              <a:rPr lang="en-US" b="1" dirty="0" err="1" smtClean="0"/>
              <a:t>Terima</a:t>
            </a:r>
            <a:r>
              <a:rPr lang="en-US" b="1" dirty="0" smtClean="0"/>
              <a:t> </a:t>
            </a:r>
            <a:r>
              <a:rPr lang="en-US" b="1" dirty="0" err="1" smtClean="0"/>
              <a:t>kasih</a:t>
            </a:r>
            <a:r>
              <a:rPr lang="en-US" b="1" dirty="0" smtClean="0"/>
              <a:t> !!! </a:t>
            </a:r>
            <a:endParaRPr lang="en-US" b="1" dirty="0"/>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962399" y="4976282"/>
            <a:ext cx="7197726" cy="1405467"/>
          </a:xfrm>
        </p:spPr>
        <p:txBody>
          <a:bodyPr>
            <a:normAutofit/>
          </a:bodyPr>
          <a:lstStyle/>
          <a:p>
            <a:r>
              <a:rPr lang="en-US" dirty="0" smtClean="0">
                <a:solidFill>
                  <a:schemeClr val="accent1">
                    <a:lumMod val="40000"/>
                    <a:lumOff val="60000"/>
                  </a:schemeClr>
                </a:solidFill>
              </a:rPr>
              <a:t>BASIS DATA LANJUT</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4096899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626</TotalTime>
  <Words>337</Words>
  <Application>Microsoft Office PowerPoint</Application>
  <PresentationFormat>Widescreen</PresentationFormat>
  <Paragraphs>20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Celestial</vt:lpstr>
      <vt:lpstr>BOOKING HOTEL ONLINE</vt:lpstr>
      <vt:lpstr>PowerPoint Presentation</vt:lpstr>
      <vt:lpstr>PowerPoint Presentation</vt:lpstr>
      <vt:lpstr>PowerPoint Presentation</vt:lpstr>
      <vt:lpstr>PowerPoint Presentation</vt:lpstr>
      <vt:lpstr>Sekian Terima kasih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kecerdasan buatan</dc:title>
  <dc:creator>faj'rul falaah</dc:creator>
  <cp:lastModifiedBy>Microsoft account</cp:lastModifiedBy>
  <cp:revision>17</cp:revision>
  <dcterms:created xsi:type="dcterms:W3CDTF">2021-03-27T02:31:18Z</dcterms:created>
  <dcterms:modified xsi:type="dcterms:W3CDTF">2021-10-20T23:43:17Z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