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35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9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5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25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1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1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98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41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775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98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48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203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2CE2-33A9-4396-8190-A61B321D8F07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0188A97-E8F8-4F60-B089-2F50B2D5DB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71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B748-28E7-36CF-3158-FA2CA33D04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322" y="2050700"/>
            <a:ext cx="8637073" cy="977622"/>
          </a:xfrm>
        </p:spPr>
        <p:txBody>
          <a:bodyPr>
            <a:no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Key insights of chips category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AE6715-47B4-2FA1-E1D6-15AAE3F3DD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42322" y="3028322"/>
            <a:ext cx="8637072" cy="977621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Presented by Muhammad fakhir – June 2025</a:t>
            </a:r>
          </a:p>
        </p:txBody>
      </p:sp>
    </p:spTree>
    <p:extLst>
      <p:ext uri="{BB962C8B-B14F-4D97-AF65-F5344CB8AC3E}">
        <p14:creationId xmlns:p14="http://schemas.microsoft.com/office/powerpoint/2010/main" val="3728512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8898-50C0-5436-797B-AD0AD4BA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66497"/>
            <a:ext cx="9603275" cy="1049235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Control stores 233, 155, and 237 were identified as the best matches for trial stores 77, 86, and 88, respectively.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D9E5-9094-5C81-6BB2-C064233A0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control stores closely matched their corresponding trial stores in monthly sales and customer numbers</a:t>
            </a:r>
          </a:p>
          <a:p>
            <a:r>
              <a:rPr lang="en-US" dirty="0"/>
              <a:t>Pre-trial sales patterns were highly similar between control and trial stores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6F561-7961-9249-91BE-84BD1123C068}"/>
              </a:ext>
            </a:extLst>
          </p:cNvPr>
          <p:cNvSpPr/>
          <p:nvPr/>
        </p:nvSpPr>
        <p:spPr>
          <a:xfrm>
            <a:off x="1451579" y="4753409"/>
            <a:ext cx="9603275" cy="4008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(Graphs of sales comparison and customers comparison of each trial store with it’s corresponding control stores in pre –trial period are shown in appendix . )</a:t>
            </a:r>
          </a:p>
        </p:txBody>
      </p:sp>
    </p:spTree>
    <p:extLst>
      <p:ext uri="{BB962C8B-B14F-4D97-AF65-F5344CB8AC3E}">
        <p14:creationId xmlns:p14="http://schemas.microsoft.com/office/powerpoint/2010/main" val="259120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74BDE-1783-C262-BE51-14B976E4F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24149"/>
            <a:ext cx="9603275" cy="830212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Trial layout led to significant increase in chips sales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F000-F4BE-93BC-8709-BFAE927B4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layout resulted in a </a:t>
            </a:r>
            <a:r>
              <a:rPr lang="en-US" b="1" dirty="0"/>
              <a:t>statistically significant</a:t>
            </a:r>
            <a:r>
              <a:rPr lang="en-US" dirty="0"/>
              <a:t> uplift in chips sales (</a:t>
            </a:r>
            <a:r>
              <a:rPr lang="en-US" b="1" dirty="0"/>
              <a:t>p-value &lt; 0.05</a:t>
            </a:r>
            <a:r>
              <a:rPr lang="en-US" dirty="0"/>
              <a:t>).</a:t>
            </a:r>
          </a:p>
          <a:p>
            <a:r>
              <a:rPr lang="en-US" b="1" dirty="0"/>
              <a:t>Sales increased by 21%</a:t>
            </a:r>
            <a:r>
              <a:rPr lang="en-US" dirty="0"/>
              <a:t> overall across all trial stores compared to control stores.</a:t>
            </a:r>
          </a:p>
          <a:p>
            <a:r>
              <a:rPr lang="en-US" dirty="0"/>
              <a:t>This demonstrates the trial’s effectiveness in driving sales.</a:t>
            </a:r>
          </a:p>
          <a:p>
            <a:r>
              <a:rPr lang="en-US" dirty="0"/>
              <a:t>The trial layout should be implemented across all stores to boost chips sales.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415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2C20CB-B879-17BE-1556-FC12AD83EC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9972" y="1227981"/>
            <a:ext cx="6832056" cy="44020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6761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EAC1CB-4E6A-FF0B-D022-878E2C3E7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16" y="1380909"/>
            <a:ext cx="6830568" cy="4096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9203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4BE4807-8C3B-8890-6EEA-425072FA00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716" y="1380928"/>
            <a:ext cx="6830568" cy="4096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36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4C5C3-D597-294A-33E1-427F23C00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Trial layout was also effective in bringing more customers across all trial stores.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2A8D3-AAA4-3FDF-D96C-1D7444313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trial led to a </a:t>
            </a:r>
            <a:r>
              <a:rPr lang="en-US" b="1" dirty="0"/>
              <a:t>statistically significant increase in customer numbers</a:t>
            </a:r>
            <a:r>
              <a:rPr lang="en-US" dirty="0"/>
              <a:t> during all three trial months (Feb–Apr, p-value &lt; 0.05).</a:t>
            </a:r>
          </a:p>
          <a:p>
            <a:r>
              <a:rPr lang="en-US" b="1" dirty="0"/>
              <a:t>Customer count increased by 16.25%</a:t>
            </a:r>
            <a:r>
              <a:rPr lang="en-US" dirty="0"/>
              <a:t> across trial stores.</a:t>
            </a:r>
          </a:p>
          <a:p>
            <a:r>
              <a:rPr lang="en-US" dirty="0"/>
              <a:t>The trial is effective and should be implemented across all stores to gain more customers.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560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54DF0A-62C6-8FE9-AABF-F43CFCD03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539" y="1380744"/>
            <a:ext cx="6830921" cy="4096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21913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768D57-1FFF-3A6B-5F6D-3075DC37B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16" y="1376649"/>
            <a:ext cx="6830568" cy="410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560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C52E77A-D8E6-815E-4A42-4C8399F33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422" y="1380744"/>
            <a:ext cx="6831155" cy="40965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298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E7BA01-675E-5C01-9E56-2B5DF090E9A2}"/>
              </a:ext>
            </a:extLst>
          </p:cNvPr>
          <p:cNvSpPr/>
          <p:nvPr/>
        </p:nvSpPr>
        <p:spPr>
          <a:xfrm>
            <a:off x="2857500" y="2394857"/>
            <a:ext cx="6477000" cy="10341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37965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1635-55E3-4845-427C-4200BA083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Prioritize Mainstream segment customers to Boost Chips Sales.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E972F-61AE-54A8-CE41-BBDC12E7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Mainstream segment represents the largest customer base in the market, offering greater sales potential than other segments.</a:t>
            </a:r>
          </a:p>
          <a:p>
            <a:r>
              <a:rPr lang="en-US" b="1" dirty="0"/>
              <a:t>Mainstream Customers Show Strong Engagement with Chips Category.</a:t>
            </a:r>
          </a:p>
          <a:p>
            <a:r>
              <a:rPr lang="en-US" b="1" dirty="0"/>
              <a:t>Top 3 chips products identified for mainstream young singles/couples segment.</a:t>
            </a:r>
          </a:p>
          <a:p>
            <a:r>
              <a:rPr lang="en-US" b="1" dirty="0"/>
              <a:t>175g Packs, Especially Thin’s Brand, Are Strongly Preferred Across Multiple Segments.</a:t>
            </a:r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FE9259-D486-61E6-678E-5BE6FAFD5D01}"/>
              </a:ext>
            </a:extLst>
          </p:cNvPr>
          <p:cNvSpPr/>
          <p:nvPr/>
        </p:nvSpPr>
        <p:spPr>
          <a:xfrm>
            <a:off x="1451579" y="201016"/>
            <a:ext cx="9144000" cy="348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Task-1: Customer Segments and their purchase behavior</a:t>
            </a:r>
          </a:p>
        </p:txBody>
      </p:sp>
    </p:spTree>
    <p:extLst>
      <p:ext uri="{BB962C8B-B14F-4D97-AF65-F5344CB8AC3E}">
        <p14:creationId xmlns:p14="http://schemas.microsoft.com/office/powerpoint/2010/main" val="12720994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120A3B-8F89-42CF-1748-F5893FF25B9C}"/>
              </a:ext>
            </a:extLst>
          </p:cNvPr>
          <p:cNvSpPr txBox="1"/>
          <p:nvPr/>
        </p:nvSpPr>
        <p:spPr>
          <a:xfrm>
            <a:off x="3045279" y="2413337"/>
            <a:ext cx="6101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APPENDIX</a:t>
            </a:r>
            <a:endParaRPr lang="en-US" sz="6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3648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9E14B49-FAE2-AF71-99A7-8E6AAA3A88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681" y="450010"/>
            <a:ext cx="10872238" cy="53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370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EE87B0-A1B3-D96E-46F3-32FE8E05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428238"/>
            <a:ext cx="10872238" cy="539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219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2BE124-FFD8-EFF2-C129-D70BDDAC2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310019"/>
            <a:ext cx="10872238" cy="53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0282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4E52CA-5F05-6A4D-EBCB-B5AD6614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386219"/>
            <a:ext cx="10872238" cy="53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06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89E99-4349-3B03-AE3B-59FFFAD30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527733"/>
            <a:ext cx="10872238" cy="53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19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2B824E-F8BB-294F-2207-874B529E5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451533"/>
            <a:ext cx="10872238" cy="538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5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92CAA-5760-D208-2A39-D34F599D9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434774"/>
            <a:ext cx="9605635" cy="1059305"/>
          </a:xfrm>
        </p:spPr>
        <p:txBody>
          <a:bodyPr>
            <a:noAutofit/>
          </a:bodyPr>
          <a:lstStyle/>
          <a:p>
            <a:r>
              <a:rPr lang="en-US" sz="2400" dirty="0"/>
              <a:t>The Mainstream segment represents the largest customer base in the market, offering greater sales potential than other segments.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170BD-ABAF-8CF2-00CB-FD948020A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9605634" cy="3448595"/>
          </a:xfrm>
        </p:spPr>
        <p:txBody>
          <a:bodyPr>
            <a:normAutofit/>
          </a:bodyPr>
          <a:lstStyle/>
          <a:p>
            <a:r>
              <a:rPr lang="en-US" dirty="0"/>
              <a:t>The Mainstream segment has the highest number of customers (19,149), more than Budget (17,587) and Premium (13,034).</a:t>
            </a:r>
          </a:p>
          <a:p>
            <a:r>
              <a:rPr lang="en-US" dirty="0"/>
              <a:t>Within this segment, subcategories </a:t>
            </a:r>
            <a:r>
              <a:rPr lang="en-US" b="1" dirty="0"/>
              <a:t>young</a:t>
            </a:r>
            <a:r>
              <a:rPr lang="en-US" dirty="0"/>
              <a:t> </a:t>
            </a:r>
            <a:r>
              <a:rPr lang="en-US" b="1" dirty="0"/>
              <a:t>singles/couples</a:t>
            </a:r>
            <a:r>
              <a:rPr lang="en-US" dirty="0"/>
              <a:t> and </a:t>
            </a:r>
            <a:r>
              <a:rPr lang="en-US" b="1" dirty="0"/>
              <a:t>retirees</a:t>
            </a:r>
            <a:r>
              <a:rPr lang="en-US" dirty="0"/>
              <a:t> contribute the most to chips sales.</a:t>
            </a:r>
          </a:p>
          <a:p>
            <a:r>
              <a:rPr lang="en-US" dirty="0"/>
              <a:t>Prioritizing this segment can yield higher overall sales due to volume.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2FF36-67CA-2CBD-FAAF-3389E7C5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Mainstream customers drive the most sales, especially young singles / couples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366A836-4E01-0A2D-F5E8-F53A89324E3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077" y="2412882"/>
            <a:ext cx="4928569" cy="2961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D07147-B057-7188-2C62-946DE7C29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2034" y="2721423"/>
            <a:ext cx="5392777" cy="253637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3384B53-DFE5-9C6A-434B-CB3ECC463E03}"/>
              </a:ext>
            </a:extLst>
          </p:cNvPr>
          <p:cNvSpPr/>
          <p:nvPr/>
        </p:nvSpPr>
        <p:spPr>
          <a:xfrm>
            <a:off x="1222461" y="5486401"/>
            <a:ext cx="47498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Mainstream makes up largest customer segments(39%)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531578-F0B2-F22B-127E-C6FCCEC942BD}"/>
              </a:ext>
            </a:extLst>
          </p:cNvPr>
          <p:cNvSpPr/>
          <p:nvPr/>
        </p:nvSpPr>
        <p:spPr>
          <a:xfrm>
            <a:off x="6497194" y="5486401"/>
            <a:ext cx="4749800" cy="254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Young singles/couples are top sales contributor </a:t>
            </a:r>
          </a:p>
        </p:txBody>
      </p:sp>
    </p:spTree>
    <p:extLst>
      <p:ext uri="{BB962C8B-B14F-4D97-AF65-F5344CB8AC3E}">
        <p14:creationId xmlns:p14="http://schemas.microsoft.com/office/powerpoint/2010/main" val="224777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A31D-253E-7091-1A23-77D36D64B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100" dirty="0"/>
              <a:t>Mainstream Customers Show Strong Engagement with Chips Category.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F803B-AEA3-D920-8E4D-466FFF68C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18.77%</a:t>
            </a:r>
            <a:r>
              <a:rPr lang="en-US" dirty="0"/>
              <a:t> of mainstream customers purchase chips.</a:t>
            </a:r>
          </a:p>
          <a:p>
            <a:r>
              <a:rPr lang="en-US" dirty="0"/>
              <a:t>They allocate </a:t>
            </a:r>
            <a:r>
              <a:rPr lang="en-US" b="1" dirty="0"/>
              <a:t>17.24% of their grocery spending</a:t>
            </a:r>
            <a:r>
              <a:rPr lang="en-US" dirty="0"/>
              <a:t> to chips products.</a:t>
            </a:r>
          </a:p>
          <a:p>
            <a:r>
              <a:rPr lang="en-US" dirty="0"/>
              <a:t>This indicates chips are a </a:t>
            </a:r>
            <a:r>
              <a:rPr lang="en-US" b="1" dirty="0"/>
              <a:t>high-priority item</a:t>
            </a:r>
            <a:r>
              <a:rPr lang="en-US" dirty="0"/>
              <a:t> for this segment, not just an occasional purchase.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38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E76E3-7EE8-3738-2CAC-408401265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 3 Chips Products for Mainstream Young Singles/Couples Identified.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A289-3D3E-4F7E-A01E-0F07FB833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594769"/>
          </a:xfrm>
        </p:spPr>
        <p:txBody>
          <a:bodyPr/>
          <a:lstStyle/>
          <a:p>
            <a:r>
              <a:rPr lang="en-US" b="1" dirty="0"/>
              <a:t>Doritos Corn Chips Cheese Supreme</a:t>
            </a:r>
            <a:r>
              <a:rPr lang="en-US" dirty="0"/>
              <a:t> – accounts for </a:t>
            </a:r>
            <a:r>
              <a:rPr lang="en-US" b="1" dirty="0"/>
              <a:t>8.21% of total transactions</a:t>
            </a:r>
            <a:r>
              <a:rPr lang="en-US" dirty="0"/>
              <a:t> among this segment.</a:t>
            </a:r>
          </a:p>
          <a:p>
            <a:r>
              <a:rPr lang="en-US" b="1" dirty="0"/>
              <a:t>Doritos Corn Chips Original</a:t>
            </a:r>
            <a:r>
              <a:rPr lang="en-US" dirty="0"/>
              <a:t> – makes up </a:t>
            </a:r>
            <a:r>
              <a:rPr lang="en-US" b="1" dirty="0"/>
              <a:t>8.07% of transactions</a:t>
            </a:r>
            <a:r>
              <a:rPr lang="en-US" dirty="0"/>
              <a:t>, showing strong brand loyalty.</a:t>
            </a:r>
          </a:p>
          <a:p>
            <a:r>
              <a:rPr lang="en-US" b="1" dirty="0"/>
              <a:t>Smith’s Crinkle Chips Salt &amp; Vinegar</a:t>
            </a:r>
            <a:r>
              <a:rPr lang="en-US" dirty="0"/>
              <a:t> – contributes </a:t>
            </a:r>
            <a:r>
              <a:rPr lang="en-US" b="1" dirty="0"/>
              <a:t>7.82% of transactions</a:t>
            </a:r>
            <a:r>
              <a:rPr lang="en-US" dirty="0"/>
              <a:t>, indicating a preference for bold flavors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81DAB-AE72-C51F-5B7D-971B125CFAF7}"/>
              </a:ext>
            </a:extLst>
          </p:cNvPr>
          <p:cNvSpPr/>
          <p:nvPr/>
        </p:nvSpPr>
        <p:spPr>
          <a:xfrm>
            <a:off x="1451579" y="5322770"/>
            <a:ext cx="8901996" cy="4331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Together, these top 3 products make up </a:t>
            </a:r>
            <a:r>
              <a:rPr lang="en-US" b="1" dirty="0"/>
              <a:t>over 24% of all chips transactions</a:t>
            </a:r>
            <a:r>
              <a:rPr lang="en-US" dirty="0"/>
              <a:t> by Mainstream Young Singles/Couples — highlighting clear favorites to focus marketing efforts 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663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73CD513-8C28-2CDE-0217-9DDDBB199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7183" y="861885"/>
            <a:ext cx="7218947" cy="513423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DC1F9EE-ED4F-CEEE-662D-C48EA6A60E03}"/>
              </a:ext>
            </a:extLst>
          </p:cNvPr>
          <p:cNvSpPr/>
          <p:nvPr/>
        </p:nvSpPr>
        <p:spPr>
          <a:xfrm>
            <a:off x="991403" y="360948"/>
            <a:ext cx="9837019" cy="3368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Top 3 identified chips showing the greatest number of transaction made</a:t>
            </a:r>
          </a:p>
        </p:txBody>
      </p:sp>
    </p:spTree>
    <p:extLst>
      <p:ext uri="{BB962C8B-B14F-4D97-AF65-F5344CB8AC3E}">
        <p14:creationId xmlns:p14="http://schemas.microsoft.com/office/powerpoint/2010/main" val="3245658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02843-AD2E-9EF3-C7CF-08ABAE6B6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175g Packs, Especially Thin’s Brand, Are Strongly Preferred Across Multiple Segments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8F796-0680-A51F-3AB5-5EB747E1FBB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170g–175g packs make up </a:t>
            </a:r>
            <a:r>
              <a:rPr lang="en-US" b="1" dirty="0"/>
              <a:t>over 63% of purchases</a:t>
            </a:r>
            <a:r>
              <a:rPr lang="en-US" dirty="0"/>
              <a:t> in the young singles/couples segment.</a:t>
            </a:r>
          </a:p>
          <a:p>
            <a:r>
              <a:rPr lang="en-US" dirty="0"/>
              <a:t>Thin’s 175g packs are highly preferred by both Mainstream customers and Retirees.</a:t>
            </a:r>
          </a:p>
          <a:p>
            <a:r>
              <a:rPr lang="en-US" dirty="0"/>
              <a:t>Focusing on this pack size and brand can maximize cross-segment impact.</a:t>
            </a:r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27D9B-9B47-482C-B387-85133F03E6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87" y="2010878"/>
            <a:ext cx="4795566" cy="33175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029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A2175-6310-E4D7-20F7-55910361B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layout trial conducted in stores 77, 86, and 88 was successful, showing improved sales performance and customer engagement.</a:t>
            </a:r>
            <a:br>
              <a:rPr lang="en-US" sz="2400" b="1" dirty="0"/>
            </a:br>
            <a:endParaRPr lang="en-US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7EA9-A080-A5A1-A8F2-18079A471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Control stores 233, 155, and 237 were identified as the best matches for trial stores 77, 86, and 88, respectively.</a:t>
            </a:r>
          </a:p>
          <a:p>
            <a:r>
              <a:rPr lang="en-US" b="1" dirty="0"/>
              <a:t>Trial layout led to significant increase in chips sales</a:t>
            </a:r>
          </a:p>
          <a:p>
            <a:r>
              <a:rPr lang="en-US" b="1" dirty="0"/>
              <a:t>Trial layout was also effective in bringing more customers across all trial stores.</a:t>
            </a:r>
          </a:p>
          <a:p>
            <a:endParaRPr lang="en-US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45EC91-3C98-B728-DEC4-E81373A1CD04}"/>
              </a:ext>
            </a:extLst>
          </p:cNvPr>
          <p:cNvSpPr/>
          <p:nvPr/>
        </p:nvSpPr>
        <p:spPr>
          <a:xfrm>
            <a:off x="1451579" y="201016"/>
            <a:ext cx="9144000" cy="3483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Task-2: Trial stores performances and control stores performances</a:t>
            </a:r>
          </a:p>
        </p:txBody>
      </p:sp>
    </p:spTree>
    <p:extLst>
      <p:ext uri="{BB962C8B-B14F-4D97-AF65-F5344CB8AC3E}">
        <p14:creationId xmlns:p14="http://schemas.microsoft.com/office/powerpoint/2010/main" val="4979002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180</TotalTime>
  <Words>694</Words>
  <Application>Microsoft Office PowerPoint</Application>
  <PresentationFormat>Widescreen</PresentationFormat>
  <Paragraphs>49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Gill Sans MT</vt:lpstr>
      <vt:lpstr>Gallery</vt:lpstr>
      <vt:lpstr>Key insights of chips category</vt:lpstr>
      <vt:lpstr>Prioritize Mainstream segment customers to Boost Chips Sales.</vt:lpstr>
      <vt:lpstr>The Mainstream segment represents the largest customer base in the market, offering greater sales potential than other segments.</vt:lpstr>
      <vt:lpstr>Mainstream customers drive the most sales, especially young singles / couples</vt:lpstr>
      <vt:lpstr>Mainstream Customers Show Strong Engagement with Chips Category. </vt:lpstr>
      <vt:lpstr>Top 3 Chips Products for Mainstream Young Singles/Couples Identified. </vt:lpstr>
      <vt:lpstr>PowerPoint Presentation</vt:lpstr>
      <vt:lpstr>175g Packs, Especially Thin’s Brand, Are Strongly Preferred Across Multiple Segments</vt:lpstr>
      <vt:lpstr>The layout trial conducted in stores 77, 86, and 88 was successful, showing improved sales performance and customer engagement. </vt:lpstr>
      <vt:lpstr>Control stores 233, 155, and 237 were identified as the best matches for trial stores 77, 86, and 88, respectively.</vt:lpstr>
      <vt:lpstr>Trial layout led to significant increase in chips sales</vt:lpstr>
      <vt:lpstr>PowerPoint Presentation</vt:lpstr>
      <vt:lpstr>PowerPoint Presentation</vt:lpstr>
      <vt:lpstr>PowerPoint Presentation</vt:lpstr>
      <vt:lpstr>Trial layout was also effective in bringing more customers across all trial stores.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PMYLS</dc:creator>
  <cp:lastModifiedBy>PMYLS</cp:lastModifiedBy>
  <cp:revision>16</cp:revision>
  <dcterms:created xsi:type="dcterms:W3CDTF">2025-06-20T11:01:30Z</dcterms:created>
  <dcterms:modified xsi:type="dcterms:W3CDTF">2025-06-20T21:13:23Z</dcterms:modified>
</cp:coreProperties>
</file>