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ileron Heavy" charset="1" panose="00000A00000000000000"/>
      <p:regular r:id="rId24"/>
    </p:embeddedFont>
    <p:embeddedFont>
      <p:font typeface="Work Sans Semi-Bold" charset="1" panose="00000000000000000000"/>
      <p:regular r:id="rId25"/>
    </p:embeddedFont>
    <p:embeddedFont>
      <p:font typeface="Work Sans Medium"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mfakhriazhar" TargetMode="External" Type="http://schemas.openxmlformats.org/officeDocument/2006/relationships/hyperlink"/><Relationship Id="rId11" Target="../media/image3.png" Type="http://schemas.openxmlformats.org/officeDocument/2006/relationships/image"/><Relationship Id="rId12" Target="../media/image4.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https://github.com/mfakhriazhar/world_layoffs_analysis/blob/main/Project%20Exploratory%20Data%20Analysis%20with%20MySQL.sql" TargetMode="External" Type="http://schemas.openxmlformats.org/officeDocument/2006/relationships/hyperlink"/><Relationship Id="rId7" Target="mailto:mfkriazh57@gmail.com" TargetMode="External" Type="http://schemas.openxmlformats.org/officeDocument/2006/relationships/hyperlink"/><Relationship Id="rId8" Target="http://www.linkedin.com/in/muhammad-fakhri-azhar" TargetMode="External" Type="http://schemas.openxmlformats.org/officeDocument/2006/relationships/hyperlink"/><Relationship Id="rId9" Target="https://drive.google.com/file/d/1bmZEG3P_amt9JkrB1CX6XiJ8h8-DWcyb/view?usp=sharing"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mfakhriazhar/data-cleaning-sql/blob/main/layoffs_data.csv" TargetMode="External" Type="http://schemas.openxmlformats.org/officeDocument/2006/relationships/hyperlink"/><Relationship Id="rId11" Target="../media/image13.png" Type="http://schemas.openxmlformats.org/officeDocument/2006/relationships/image"/><Relationship Id="rId12" Target="../media/image14.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314856" y="-47625"/>
            <a:ext cx="7039819" cy="2983123"/>
          </a:xfrm>
          <a:custGeom>
            <a:avLst/>
            <a:gdLst/>
            <a:ahLst/>
            <a:cxnLst/>
            <a:rect r="r" b="b" t="t" l="l"/>
            <a:pathLst>
              <a:path h="2983123" w="7039819">
                <a:moveTo>
                  <a:pt x="7039819" y="2983123"/>
                </a:moveTo>
                <a:lnTo>
                  <a:pt x="0" y="2983123"/>
                </a:lnTo>
                <a:lnTo>
                  <a:pt x="0" y="0"/>
                </a:lnTo>
                <a:lnTo>
                  <a:pt x="7039819" y="0"/>
                </a:lnTo>
                <a:lnTo>
                  <a:pt x="7039819" y="298312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75568" y="2404190"/>
            <a:ext cx="7868754" cy="5478620"/>
          </a:xfrm>
          <a:custGeom>
            <a:avLst/>
            <a:gdLst/>
            <a:ahLst/>
            <a:cxnLst/>
            <a:rect r="r" b="b" t="t" l="l"/>
            <a:pathLst>
              <a:path h="5478620" w="7868754">
                <a:moveTo>
                  <a:pt x="0" y="0"/>
                </a:moveTo>
                <a:lnTo>
                  <a:pt x="7868754" y="0"/>
                </a:lnTo>
                <a:lnTo>
                  <a:pt x="7868754" y="5478620"/>
                </a:lnTo>
                <a:lnTo>
                  <a:pt x="0" y="5478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593395" y="5734299"/>
            <a:ext cx="5526397" cy="729312"/>
            <a:chOff x="0" y="0"/>
            <a:chExt cx="1455512" cy="192082"/>
          </a:xfrm>
        </p:grpSpPr>
        <p:sp>
          <p:nvSpPr>
            <p:cNvPr name="Freeform 6" id="6"/>
            <p:cNvSpPr/>
            <p:nvPr/>
          </p:nvSpPr>
          <p:spPr>
            <a:xfrm flipH="false" flipV="false" rot="0">
              <a:off x="0" y="0"/>
              <a:ext cx="1455512" cy="192082"/>
            </a:xfrm>
            <a:custGeom>
              <a:avLst/>
              <a:gdLst/>
              <a:ahLst/>
              <a:cxnLst/>
              <a:rect r="r" b="b" t="t" l="l"/>
              <a:pathLst>
                <a:path h="192082" w="1455512">
                  <a:moveTo>
                    <a:pt x="0" y="0"/>
                  </a:moveTo>
                  <a:lnTo>
                    <a:pt x="1455512" y="0"/>
                  </a:lnTo>
                  <a:lnTo>
                    <a:pt x="1455512" y="192082"/>
                  </a:lnTo>
                  <a:lnTo>
                    <a:pt x="0" y="192082"/>
                  </a:lnTo>
                  <a:close/>
                </a:path>
              </a:pathLst>
            </a:custGeom>
            <a:solidFill>
              <a:srgbClr val="FFBD59"/>
            </a:solidFill>
          </p:spPr>
        </p:sp>
        <p:sp>
          <p:nvSpPr>
            <p:cNvPr name="TextBox 7" id="7"/>
            <p:cNvSpPr txBox="true"/>
            <p:nvPr/>
          </p:nvSpPr>
          <p:spPr>
            <a:xfrm>
              <a:off x="0" y="-47625"/>
              <a:ext cx="1455512" cy="23970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7498" y="7830012"/>
            <a:ext cx="14509535" cy="2575442"/>
          </a:xfrm>
          <a:custGeom>
            <a:avLst/>
            <a:gdLst/>
            <a:ahLst/>
            <a:cxnLst/>
            <a:rect r="r" b="b" t="t" l="l"/>
            <a:pathLst>
              <a:path h="2575442" w="14509535">
                <a:moveTo>
                  <a:pt x="0" y="0"/>
                </a:moveTo>
                <a:lnTo>
                  <a:pt x="14509535" y="0"/>
                </a:lnTo>
                <a:lnTo>
                  <a:pt x="14509535" y="2575443"/>
                </a:lnTo>
                <a:lnTo>
                  <a:pt x="0" y="25754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874702" y="1377262"/>
            <a:ext cx="6673882" cy="696033"/>
            <a:chOff x="0" y="0"/>
            <a:chExt cx="5060036" cy="527722"/>
          </a:xfrm>
        </p:grpSpPr>
        <p:sp>
          <p:nvSpPr>
            <p:cNvPr name="Freeform 10" id="10"/>
            <p:cNvSpPr/>
            <p:nvPr/>
          </p:nvSpPr>
          <p:spPr>
            <a:xfrm flipH="false" flipV="false" rot="0">
              <a:off x="0" y="0"/>
              <a:ext cx="5060036" cy="527722"/>
            </a:xfrm>
            <a:custGeom>
              <a:avLst/>
              <a:gdLst/>
              <a:ahLst/>
              <a:cxnLst/>
              <a:rect r="r" b="b" t="t" l="l"/>
              <a:pathLst>
                <a:path h="527722" w="5060036">
                  <a:moveTo>
                    <a:pt x="203200" y="0"/>
                  </a:moveTo>
                  <a:lnTo>
                    <a:pt x="5060036" y="0"/>
                  </a:lnTo>
                  <a:lnTo>
                    <a:pt x="4856836" y="527722"/>
                  </a:lnTo>
                  <a:lnTo>
                    <a:pt x="0" y="527722"/>
                  </a:lnTo>
                  <a:lnTo>
                    <a:pt x="203200" y="0"/>
                  </a:lnTo>
                  <a:close/>
                </a:path>
              </a:pathLst>
            </a:custGeom>
            <a:solidFill>
              <a:srgbClr val="124296"/>
            </a:solidFill>
          </p:spPr>
        </p:sp>
        <p:sp>
          <p:nvSpPr>
            <p:cNvPr name="TextBox 11" id="11"/>
            <p:cNvSpPr txBox="true"/>
            <p:nvPr/>
          </p:nvSpPr>
          <p:spPr>
            <a:xfrm>
              <a:off x="101600" y="-47625"/>
              <a:ext cx="4856836" cy="575347"/>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5420056" y="8479360"/>
            <a:ext cx="1224267" cy="778940"/>
          </a:xfrm>
          <a:custGeom>
            <a:avLst/>
            <a:gdLst/>
            <a:ahLst/>
            <a:cxnLst/>
            <a:rect r="r" b="b" t="t" l="l"/>
            <a:pathLst>
              <a:path h="778940" w="1224267">
                <a:moveTo>
                  <a:pt x="0" y="0"/>
                </a:moveTo>
                <a:lnTo>
                  <a:pt x="1224266" y="0"/>
                </a:lnTo>
                <a:lnTo>
                  <a:pt x="1224266" y="778940"/>
                </a:lnTo>
                <a:lnTo>
                  <a:pt x="0" y="7789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032246" y="1601398"/>
            <a:ext cx="1052105" cy="1269508"/>
          </a:xfrm>
          <a:custGeom>
            <a:avLst/>
            <a:gdLst/>
            <a:ahLst/>
            <a:cxnLst/>
            <a:rect r="r" b="b" t="t" l="l"/>
            <a:pathLst>
              <a:path h="1269508" w="1052105">
                <a:moveTo>
                  <a:pt x="0" y="0"/>
                </a:moveTo>
                <a:lnTo>
                  <a:pt x="1052105" y="0"/>
                </a:lnTo>
                <a:lnTo>
                  <a:pt x="1052105" y="1269508"/>
                </a:lnTo>
                <a:lnTo>
                  <a:pt x="0" y="12695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5400000">
            <a:off x="6006051" y="1351366"/>
            <a:ext cx="712195" cy="763987"/>
          </a:xfrm>
          <a:custGeom>
            <a:avLst/>
            <a:gdLst/>
            <a:ahLst/>
            <a:cxnLst/>
            <a:rect r="r" b="b" t="t" l="l"/>
            <a:pathLst>
              <a:path h="763987" w="712195">
                <a:moveTo>
                  <a:pt x="0" y="0"/>
                </a:moveTo>
                <a:lnTo>
                  <a:pt x="712195" y="0"/>
                </a:lnTo>
                <a:lnTo>
                  <a:pt x="712195" y="763987"/>
                </a:lnTo>
                <a:lnTo>
                  <a:pt x="0" y="763987"/>
                </a:lnTo>
                <a:lnTo>
                  <a:pt x="0" y="0"/>
                </a:lnTo>
                <a:close/>
              </a:path>
            </a:pathLst>
          </a:custGeom>
          <a:blipFill>
            <a:blip r:embed="rId14">
              <a:extLst>
                <a:ext uri="{96DAC541-7B7A-43D3-8B79-37D633B846F1}">
                  <asvg:svgBlip xmlns:asvg="http://schemas.microsoft.com/office/drawing/2016/SVG/main" r:embed="rId15"/>
                </a:ext>
              </a:extLst>
            </a:blip>
            <a:stretch>
              <a:fillRect l="-3678" t="-545" r="-4314" b="0"/>
            </a:stretch>
          </a:blipFill>
        </p:spPr>
      </p:sp>
      <p:sp>
        <p:nvSpPr>
          <p:cNvPr name="TextBox 15" id="15"/>
          <p:cNvSpPr txBox="true"/>
          <p:nvPr/>
        </p:nvSpPr>
        <p:spPr>
          <a:xfrm rot="0">
            <a:off x="1593395" y="3020950"/>
            <a:ext cx="6244494" cy="2713349"/>
          </a:xfrm>
          <a:prstGeom prst="rect">
            <a:avLst/>
          </a:prstGeom>
        </p:spPr>
        <p:txBody>
          <a:bodyPr anchor="t" rtlCol="false" tIns="0" lIns="0" bIns="0" rIns="0">
            <a:spAutoFit/>
          </a:bodyPr>
          <a:lstStyle/>
          <a:p>
            <a:pPr algn="l">
              <a:lnSpc>
                <a:spcPts val="6879"/>
              </a:lnSpc>
            </a:pPr>
            <a:r>
              <a:rPr lang="en-US" sz="8599" b="true">
                <a:solidFill>
                  <a:srgbClr val="124296"/>
                </a:solidFill>
                <a:latin typeface="Aileron Heavy"/>
                <a:ea typeface="Aileron Heavy"/>
                <a:cs typeface="Aileron Heavy"/>
                <a:sym typeface="Aileron Heavy"/>
              </a:rPr>
              <a:t>WORLD LAYOFFS </a:t>
            </a:r>
            <a:r>
              <a:rPr lang="en-US" sz="8599" b="true">
                <a:solidFill>
                  <a:srgbClr val="000000"/>
                </a:solidFill>
                <a:latin typeface="Aileron Heavy"/>
                <a:ea typeface="Aileron Heavy"/>
                <a:cs typeface="Aileron Heavy"/>
                <a:sym typeface="Aileron Heavy"/>
              </a:rPr>
              <a:t>ANALYSIS</a:t>
            </a:r>
          </a:p>
        </p:txBody>
      </p:sp>
      <p:sp>
        <p:nvSpPr>
          <p:cNvPr name="TextBox 16" id="16"/>
          <p:cNvSpPr txBox="true"/>
          <p:nvPr/>
        </p:nvSpPr>
        <p:spPr>
          <a:xfrm rot="0">
            <a:off x="1700059" y="5799771"/>
            <a:ext cx="5313069" cy="533400"/>
          </a:xfrm>
          <a:prstGeom prst="rect">
            <a:avLst/>
          </a:prstGeom>
        </p:spPr>
        <p:txBody>
          <a:bodyPr anchor="t" rtlCol="false" tIns="0" lIns="0" bIns="0" rIns="0">
            <a:spAutoFit/>
          </a:bodyPr>
          <a:lstStyle/>
          <a:p>
            <a:pPr algn="l">
              <a:lnSpc>
                <a:spcPts val="4200"/>
              </a:lnSpc>
            </a:pPr>
            <a:r>
              <a:rPr lang="en-US" sz="3000" b="true">
                <a:solidFill>
                  <a:srgbClr val="000000"/>
                </a:solidFill>
                <a:latin typeface="Work Sans Semi-Bold"/>
                <a:ea typeface="Work Sans Semi-Bold"/>
                <a:cs typeface="Work Sans Semi-Bold"/>
                <a:sym typeface="Work Sans Semi-Bold"/>
              </a:rPr>
              <a:t>By Muhammad Fakhri Azhar</a:t>
            </a:r>
          </a:p>
        </p:txBody>
      </p:sp>
      <p:sp>
        <p:nvSpPr>
          <p:cNvPr name="TextBox 17" id="17"/>
          <p:cNvSpPr txBox="true"/>
          <p:nvPr/>
        </p:nvSpPr>
        <p:spPr>
          <a:xfrm rot="0">
            <a:off x="1593395" y="6620397"/>
            <a:ext cx="5973782" cy="986155"/>
          </a:xfrm>
          <a:prstGeom prst="rect">
            <a:avLst/>
          </a:prstGeom>
        </p:spPr>
        <p:txBody>
          <a:bodyPr anchor="t" rtlCol="false" tIns="0" lIns="0" bIns="0" rIns="0">
            <a:spAutoFit/>
          </a:bodyPr>
          <a:lstStyle/>
          <a:p>
            <a:pPr algn="l">
              <a:lnSpc>
                <a:spcPts val="3920"/>
              </a:lnSpc>
            </a:pPr>
            <a:r>
              <a:rPr lang="en-US" sz="2800" b="true">
                <a:solidFill>
                  <a:srgbClr val="000000"/>
                </a:solidFill>
                <a:latin typeface="Work Sans Semi-Bold"/>
                <a:ea typeface="Work Sans Semi-Bold"/>
                <a:cs typeface="Work Sans Semi-Bold"/>
                <a:sym typeface="Work Sans Semi-Bold"/>
              </a:rPr>
              <a:t>An Exploratory Data Analysis Project using MySQL</a:t>
            </a:r>
          </a:p>
        </p:txBody>
      </p:sp>
      <p:sp>
        <p:nvSpPr>
          <p:cNvPr name="TextBox 18" id="18"/>
          <p:cNvSpPr txBox="true"/>
          <p:nvPr/>
        </p:nvSpPr>
        <p:spPr>
          <a:xfrm rot="0">
            <a:off x="1028700" y="1461517"/>
            <a:ext cx="4197772" cy="415290"/>
          </a:xfrm>
          <a:prstGeom prst="rect">
            <a:avLst/>
          </a:prstGeom>
        </p:spPr>
        <p:txBody>
          <a:bodyPr anchor="t" rtlCol="false" tIns="0" lIns="0" bIns="0" rIns="0">
            <a:spAutoFit/>
          </a:bodyPr>
          <a:lstStyle/>
          <a:p>
            <a:pPr algn="l">
              <a:lnSpc>
                <a:spcPts val="3360"/>
              </a:lnSpc>
            </a:pPr>
            <a:r>
              <a:rPr lang="en-US" sz="2400" b="true">
                <a:solidFill>
                  <a:srgbClr val="FFFFFF"/>
                </a:solidFill>
                <a:latin typeface="Work Sans Medium"/>
                <a:ea typeface="Work Sans Medium"/>
                <a:cs typeface="Work Sans Medium"/>
                <a:sym typeface="Work Sans Medium"/>
              </a:rPr>
              <a:t>Data Analyst Project |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9669457" y="2543355"/>
            <a:ext cx="7566121" cy="4917367"/>
            <a:chOff x="0" y="0"/>
            <a:chExt cx="10088162" cy="6556489"/>
          </a:xfrm>
        </p:grpSpPr>
        <p:grpSp>
          <p:nvGrpSpPr>
            <p:cNvPr name="Group 12" id="12"/>
            <p:cNvGrpSpPr/>
            <p:nvPr/>
          </p:nvGrpSpPr>
          <p:grpSpPr>
            <a:xfrm rot="0">
              <a:off x="0" y="409239"/>
              <a:ext cx="10088162" cy="6147250"/>
              <a:chOff x="0" y="0"/>
              <a:chExt cx="1992723" cy="1214272"/>
            </a:xfrm>
          </p:grpSpPr>
          <p:sp>
            <p:nvSpPr>
              <p:cNvPr name="Freeform 13" id="13"/>
              <p:cNvSpPr/>
              <p:nvPr/>
            </p:nvSpPr>
            <p:spPr>
              <a:xfrm flipH="false" flipV="false" rot="0">
                <a:off x="0" y="0"/>
                <a:ext cx="1992723" cy="1214272"/>
              </a:xfrm>
              <a:custGeom>
                <a:avLst/>
                <a:gdLst/>
                <a:ahLst/>
                <a:cxnLst/>
                <a:rect r="r" b="b" t="t" l="l"/>
                <a:pathLst>
                  <a:path h="1214272" w="1992723">
                    <a:moveTo>
                      <a:pt x="0" y="0"/>
                    </a:moveTo>
                    <a:lnTo>
                      <a:pt x="1992723" y="0"/>
                    </a:lnTo>
                    <a:lnTo>
                      <a:pt x="1992723" y="1214272"/>
                    </a:lnTo>
                    <a:lnTo>
                      <a:pt x="0" y="1214272"/>
                    </a:lnTo>
                    <a:close/>
                  </a:path>
                </a:pathLst>
              </a:custGeom>
              <a:solidFill>
                <a:srgbClr val="FFBD59"/>
              </a:solidFill>
            </p:spPr>
          </p:sp>
          <p:sp>
            <p:nvSpPr>
              <p:cNvPr name="TextBox 14" id="14"/>
              <p:cNvSpPr txBox="true"/>
              <p:nvPr/>
            </p:nvSpPr>
            <p:spPr>
              <a:xfrm>
                <a:off x="0" y="-47625"/>
                <a:ext cx="1992723" cy="1261897"/>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821070" y="1152805"/>
              <a:ext cx="8527423" cy="4688416"/>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Aside from the tech industry, some of the industries most affected by the pandemic include the </a:t>
              </a:r>
              <a:r>
                <a:rPr lang="en-US" sz="2000" b="true">
                  <a:solidFill>
                    <a:srgbClr val="124296"/>
                  </a:solidFill>
                  <a:latin typeface="Work Sans Semi-Bold"/>
                  <a:ea typeface="Work Sans Semi-Bold"/>
                  <a:cs typeface="Work Sans Semi-Bold"/>
                  <a:sym typeface="Work Sans Semi-Bold"/>
                </a:rPr>
                <a:t>consumer </a:t>
              </a:r>
              <a:r>
                <a:rPr lang="en-US" sz="2000" b="true">
                  <a:solidFill>
                    <a:srgbClr val="000000"/>
                  </a:solidFill>
                  <a:latin typeface="Work Sans Semi-Bold"/>
                  <a:ea typeface="Work Sans Semi-Bold"/>
                  <a:cs typeface="Work Sans Semi-Bold"/>
                  <a:sym typeface="Work Sans Semi-Bold"/>
                </a:rPr>
                <a:t>and </a:t>
              </a:r>
              <a:r>
                <a:rPr lang="en-US" sz="2000" b="true">
                  <a:solidFill>
                    <a:srgbClr val="124296"/>
                  </a:solidFill>
                  <a:latin typeface="Work Sans Semi-Bold"/>
                  <a:ea typeface="Work Sans Semi-Bold"/>
                  <a:cs typeface="Work Sans Semi-Bold"/>
                  <a:sym typeface="Work Sans Semi-Bold"/>
                </a:rPr>
                <a:t>retail </a:t>
              </a:r>
              <a:r>
                <a:rPr lang="en-US" sz="2000" b="true">
                  <a:solidFill>
                    <a:srgbClr val="000000"/>
                  </a:solidFill>
                  <a:latin typeface="Work Sans Semi-Bold"/>
                  <a:ea typeface="Work Sans Semi-Bold"/>
                  <a:cs typeface="Work Sans Semi-Bold"/>
                  <a:sym typeface="Work Sans Semi-Bold"/>
                </a:rPr>
                <a:t>sectors, which recorded the highest number of employee layoffs. This is understandable, as many physical stores were forced to shut down due to widespread lockdowns and restrictions around the world. In addition, the pandemic had a significant impact on other sectors such as </a:t>
              </a:r>
              <a:r>
                <a:rPr lang="en-US" sz="2000" b="true">
                  <a:solidFill>
                    <a:srgbClr val="124296"/>
                  </a:solidFill>
                  <a:latin typeface="Work Sans Semi-Bold"/>
                  <a:ea typeface="Work Sans Semi-Bold"/>
                  <a:cs typeface="Work Sans Semi-Bold"/>
                  <a:sym typeface="Work Sans Semi-Bold"/>
                </a:rPr>
                <a:t>transportation</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finance</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healthcare</a:t>
              </a:r>
              <a:r>
                <a:rPr lang="en-US" sz="2000" b="true">
                  <a:solidFill>
                    <a:srgbClr val="000000"/>
                  </a:solidFill>
                  <a:latin typeface="Work Sans Semi-Bold"/>
                  <a:ea typeface="Work Sans Semi-Bold"/>
                  <a:cs typeface="Work Sans Semi-Bold"/>
                  <a:sym typeface="Work Sans Semi-Bold"/>
                </a:rPr>
                <a:t>, and more.</a:t>
              </a:r>
            </a:p>
          </p:txBody>
        </p:sp>
        <p:grpSp>
          <p:nvGrpSpPr>
            <p:cNvPr name="Group 16" id="16"/>
            <p:cNvGrpSpPr/>
            <p:nvPr/>
          </p:nvGrpSpPr>
          <p:grpSpPr>
            <a:xfrm rot="0">
              <a:off x="2868995" y="0"/>
              <a:ext cx="4350172" cy="818478"/>
              <a:chOff x="0" y="0"/>
              <a:chExt cx="859293" cy="161675"/>
            </a:xfrm>
          </p:grpSpPr>
          <p:sp>
            <p:nvSpPr>
              <p:cNvPr name="Freeform 17" id="17"/>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18" id="18"/>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3208951" y="80309"/>
              <a:ext cx="3670261"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grpSp>
        <p:nvGrpSpPr>
          <p:cNvPr name="Group 20" id="20"/>
          <p:cNvGrpSpPr/>
          <p:nvPr/>
        </p:nvGrpSpPr>
        <p:grpSpPr>
          <a:xfrm rot="0">
            <a:off x="1369166" y="1864944"/>
            <a:ext cx="7566121" cy="7003886"/>
            <a:chOff x="0" y="0"/>
            <a:chExt cx="10088162" cy="9338515"/>
          </a:xfrm>
        </p:grpSpPr>
        <p:grpSp>
          <p:nvGrpSpPr>
            <p:cNvPr name="Group 21" id="21"/>
            <p:cNvGrpSpPr/>
            <p:nvPr/>
          </p:nvGrpSpPr>
          <p:grpSpPr>
            <a:xfrm rot="0">
              <a:off x="0" y="409239"/>
              <a:ext cx="10088162" cy="8929276"/>
              <a:chOff x="0" y="0"/>
              <a:chExt cx="1992723" cy="1763808"/>
            </a:xfrm>
          </p:grpSpPr>
          <p:sp>
            <p:nvSpPr>
              <p:cNvPr name="Freeform 22" id="22"/>
              <p:cNvSpPr/>
              <p:nvPr/>
            </p:nvSpPr>
            <p:spPr>
              <a:xfrm flipH="false" flipV="false" rot="0">
                <a:off x="0" y="0"/>
                <a:ext cx="1992723" cy="1763808"/>
              </a:xfrm>
              <a:custGeom>
                <a:avLst/>
                <a:gdLst/>
                <a:ahLst/>
                <a:cxnLst/>
                <a:rect r="r" b="b" t="t" l="l"/>
                <a:pathLst>
                  <a:path h="1763808" w="1992723">
                    <a:moveTo>
                      <a:pt x="0" y="0"/>
                    </a:moveTo>
                    <a:lnTo>
                      <a:pt x="1992723" y="0"/>
                    </a:lnTo>
                    <a:lnTo>
                      <a:pt x="1992723" y="1763808"/>
                    </a:lnTo>
                    <a:lnTo>
                      <a:pt x="0" y="1763808"/>
                    </a:lnTo>
                    <a:close/>
                  </a:path>
                </a:pathLst>
              </a:custGeom>
              <a:solidFill>
                <a:srgbClr val="FFBD59"/>
              </a:solidFill>
            </p:spPr>
          </p:sp>
          <p:sp>
            <p:nvSpPr>
              <p:cNvPr name="TextBox 23" id="23"/>
              <p:cNvSpPr txBox="true"/>
              <p:nvPr/>
            </p:nvSpPr>
            <p:spPr>
              <a:xfrm>
                <a:off x="0" y="-47625"/>
                <a:ext cx="1992723" cy="1811433"/>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2868995" y="0"/>
              <a:ext cx="4350172" cy="818478"/>
              <a:chOff x="0" y="0"/>
              <a:chExt cx="859293" cy="161675"/>
            </a:xfrm>
          </p:grpSpPr>
          <p:sp>
            <p:nvSpPr>
              <p:cNvPr name="Freeform 25" id="25"/>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26" id="26"/>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3928656" y="80309"/>
              <a:ext cx="2230849"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sp>
          <p:nvSpPr>
            <p:cNvPr name="Freeform 28" id="28"/>
            <p:cNvSpPr/>
            <p:nvPr/>
          </p:nvSpPr>
          <p:spPr>
            <a:xfrm flipH="false" flipV="false" rot="0">
              <a:off x="1025384" y="1250088"/>
              <a:ext cx="8202789" cy="7247578"/>
            </a:xfrm>
            <a:custGeom>
              <a:avLst/>
              <a:gdLst/>
              <a:ahLst/>
              <a:cxnLst/>
              <a:rect r="r" b="b" t="t" l="l"/>
              <a:pathLst>
                <a:path h="7247578" w="8202789">
                  <a:moveTo>
                    <a:pt x="0" y="0"/>
                  </a:moveTo>
                  <a:lnTo>
                    <a:pt x="8202789" y="0"/>
                  </a:lnTo>
                  <a:lnTo>
                    <a:pt x="8202789" y="7247578"/>
                  </a:lnTo>
                  <a:lnTo>
                    <a:pt x="0" y="7247578"/>
                  </a:lnTo>
                  <a:lnTo>
                    <a:pt x="0" y="0"/>
                  </a:lnTo>
                  <a:close/>
                </a:path>
              </a:pathLst>
            </a:custGeom>
            <a:blipFill>
              <a:blip r:embed="rId8"/>
              <a:stretch>
                <a:fillRect l="0" t="0" r="-43368"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9604468" y="1864944"/>
            <a:ext cx="7566121" cy="7393356"/>
            <a:chOff x="0" y="0"/>
            <a:chExt cx="10088162" cy="9857808"/>
          </a:xfrm>
        </p:grpSpPr>
        <p:grpSp>
          <p:nvGrpSpPr>
            <p:cNvPr name="Group 12" id="12"/>
            <p:cNvGrpSpPr/>
            <p:nvPr/>
          </p:nvGrpSpPr>
          <p:grpSpPr>
            <a:xfrm rot="0">
              <a:off x="0" y="409239"/>
              <a:ext cx="10088162" cy="9448569"/>
              <a:chOff x="0" y="0"/>
              <a:chExt cx="1992723" cy="1866384"/>
            </a:xfrm>
          </p:grpSpPr>
          <p:sp>
            <p:nvSpPr>
              <p:cNvPr name="Freeform 13" id="13"/>
              <p:cNvSpPr/>
              <p:nvPr/>
            </p:nvSpPr>
            <p:spPr>
              <a:xfrm flipH="false" flipV="false" rot="0">
                <a:off x="0" y="0"/>
                <a:ext cx="1992723" cy="1866384"/>
              </a:xfrm>
              <a:custGeom>
                <a:avLst/>
                <a:gdLst/>
                <a:ahLst/>
                <a:cxnLst/>
                <a:rect r="r" b="b" t="t" l="l"/>
                <a:pathLst>
                  <a:path h="1866384" w="1992723">
                    <a:moveTo>
                      <a:pt x="0" y="0"/>
                    </a:moveTo>
                    <a:lnTo>
                      <a:pt x="1992723" y="0"/>
                    </a:lnTo>
                    <a:lnTo>
                      <a:pt x="1992723" y="1866384"/>
                    </a:lnTo>
                    <a:lnTo>
                      <a:pt x="0" y="1866384"/>
                    </a:lnTo>
                    <a:close/>
                  </a:path>
                </a:pathLst>
              </a:custGeom>
              <a:solidFill>
                <a:srgbClr val="FFBD59"/>
              </a:solidFill>
            </p:spPr>
          </p:sp>
          <p:sp>
            <p:nvSpPr>
              <p:cNvPr name="TextBox 14" id="14"/>
              <p:cNvSpPr txBox="true"/>
              <p:nvPr/>
            </p:nvSpPr>
            <p:spPr>
              <a:xfrm>
                <a:off x="0" y="-47625"/>
                <a:ext cx="1992723" cy="1914009"/>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821070" y="1152805"/>
              <a:ext cx="8527423" cy="8447616"/>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The annual layoff trend from </a:t>
              </a:r>
              <a:r>
                <a:rPr lang="en-US" sz="2000" b="true">
                  <a:solidFill>
                    <a:srgbClr val="124296"/>
                  </a:solidFill>
                  <a:latin typeface="Work Sans Semi-Bold"/>
                  <a:ea typeface="Work Sans Semi-Bold"/>
                  <a:cs typeface="Work Sans Semi-Bold"/>
                  <a:sym typeface="Work Sans Semi-Bold"/>
                </a:rPr>
                <a:t>2020 to 2023</a:t>
              </a:r>
              <a:r>
                <a:rPr lang="en-US" sz="2000" b="true">
                  <a:solidFill>
                    <a:srgbClr val="000000"/>
                  </a:solidFill>
                  <a:latin typeface="Work Sans Semi-Bold"/>
                  <a:ea typeface="Work Sans Semi-Bold"/>
                  <a:cs typeface="Work Sans Semi-Bold"/>
                  <a:sym typeface="Work Sans Semi-Bold"/>
                </a:rPr>
                <a:t> shows significant fluctuations. In </a:t>
              </a:r>
              <a:r>
                <a:rPr lang="en-US" sz="2000" b="true">
                  <a:solidFill>
                    <a:srgbClr val="124296"/>
                  </a:solidFill>
                  <a:latin typeface="Work Sans Semi-Bold"/>
                  <a:ea typeface="Work Sans Semi-Bold"/>
                  <a:cs typeface="Work Sans Semi-Bold"/>
                  <a:sym typeface="Work Sans Semi-Bold"/>
                </a:rPr>
                <a:t>2020</a:t>
              </a:r>
              <a:r>
                <a:rPr lang="en-US" sz="2000" b="true">
                  <a:solidFill>
                    <a:srgbClr val="000000"/>
                  </a:solidFill>
                  <a:latin typeface="Work Sans Semi-Bold"/>
                  <a:ea typeface="Work Sans Semi-Bold"/>
                  <a:cs typeface="Work Sans Semi-Bold"/>
                  <a:sym typeface="Work Sans Semi-Bold"/>
                </a:rPr>
                <a:t>, there were around </a:t>
              </a:r>
              <a:r>
                <a:rPr lang="en-US" sz="2000" b="true">
                  <a:solidFill>
                    <a:srgbClr val="124296"/>
                  </a:solidFill>
                  <a:latin typeface="Work Sans Semi-Bold"/>
                  <a:ea typeface="Work Sans Semi-Bold"/>
                  <a:cs typeface="Work Sans Semi-Bold"/>
                  <a:sym typeface="Work Sans Semi-Bold"/>
                </a:rPr>
                <a:t>80.998 </a:t>
              </a:r>
              <a:r>
                <a:rPr lang="en-US" sz="2000" b="true">
                  <a:solidFill>
                    <a:srgbClr val="000000"/>
                  </a:solidFill>
                  <a:latin typeface="Work Sans Semi-Bold"/>
                  <a:ea typeface="Work Sans Semi-Bold"/>
                  <a:cs typeface="Work Sans Semi-Bold"/>
                  <a:sym typeface="Work Sans Semi-Bold"/>
                </a:rPr>
                <a:t>layoffs, marking the initial impact of the </a:t>
              </a:r>
              <a:r>
                <a:rPr lang="en-US" sz="2000" b="true">
                  <a:solidFill>
                    <a:srgbClr val="124296"/>
                  </a:solidFill>
                  <a:latin typeface="Work Sans Semi-Bold"/>
                  <a:ea typeface="Work Sans Semi-Bold"/>
                  <a:cs typeface="Work Sans Semi-Bold"/>
                  <a:sym typeface="Work Sans Semi-Bold"/>
                </a:rPr>
                <a:t>COVID-19 pandemic</a:t>
              </a:r>
              <a:r>
                <a:rPr lang="en-US" sz="2000" b="true">
                  <a:solidFill>
                    <a:srgbClr val="000000"/>
                  </a:solidFill>
                  <a:latin typeface="Work Sans Semi-Bold"/>
                  <a:ea typeface="Work Sans Semi-Bold"/>
                  <a:cs typeface="Work Sans Semi-Bold"/>
                  <a:sym typeface="Work Sans Semi-Bold"/>
                </a:rPr>
                <a:t> on the global workforce. Interestingly, the number dropped sharply in </a:t>
              </a:r>
              <a:r>
                <a:rPr lang="en-US" sz="2000" b="true">
                  <a:solidFill>
                    <a:srgbClr val="124296"/>
                  </a:solidFill>
                  <a:latin typeface="Work Sans Semi-Bold"/>
                  <a:ea typeface="Work Sans Semi-Bold"/>
                  <a:cs typeface="Work Sans Semi-Bold"/>
                  <a:sym typeface="Work Sans Semi-Bold"/>
                </a:rPr>
                <a:t>2021 to 15.823</a:t>
              </a:r>
              <a:r>
                <a:rPr lang="en-US" sz="2000" b="true">
                  <a:solidFill>
                    <a:srgbClr val="000000"/>
                  </a:solidFill>
                  <a:latin typeface="Work Sans Semi-Bold"/>
                  <a:ea typeface="Work Sans Semi-Bold"/>
                  <a:cs typeface="Work Sans Semi-Bold"/>
                  <a:sym typeface="Work Sans Semi-Bold"/>
                </a:rPr>
                <a:t>, which may indicate a temporary recovery or stabilization. However, in </a:t>
              </a:r>
              <a:r>
                <a:rPr lang="en-US" sz="2000" b="true">
                  <a:solidFill>
                    <a:srgbClr val="124296"/>
                  </a:solidFill>
                  <a:latin typeface="Work Sans Semi-Bold"/>
                  <a:ea typeface="Work Sans Semi-Bold"/>
                  <a:cs typeface="Work Sans Semi-Bold"/>
                  <a:sym typeface="Work Sans Semi-Bold"/>
                </a:rPr>
                <a:t>2022</a:t>
              </a:r>
              <a:r>
                <a:rPr lang="en-US" sz="2000" b="true">
                  <a:solidFill>
                    <a:srgbClr val="000000"/>
                  </a:solidFill>
                  <a:latin typeface="Work Sans Semi-Bold"/>
                  <a:ea typeface="Work Sans Semi-Bold"/>
                  <a:cs typeface="Work Sans Semi-Bold"/>
                  <a:sym typeface="Work Sans Semi-Bold"/>
                </a:rPr>
                <a:t>, layoffs surged drastically to </a:t>
              </a:r>
              <a:r>
                <a:rPr lang="en-US" sz="2000" b="true">
                  <a:solidFill>
                    <a:srgbClr val="124296"/>
                  </a:solidFill>
                  <a:latin typeface="Work Sans Semi-Bold"/>
                  <a:ea typeface="Work Sans Semi-Bold"/>
                  <a:cs typeface="Work Sans Semi-Bold"/>
                  <a:sym typeface="Work Sans Semi-Bold"/>
                </a:rPr>
                <a:t>160.661</a:t>
              </a:r>
              <a:r>
                <a:rPr lang="en-US" sz="2000" b="true">
                  <a:solidFill>
                    <a:srgbClr val="000000"/>
                  </a:solidFill>
                  <a:latin typeface="Work Sans Semi-Bold"/>
                  <a:ea typeface="Work Sans Semi-Bold"/>
                  <a:cs typeface="Work Sans Semi-Bold"/>
                  <a:sym typeface="Work Sans Semi-Bold"/>
                </a:rPr>
                <a:t>, becoming the highest annual total in the dataset likely driven by economic uncertainty, overhiring during the pandemic, and rising operational costs. By </a:t>
              </a:r>
              <a:r>
                <a:rPr lang="en-US" sz="2000" b="true">
                  <a:solidFill>
                    <a:srgbClr val="124296"/>
                  </a:solidFill>
                  <a:latin typeface="Work Sans Semi-Bold"/>
                  <a:ea typeface="Work Sans Semi-Bold"/>
                  <a:cs typeface="Work Sans Semi-Bold"/>
                  <a:sym typeface="Work Sans Semi-Bold"/>
                </a:rPr>
                <a:t>2023</a:t>
              </a:r>
              <a:r>
                <a:rPr lang="en-US" sz="2000" b="true">
                  <a:solidFill>
                    <a:srgbClr val="000000"/>
                  </a:solidFill>
                  <a:latin typeface="Work Sans Semi-Bold"/>
                  <a:ea typeface="Work Sans Semi-Bold"/>
                  <a:cs typeface="Work Sans Semi-Bold"/>
                  <a:sym typeface="Work Sans Semi-Bold"/>
                </a:rPr>
                <a:t>, the number of layoffs dropped again to </a:t>
              </a:r>
              <a:r>
                <a:rPr lang="en-US" sz="2000" b="true">
                  <a:solidFill>
                    <a:srgbClr val="124296"/>
                  </a:solidFill>
                  <a:latin typeface="Work Sans Semi-Bold"/>
                  <a:ea typeface="Work Sans Semi-Bold"/>
                  <a:cs typeface="Work Sans Semi-Bold"/>
                  <a:sym typeface="Work Sans Semi-Bold"/>
                </a:rPr>
                <a:t>125.677</a:t>
              </a:r>
              <a:r>
                <a:rPr lang="en-US" sz="2000" b="true">
                  <a:solidFill>
                    <a:srgbClr val="000000"/>
                  </a:solidFill>
                  <a:latin typeface="Work Sans Semi-Bold"/>
                  <a:ea typeface="Work Sans Semi-Bold"/>
                  <a:cs typeface="Work Sans Semi-Bold"/>
                  <a:sym typeface="Work Sans Semi-Bold"/>
                </a:rPr>
                <a:t>, suggesting that companies may have begun to stabilize or adapt to the new post-pandemic environment. This trend highlights how the global labor market reacted dynamically to the waves of crisis and adjustment over the three-year period.</a:t>
              </a:r>
            </a:p>
          </p:txBody>
        </p:sp>
        <p:grpSp>
          <p:nvGrpSpPr>
            <p:cNvPr name="Group 16" id="16"/>
            <p:cNvGrpSpPr/>
            <p:nvPr/>
          </p:nvGrpSpPr>
          <p:grpSpPr>
            <a:xfrm rot="0">
              <a:off x="2868995" y="0"/>
              <a:ext cx="4350172" cy="818478"/>
              <a:chOff x="0" y="0"/>
              <a:chExt cx="859293" cy="161675"/>
            </a:xfrm>
          </p:grpSpPr>
          <p:sp>
            <p:nvSpPr>
              <p:cNvPr name="Freeform 17" id="17"/>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18" id="18"/>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3208951" y="80309"/>
              <a:ext cx="3670261"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grpSp>
        <p:nvGrpSpPr>
          <p:cNvPr name="Group 20" id="20"/>
          <p:cNvGrpSpPr/>
          <p:nvPr/>
        </p:nvGrpSpPr>
        <p:grpSpPr>
          <a:xfrm rot="0">
            <a:off x="1369166" y="1864944"/>
            <a:ext cx="7566121" cy="6206214"/>
            <a:chOff x="0" y="0"/>
            <a:chExt cx="10088162" cy="8274953"/>
          </a:xfrm>
        </p:grpSpPr>
        <p:grpSp>
          <p:nvGrpSpPr>
            <p:cNvPr name="Group 21" id="21"/>
            <p:cNvGrpSpPr/>
            <p:nvPr/>
          </p:nvGrpSpPr>
          <p:grpSpPr>
            <a:xfrm rot="0">
              <a:off x="0" y="409239"/>
              <a:ext cx="10088162" cy="7865714"/>
              <a:chOff x="0" y="0"/>
              <a:chExt cx="1992723" cy="1553721"/>
            </a:xfrm>
          </p:grpSpPr>
          <p:sp>
            <p:nvSpPr>
              <p:cNvPr name="Freeform 22" id="22"/>
              <p:cNvSpPr/>
              <p:nvPr/>
            </p:nvSpPr>
            <p:spPr>
              <a:xfrm flipH="false" flipV="false" rot="0">
                <a:off x="0" y="0"/>
                <a:ext cx="1992723" cy="1553721"/>
              </a:xfrm>
              <a:custGeom>
                <a:avLst/>
                <a:gdLst/>
                <a:ahLst/>
                <a:cxnLst/>
                <a:rect r="r" b="b" t="t" l="l"/>
                <a:pathLst>
                  <a:path h="1553721" w="1992723">
                    <a:moveTo>
                      <a:pt x="0" y="0"/>
                    </a:moveTo>
                    <a:lnTo>
                      <a:pt x="1992723" y="0"/>
                    </a:lnTo>
                    <a:lnTo>
                      <a:pt x="1992723" y="1553721"/>
                    </a:lnTo>
                    <a:lnTo>
                      <a:pt x="0" y="1553721"/>
                    </a:lnTo>
                    <a:close/>
                  </a:path>
                </a:pathLst>
              </a:custGeom>
              <a:solidFill>
                <a:srgbClr val="FFBD59"/>
              </a:solidFill>
            </p:spPr>
          </p:sp>
          <p:sp>
            <p:nvSpPr>
              <p:cNvPr name="TextBox 23" id="23"/>
              <p:cNvSpPr txBox="true"/>
              <p:nvPr/>
            </p:nvSpPr>
            <p:spPr>
              <a:xfrm>
                <a:off x="0" y="-47625"/>
                <a:ext cx="1992723" cy="160134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2868995" y="0"/>
              <a:ext cx="4350172" cy="818478"/>
              <a:chOff x="0" y="0"/>
              <a:chExt cx="859293" cy="161675"/>
            </a:xfrm>
          </p:grpSpPr>
          <p:sp>
            <p:nvSpPr>
              <p:cNvPr name="Freeform 25" id="25"/>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26" id="26"/>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3928656" y="80309"/>
              <a:ext cx="2230849"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sp>
          <p:nvSpPr>
            <p:cNvPr name="Freeform 28" id="28"/>
            <p:cNvSpPr/>
            <p:nvPr/>
          </p:nvSpPr>
          <p:spPr>
            <a:xfrm flipH="false" flipV="false" rot="0">
              <a:off x="624249" y="1353451"/>
              <a:ext cx="8909688" cy="5861190"/>
            </a:xfrm>
            <a:custGeom>
              <a:avLst/>
              <a:gdLst/>
              <a:ahLst/>
              <a:cxnLst/>
              <a:rect r="r" b="b" t="t" l="l"/>
              <a:pathLst>
                <a:path h="5861190" w="8909688">
                  <a:moveTo>
                    <a:pt x="0" y="0"/>
                  </a:moveTo>
                  <a:lnTo>
                    <a:pt x="8909687" y="0"/>
                  </a:lnTo>
                  <a:lnTo>
                    <a:pt x="8909687" y="5861190"/>
                  </a:lnTo>
                  <a:lnTo>
                    <a:pt x="0" y="5861190"/>
                  </a:lnTo>
                  <a:lnTo>
                    <a:pt x="0" y="0"/>
                  </a:lnTo>
                  <a:close/>
                </a:path>
              </a:pathLst>
            </a:custGeom>
            <a:blipFill>
              <a:blip r:embed="rId8"/>
              <a:stretch>
                <a:fillRect l="0" t="0" r="-15307"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9693179" y="2171873"/>
            <a:ext cx="7566121" cy="7086427"/>
            <a:chOff x="0" y="0"/>
            <a:chExt cx="1992723" cy="1866384"/>
          </a:xfrm>
        </p:grpSpPr>
        <p:sp>
          <p:nvSpPr>
            <p:cNvPr name="Freeform 12" id="12"/>
            <p:cNvSpPr/>
            <p:nvPr/>
          </p:nvSpPr>
          <p:spPr>
            <a:xfrm flipH="false" flipV="false" rot="0">
              <a:off x="0" y="0"/>
              <a:ext cx="1992723" cy="1866384"/>
            </a:xfrm>
            <a:custGeom>
              <a:avLst/>
              <a:gdLst/>
              <a:ahLst/>
              <a:cxnLst/>
              <a:rect r="r" b="b" t="t" l="l"/>
              <a:pathLst>
                <a:path h="1866384" w="1992723">
                  <a:moveTo>
                    <a:pt x="0" y="0"/>
                  </a:moveTo>
                  <a:lnTo>
                    <a:pt x="1992723" y="0"/>
                  </a:lnTo>
                  <a:lnTo>
                    <a:pt x="1992723" y="1866384"/>
                  </a:lnTo>
                  <a:lnTo>
                    <a:pt x="0" y="1866384"/>
                  </a:lnTo>
                  <a:close/>
                </a:path>
              </a:pathLst>
            </a:custGeom>
            <a:solidFill>
              <a:srgbClr val="FFBD59"/>
            </a:solidFill>
          </p:spPr>
        </p:sp>
        <p:sp>
          <p:nvSpPr>
            <p:cNvPr name="TextBox 13" id="13"/>
            <p:cNvSpPr txBox="true"/>
            <p:nvPr/>
          </p:nvSpPr>
          <p:spPr>
            <a:xfrm>
              <a:off x="0" y="-47625"/>
              <a:ext cx="1992723" cy="1914009"/>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308981" y="2688353"/>
            <a:ext cx="6395567" cy="5997574"/>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The country-wise layoff data shows that the </a:t>
            </a:r>
            <a:r>
              <a:rPr lang="en-US" sz="2000" b="true">
                <a:solidFill>
                  <a:srgbClr val="124296"/>
                </a:solidFill>
                <a:latin typeface="Work Sans Semi-Bold"/>
                <a:ea typeface="Work Sans Semi-Bold"/>
                <a:cs typeface="Work Sans Semi-Bold"/>
                <a:sym typeface="Work Sans Semi-Bold"/>
              </a:rPr>
              <a:t>United States</a:t>
            </a:r>
            <a:r>
              <a:rPr lang="en-US" sz="2000" b="true">
                <a:solidFill>
                  <a:srgbClr val="000000"/>
                </a:solidFill>
                <a:latin typeface="Work Sans Semi-Bold"/>
                <a:ea typeface="Work Sans Semi-Bold"/>
                <a:cs typeface="Work Sans Semi-Bold"/>
                <a:sym typeface="Work Sans Semi-Bold"/>
              </a:rPr>
              <a:t> leads by a wide margin, recording over </a:t>
            </a:r>
            <a:r>
              <a:rPr lang="en-US" sz="2000" b="true">
                <a:solidFill>
                  <a:srgbClr val="124296"/>
                </a:solidFill>
                <a:latin typeface="Work Sans Semi-Bold"/>
                <a:ea typeface="Work Sans Semi-Bold"/>
                <a:cs typeface="Work Sans Semi-Bold"/>
                <a:sym typeface="Work Sans Semi-Bold"/>
              </a:rPr>
              <a:t>256.559 </a:t>
            </a:r>
            <a:r>
              <a:rPr lang="en-US" sz="2000" b="true">
                <a:solidFill>
                  <a:srgbClr val="000000"/>
                </a:solidFill>
                <a:latin typeface="Work Sans Semi-Bold"/>
                <a:ea typeface="Work Sans Semi-Bold"/>
                <a:cs typeface="Work Sans Semi-Bold"/>
                <a:sym typeface="Work Sans Semi-Bold"/>
              </a:rPr>
              <a:t>layoffs, making up the majority of the global total. This reflects the large concentration of major tech companies headquartered in the US, many of which implemented significant workforce reductions during and after the pandemic. </a:t>
            </a:r>
            <a:r>
              <a:rPr lang="en-US" sz="2000" b="true">
                <a:solidFill>
                  <a:srgbClr val="124296"/>
                </a:solidFill>
                <a:latin typeface="Work Sans Semi-Bold"/>
                <a:ea typeface="Work Sans Semi-Bold"/>
                <a:cs typeface="Work Sans Semi-Bold"/>
                <a:sym typeface="Work Sans Semi-Bold"/>
              </a:rPr>
              <a:t>India </a:t>
            </a:r>
            <a:r>
              <a:rPr lang="en-US" sz="2000" b="true">
                <a:solidFill>
                  <a:srgbClr val="000000"/>
                </a:solidFill>
                <a:latin typeface="Work Sans Semi-Bold"/>
                <a:ea typeface="Work Sans Semi-Bold"/>
                <a:cs typeface="Work Sans Semi-Bold"/>
                <a:sym typeface="Work Sans Semi-Bold"/>
              </a:rPr>
              <a:t>follows in second place with approximately </a:t>
            </a:r>
            <a:r>
              <a:rPr lang="en-US" sz="2000" b="true">
                <a:solidFill>
                  <a:srgbClr val="124296"/>
                </a:solidFill>
                <a:latin typeface="Work Sans Semi-Bold"/>
                <a:ea typeface="Work Sans Semi-Bold"/>
                <a:cs typeface="Work Sans Semi-Bold"/>
                <a:sym typeface="Work Sans Semi-Bold"/>
              </a:rPr>
              <a:t>35.993</a:t>
            </a:r>
            <a:r>
              <a:rPr lang="en-US" sz="2000" b="true">
                <a:solidFill>
                  <a:srgbClr val="000000"/>
                </a:solidFill>
                <a:latin typeface="Work Sans Semi-Bold"/>
                <a:ea typeface="Work Sans Semi-Bold"/>
                <a:cs typeface="Work Sans Semi-Bold"/>
                <a:sym typeface="Work Sans Semi-Bold"/>
              </a:rPr>
              <a:t> layoffs, likely driven by its fast-growing tech and startup sector. The </a:t>
            </a:r>
            <a:r>
              <a:rPr lang="en-US" sz="2000" b="true">
                <a:solidFill>
                  <a:srgbClr val="124296"/>
                </a:solidFill>
                <a:latin typeface="Work Sans Semi-Bold"/>
                <a:ea typeface="Work Sans Semi-Bold"/>
                <a:cs typeface="Work Sans Semi-Bold"/>
                <a:sym typeface="Work Sans Semi-Bold"/>
              </a:rPr>
              <a:t>Netherlands, Sweden, and Brazil</a:t>
            </a:r>
            <a:r>
              <a:rPr lang="en-US" sz="2000" b="true">
                <a:solidFill>
                  <a:srgbClr val="000000"/>
                </a:solidFill>
                <a:latin typeface="Work Sans Semi-Bold"/>
                <a:ea typeface="Work Sans Semi-Bold"/>
                <a:cs typeface="Work Sans Semi-Bold"/>
                <a:sym typeface="Work Sans Semi-Bold"/>
              </a:rPr>
              <a:t> round out the top five, each experiencing layoffs in the range of </a:t>
            </a:r>
            <a:r>
              <a:rPr lang="en-US" sz="2000" b="true">
                <a:solidFill>
                  <a:srgbClr val="124296"/>
                </a:solidFill>
                <a:latin typeface="Work Sans Semi-Bold"/>
                <a:ea typeface="Work Sans Semi-Bold"/>
                <a:cs typeface="Work Sans Semi-Bold"/>
                <a:sym typeface="Work Sans Semi-Bold"/>
              </a:rPr>
              <a:t>10.000 to 17.000</a:t>
            </a:r>
            <a:r>
              <a:rPr lang="en-US" sz="2000" b="true">
                <a:solidFill>
                  <a:srgbClr val="000000"/>
                </a:solidFill>
                <a:latin typeface="Work Sans Semi-Bold"/>
                <a:ea typeface="Work Sans Semi-Bold"/>
                <a:cs typeface="Work Sans Semi-Bold"/>
                <a:sym typeface="Work Sans Semi-Bold"/>
              </a:rPr>
              <a:t> employees. Notably, Indonesia ranks 12th with 3.521 layoffs, indicating that while the country was affected, the scale was relatively smaller compared to Western nations.</a:t>
            </a:r>
          </a:p>
        </p:txBody>
      </p:sp>
      <p:grpSp>
        <p:nvGrpSpPr>
          <p:cNvPr name="Group 15" id="15"/>
          <p:cNvGrpSpPr/>
          <p:nvPr/>
        </p:nvGrpSpPr>
        <p:grpSpPr>
          <a:xfrm rot="0">
            <a:off x="11844925" y="1864944"/>
            <a:ext cx="3262629" cy="613859"/>
            <a:chOff x="0" y="0"/>
            <a:chExt cx="859293" cy="161675"/>
          </a:xfrm>
        </p:grpSpPr>
        <p:sp>
          <p:nvSpPr>
            <p:cNvPr name="Freeform 16" id="16"/>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17" id="17"/>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2099891" y="1910888"/>
            <a:ext cx="2752696" cy="46482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nvGrpSpPr>
          <p:cNvPr name="Group 19" id="19"/>
          <p:cNvGrpSpPr/>
          <p:nvPr/>
        </p:nvGrpSpPr>
        <p:grpSpPr>
          <a:xfrm rot="0">
            <a:off x="1369166" y="1864944"/>
            <a:ext cx="7566121" cy="7393356"/>
            <a:chOff x="0" y="0"/>
            <a:chExt cx="10088162" cy="9857808"/>
          </a:xfrm>
        </p:grpSpPr>
        <p:grpSp>
          <p:nvGrpSpPr>
            <p:cNvPr name="Group 20" id="20"/>
            <p:cNvGrpSpPr/>
            <p:nvPr/>
          </p:nvGrpSpPr>
          <p:grpSpPr>
            <a:xfrm rot="0">
              <a:off x="0" y="409239"/>
              <a:ext cx="10088162" cy="9448569"/>
              <a:chOff x="0" y="0"/>
              <a:chExt cx="1992723" cy="1866384"/>
            </a:xfrm>
          </p:grpSpPr>
          <p:sp>
            <p:nvSpPr>
              <p:cNvPr name="Freeform 21" id="21"/>
              <p:cNvSpPr/>
              <p:nvPr/>
            </p:nvSpPr>
            <p:spPr>
              <a:xfrm flipH="false" flipV="false" rot="0">
                <a:off x="0" y="0"/>
                <a:ext cx="1992723" cy="1866384"/>
              </a:xfrm>
              <a:custGeom>
                <a:avLst/>
                <a:gdLst/>
                <a:ahLst/>
                <a:cxnLst/>
                <a:rect r="r" b="b" t="t" l="l"/>
                <a:pathLst>
                  <a:path h="1866384" w="1992723">
                    <a:moveTo>
                      <a:pt x="0" y="0"/>
                    </a:moveTo>
                    <a:lnTo>
                      <a:pt x="1992723" y="0"/>
                    </a:lnTo>
                    <a:lnTo>
                      <a:pt x="1992723" y="1866384"/>
                    </a:lnTo>
                    <a:lnTo>
                      <a:pt x="0" y="1866384"/>
                    </a:lnTo>
                    <a:close/>
                  </a:path>
                </a:pathLst>
              </a:custGeom>
              <a:solidFill>
                <a:srgbClr val="FFBD59"/>
              </a:solidFill>
            </p:spPr>
          </p:sp>
          <p:sp>
            <p:nvSpPr>
              <p:cNvPr name="TextBox 22" id="22"/>
              <p:cNvSpPr txBox="true"/>
              <p:nvPr/>
            </p:nvSpPr>
            <p:spPr>
              <a:xfrm>
                <a:off x="0" y="-47625"/>
                <a:ext cx="1992723" cy="1914009"/>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2868995" y="0"/>
              <a:ext cx="4350172" cy="818478"/>
              <a:chOff x="0" y="0"/>
              <a:chExt cx="859293" cy="161675"/>
            </a:xfrm>
          </p:grpSpPr>
          <p:sp>
            <p:nvSpPr>
              <p:cNvPr name="Freeform 24" id="24"/>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25" id="25"/>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3928656" y="80309"/>
              <a:ext cx="2230849"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sp>
          <p:nvSpPr>
            <p:cNvPr name="Freeform 27" id="27"/>
            <p:cNvSpPr/>
            <p:nvPr/>
          </p:nvSpPr>
          <p:spPr>
            <a:xfrm flipH="false" flipV="false" rot="0">
              <a:off x="936722" y="1222211"/>
              <a:ext cx="8214718" cy="8349878"/>
            </a:xfrm>
            <a:custGeom>
              <a:avLst/>
              <a:gdLst/>
              <a:ahLst/>
              <a:cxnLst/>
              <a:rect r="r" b="b" t="t" l="l"/>
              <a:pathLst>
                <a:path h="8349878" w="8214718">
                  <a:moveTo>
                    <a:pt x="0" y="0"/>
                  </a:moveTo>
                  <a:lnTo>
                    <a:pt x="8214718" y="0"/>
                  </a:lnTo>
                  <a:lnTo>
                    <a:pt x="8214718" y="8349878"/>
                  </a:lnTo>
                  <a:lnTo>
                    <a:pt x="0" y="8349878"/>
                  </a:lnTo>
                  <a:lnTo>
                    <a:pt x="0" y="0"/>
                  </a:lnTo>
                  <a:close/>
                </a:path>
              </a:pathLst>
            </a:custGeom>
            <a:blipFill>
              <a:blip r:embed="rId8"/>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1595438"/>
            <a:ext cx="15335383" cy="4917367"/>
            <a:chOff x="0" y="0"/>
            <a:chExt cx="20447177" cy="6556489"/>
          </a:xfrm>
        </p:grpSpPr>
        <p:grpSp>
          <p:nvGrpSpPr>
            <p:cNvPr name="Group 8" id="8"/>
            <p:cNvGrpSpPr/>
            <p:nvPr/>
          </p:nvGrpSpPr>
          <p:grpSpPr>
            <a:xfrm rot="0">
              <a:off x="0" y="409239"/>
              <a:ext cx="20447177" cy="6147250"/>
              <a:chOff x="0" y="0"/>
              <a:chExt cx="4038949" cy="1214272"/>
            </a:xfrm>
          </p:grpSpPr>
          <p:sp>
            <p:nvSpPr>
              <p:cNvPr name="Freeform 9" id="9"/>
              <p:cNvSpPr/>
              <p:nvPr/>
            </p:nvSpPr>
            <p:spPr>
              <a:xfrm flipH="false" flipV="false" rot="0">
                <a:off x="0" y="0"/>
                <a:ext cx="4038948" cy="1214272"/>
              </a:xfrm>
              <a:custGeom>
                <a:avLst/>
                <a:gdLst/>
                <a:ahLst/>
                <a:cxnLst/>
                <a:rect r="r" b="b" t="t" l="l"/>
                <a:pathLst>
                  <a:path h="1214272" w="4038948">
                    <a:moveTo>
                      <a:pt x="0" y="0"/>
                    </a:moveTo>
                    <a:lnTo>
                      <a:pt x="4038948" y="0"/>
                    </a:lnTo>
                    <a:lnTo>
                      <a:pt x="4038948" y="1214272"/>
                    </a:lnTo>
                    <a:lnTo>
                      <a:pt x="0" y="1214272"/>
                    </a:lnTo>
                    <a:close/>
                  </a:path>
                </a:pathLst>
              </a:custGeom>
              <a:solidFill>
                <a:srgbClr val="FFBD59"/>
              </a:solidFill>
            </p:spPr>
          </p:sp>
          <p:sp>
            <p:nvSpPr>
              <p:cNvPr name="TextBox 10" id="10"/>
              <p:cNvSpPr txBox="true"/>
              <p:nvPr/>
            </p:nvSpPr>
            <p:spPr>
              <a:xfrm>
                <a:off x="0" y="-47625"/>
                <a:ext cx="4038949" cy="126189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815019" y="0"/>
              <a:ext cx="8817139" cy="818478"/>
              <a:chOff x="0" y="0"/>
              <a:chExt cx="1741657" cy="161675"/>
            </a:xfrm>
          </p:grpSpPr>
          <p:sp>
            <p:nvSpPr>
              <p:cNvPr name="Freeform 12" id="12"/>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3" id="13"/>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962791" y="80309"/>
              <a:ext cx="4521594"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grpSp>
      <p:sp>
        <p:nvSpPr>
          <p:cNvPr name="Freeform 15" id="15"/>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369166" y="6931528"/>
            <a:ext cx="15335383" cy="3355472"/>
            <a:chOff x="0" y="0"/>
            <a:chExt cx="4038949" cy="883746"/>
          </a:xfrm>
        </p:grpSpPr>
        <p:sp>
          <p:nvSpPr>
            <p:cNvPr name="Freeform 20" id="20"/>
            <p:cNvSpPr/>
            <p:nvPr/>
          </p:nvSpPr>
          <p:spPr>
            <a:xfrm flipH="false" flipV="false" rot="0">
              <a:off x="0" y="0"/>
              <a:ext cx="4038948" cy="883746"/>
            </a:xfrm>
            <a:custGeom>
              <a:avLst/>
              <a:gdLst/>
              <a:ahLst/>
              <a:cxnLst/>
              <a:rect r="r" b="b" t="t" l="l"/>
              <a:pathLst>
                <a:path h="883746" w="4038948">
                  <a:moveTo>
                    <a:pt x="0" y="0"/>
                  </a:moveTo>
                  <a:lnTo>
                    <a:pt x="4038948" y="0"/>
                  </a:lnTo>
                  <a:lnTo>
                    <a:pt x="4038948" y="883746"/>
                  </a:lnTo>
                  <a:lnTo>
                    <a:pt x="0" y="883746"/>
                  </a:lnTo>
                  <a:close/>
                </a:path>
              </a:pathLst>
            </a:custGeom>
            <a:solidFill>
              <a:srgbClr val="FFBD59"/>
            </a:solidFill>
          </p:spPr>
        </p:sp>
        <p:sp>
          <p:nvSpPr>
            <p:cNvPr name="TextBox 21" id="21"/>
            <p:cNvSpPr txBox="true"/>
            <p:nvPr/>
          </p:nvSpPr>
          <p:spPr>
            <a:xfrm>
              <a:off x="0" y="-47625"/>
              <a:ext cx="4038949" cy="931371"/>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6041530" y="6624599"/>
            <a:ext cx="5990654" cy="613859"/>
            <a:chOff x="0" y="0"/>
            <a:chExt cx="7987539" cy="818478"/>
          </a:xfrm>
        </p:grpSpPr>
        <p:grpSp>
          <p:nvGrpSpPr>
            <p:cNvPr name="Group 23" id="23"/>
            <p:cNvGrpSpPr/>
            <p:nvPr/>
          </p:nvGrpSpPr>
          <p:grpSpPr>
            <a:xfrm rot="0">
              <a:off x="0" y="0"/>
              <a:ext cx="7987539" cy="818478"/>
              <a:chOff x="0" y="0"/>
              <a:chExt cx="1577785" cy="161675"/>
            </a:xfrm>
          </p:grpSpPr>
          <p:sp>
            <p:nvSpPr>
              <p:cNvPr name="Freeform 24" id="24"/>
              <p:cNvSpPr/>
              <p:nvPr/>
            </p:nvSpPr>
            <p:spPr>
              <a:xfrm flipH="false" flipV="false" rot="0">
                <a:off x="0" y="0"/>
                <a:ext cx="1577785" cy="161675"/>
              </a:xfrm>
              <a:custGeom>
                <a:avLst/>
                <a:gdLst/>
                <a:ahLst/>
                <a:cxnLst/>
                <a:rect r="r" b="b" t="t" l="l"/>
                <a:pathLst>
                  <a:path h="161675" w="1577785">
                    <a:moveTo>
                      <a:pt x="0" y="0"/>
                    </a:moveTo>
                    <a:lnTo>
                      <a:pt x="1577785" y="0"/>
                    </a:lnTo>
                    <a:lnTo>
                      <a:pt x="1577785" y="161675"/>
                    </a:lnTo>
                    <a:lnTo>
                      <a:pt x="0" y="161675"/>
                    </a:lnTo>
                    <a:close/>
                  </a:path>
                </a:pathLst>
              </a:custGeom>
              <a:solidFill>
                <a:srgbClr val="124296"/>
              </a:solidFill>
            </p:spPr>
          </p:sp>
          <p:sp>
            <p:nvSpPr>
              <p:cNvPr name="TextBox 25" id="25"/>
              <p:cNvSpPr txBox="true"/>
              <p:nvPr/>
            </p:nvSpPr>
            <p:spPr>
              <a:xfrm>
                <a:off x="0" y="-47625"/>
                <a:ext cx="1577785"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624207" y="80309"/>
              <a:ext cx="6739125"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grpSp>
        <p:nvGrpSpPr>
          <p:cNvPr name="Group 27" id="27"/>
          <p:cNvGrpSpPr/>
          <p:nvPr/>
        </p:nvGrpSpPr>
        <p:grpSpPr>
          <a:xfrm rot="0">
            <a:off x="4787759" y="2423070"/>
            <a:ext cx="8498195" cy="3910101"/>
            <a:chOff x="0" y="0"/>
            <a:chExt cx="11330927" cy="5213468"/>
          </a:xfrm>
        </p:grpSpPr>
        <p:sp>
          <p:nvSpPr>
            <p:cNvPr name="Freeform 28" id="28"/>
            <p:cNvSpPr/>
            <p:nvPr/>
          </p:nvSpPr>
          <p:spPr>
            <a:xfrm flipH="false" flipV="false" rot="0">
              <a:off x="8302414" y="0"/>
              <a:ext cx="3028513" cy="5213468"/>
            </a:xfrm>
            <a:custGeom>
              <a:avLst/>
              <a:gdLst/>
              <a:ahLst/>
              <a:cxnLst/>
              <a:rect r="r" b="b" t="t" l="l"/>
              <a:pathLst>
                <a:path h="5213468" w="3028513">
                  <a:moveTo>
                    <a:pt x="0" y="0"/>
                  </a:moveTo>
                  <a:lnTo>
                    <a:pt x="3028513" y="0"/>
                  </a:lnTo>
                  <a:lnTo>
                    <a:pt x="3028513" y="5213468"/>
                  </a:lnTo>
                  <a:lnTo>
                    <a:pt x="0" y="5213468"/>
                  </a:lnTo>
                  <a:lnTo>
                    <a:pt x="0" y="0"/>
                  </a:lnTo>
                  <a:close/>
                </a:path>
              </a:pathLst>
            </a:custGeom>
            <a:blipFill>
              <a:blip r:embed="rId8"/>
              <a:stretch>
                <a:fillRect l="0" t="0" r="0" b="0"/>
              </a:stretch>
            </a:blipFill>
          </p:spPr>
        </p:sp>
        <p:sp>
          <p:nvSpPr>
            <p:cNvPr name="Freeform 29" id="29"/>
            <p:cNvSpPr/>
            <p:nvPr/>
          </p:nvSpPr>
          <p:spPr>
            <a:xfrm flipH="false" flipV="false" rot="0">
              <a:off x="0" y="0"/>
              <a:ext cx="8302414" cy="5213468"/>
            </a:xfrm>
            <a:custGeom>
              <a:avLst/>
              <a:gdLst/>
              <a:ahLst/>
              <a:cxnLst/>
              <a:rect r="r" b="b" t="t" l="l"/>
              <a:pathLst>
                <a:path h="5213468" w="8302414">
                  <a:moveTo>
                    <a:pt x="0" y="0"/>
                  </a:moveTo>
                  <a:lnTo>
                    <a:pt x="8302414" y="0"/>
                  </a:lnTo>
                  <a:lnTo>
                    <a:pt x="8302414" y="5213468"/>
                  </a:lnTo>
                  <a:lnTo>
                    <a:pt x="0" y="5213468"/>
                  </a:lnTo>
                  <a:lnTo>
                    <a:pt x="0" y="0"/>
                  </a:lnTo>
                  <a:close/>
                </a:path>
              </a:pathLst>
            </a:custGeom>
            <a:blipFill>
              <a:blip r:embed="rId9"/>
              <a:stretch>
                <a:fillRect l="0" t="0" r="0" b="0"/>
              </a:stretch>
            </a:blipFill>
          </p:spPr>
        </p:sp>
      </p:grpSp>
      <p:sp>
        <p:nvSpPr>
          <p:cNvPr name="TextBox 30" id="30"/>
          <p:cNvSpPr txBox="true"/>
          <p:nvPr/>
        </p:nvSpPr>
        <p:spPr>
          <a:xfrm rot="0">
            <a:off x="1837352" y="7305133"/>
            <a:ext cx="14312445" cy="2825750"/>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The rolling total of layoffs from </a:t>
            </a:r>
            <a:r>
              <a:rPr lang="en-US" sz="2000" b="true">
                <a:solidFill>
                  <a:srgbClr val="124296"/>
                </a:solidFill>
                <a:latin typeface="Work Sans Semi-Bold"/>
                <a:ea typeface="Work Sans Semi-Bold"/>
                <a:cs typeface="Work Sans Semi-Bold"/>
                <a:sym typeface="Work Sans Semi-Bold"/>
              </a:rPr>
              <a:t>March 2020</a:t>
            </a:r>
            <a:r>
              <a:rPr lang="en-US" sz="2000" b="true">
                <a:solidFill>
                  <a:srgbClr val="000000"/>
                </a:solidFill>
                <a:latin typeface="Work Sans Semi-Bold"/>
                <a:ea typeface="Work Sans Semi-Bold"/>
                <a:cs typeface="Work Sans Semi-Bold"/>
                <a:sym typeface="Work Sans Semi-Bold"/>
              </a:rPr>
              <a:t> to </a:t>
            </a:r>
            <a:r>
              <a:rPr lang="en-US" sz="2000" b="true">
                <a:solidFill>
                  <a:srgbClr val="124296"/>
                </a:solidFill>
                <a:latin typeface="Work Sans Semi-Bold"/>
                <a:ea typeface="Work Sans Semi-Bold"/>
                <a:cs typeface="Work Sans Semi-Bold"/>
                <a:sym typeface="Work Sans Semi-Bold"/>
              </a:rPr>
              <a:t>March 2023</a:t>
            </a:r>
            <a:r>
              <a:rPr lang="en-US" sz="2000" b="true">
                <a:solidFill>
                  <a:srgbClr val="000000"/>
                </a:solidFill>
                <a:latin typeface="Work Sans Semi-Bold"/>
                <a:ea typeface="Work Sans Semi-Bold"/>
                <a:cs typeface="Work Sans Semi-Bold"/>
                <a:sym typeface="Work Sans Semi-Bold"/>
              </a:rPr>
              <a:t> reveals a clear accumulation of job losses over time. It started with </a:t>
            </a:r>
            <a:r>
              <a:rPr lang="en-US" sz="2000" b="true">
                <a:solidFill>
                  <a:srgbClr val="124296"/>
                </a:solidFill>
                <a:latin typeface="Work Sans Semi-Bold"/>
                <a:ea typeface="Work Sans Semi-Bold"/>
                <a:cs typeface="Work Sans Semi-Bold"/>
                <a:sym typeface="Work Sans Semi-Bold"/>
              </a:rPr>
              <a:t>9.628 </a:t>
            </a:r>
            <a:r>
              <a:rPr lang="en-US" sz="2000" b="true">
                <a:solidFill>
                  <a:srgbClr val="000000"/>
                </a:solidFill>
                <a:latin typeface="Work Sans Semi-Bold"/>
                <a:ea typeface="Work Sans Semi-Bold"/>
                <a:cs typeface="Work Sans Semi-Bold"/>
                <a:sym typeface="Work Sans Semi-Bold"/>
              </a:rPr>
              <a:t>layoffs in March </a:t>
            </a:r>
            <a:r>
              <a:rPr lang="en-US" sz="2000" b="true">
                <a:solidFill>
                  <a:srgbClr val="124296"/>
                </a:solidFill>
                <a:latin typeface="Work Sans Semi-Bold"/>
                <a:ea typeface="Work Sans Semi-Bold"/>
                <a:cs typeface="Work Sans Semi-Bold"/>
                <a:sym typeface="Work Sans Semi-Bold"/>
              </a:rPr>
              <a:t>2020</a:t>
            </a:r>
            <a:r>
              <a:rPr lang="en-US" sz="2000" b="true">
                <a:solidFill>
                  <a:srgbClr val="000000"/>
                </a:solidFill>
                <a:latin typeface="Work Sans Semi-Bold"/>
                <a:ea typeface="Work Sans Semi-Bold"/>
                <a:cs typeface="Work Sans Semi-Bold"/>
                <a:sym typeface="Work Sans Semi-Bold"/>
              </a:rPr>
              <a:t>, shortly after the onset of the COVID-19 pandemic. By the </a:t>
            </a:r>
            <a:r>
              <a:rPr lang="en-US" sz="2000" b="true">
                <a:solidFill>
                  <a:srgbClr val="124296"/>
                </a:solidFill>
                <a:latin typeface="Work Sans Semi-Bold"/>
                <a:ea typeface="Work Sans Semi-Bold"/>
                <a:cs typeface="Work Sans Semi-Bold"/>
                <a:sym typeface="Work Sans Semi-Bold"/>
              </a:rPr>
              <a:t>end </a:t>
            </a:r>
            <a:r>
              <a:rPr lang="en-US" sz="2000" b="true">
                <a:solidFill>
                  <a:srgbClr val="000000"/>
                </a:solidFill>
                <a:latin typeface="Work Sans Semi-Bold"/>
                <a:ea typeface="Work Sans Semi-Bold"/>
                <a:cs typeface="Work Sans Semi-Bold"/>
                <a:sym typeface="Work Sans Semi-Bold"/>
              </a:rPr>
              <a:t>of </a:t>
            </a:r>
            <a:r>
              <a:rPr lang="en-US" sz="2000" b="true">
                <a:solidFill>
                  <a:srgbClr val="124296"/>
                </a:solidFill>
                <a:latin typeface="Work Sans Semi-Bold"/>
                <a:ea typeface="Work Sans Semi-Bold"/>
                <a:cs typeface="Work Sans Semi-Bold"/>
                <a:sym typeface="Work Sans Semi-Bold"/>
              </a:rPr>
              <a:t>2020</a:t>
            </a:r>
            <a:r>
              <a:rPr lang="en-US" sz="2000" b="true">
                <a:solidFill>
                  <a:srgbClr val="000000"/>
                </a:solidFill>
                <a:latin typeface="Work Sans Semi-Bold"/>
                <a:ea typeface="Work Sans Semi-Bold"/>
                <a:cs typeface="Work Sans Semi-Bold"/>
                <a:sym typeface="Work Sans Semi-Bold"/>
              </a:rPr>
              <a:t>, the number had surged to </a:t>
            </a:r>
            <a:r>
              <a:rPr lang="en-US" sz="2000" b="true">
                <a:solidFill>
                  <a:srgbClr val="124296"/>
                </a:solidFill>
                <a:latin typeface="Work Sans Semi-Bold"/>
                <a:ea typeface="Work Sans Semi-Bold"/>
                <a:cs typeface="Work Sans Semi-Bold"/>
                <a:sym typeface="Work Sans Semi-Bold"/>
              </a:rPr>
              <a:t>80.998</a:t>
            </a:r>
            <a:r>
              <a:rPr lang="en-US" sz="2000" b="true">
                <a:solidFill>
                  <a:srgbClr val="000000"/>
                </a:solidFill>
                <a:latin typeface="Work Sans Semi-Bold"/>
                <a:ea typeface="Work Sans Semi-Bold"/>
                <a:cs typeface="Work Sans Semi-Bold"/>
                <a:sym typeface="Work Sans Semi-Bold"/>
              </a:rPr>
              <a:t>. In </a:t>
            </a:r>
            <a:r>
              <a:rPr lang="en-US" sz="2000" b="true">
                <a:solidFill>
                  <a:srgbClr val="124296"/>
                </a:solidFill>
                <a:latin typeface="Work Sans Semi-Bold"/>
                <a:ea typeface="Work Sans Semi-Bold"/>
                <a:cs typeface="Work Sans Semi-Bold"/>
                <a:sym typeface="Work Sans Semi-Bold"/>
              </a:rPr>
              <a:t>early 2021</a:t>
            </a:r>
            <a:r>
              <a:rPr lang="en-US" sz="2000" b="true">
                <a:solidFill>
                  <a:srgbClr val="000000"/>
                </a:solidFill>
                <a:latin typeface="Work Sans Semi-Bold"/>
                <a:ea typeface="Work Sans Semi-Bold"/>
                <a:cs typeface="Work Sans Semi-Bold"/>
                <a:sym typeface="Work Sans Semi-Bold"/>
              </a:rPr>
              <a:t>, the total rose slightly to </a:t>
            </a:r>
            <a:r>
              <a:rPr lang="en-US" sz="2000" b="true">
                <a:solidFill>
                  <a:srgbClr val="124296"/>
                </a:solidFill>
                <a:latin typeface="Work Sans Semi-Bold"/>
                <a:ea typeface="Work Sans Semi-Bold"/>
                <a:cs typeface="Work Sans Semi-Bold"/>
                <a:sym typeface="Work Sans Semi-Bold"/>
              </a:rPr>
              <a:t>87.811</a:t>
            </a:r>
            <a:r>
              <a:rPr lang="en-US" sz="2000" b="true">
                <a:solidFill>
                  <a:srgbClr val="000000"/>
                </a:solidFill>
                <a:latin typeface="Work Sans Semi-Bold"/>
                <a:ea typeface="Work Sans Semi-Bold"/>
                <a:cs typeface="Work Sans Semi-Bold"/>
                <a:sym typeface="Work Sans Semi-Bold"/>
              </a:rPr>
              <a:t>, and by the </a:t>
            </a:r>
            <a:r>
              <a:rPr lang="en-US" sz="2000" b="true">
                <a:solidFill>
                  <a:srgbClr val="124296"/>
                </a:solidFill>
                <a:latin typeface="Work Sans Semi-Bold"/>
                <a:ea typeface="Work Sans Semi-Bold"/>
                <a:cs typeface="Work Sans Semi-Bold"/>
                <a:sym typeface="Work Sans Semi-Bold"/>
              </a:rPr>
              <a:t>end of 2021</a:t>
            </a:r>
            <a:r>
              <a:rPr lang="en-US" sz="2000" b="true">
                <a:solidFill>
                  <a:srgbClr val="000000"/>
                </a:solidFill>
                <a:latin typeface="Work Sans Semi-Bold"/>
                <a:ea typeface="Work Sans Semi-Bold"/>
                <a:cs typeface="Work Sans Semi-Bold"/>
                <a:sym typeface="Work Sans Semi-Bold"/>
              </a:rPr>
              <a:t>, it had reached </a:t>
            </a:r>
            <a:r>
              <a:rPr lang="en-US" sz="2000" b="true">
                <a:solidFill>
                  <a:srgbClr val="124296"/>
                </a:solidFill>
                <a:latin typeface="Work Sans Semi-Bold"/>
                <a:ea typeface="Work Sans Semi-Bold"/>
                <a:cs typeface="Work Sans Semi-Bold"/>
                <a:sym typeface="Work Sans Semi-Bold"/>
              </a:rPr>
              <a:t>96.821</a:t>
            </a:r>
            <a:r>
              <a:rPr lang="en-US" sz="2000" b="true">
                <a:solidFill>
                  <a:srgbClr val="000000"/>
                </a:solidFill>
                <a:latin typeface="Work Sans Semi-Bold"/>
                <a:ea typeface="Work Sans Semi-Bold"/>
                <a:cs typeface="Work Sans Semi-Bold"/>
                <a:sym typeface="Work Sans Semi-Bold"/>
              </a:rPr>
              <a:t>. A small increase occurred in </a:t>
            </a:r>
            <a:r>
              <a:rPr lang="en-US" sz="2000" b="true">
                <a:solidFill>
                  <a:srgbClr val="124296"/>
                </a:solidFill>
                <a:latin typeface="Work Sans Semi-Bold"/>
                <a:ea typeface="Work Sans Semi-Bold"/>
                <a:cs typeface="Work Sans Semi-Bold"/>
                <a:sym typeface="Work Sans Semi-Bold"/>
              </a:rPr>
              <a:t>early 2022</a:t>
            </a:r>
            <a:r>
              <a:rPr lang="en-US" sz="2000" b="true">
                <a:solidFill>
                  <a:srgbClr val="000000"/>
                </a:solidFill>
                <a:latin typeface="Work Sans Semi-Bold"/>
                <a:ea typeface="Work Sans Semi-Bold"/>
                <a:cs typeface="Work Sans Semi-Bold"/>
                <a:sym typeface="Work Sans Semi-Bold"/>
              </a:rPr>
              <a:t> to </a:t>
            </a:r>
            <a:r>
              <a:rPr lang="en-US" sz="2000" b="true">
                <a:solidFill>
                  <a:srgbClr val="124296"/>
                </a:solidFill>
                <a:latin typeface="Work Sans Semi-Bold"/>
                <a:ea typeface="Work Sans Semi-Bold"/>
                <a:cs typeface="Work Sans Semi-Bold"/>
                <a:sym typeface="Work Sans Semi-Bold"/>
              </a:rPr>
              <a:t>97.331</a:t>
            </a:r>
            <a:r>
              <a:rPr lang="en-US" sz="2000" b="true">
                <a:solidFill>
                  <a:srgbClr val="000000"/>
                </a:solidFill>
                <a:latin typeface="Work Sans Semi-Bold"/>
                <a:ea typeface="Work Sans Semi-Bold"/>
                <a:cs typeface="Work Sans Semi-Bold"/>
                <a:sym typeface="Work Sans Semi-Bold"/>
              </a:rPr>
              <a:t>, but by the </a:t>
            </a:r>
            <a:r>
              <a:rPr lang="en-US" sz="2000" b="true">
                <a:solidFill>
                  <a:srgbClr val="124296"/>
                </a:solidFill>
                <a:latin typeface="Work Sans Semi-Bold"/>
                <a:ea typeface="Work Sans Semi-Bold"/>
                <a:cs typeface="Work Sans Semi-Bold"/>
                <a:sym typeface="Work Sans Semi-Bold"/>
              </a:rPr>
              <a:t>end of 2022</a:t>
            </a:r>
            <a:r>
              <a:rPr lang="en-US" sz="2000" b="true">
                <a:solidFill>
                  <a:srgbClr val="000000"/>
                </a:solidFill>
                <a:latin typeface="Work Sans Semi-Bold"/>
                <a:ea typeface="Work Sans Semi-Bold"/>
                <a:cs typeface="Work Sans Semi-Bold"/>
                <a:sym typeface="Work Sans Semi-Bold"/>
              </a:rPr>
              <a:t>, layoffs had jumped significantly to </a:t>
            </a:r>
            <a:r>
              <a:rPr lang="en-US" sz="2000" b="true">
                <a:solidFill>
                  <a:srgbClr val="124296"/>
                </a:solidFill>
                <a:latin typeface="Work Sans Semi-Bold"/>
                <a:ea typeface="Work Sans Semi-Bold"/>
                <a:cs typeface="Work Sans Semi-Bold"/>
                <a:sym typeface="Work Sans Semi-Bold"/>
              </a:rPr>
              <a:t>257.482</a:t>
            </a:r>
            <a:r>
              <a:rPr lang="en-US" sz="2000" b="true">
                <a:solidFill>
                  <a:srgbClr val="000000"/>
                </a:solidFill>
                <a:latin typeface="Work Sans Semi-Bold"/>
                <a:ea typeface="Work Sans Semi-Bold"/>
                <a:cs typeface="Work Sans Semi-Bold"/>
                <a:sym typeface="Work Sans Semi-Bold"/>
              </a:rPr>
              <a:t>. The number continued climbing in </a:t>
            </a:r>
            <a:r>
              <a:rPr lang="en-US" sz="2000" b="true">
                <a:solidFill>
                  <a:srgbClr val="124296"/>
                </a:solidFill>
                <a:latin typeface="Work Sans Semi-Bold"/>
                <a:ea typeface="Work Sans Semi-Bold"/>
                <a:cs typeface="Work Sans Semi-Bold"/>
                <a:sym typeface="Work Sans Semi-Bold"/>
              </a:rPr>
              <a:t>early 2023</a:t>
            </a:r>
            <a:r>
              <a:rPr lang="en-US" sz="2000" b="true">
                <a:solidFill>
                  <a:srgbClr val="000000"/>
                </a:solidFill>
                <a:latin typeface="Work Sans Semi-Bold"/>
                <a:ea typeface="Work Sans Semi-Bold"/>
                <a:cs typeface="Work Sans Semi-Bold"/>
                <a:sym typeface="Work Sans Semi-Bold"/>
              </a:rPr>
              <a:t>, hitting </a:t>
            </a:r>
            <a:r>
              <a:rPr lang="en-US" sz="2000" b="true">
                <a:solidFill>
                  <a:srgbClr val="124296"/>
                </a:solidFill>
                <a:latin typeface="Work Sans Semi-Bold"/>
                <a:ea typeface="Work Sans Semi-Bold"/>
                <a:cs typeface="Work Sans Semi-Bold"/>
                <a:sym typeface="Work Sans Semi-Bold"/>
              </a:rPr>
              <a:t>342.196</a:t>
            </a:r>
            <a:r>
              <a:rPr lang="en-US" sz="2000" b="true">
                <a:solidFill>
                  <a:srgbClr val="000000"/>
                </a:solidFill>
                <a:latin typeface="Work Sans Semi-Bold"/>
                <a:ea typeface="Work Sans Semi-Bold"/>
                <a:cs typeface="Work Sans Semi-Bold"/>
                <a:sym typeface="Work Sans Semi-Bold"/>
              </a:rPr>
              <a:t>, and by </a:t>
            </a:r>
            <a:r>
              <a:rPr lang="en-US" sz="2000" b="true">
                <a:solidFill>
                  <a:srgbClr val="124296"/>
                </a:solidFill>
                <a:latin typeface="Work Sans Semi-Bold"/>
                <a:ea typeface="Work Sans Semi-Bold"/>
                <a:cs typeface="Work Sans Semi-Bold"/>
                <a:sym typeface="Work Sans Semi-Bold"/>
              </a:rPr>
              <a:t>March 2023</a:t>
            </a:r>
            <a:r>
              <a:rPr lang="en-US" sz="2000" b="true">
                <a:solidFill>
                  <a:srgbClr val="000000"/>
                </a:solidFill>
                <a:latin typeface="Work Sans Semi-Bold"/>
                <a:ea typeface="Work Sans Semi-Bold"/>
                <a:cs typeface="Work Sans Semi-Bold"/>
                <a:sym typeface="Work Sans Semi-Bold"/>
              </a:rPr>
              <a:t>, the cumulative total stood at </a:t>
            </a:r>
            <a:r>
              <a:rPr lang="en-US" sz="2000" b="true">
                <a:solidFill>
                  <a:srgbClr val="124296"/>
                </a:solidFill>
                <a:latin typeface="Work Sans Semi-Bold"/>
                <a:ea typeface="Work Sans Semi-Bold"/>
                <a:cs typeface="Work Sans Semi-Bold"/>
                <a:sym typeface="Work Sans Semi-Bold"/>
              </a:rPr>
              <a:t>383,.59 </a:t>
            </a:r>
            <a:r>
              <a:rPr lang="en-US" sz="2000" b="true">
                <a:solidFill>
                  <a:srgbClr val="000000"/>
                </a:solidFill>
                <a:latin typeface="Work Sans Semi-Bold"/>
                <a:ea typeface="Work Sans Semi-Bold"/>
                <a:cs typeface="Work Sans Semi-Bold"/>
                <a:sym typeface="Work Sans Semi-Bold"/>
              </a:rPr>
              <a:t>layoffs. This trend shows how the global workforce continued to feel the ripple effects of economic uncertainty long after the initial pandemic shock, with the most dramatic rise occurring throughout 2022.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1902367"/>
            <a:ext cx="15335383" cy="8004242"/>
            <a:chOff x="0" y="0"/>
            <a:chExt cx="4038949" cy="2108113"/>
          </a:xfrm>
        </p:grpSpPr>
        <p:sp>
          <p:nvSpPr>
            <p:cNvPr name="Freeform 8" id="8"/>
            <p:cNvSpPr/>
            <p:nvPr/>
          </p:nvSpPr>
          <p:spPr>
            <a:xfrm flipH="false" flipV="false" rot="0">
              <a:off x="0" y="0"/>
              <a:ext cx="4038948" cy="2108113"/>
            </a:xfrm>
            <a:custGeom>
              <a:avLst/>
              <a:gdLst/>
              <a:ahLst/>
              <a:cxnLst/>
              <a:rect r="r" b="b" t="t" l="l"/>
              <a:pathLst>
                <a:path h="2108113" w="4038948">
                  <a:moveTo>
                    <a:pt x="0" y="0"/>
                  </a:moveTo>
                  <a:lnTo>
                    <a:pt x="4038948" y="0"/>
                  </a:lnTo>
                  <a:lnTo>
                    <a:pt x="4038948" y="2108113"/>
                  </a:lnTo>
                  <a:lnTo>
                    <a:pt x="0" y="2108113"/>
                  </a:lnTo>
                  <a:close/>
                </a:path>
              </a:pathLst>
            </a:custGeom>
            <a:solidFill>
              <a:srgbClr val="FFBD59"/>
            </a:solidFill>
          </p:spPr>
        </p:sp>
        <p:sp>
          <p:nvSpPr>
            <p:cNvPr name="TextBox 9" id="9"/>
            <p:cNvSpPr txBox="true"/>
            <p:nvPr/>
          </p:nvSpPr>
          <p:spPr>
            <a:xfrm>
              <a:off x="0" y="-47625"/>
              <a:ext cx="4038949" cy="215573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5730430" y="1595438"/>
            <a:ext cx="6612855" cy="613859"/>
            <a:chOff x="0" y="0"/>
            <a:chExt cx="1741657" cy="161675"/>
          </a:xfrm>
        </p:grpSpPr>
        <p:sp>
          <p:nvSpPr>
            <p:cNvPr name="Freeform 11" id="11"/>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2" id="12"/>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341259" y="1641382"/>
            <a:ext cx="3391196" cy="46482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sp>
        <p:nvSpPr>
          <p:cNvPr name="Freeform 14" id="14"/>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691853" y="3564394"/>
            <a:ext cx="8077153" cy="4434966"/>
          </a:xfrm>
          <a:custGeom>
            <a:avLst/>
            <a:gdLst/>
            <a:ahLst/>
            <a:cxnLst/>
            <a:rect r="r" b="b" t="t" l="l"/>
            <a:pathLst>
              <a:path h="4434966" w="8077153">
                <a:moveTo>
                  <a:pt x="0" y="0"/>
                </a:moveTo>
                <a:lnTo>
                  <a:pt x="8077153" y="0"/>
                </a:lnTo>
                <a:lnTo>
                  <a:pt x="8077153" y="4434966"/>
                </a:lnTo>
                <a:lnTo>
                  <a:pt x="0" y="4434966"/>
                </a:lnTo>
                <a:lnTo>
                  <a:pt x="0" y="0"/>
                </a:lnTo>
                <a:close/>
              </a:path>
            </a:pathLst>
          </a:custGeom>
          <a:blipFill>
            <a:blip r:embed="rId8"/>
            <a:stretch>
              <a:fillRect l="0" t="0" r="0" b="0"/>
            </a:stretch>
          </a:blipFill>
        </p:spPr>
      </p:sp>
      <p:grpSp>
        <p:nvGrpSpPr>
          <p:cNvPr name="Group 19" id="19"/>
          <p:cNvGrpSpPr/>
          <p:nvPr/>
        </p:nvGrpSpPr>
        <p:grpSpPr>
          <a:xfrm rot="0">
            <a:off x="10097985" y="2750332"/>
            <a:ext cx="5200600" cy="6308311"/>
            <a:chOff x="0" y="0"/>
            <a:chExt cx="6934134" cy="8411082"/>
          </a:xfrm>
        </p:grpSpPr>
        <p:sp>
          <p:nvSpPr>
            <p:cNvPr name="Freeform 20" id="20"/>
            <p:cNvSpPr/>
            <p:nvPr/>
          </p:nvSpPr>
          <p:spPr>
            <a:xfrm flipH="false" flipV="false" rot="0">
              <a:off x="0" y="0"/>
              <a:ext cx="6934134" cy="4262626"/>
            </a:xfrm>
            <a:custGeom>
              <a:avLst/>
              <a:gdLst/>
              <a:ahLst/>
              <a:cxnLst/>
              <a:rect r="r" b="b" t="t" l="l"/>
              <a:pathLst>
                <a:path h="4262626" w="6934134">
                  <a:moveTo>
                    <a:pt x="0" y="0"/>
                  </a:moveTo>
                  <a:lnTo>
                    <a:pt x="6934134" y="0"/>
                  </a:lnTo>
                  <a:lnTo>
                    <a:pt x="6934134" y="4262626"/>
                  </a:lnTo>
                  <a:lnTo>
                    <a:pt x="0" y="4262626"/>
                  </a:lnTo>
                  <a:lnTo>
                    <a:pt x="0" y="0"/>
                  </a:lnTo>
                  <a:close/>
                </a:path>
              </a:pathLst>
            </a:custGeom>
            <a:blipFill>
              <a:blip r:embed="rId9"/>
              <a:stretch>
                <a:fillRect l="0" t="0" r="0" b="0"/>
              </a:stretch>
            </a:blipFill>
          </p:spPr>
        </p:sp>
        <p:sp>
          <p:nvSpPr>
            <p:cNvPr name="Freeform 21" id="21"/>
            <p:cNvSpPr/>
            <p:nvPr/>
          </p:nvSpPr>
          <p:spPr>
            <a:xfrm flipH="false" flipV="false" rot="0">
              <a:off x="0" y="4262626"/>
              <a:ext cx="6934134" cy="4148456"/>
            </a:xfrm>
            <a:custGeom>
              <a:avLst/>
              <a:gdLst/>
              <a:ahLst/>
              <a:cxnLst/>
              <a:rect r="r" b="b" t="t" l="l"/>
              <a:pathLst>
                <a:path h="4148456" w="6934134">
                  <a:moveTo>
                    <a:pt x="0" y="0"/>
                  </a:moveTo>
                  <a:lnTo>
                    <a:pt x="6934134" y="0"/>
                  </a:lnTo>
                  <a:lnTo>
                    <a:pt x="6934134" y="4148456"/>
                  </a:lnTo>
                  <a:lnTo>
                    <a:pt x="0" y="4148456"/>
                  </a:lnTo>
                  <a:lnTo>
                    <a:pt x="0" y="0"/>
                  </a:lnTo>
                  <a:close/>
                </a:path>
              </a:pathLst>
            </a:custGeom>
            <a:blipFill>
              <a:blip r:embed="rId10"/>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476309" y="2320485"/>
            <a:ext cx="15335383" cy="4737734"/>
            <a:chOff x="0" y="0"/>
            <a:chExt cx="20447177" cy="6316979"/>
          </a:xfrm>
        </p:grpSpPr>
        <p:grpSp>
          <p:nvGrpSpPr>
            <p:cNvPr name="Group 12" id="12"/>
            <p:cNvGrpSpPr/>
            <p:nvPr/>
          </p:nvGrpSpPr>
          <p:grpSpPr>
            <a:xfrm rot="0">
              <a:off x="0" y="409239"/>
              <a:ext cx="20447177" cy="5907740"/>
              <a:chOff x="0" y="0"/>
              <a:chExt cx="4038949" cy="1166961"/>
            </a:xfrm>
          </p:grpSpPr>
          <p:sp>
            <p:nvSpPr>
              <p:cNvPr name="Freeform 13" id="13"/>
              <p:cNvSpPr/>
              <p:nvPr/>
            </p:nvSpPr>
            <p:spPr>
              <a:xfrm flipH="false" flipV="false" rot="0">
                <a:off x="0" y="0"/>
                <a:ext cx="4038948" cy="1166961"/>
              </a:xfrm>
              <a:custGeom>
                <a:avLst/>
                <a:gdLst/>
                <a:ahLst/>
                <a:cxnLst/>
                <a:rect r="r" b="b" t="t" l="l"/>
                <a:pathLst>
                  <a:path h="1166961" w="4038948">
                    <a:moveTo>
                      <a:pt x="0" y="0"/>
                    </a:moveTo>
                    <a:lnTo>
                      <a:pt x="4038948" y="0"/>
                    </a:lnTo>
                    <a:lnTo>
                      <a:pt x="4038948" y="1166961"/>
                    </a:lnTo>
                    <a:lnTo>
                      <a:pt x="0" y="1166961"/>
                    </a:lnTo>
                    <a:close/>
                  </a:path>
                </a:pathLst>
              </a:custGeom>
              <a:solidFill>
                <a:srgbClr val="FFBD59"/>
              </a:solidFill>
            </p:spPr>
          </p:sp>
          <p:sp>
            <p:nvSpPr>
              <p:cNvPr name="TextBox 14" id="14"/>
              <p:cNvSpPr txBox="true"/>
              <p:nvPr/>
            </p:nvSpPr>
            <p:spPr>
              <a:xfrm>
                <a:off x="0" y="-47625"/>
                <a:ext cx="4038949" cy="1214586"/>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5815019" y="0"/>
              <a:ext cx="8817139" cy="818478"/>
              <a:chOff x="0" y="0"/>
              <a:chExt cx="1741657" cy="161675"/>
            </a:xfrm>
          </p:grpSpPr>
          <p:sp>
            <p:nvSpPr>
              <p:cNvPr name="Freeform 16" id="16"/>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7" id="17"/>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7962791" y="80309"/>
              <a:ext cx="4521594"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sp>
          <p:nvSpPr>
            <p:cNvPr name="TextBox 19" id="19"/>
            <p:cNvSpPr txBox="true"/>
            <p:nvPr/>
          </p:nvSpPr>
          <p:spPr>
            <a:xfrm rot="0">
              <a:off x="681959" y="1590466"/>
              <a:ext cx="19083259" cy="4218517"/>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The top 5 companies with the highest layoffs each year from 2020 to 2023 reveal some consistent and notable names. In </a:t>
              </a:r>
              <a:r>
                <a:rPr lang="en-US" sz="2000" b="true">
                  <a:solidFill>
                    <a:srgbClr val="124296"/>
                  </a:solidFill>
                  <a:latin typeface="Work Sans Semi-Bold"/>
                  <a:ea typeface="Work Sans Semi-Bold"/>
                  <a:cs typeface="Work Sans Semi-Bold"/>
                  <a:sym typeface="Work Sans Semi-Bold"/>
                </a:rPr>
                <a:t>2020</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Uber </a:t>
              </a:r>
              <a:r>
                <a:rPr lang="en-US" sz="2000" b="true">
                  <a:solidFill>
                    <a:srgbClr val="000000"/>
                  </a:solidFill>
                  <a:latin typeface="Work Sans Semi-Bold"/>
                  <a:ea typeface="Work Sans Semi-Bold"/>
                  <a:cs typeface="Work Sans Semi-Bold"/>
                  <a:sym typeface="Work Sans Semi-Bold"/>
                </a:rPr>
                <a:t>led the layoffs with </a:t>
              </a:r>
              <a:r>
                <a:rPr lang="en-US" sz="2000" b="true">
                  <a:solidFill>
                    <a:srgbClr val="124296"/>
                  </a:solidFill>
                  <a:latin typeface="Work Sans Semi-Bold"/>
                  <a:ea typeface="Work Sans Semi-Bold"/>
                  <a:cs typeface="Work Sans Semi-Bold"/>
                  <a:sym typeface="Work Sans Semi-Bold"/>
                </a:rPr>
                <a:t>7,525 </a:t>
              </a:r>
              <a:r>
                <a:rPr lang="en-US" sz="2000" b="true">
                  <a:solidFill>
                    <a:srgbClr val="000000"/>
                  </a:solidFill>
                  <a:latin typeface="Work Sans Semi-Bold"/>
                  <a:ea typeface="Work Sans Semi-Bold"/>
                  <a:cs typeface="Work Sans Semi-Bold"/>
                  <a:sym typeface="Work Sans Semi-Bold"/>
                </a:rPr>
                <a:t>employees, followed by </a:t>
              </a:r>
              <a:r>
                <a:rPr lang="en-US" sz="2000" b="true">
                  <a:solidFill>
                    <a:srgbClr val="124296"/>
                  </a:solidFill>
                  <a:latin typeface="Work Sans Semi-Bold"/>
                  <a:ea typeface="Work Sans Semi-Bold"/>
                  <a:cs typeface="Work Sans Semi-Bold"/>
                  <a:sym typeface="Work Sans Semi-Bold"/>
                </a:rPr>
                <a:t>Booking.com</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Groupon</a:t>
              </a:r>
              <a:r>
                <a:rPr lang="en-US" sz="2000" b="true">
                  <a:solidFill>
                    <a:srgbClr val="000000"/>
                  </a:solidFill>
                  <a:latin typeface="Work Sans Semi-Bold"/>
                  <a:ea typeface="Work Sans Semi-Bold"/>
                  <a:cs typeface="Work Sans Semi-Bold"/>
                  <a:sym typeface="Work Sans Semi-Bold"/>
                </a:rPr>
                <a:t>, and </a:t>
              </a:r>
              <a:r>
                <a:rPr lang="en-US" sz="2000" b="true">
                  <a:solidFill>
                    <a:srgbClr val="124296"/>
                  </a:solidFill>
                  <a:latin typeface="Work Sans Semi-Bold"/>
                  <a:ea typeface="Work Sans Semi-Bold"/>
                  <a:cs typeface="Work Sans Semi-Bold"/>
                  <a:sym typeface="Work Sans Semi-Bold"/>
                </a:rPr>
                <a:t>Airbnb</a:t>
              </a:r>
              <a:r>
                <a:rPr lang="en-US" sz="2000" b="true">
                  <a:solidFill>
                    <a:srgbClr val="000000"/>
                  </a:solidFill>
                  <a:latin typeface="Work Sans Semi-Bold"/>
                  <a:ea typeface="Work Sans Semi-Bold"/>
                  <a:cs typeface="Work Sans Semi-Bold"/>
                  <a:sym typeface="Work Sans Semi-Bold"/>
                </a:rPr>
                <a:t> all heavily impacted by travel restrictions. In </a:t>
              </a:r>
              <a:r>
                <a:rPr lang="en-US" sz="2000" b="true">
                  <a:solidFill>
                    <a:srgbClr val="124296"/>
                  </a:solidFill>
                  <a:latin typeface="Work Sans Semi-Bold"/>
                  <a:ea typeface="Work Sans Semi-Bold"/>
                  <a:cs typeface="Work Sans Semi-Bold"/>
                  <a:sym typeface="Work Sans Semi-Bold"/>
                </a:rPr>
                <a:t>2021</a:t>
              </a:r>
              <a:r>
                <a:rPr lang="en-US" sz="2000" b="true">
                  <a:solidFill>
                    <a:srgbClr val="000000"/>
                  </a:solidFill>
                  <a:latin typeface="Work Sans Semi-Bold"/>
                  <a:ea typeface="Work Sans Semi-Bold"/>
                  <a:cs typeface="Work Sans Semi-Bold"/>
                  <a:sym typeface="Work Sans Semi-Bold"/>
                </a:rPr>
                <a:t>, companies like </a:t>
              </a:r>
              <a:r>
                <a:rPr lang="en-US" sz="2000" b="true">
                  <a:solidFill>
                    <a:srgbClr val="124296"/>
                  </a:solidFill>
                  <a:latin typeface="Work Sans Semi-Bold"/>
                  <a:ea typeface="Work Sans Semi-Bold"/>
                  <a:cs typeface="Work Sans Semi-Bold"/>
                  <a:sym typeface="Work Sans Semi-Bold"/>
                </a:rPr>
                <a:t>Katerra</a:t>
              </a:r>
              <a:r>
                <a:rPr lang="en-US" sz="2000" b="true">
                  <a:solidFill>
                    <a:srgbClr val="000000"/>
                  </a:solidFill>
                  <a:latin typeface="Work Sans Semi-Bold"/>
                  <a:ea typeface="Work Sans Semi-Bold"/>
                  <a:cs typeface="Work Sans Semi-Bold"/>
                  <a:sym typeface="Work Sans Semi-Bold"/>
                </a:rPr>
                <a:t> and </a:t>
              </a:r>
              <a:r>
                <a:rPr lang="en-US" sz="2000" b="true">
                  <a:solidFill>
                    <a:srgbClr val="124296"/>
                  </a:solidFill>
                  <a:latin typeface="Work Sans Semi-Bold"/>
                  <a:ea typeface="Work Sans Semi-Bold"/>
                  <a:cs typeface="Work Sans Semi-Bold"/>
                  <a:sym typeface="Work Sans Semi-Bold"/>
                </a:rPr>
                <a:t>Zimyo </a:t>
              </a:r>
              <a:r>
                <a:rPr lang="en-US" sz="2000" b="true">
                  <a:solidFill>
                    <a:srgbClr val="000000"/>
                  </a:solidFill>
                  <a:latin typeface="Work Sans Semi-Bold"/>
                  <a:ea typeface="Work Sans Semi-Bold"/>
                  <a:cs typeface="Work Sans Semi-Bold"/>
                  <a:sym typeface="Work Sans Semi-Bold"/>
                </a:rPr>
                <a:t>topped the list, reflecting failures or shutdowns of startups. By </a:t>
              </a:r>
              <a:r>
                <a:rPr lang="en-US" sz="2000" b="true">
                  <a:solidFill>
                    <a:srgbClr val="124296"/>
                  </a:solidFill>
                  <a:latin typeface="Work Sans Semi-Bold"/>
                  <a:ea typeface="Work Sans Semi-Bold"/>
                  <a:cs typeface="Work Sans Semi-Bold"/>
                  <a:sym typeface="Work Sans Semi-Bold"/>
                </a:rPr>
                <a:t>2022</a:t>
              </a:r>
              <a:r>
                <a:rPr lang="en-US" sz="2000" b="true">
                  <a:solidFill>
                    <a:srgbClr val="000000"/>
                  </a:solidFill>
                  <a:latin typeface="Work Sans Semi-Bold"/>
                  <a:ea typeface="Work Sans Semi-Bold"/>
                  <a:cs typeface="Work Sans Semi-Bold"/>
                  <a:sym typeface="Work Sans Semi-Bold"/>
                </a:rPr>
                <a:t>, tech giants such as </a:t>
              </a:r>
              <a:r>
                <a:rPr lang="en-US" sz="2000" b="true">
                  <a:solidFill>
                    <a:srgbClr val="124296"/>
                  </a:solidFill>
                  <a:latin typeface="Work Sans Semi-Bold"/>
                  <a:ea typeface="Work Sans Semi-Bold"/>
                  <a:cs typeface="Work Sans Semi-Bold"/>
                  <a:sym typeface="Work Sans Semi-Bold"/>
                </a:rPr>
                <a:t>Meta</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Amazon</a:t>
              </a:r>
              <a:r>
                <a:rPr lang="en-US" sz="2000" b="true">
                  <a:solidFill>
                    <a:srgbClr val="000000"/>
                  </a:solidFill>
                  <a:latin typeface="Work Sans Semi-Bold"/>
                  <a:ea typeface="Work Sans Semi-Bold"/>
                  <a:cs typeface="Work Sans Semi-Bold"/>
                  <a:sym typeface="Work Sans Semi-Bold"/>
                </a:rPr>
                <a:t>, and </a:t>
              </a:r>
              <a:r>
                <a:rPr lang="en-US" sz="2000" b="true">
                  <a:solidFill>
                    <a:srgbClr val="124296"/>
                  </a:solidFill>
                  <a:latin typeface="Work Sans Semi-Bold"/>
                  <a:ea typeface="Work Sans Semi-Bold"/>
                  <a:cs typeface="Work Sans Semi-Bold"/>
                  <a:sym typeface="Work Sans Semi-Bold"/>
                </a:rPr>
                <a:t>Cisco </a:t>
              </a:r>
              <a:r>
                <a:rPr lang="en-US" sz="2000" b="true">
                  <a:solidFill>
                    <a:srgbClr val="000000"/>
                  </a:solidFill>
                  <a:latin typeface="Work Sans Semi-Bold"/>
                  <a:ea typeface="Work Sans Semi-Bold"/>
                  <a:cs typeface="Work Sans Semi-Bold"/>
                  <a:sym typeface="Work Sans Semi-Bold"/>
                </a:rPr>
                <a:t>began appearing prominently, marking the start of large-scale tech restructuring. The trend continued in </a:t>
              </a:r>
              <a:r>
                <a:rPr lang="en-US" sz="2000" b="true">
                  <a:solidFill>
                    <a:srgbClr val="124296"/>
                  </a:solidFill>
                  <a:latin typeface="Work Sans Semi-Bold"/>
                  <a:ea typeface="Work Sans Semi-Bold"/>
                  <a:cs typeface="Work Sans Semi-Bold"/>
                  <a:sym typeface="Work Sans Semi-Bold"/>
                </a:rPr>
                <a:t>2023</a:t>
              </a:r>
              <a:r>
                <a:rPr lang="en-US" sz="2000" b="true">
                  <a:solidFill>
                    <a:srgbClr val="000000"/>
                  </a:solidFill>
                  <a:latin typeface="Work Sans Semi-Bold"/>
                  <a:ea typeface="Work Sans Semi-Bold"/>
                  <a:cs typeface="Work Sans Semi-Bold"/>
                  <a:sym typeface="Work Sans Semi-Bold"/>
                </a:rPr>
                <a:t>, with </a:t>
              </a:r>
              <a:r>
                <a:rPr lang="en-US" sz="2000" b="true">
                  <a:solidFill>
                    <a:srgbClr val="124296"/>
                  </a:solidFill>
                  <a:latin typeface="Work Sans Semi-Bold"/>
                  <a:ea typeface="Work Sans Semi-Bold"/>
                  <a:cs typeface="Work Sans Semi-Bold"/>
                  <a:sym typeface="Work Sans Semi-Bold"/>
                </a:rPr>
                <a:t>Google</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Microsoft</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Salesforce</a:t>
              </a:r>
              <a:r>
                <a:rPr lang="en-US" sz="2000" b="true">
                  <a:solidFill>
                    <a:srgbClr val="000000"/>
                  </a:solidFill>
                  <a:latin typeface="Work Sans Semi-Bold"/>
                  <a:ea typeface="Work Sans Semi-Bold"/>
                  <a:cs typeface="Work Sans Semi-Bold"/>
                  <a:sym typeface="Work Sans Semi-Bold"/>
                </a:rPr>
                <a:t>, and </a:t>
              </a:r>
              <a:r>
                <a:rPr lang="en-US" sz="2000" b="true">
                  <a:solidFill>
                    <a:srgbClr val="124296"/>
                  </a:solidFill>
                  <a:latin typeface="Work Sans Semi-Bold"/>
                  <a:ea typeface="Work Sans Semi-Bold"/>
                  <a:cs typeface="Work Sans Semi-Bold"/>
                  <a:sym typeface="Work Sans Semi-Bold"/>
                </a:rPr>
                <a:t>Dell </a:t>
              </a:r>
              <a:r>
                <a:rPr lang="en-US" sz="2000" b="true">
                  <a:solidFill>
                    <a:srgbClr val="000000"/>
                  </a:solidFill>
                  <a:latin typeface="Work Sans Semi-Bold"/>
                  <a:ea typeface="Work Sans Semi-Bold"/>
                  <a:cs typeface="Work Sans Semi-Bold"/>
                  <a:sym typeface="Work Sans Semi-Bold"/>
                </a:rPr>
                <a:t>among the top 5 all reducing thousands of employees as part of post-pandemic corrections and operational efficiency moves. This shift from travel/startup sectors in early years to big tech in later years illustrates how the impact of global disruptions evolved over time.</a:t>
              </a:r>
            </a:p>
            <a:p>
              <a:pPr algn="just">
                <a:lnSpc>
                  <a:spcPts val="2800"/>
                </a:lnSpc>
              </a:pPr>
            </a:p>
          </p:txBody>
        </p:sp>
      </p:grpSp>
      <p:sp>
        <p:nvSpPr>
          <p:cNvPr name="Freeform 20" id="20"/>
          <p:cNvSpPr/>
          <p:nvPr/>
        </p:nvSpPr>
        <p:spPr>
          <a:xfrm flipH="false" flipV="true" rot="0">
            <a:off x="8295503" y="7666482"/>
            <a:ext cx="1696994" cy="1079712"/>
          </a:xfrm>
          <a:custGeom>
            <a:avLst/>
            <a:gdLst/>
            <a:ahLst/>
            <a:cxnLst/>
            <a:rect r="r" b="b" t="t" l="l"/>
            <a:pathLst>
              <a:path h="1079712" w="1696994">
                <a:moveTo>
                  <a:pt x="0" y="1079713"/>
                </a:moveTo>
                <a:lnTo>
                  <a:pt x="1696994" y="1079713"/>
                </a:lnTo>
                <a:lnTo>
                  <a:pt x="1696994" y="0"/>
                </a:lnTo>
                <a:lnTo>
                  <a:pt x="0" y="0"/>
                </a:lnTo>
                <a:lnTo>
                  <a:pt x="0" y="1079713"/>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010356" y="7668176"/>
            <a:ext cx="7505008" cy="3180247"/>
          </a:xfrm>
          <a:custGeom>
            <a:avLst/>
            <a:gdLst/>
            <a:ahLst/>
            <a:cxnLst/>
            <a:rect r="r" b="b" t="t" l="l"/>
            <a:pathLst>
              <a:path h="3180247" w="7505008">
                <a:moveTo>
                  <a:pt x="7505008" y="0"/>
                </a:moveTo>
                <a:lnTo>
                  <a:pt x="0" y="0"/>
                </a:lnTo>
                <a:lnTo>
                  <a:pt x="0" y="3180248"/>
                </a:lnTo>
                <a:lnTo>
                  <a:pt x="7505008" y="3180248"/>
                </a:lnTo>
                <a:lnTo>
                  <a:pt x="750500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7221" y="7647076"/>
            <a:ext cx="7505008" cy="3180247"/>
          </a:xfrm>
          <a:custGeom>
            <a:avLst/>
            <a:gdLst/>
            <a:ahLst/>
            <a:cxnLst/>
            <a:rect r="r" b="b" t="t" l="l"/>
            <a:pathLst>
              <a:path h="3180247" w="7505008">
                <a:moveTo>
                  <a:pt x="0" y="0"/>
                </a:moveTo>
                <a:lnTo>
                  <a:pt x="7505008" y="0"/>
                </a:lnTo>
                <a:lnTo>
                  <a:pt x="7505008" y="3180247"/>
                </a:lnTo>
                <a:lnTo>
                  <a:pt x="0" y="3180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606031" y="2018404"/>
            <a:ext cx="14922879" cy="6920821"/>
            <a:chOff x="0" y="0"/>
            <a:chExt cx="3930306" cy="1822768"/>
          </a:xfrm>
        </p:grpSpPr>
        <p:sp>
          <p:nvSpPr>
            <p:cNvPr name="Freeform 6" id="6"/>
            <p:cNvSpPr/>
            <p:nvPr/>
          </p:nvSpPr>
          <p:spPr>
            <a:xfrm flipH="false" flipV="false" rot="0">
              <a:off x="0" y="0"/>
              <a:ext cx="3930305" cy="1822768"/>
            </a:xfrm>
            <a:custGeom>
              <a:avLst/>
              <a:gdLst/>
              <a:ahLst/>
              <a:cxnLst/>
              <a:rect r="r" b="b" t="t" l="l"/>
              <a:pathLst>
                <a:path h="1822768" w="3930305">
                  <a:moveTo>
                    <a:pt x="0" y="0"/>
                  </a:moveTo>
                  <a:lnTo>
                    <a:pt x="3930305" y="0"/>
                  </a:lnTo>
                  <a:lnTo>
                    <a:pt x="3930305" y="1822768"/>
                  </a:lnTo>
                  <a:lnTo>
                    <a:pt x="0" y="1822768"/>
                  </a:lnTo>
                  <a:close/>
                </a:path>
              </a:pathLst>
            </a:custGeom>
            <a:solidFill>
              <a:srgbClr val="FFBD59"/>
            </a:solidFill>
          </p:spPr>
        </p:sp>
        <p:sp>
          <p:nvSpPr>
            <p:cNvPr name="TextBox 7" id="7"/>
            <p:cNvSpPr txBox="true"/>
            <p:nvPr/>
          </p:nvSpPr>
          <p:spPr>
            <a:xfrm>
              <a:off x="0" y="-47625"/>
              <a:ext cx="3930306" cy="1870393"/>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5931583" y="593184"/>
            <a:ext cx="7965845" cy="1104900"/>
          </a:xfrm>
          <a:prstGeom prst="rect">
            <a:avLst/>
          </a:prstGeom>
        </p:spPr>
        <p:txBody>
          <a:bodyPr anchor="t" rtlCol="false" tIns="0" lIns="0" bIns="0" rIns="0">
            <a:spAutoFit/>
          </a:bodyPr>
          <a:lstStyle/>
          <a:p>
            <a:pPr algn="l">
              <a:lnSpc>
                <a:spcPts val="8625"/>
              </a:lnSpc>
            </a:pPr>
            <a:r>
              <a:rPr lang="en-US" sz="7500" b="true">
                <a:solidFill>
                  <a:srgbClr val="000000"/>
                </a:solidFill>
                <a:latin typeface="Aileron Heavy"/>
                <a:ea typeface="Aileron Heavy"/>
                <a:cs typeface="Aileron Heavy"/>
                <a:sym typeface="Aileron Heavy"/>
              </a:rPr>
              <a:t>CONLUSION</a:t>
            </a:r>
          </a:p>
        </p:txBody>
      </p:sp>
      <p:sp>
        <p:nvSpPr>
          <p:cNvPr name="TextBox 9" id="9"/>
          <p:cNvSpPr txBox="true"/>
          <p:nvPr/>
        </p:nvSpPr>
        <p:spPr>
          <a:xfrm rot="0">
            <a:off x="2155715" y="2301085"/>
            <a:ext cx="13889558" cy="6702425"/>
          </a:xfrm>
          <a:prstGeom prst="rect">
            <a:avLst/>
          </a:prstGeom>
        </p:spPr>
        <p:txBody>
          <a:bodyPr anchor="t" rtlCol="false" tIns="0" lIns="0" bIns="0" rIns="0">
            <a:spAutoFit/>
          </a:bodyPr>
          <a:lstStyle/>
          <a:p>
            <a:pPr algn="just" marL="431801" indent="-215900" lvl="1">
              <a:lnSpc>
                <a:spcPts val="2800"/>
              </a:lnSpc>
              <a:buFont typeface="Arial"/>
              <a:buChar char="•"/>
            </a:pPr>
            <a:r>
              <a:rPr lang="en-US" b="true" sz="2000">
                <a:solidFill>
                  <a:srgbClr val="000000"/>
                </a:solidFill>
                <a:latin typeface="Work Sans Semi-Bold"/>
                <a:ea typeface="Work Sans Semi-Bold"/>
                <a:cs typeface="Work Sans Semi-Bold"/>
                <a:sym typeface="Work Sans Semi-Bold"/>
              </a:rPr>
              <a:t>The analysis of global layoffs from 2020 to 2023 reveals the widespread and long-lasting impact of the COVID-19 pandemic on the global workforce. Layoffs reached a cumulative total of over 383,000 employees by March 2023, with a significant spike in 2022, indicating deep economic pressures across industries. Although tech companies initially expanded during the pandemic boom, many including Amazon, Meta, and Google later reversed course and executed large-scale layoffs due to rising costs, overhiring, and shifting market demands.</a:t>
            </a:r>
          </a:p>
          <a:p>
            <a:pPr algn="just" marL="431801" indent="-215900" lvl="1">
              <a:lnSpc>
                <a:spcPts val="2800"/>
              </a:lnSpc>
              <a:buFont typeface="Arial"/>
              <a:buChar char="•"/>
            </a:pPr>
            <a:r>
              <a:rPr lang="en-US" b="true" sz="2000">
                <a:solidFill>
                  <a:srgbClr val="000000"/>
                </a:solidFill>
                <a:latin typeface="Work Sans Semi-Bold"/>
                <a:ea typeface="Work Sans Semi-Bold"/>
                <a:cs typeface="Work Sans Semi-Bold"/>
                <a:sym typeface="Work Sans Semi-Bold"/>
              </a:rPr>
              <a:t>Notably, 116 companies laid off 100% of their workforce, with Katerra in the U.S. recording the highest total at 2,434 employees, and Britishvolt in the U.K. collapsing despite raising $2.4 billion in funding. This highlights that even well-funded companies are not immune to failure when faced with mismanagement or market instability.</a:t>
            </a:r>
          </a:p>
          <a:p>
            <a:pPr algn="just" marL="431801" indent="-215900" lvl="1">
              <a:lnSpc>
                <a:spcPts val="2800"/>
              </a:lnSpc>
              <a:buFont typeface="Arial"/>
              <a:buChar char="•"/>
            </a:pPr>
            <a:r>
              <a:rPr lang="en-US" b="true" sz="2000">
                <a:solidFill>
                  <a:srgbClr val="000000"/>
                </a:solidFill>
                <a:latin typeface="Work Sans Semi-Bold"/>
                <a:ea typeface="Work Sans Semi-Bold"/>
                <a:cs typeface="Work Sans Semi-Bold"/>
                <a:sym typeface="Work Sans Semi-Bold"/>
              </a:rPr>
              <a:t>The United States dominated in total layoffs, reflecting its high concentration of major tech firms. Meanwhile, industries like consumer, retail, transportation, and finance were also severely affected due to lockdowns and global restrictions. The transition of top layoff contributors from travel-related and startup companies in early years to tech giants in later years reflects how economic shocks evolved and shifted across sectors over time.</a:t>
            </a:r>
          </a:p>
          <a:p>
            <a:pPr algn="just">
              <a:lnSpc>
                <a:spcPts val="2800"/>
              </a:lnSpc>
            </a:pPr>
          </a:p>
          <a:p>
            <a:pPr algn="just">
              <a:lnSpc>
                <a:spcPts val="2800"/>
              </a:lnSpc>
            </a:pPr>
            <a:r>
              <a:rPr lang="en-US" sz="2000" b="true">
                <a:solidFill>
                  <a:srgbClr val="000000"/>
                </a:solidFill>
                <a:latin typeface="Work Sans Semi-Bold"/>
                <a:ea typeface="Work Sans Semi-Bold"/>
                <a:cs typeface="Work Sans Semi-Bold"/>
                <a:sym typeface="Work Sans Semi-Bold"/>
              </a:rPr>
              <a:t>Overall, this analysis underscores the critical importance of sustainable workforce planning, adaptability, and strong financial management in navigating global crises.</a:t>
            </a:r>
          </a:p>
          <a:p>
            <a:pPr algn="just">
              <a:lnSpc>
                <a:spcPts val="2800"/>
              </a:lnSpc>
            </a:pPr>
          </a:p>
        </p:txBody>
      </p:sp>
      <p:sp>
        <p:nvSpPr>
          <p:cNvPr name="Freeform 10" id="10"/>
          <p:cNvSpPr/>
          <p:nvPr/>
        </p:nvSpPr>
        <p:spPr>
          <a:xfrm flipH="true" flipV="true" rot="-5400000">
            <a:off x="13375415" y="310638"/>
            <a:ext cx="1338767" cy="1436123"/>
          </a:xfrm>
          <a:custGeom>
            <a:avLst/>
            <a:gdLst/>
            <a:ahLst/>
            <a:cxnLst/>
            <a:rect r="r" b="b" t="t" l="l"/>
            <a:pathLst>
              <a:path h="1436123" w="1338767">
                <a:moveTo>
                  <a:pt x="1338767" y="1436124"/>
                </a:moveTo>
                <a:lnTo>
                  <a:pt x="0" y="1436124"/>
                </a:lnTo>
                <a:lnTo>
                  <a:pt x="0" y="0"/>
                </a:lnTo>
                <a:lnTo>
                  <a:pt x="1338767" y="0"/>
                </a:lnTo>
                <a:lnTo>
                  <a:pt x="1338767" y="1436124"/>
                </a:lnTo>
                <a:close/>
              </a:path>
            </a:pathLst>
          </a:custGeom>
          <a:blipFill>
            <a:blip r:embed="rId6">
              <a:extLst>
                <a:ext uri="{96DAC541-7B7A-43D3-8B79-37D633B846F1}">
                  <asvg:svgBlip xmlns:asvg="http://schemas.microsoft.com/office/drawing/2016/SVG/main" r:embed="rId7"/>
                </a:ext>
              </a:extLst>
            </a:blip>
            <a:stretch>
              <a:fillRect l="-3678" t="-545" r="-4314" b="0"/>
            </a:stretch>
          </a:blipFill>
        </p:spPr>
      </p:sp>
      <p:sp>
        <p:nvSpPr>
          <p:cNvPr name="Freeform 11" id="11"/>
          <p:cNvSpPr/>
          <p:nvPr/>
        </p:nvSpPr>
        <p:spPr>
          <a:xfrm flipH="false" flipV="true" rot="0">
            <a:off x="8582625" y="9355935"/>
            <a:ext cx="1122750" cy="714350"/>
          </a:xfrm>
          <a:custGeom>
            <a:avLst/>
            <a:gdLst/>
            <a:ahLst/>
            <a:cxnLst/>
            <a:rect r="r" b="b" t="t" l="l"/>
            <a:pathLst>
              <a:path h="714350" w="1122750">
                <a:moveTo>
                  <a:pt x="0" y="714350"/>
                </a:moveTo>
                <a:lnTo>
                  <a:pt x="1122750" y="714350"/>
                </a:lnTo>
                <a:lnTo>
                  <a:pt x="1122750" y="0"/>
                </a:lnTo>
                <a:lnTo>
                  <a:pt x="0" y="0"/>
                </a:lnTo>
                <a:lnTo>
                  <a:pt x="0" y="71435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010532" y="359316"/>
            <a:ext cx="1109503" cy="1338767"/>
          </a:xfrm>
          <a:custGeom>
            <a:avLst/>
            <a:gdLst/>
            <a:ahLst/>
            <a:cxnLst/>
            <a:rect r="r" b="b" t="t" l="l"/>
            <a:pathLst>
              <a:path h="1338767" w="1109503">
                <a:moveTo>
                  <a:pt x="0" y="0"/>
                </a:moveTo>
                <a:lnTo>
                  <a:pt x="1109503" y="0"/>
                </a:lnTo>
                <a:lnTo>
                  <a:pt x="1109503" y="1338768"/>
                </a:lnTo>
                <a:lnTo>
                  <a:pt x="0" y="13387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4350" y="9354458"/>
            <a:ext cx="19323333" cy="1104302"/>
            <a:chOff x="0" y="0"/>
            <a:chExt cx="5089273" cy="290845"/>
          </a:xfrm>
        </p:grpSpPr>
        <p:sp>
          <p:nvSpPr>
            <p:cNvPr name="Freeform 4" id="4"/>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5" id="5"/>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296403" y="3032903"/>
            <a:ext cx="11694900" cy="5578186"/>
            <a:chOff x="0" y="0"/>
            <a:chExt cx="3080138" cy="1469152"/>
          </a:xfrm>
        </p:grpSpPr>
        <p:sp>
          <p:nvSpPr>
            <p:cNvPr name="Freeform 7" id="7"/>
            <p:cNvSpPr/>
            <p:nvPr/>
          </p:nvSpPr>
          <p:spPr>
            <a:xfrm flipH="false" flipV="false" rot="0">
              <a:off x="0" y="0"/>
              <a:ext cx="3080138" cy="1469152"/>
            </a:xfrm>
            <a:custGeom>
              <a:avLst/>
              <a:gdLst/>
              <a:ahLst/>
              <a:cxnLst/>
              <a:rect r="r" b="b" t="t" l="l"/>
              <a:pathLst>
                <a:path h="1469152" w="3080138">
                  <a:moveTo>
                    <a:pt x="0" y="0"/>
                  </a:moveTo>
                  <a:lnTo>
                    <a:pt x="3080138" y="0"/>
                  </a:lnTo>
                  <a:lnTo>
                    <a:pt x="3080138" y="1469152"/>
                  </a:lnTo>
                  <a:lnTo>
                    <a:pt x="0" y="1469152"/>
                  </a:lnTo>
                  <a:close/>
                </a:path>
              </a:pathLst>
            </a:custGeom>
            <a:solidFill>
              <a:srgbClr val="FFBD59"/>
            </a:solidFill>
          </p:spPr>
        </p:sp>
        <p:sp>
          <p:nvSpPr>
            <p:cNvPr name="TextBox 8" id="8"/>
            <p:cNvSpPr txBox="true"/>
            <p:nvPr/>
          </p:nvSpPr>
          <p:spPr>
            <a:xfrm>
              <a:off x="0" y="-47625"/>
              <a:ext cx="3080138" cy="151677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610368" y="3032903"/>
            <a:ext cx="6172267" cy="5578186"/>
          </a:xfrm>
          <a:custGeom>
            <a:avLst/>
            <a:gdLst/>
            <a:ahLst/>
            <a:cxnLst/>
            <a:rect r="r" b="b" t="t" l="l"/>
            <a:pathLst>
              <a:path h="5578186" w="6172267">
                <a:moveTo>
                  <a:pt x="0" y="0"/>
                </a:moveTo>
                <a:lnTo>
                  <a:pt x="6172267" y="0"/>
                </a:lnTo>
                <a:lnTo>
                  <a:pt x="6172267" y="5578187"/>
                </a:lnTo>
                <a:lnTo>
                  <a:pt x="0" y="55781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840756" y="361692"/>
            <a:ext cx="9304920" cy="2190750"/>
          </a:xfrm>
          <a:prstGeom prst="rect">
            <a:avLst/>
          </a:prstGeom>
        </p:spPr>
        <p:txBody>
          <a:bodyPr anchor="t" rtlCol="false" tIns="0" lIns="0" bIns="0" rIns="0">
            <a:spAutoFit/>
          </a:bodyPr>
          <a:lstStyle/>
          <a:p>
            <a:pPr algn="r">
              <a:lnSpc>
                <a:spcPts val="8625"/>
              </a:lnSpc>
            </a:pPr>
            <a:r>
              <a:rPr lang="en-US" b="true" sz="7500">
                <a:solidFill>
                  <a:srgbClr val="124296"/>
                </a:solidFill>
                <a:latin typeface="Aileron Heavy"/>
                <a:ea typeface="Aileron Heavy"/>
                <a:cs typeface="Aileron Heavy"/>
                <a:sym typeface="Aileron Heavy"/>
              </a:rPr>
              <a:t>CLOSING </a:t>
            </a:r>
            <a:r>
              <a:rPr lang="en-US" b="true" sz="7500">
                <a:solidFill>
                  <a:srgbClr val="FFBD59"/>
                </a:solidFill>
                <a:latin typeface="Aileron Heavy"/>
                <a:ea typeface="Aileron Heavy"/>
                <a:cs typeface="Aileron Heavy"/>
                <a:sym typeface="Aileron Heavy"/>
              </a:rPr>
              <a:t>&amp;  </a:t>
            </a:r>
            <a:r>
              <a:rPr lang="en-US" b="true" sz="7500">
                <a:solidFill>
                  <a:srgbClr val="000000"/>
                </a:solidFill>
                <a:latin typeface="Aileron Heavy"/>
                <a:ea typeface="Aileron Heavy"/>
                <a:cs typeface="Aileron Heavy"/>
                <a:sym typeface="Aileron Heavy"/>
              </a:rPr>
              <a:t>CONTACT INFO</a:t>
            </a:r>
          </a:p>
        </p:txBody>
      </p:sp>
      <p:sp>
        <p:nvSpPr>
          <p:cNvPr name="TextBox 11" id="11"/>
          <p:cNvSpPr txBox="true"/>
          <p:nvPr/>
        </p:nvSpPr>
        <p:spPr>
          <a:xfrm rot="0">
            <a:off x="7935623" y="3375025"/>
            <a:ext cx="9210053" cy="5292725"/>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Let this data serve as a reminder — in an ever-changing world, sustainable growth and strategic workforce planning are not optional, but essential. Thank you for your attention. Let's continue using data to make smarter, more resilient decisions.</a:t>
            </a:r>
          </a:p>
          <a:p>
            <a:pPr algn="just">
              <a:lnSpc>
                <a:spcPts val="2800"/>
              </a:lnSpc>
            </a:pPr>
          </a:p>
          <a:p>
            <a:pPr algn="just">
              <a:lnSpc>
                <a:spcPts val="2800"/>
              </a:lnSpc>
            </a:pPr>
            <a:r>
              <a:rPr lang="en-US" sz="2000" b="true">
                <a:solidFill>
                  <a:srgbClr val="000000"/>
                </a:solidFill>
                <a:latin typeface="Work Sans Semi-Bold"/>
                <a:ea typeface="Work Sans Semi-Bold"/>
                <a:cs typeface="Work Sans Semi-Bold"/>
                <a:sym typeface="Work Sans Semi-Bold"/>
              </a:rPr>
              <a:t>Github Code :</a:t>
            </a:r>
          </a:p>
          <a:p>
            <a:pPr algn="just">
              <a:lnSpc>
                <a:spcPts val="2800"/>
              </a:lnSpc>
            </a:pPr>
            <a:r>
              <a:rPr lang="en-US" b="true" sz="2000" u="sng">
                <a:solidFill>
                  <a:srgbClr val="000000"/>
                </a:solidFill>
                <a:latin typeface="Work Sans Semi-Bold"/>
                <a:ea typeface="Work Sans Semi-Bold"/>
                <a:cs typeface="Work Sans Semi-Bold"/>
                <a:sym typeface="Work Sans Semi-Bold"/>
                <a:hlinkClick r:id="rId6" tooltip="https://github.com/mfakhriazhar/world_layoffs_analysis/blob/main/Project%20Exploratory%20Data%20Analysis%20with%20MySQL.sql"/>
              </a:rPr>
              <a:t>https://github.com/mfakhriazhar/world_layoffs_analysis/blob/main/Project%20Exploratory%20Data%20Analysis%20with%20MySQL.sql</a:t>
            </a:r>
          </a:p>
          <a:p>
            <a:pPr algn="just">
              <a:lnSpc>
                <a:spcPts val="2800"/>
              </a:lnSpc>
            </a:pPr>
          </a:p>
          <a:p>
            <a:pPr algn="just">
              <a:lnSpc>
                <a:spcPts val="2800"/>
              </a:lnSpc>
            </a:pPr>
            <a:r>
              <a:rPr lang="en-US" sz="2000" b="true">
                <a:solidFill>
                  <a:srgbClr val="000000"/>
                </a:solidFill>
                <a:latin typeface="Work Sans Semi-Bold"/>
                <a:ea typeface="Work Sans Semi-Bold"/>
                <a:cs typeface="Work Sans Semi-Bold"/>
                <a:sym typeface="Work Sans Semi-Bold"/>
              </a:rPr>
              <a:t>Email : </a:t>
            </a:r>
            <a:r>
              <a:rPr lang="en-US" b="true" sz="2000" u="sng">
                <a:solidFill>
                  <a:srgbClr val="000000"/>
                </a:solidFill>
                <a:latin typeface="Work Sans Semi-Bold"/>
                <a:ea typeface="Work Sans Semi-Bold"/>
                <a:cs typeface="Work Sans Semi-Bold"/>
                <a:sym typeface="Work Sans Semi-Bold"/>
                <a:hlinkClick r:id="rId7" tooltip="mailto:mfkriazh57@gmail.com"/>
              </a:rPr>
              <a:t>mfkriazh57@gmail.com</a:t>
            </a:r>
          </a:p>
          <a:p>
            <a:pPr algn="just">
              <a:lnSpc>
                <a:spcPts val="2800"/>
              </a:lnSpc>
            </a:pPr>
            <a:r>
              <a:rPr lang="en-US" sz="2000" b="true">
                <a:solidFill>
                  <a:srgbClr val="000000"/>
                </a:solidFill>
                <a:latin typeface="Work Sans Semi-Bold"/>
                <a:ea typeface="Work Sans Semi-Bold"/>
                <a:cs typeface="Work Sans Semi-Bold"/>
                <a:sym typeface="Work Sans Semi-Bold"/>
              </a:rPr>
              <a:t>Phone : 0857-2454-9367</a:t>
            </a:r>
          </a:p>
          <a:p>
            <a:pPr algn="just">
              <a:lnSpc>
                <a:spcPts val="2800"/>
              </a:lnSpc>
            </a:pPr>
            <a:r>
              <a:rPr lang="en-US" sz="2000" b="true">
                <a:solidFill>
                  <a:srgbClr val="000000"/>
                </a:solidFill>
                <a:latin typeface="Work Sans Semi-Bold"/>
                <a:ea typeface="Work Sans Semi-Bold"/>
                <a:cs typeface="Work Sans Semi-Bold"/>
                <a:sym typeface="Work Sans Semi-Bold"/>
              </a:rPr>
              <a:t>LinkedIn : </a:t>
            </a:r>
            <a:r>
              <a:rPr lang="en-US" b="true" sz="2000" u="sng">
                <a:solidFill>
                  <a:srgbClr val="000000"/>
                </a:solidFill>
                <a:latin typeface="Work Sans Semi-Bold"/>
                <a:ea typeface="Work Sans Semi-Bold"/>
                <a:cs typeface="Work Sans Semi-Bold"/>
                <a:sym typeface="Work Sans Semi-Bold"/>
                <a:hlinkClick r:id="rId8" tooltip="http://www.linkedin.com/in/muhammad-fakhri-azhar"/>
              </a:rPr>
              <a:t>Muhammad Fakhri Azhar</a:t>
            </a:r>
          </a:p>
          <a:p>
            <a:pPr algn="just">
              <a:lnSpc>
                <a:spcPts val="2800"/>
              </a:lnSpc>
            </a:pPr>
            <a:r>
              <a:rPr lang="en-US" sz="2000" b="true">
                <a:solidFill>
                  <a:srgbClr val="000000"/>
                </a:solidFill>
                <a:latin typeface="Work Sans Semi-Bold"/>
                <a:ea typeface="Work Sans Semi-Bold"/>
                <a:cs typeface="Work Sans Semi-Bold"/>
                <a:sym typeface="Work Sans Semi-Bold"/>
              </a:rPr>
              <a:t>Portfolio : </a:t>
            </a:r>
            <a:r>
              <a:rPr lang="en-US" b="true" sz="2000" u="sng">
                <a:solidFill>
                  <a:srgbClr val="000000"/>
                </a:solidFill>
                <a:latin typeface="Work Sans Semi-Bold"/>
                <a:ea typeface="Work Sans Semi-Bold"/>
                <a:cs typeface="Work Sans Semi-Bold"/>
                <a:sym typeface="Work Sans Semi-Bold"/>
                <a:hlinkClick r:id="rId9" tooltip="https://drive.google.com/file/d/1bmZEG3P_amt9JkrB1CX6XiJ8h8-DWcyb/view?usp=sharing"/>
              </a:rPr>
              <a:t>Click here</a:t>
            </a:r>
          </a:p>
          <a:p>
            <a:pPr algn="just">
              <a:lnSpc>
                <a:spcPts val="2800"/>
              </a:lnSpc>
            </a:pPr>
            <a:r>
              <a:rPr lang="en-US" sz="2000" b="true">
                <a:solidFill>
                  <a:srgbClr val="000000"/>
                </a:solidFill>
                <a:latin typeface="Work Sans Semi-Bold"/>
                <a:ea typeface="Work Sans Semi-Bold"/>
                <a:cs typeface="Work Sans Semi-Bold"/>
                <a:sym typeface="Work Sans Semi-Bold"/>
              </a:rPr>
              <a:t>GitHub : </a:t>
            </a:r>
            <a:r>
              <a:rPr lang="en-US" b="true" sz="2000" u="sng">
                <a:solidFill>
                  <a:srgbClr val="000000"/>
                </a:solidFill>
                <a:latin typeface="Work Sans Semi-Bold"/>
                <a:ea typeface="Work Sans Semi-Bold"/>
                <a:cs typeface="Work Sans Semi-Bold"/>
                <a:sym typeface="Work Sans Semi-Bold"/>
                <a:hlinkClick r:id="rId10" tooltip="https://github.com/mfakhriazhar"/>
              </a:rPr>
              <a:t>mfakhriazhar</a:t>
            </a:r>
          </a:p>
          <a:p>
            <a:pPr algn="just">
              <a:lnSpc>
                <a:spcPts val="2800"/>
              </a:lnSpc>
            </a:pPr>
          </a:p>
        </p:txBody>
      </p:sp>
      <p:sp>
        <p:nvSpPr>
          <p:cNvPr name="Freeform 12" id="12"/>
          <p:cNvSpPr/>
          <p:nvPr/>
        </p:nvSpPr>
        <p:spPr>
          <a:xfrm flipH="false" flipV="true" rot="0">
            <a:off x="-56002" y="-147344"/>
            <a:ext cx="7505008" cy="3180247"/>
          </a:xfrm>
          <a:custGeom>
            <a:avLst/>
            <a:gdLst/>
            <a:ahLst/>
            <a:cxnLst/>
            <a:rect r="r" b="b" t="t" l="l"/>
            <a:pathLst>
              <a:path h="3180247" w="7505008">
                <a:moveTo>
                  <a:pt x="0" y="3180247"/>
                </a:moveTo>
                <a:lnTo>
                  <a:pt x="7505008" y="3180247"/>
                </a:lnTo>
                <a:lnTo>
                  <a:pt x="7505008" y="0"/>
                </a:lnTo>
                <a:lnTo>
                  <a:pt x="0" y="0"/>
                </a:lnTo>
                <a:lnTo>
                  <a:pt x="0" y="3180247"/>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5400000">
            <a:off x="10186301" y="236667"/>
            <a:ext cx="933523" cy="1126423"/>
          </a:xfrm>
          <a:custGeom>
            <a:avLst/>
            <a:gdLst/>
            <a:ahLst/>
            <a:cxnLst/>
            <a:rect r="r" b="b" t="t" l="l"/>
            <a:pathLst>
              <a:path h="1126423" w="933523">
                <a:moveTo>
                  <a:pt x="0" y="0"/>
                </a:moveTo>
                <a:lnTo>
                  <a:pt x="933523" y="0"/>
                </a:lnTo>
                <a:lnTo>
                  <a:pt x="933523" y="1126423"/>
                </a:lnTo>
                <a:lnTo>
                  <a:pt x="0" y="112642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7226" y="3083242"/>
            <a:ext cx="11705172" cy="2229166"/>
          </a:xfrm>
          <a:prstGeom prst="rect">
            <a:avLst/>
          </a:prstGeom>
        </p:spPr>
        <p:txBody>
          <a:bodyPr anchor="t" rtlCol="false" tIns="0" lIns="0" bIns="0" rIns="0">
            <a:spAutoFit/>
          </a:bodyPr>
          <a:lstStyle/>
          <a:p>
            <a:pPr algn="l">
              <a:lnSpc>
                <a:spcPts val="17307"/>
              </a:lnSpc>
            </a:pPr>
            <a:r>
              <a:rPr lang="en-US" sz="15049" b="true">
                <a:solidFill>
                  <a:srgbClr val="124296"/>
                </a:solidFill>
                <a:latin typeface="Aileron Heavy"/>
                <a:ea typeface="Aileron Heavy"/>
                <a:cs typeface="Aileron Heavy"/>
                <a:sym typeface="Aileron Heavy"/>
              </a:rPr>
              <a:t>THANK </a:t>
            </a:r>
            <a:r>
              <a:rPr lang="en-US" sz="15049" b="true">
                <a:solidFill>
                  <a:srgbClr val="000000"/>
                </a:solidFill>
                <a:latin typeface="Aileron Heavy"/>
                <a:ea typeface="Aileron Heavy"/>
                <a:cs typeface="Aileron Heavy"/>
                <a:sym typeface="Aileron Heavy"/>
              </a:rPr>
              <a:t>YOU</a:t>
            </a:r>
          </a:p>
        </p:txBody>
      </p:sp>
      <p:sp>
        <p:nvSpPr>
          <p:cNvPr name="Freeform 4" id="4"/>
          <p:cNvSpPr/>
          <p:nvPr/>
        </p:nvSpPr>
        <p:spPr>
          <a:xfrm flipH="false" flipV="false" rot="0">
            <a:off x="-250771" y="6876391"/>
            <a:ext cx="19913860" cy="3534710"/>
          </a:xfrm>
          <a:custGeom>
            <a:avLst/>
            <a:gdLst/>
            <a:ahLst/>
            <a:cxnLst/>
            <a:rect r="r" b="b" t="t" l="l"/>
            <a:pathLst>
              <a:path h="3534710" w="19913860">
                <a:moveTo>
                  <a:pt x="0" y="0"/>
                </a:moveTo>
                <a:lnTo>
                  <a:pt x="19913860" y="0"/>
                </a:lnTo>
                <a:lnTo>
                  <a:pt x="19913860" y="3534710"/>
                </a:lnTo>
                <a:lnTo>
                  <a:pt x="0" y="3534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0340153" y="-47625"/>
            <a:ext cx="8014522" cy="3396154"/>
          </a:xfrm>
          <a:custGeom>
            <a:avLst/>
            <a:gdLst/>
            <a:ahLst/>
            <a:cxnLst/>
            <a:rect r="r" b="b" t="t" l="l"/>
            <a:pathLst>
              <a:path h="3396154" w="8014522">
                <a:moveTo>
                  <a:pt x="8014522" y="3396154"/>
                </a:moveTo>
                <a:lnTo>
                  <a:pt x="0" y="3396154"/>
                </a:lnTo>
                <a:lnTo>
                  <a:pt x="0" y="0"/>
                </a:lnTo>
                <a:lnTo>
                  <a:pt x="8014522" y="0"/>
                </a:lnTo>
                <a:lnTo>
                  <a:pt x="8014522" y="339615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537226" y="5416239"/>
            <a:ext cx="6329867" cy="774352"/>
            <a:chOff x="0" y="0"/>
            <a:chExt cx="1667125" cy="203945"/>
          </a:xfrm>
        </p:grpSpPr>
        <p:sp>
          <p:nvSpPr>
            <p:cNvPr name="Freeform 7" id="7"/>
            <p:cNvSpPr/>
            <p:nvPr/>
          </p:nvSpPr>
          <p:spPr>
            <a:xfrm flipH="false" flipV="false" rot="0">
              <a:off x="0" y="0"/>
              <a:ext cx="1667125" cy="203945"/>
            </a:xfrm>
            <a:custGeom>
              <a:avLst/>
              <a:gdLst/>
              <a:ahLst/>
              <a:cxnLst/>
              <a:rect r="r" b="b" t="t" l="l"/>
              <a:pathLst>
                <a:path h="203945" w="1667125">
                  <a:moveTo>
                    <a:pt x="0" y="0"/>
                  </a:moveTo>
                  <a:lnTo>
                    <a:pt x="1667125" y="0"/>
                  </a:lnTo>
                  <a:lnTo>
                    <a:pt x="1667125" y="203945"/>
                  </a:lnTo>
                  <a:lnTo>
                    <a:pt x="0" y="203945"/>
                  </a:lnTo>
                  <a:close/>
                </a:path>
              </a:pathLst>
            </a:custGeom>
            <a:solidFill>
              <a:srgbClr val="FFBD59"/>
            </a:solidFill>
          </p:spPr>
        </p:sp>
        <p:sp>
          <p:nvSpPr>
            <p:cNvPr name="TextBox 8" id="8"/>
            <p:cNvSpPr txBox="true"/>
            <p:nvPr/>
          </p:nvSpPr>
          <p:spPr>
            <a:xfrm>
              <a:off x="0" y="-47625"/>
              <a:ext cx="1667125" cy="25157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809491" y="5619709"/>
            <a:ext cx="393256" cy="393256"/>
          </a:xfrm>
          <a:custGeom>
            <a:avLst/>
            <a:gdLst/>
            <a:ahLst/>
            <a:cxnLst/>
            <a:rect r="r" b="b" t="t" l="l"/>
            <a:pathLst>
              <a:path h="393256" w="393256">
                <a:moveTo>
                  <a:pt x="0" y="0"/>
                </a:moveTo>
                <a:lnTo>
                  <a:pt x="393257" y="0"/>
                </a:lnTo>
                <a:lnTo>
                  <a:pt x="393257" y="393256"/>
                </a:lnTo>
                <a:lnTo>
                  <a:pt x="0" y="393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327877" y="5479565"/>
            <a:ext cx="5004784" cy="533400"/>
          </a:xfrm>
          <a:prstGeom prst="rect">
            <a:avLst/>
          </a:prstGeom>
        </p:spPr>
        <p:txBody>
          <a:bodyPr anchor="t" rtlCol="false" tIns="0" lIns="0" bIns="0" rIns="0">
            <a:spAutoFit/>
          </a:bodyPr>
          <a:lstStyle/>
          <a:p>
            <a:pPr algn="l">
              <a:lnSpc>
                <a:spcPts val="4200"/>
              </a:lnSpc>
            </a:pPr>
            <a:r>
              <a:rPr lang="en-US" sz="3000" b="true">
                <a:solidFill>
                  <a:srgbClr val="000000"/>
                </a:solidFill>
                <a:latin typeface="Work Sans Semi-Bold"/>
                <a:ea typeface="Work Sans Semi-Bold"/>
                <a:cs typeface="Work Sans Semi-Bold"/>
                <a:sym typeface="Work Sans Semi-Bold"/>
              </a:rPr>
              <a:t>mfkriazh57@gmail.com</a:t>
            </a:r>
          </a:p>
        </p:txBody>
      </p:sp>
      <p:sp>
        <p:nvSpPr>
          <p:cNvPr name="Freeform 11" id="11"/>
          <p:cNvSpPr/>
          <p:nvPr/>
        </p:nvSpPr>
        <p:spPr>
          <a:xfrm flipH="false" flipV="false" rot="0">
            <a:off x="13792662" y="3499866"/>
            <a:ext cx="1185273" cy="1430193"/>
          </a:xfrm>
          <a:custGeom>
            <a:avLst/>
            <a:gdLst/>
            <a:ahLst/>
            <a:cxnLst/>
            <a:rect r="r" b="b" t="t" l="l"/>
            <a:pathLst>
              <a:path h="1430193" w="1185273">
                <a:moveTo>
                  <a:pt x="0" y="0"/>
                </a:moveTo>
                <a:lnTo>
                  <a:pt x="1185273" y="0"/>
                </a:lnTo>
                <a:lnTo>
                  <a:pt x="1185273" y="1430194"/>
                </a:lnTo>
                <a:lnTo>
                  <a:pt x="0" y="14301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true" rot="-5400000">
            <a:off x="6051534" y="1887316"/>
            <a:ext cx="735718" cy="789219"/>
          </a:xfrm>
          <a:custGeom>
            <a:avLst/>
            <a:gdLst/>
            <a:ahLst/>
            <a:cxnLst/>
            <a:rect r="r" b="b" t="t" l="l"/>
            <a:pathLst>
              <a:path h="789219" w="735718">
                <a:moveTo>
                  <a:pt x="735718" y="789220"/>
                </a:moveTo>
                <a:lnTo>
                  <a:pt x="0" y="789220"/>
                </a:lnTo>
                <a:lnTo>
                  <a:pt x="0" y="0"/>
                </a:lnTo>
                <a:lnTo>
                  <a:pt x="735718" y="0"/>
                </a:lnTo>
                <a:lnTo>
                  <a:pt x="735718" y="789220"/>
                </a:lnTo>
                <a:close/>
              </a:path>
            </a:pathLst>
          </a:custGeom>
          <a:blipFill>
            <a:blip r:embed="rId12">
              <a:extLst>
                <a:ext uri="{96DAC541-7B7A-43D3-8B79-37D633B846F1}">
                  <asvg:svgBlip xmlns:asvg="http://schemas.microsoft.com/office/drawing/2016/SVG/main" r:embed="rId13"/>
                </a:ext>
              </a:extLst>
            </a:blip>
            <a:stretch>
              <a:fillRect l="-3678" t="-545" r="-4314" b="0"/>
            </a:stretch>
          </a:blipFill>
        </p:spPr>
      </p:sp>
      <p:sp>
        <p:nvSpPr>
          <p:cNvPr name="Freeform 13" id="13"/>
          <p:cNvSpPr/>
          <p:nvPr/>
        </p:nvSpPr>
        <p:spPr>
          <a:xfrm flipH="false" flipV="true" rot="0">
            <a:off x="11736369" y="6397286"/>
            <a:ext cx="1506029" cy="958211"/>
          </a:xfrm>
          <a:custGeom>
            <a:avLst/>
            <a:gdLst/>
            <a:ahLst/>
            <a:cxnLst/>
            <a:rect r="r" b="b" t="t" l="l"/>
            <a:pathLst>
              <a:path h="958211" w="1506029">
                <a:moveTo>
                  <a:pt x="0" y="958211"/>
                </a:moveTo>
                <a:lnTo>
                  <a:pt x="1506029" y="958211"/>
                </a:lnTo>
                <a:lnTo>
                  <a:pt x="1506029" y="0"/>
                </a:lnTo>
                <a:lnTo>
                  <a:pt x="0" y="0"/>
                </a:lnTo>
                <a:lnTo>
                  <a:pt x="0" y="958211"/>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4" id="14"/>
          <p:cNvGrpSpPr/>
          <p:nvPr/>
        </p:nvGrpSpPr>
        <p:grpSpPr>
          <a:xfrm rot="0">
            <a:off x="-1009064" y="1933910"/>
            <a:ext cx="6673882" cy="696033"/>
            <a:chOff x="0" y="0"/>
            <a:chExt cx="5060036" cy="527722"/>
          </a:xfrm>
        </p:grpSpPr>
        <p:sp>
          <p:nvSpPr>
            <p:cNvPr name="Freeform 15" id="15"/>
            <p:cNvSpPr/>
            <p:nvPr/>
          </p:nvSpPr>
          <p:spPr>
            <a:xfrm flipH="false" flipV="false" rot="0">
              <a:off x="0" y="0"/>
              <a:ext cx="5060036" cy="527722"/>
            </a:xfrm>
            <a:custGeom>
              <a:avLst/>
              <a:gdLst/>
              <a:ahLst/>
              <a:cxnLst/>
              <a:rect r="r" b="b" t="t" l="l"/>
              <a:pathLst>
                <a:path h="527722" w="5060036">
                  <a:moveTo>
                    <a:pt x="203200" y="0"/>
                  </a:moveTo>
                  <a:lnTo>
                    <a:pt x="5060036" y="0"/>
                  </a:lnTo>
                  <a:lnTo>
                    <a:pt x="4856836" y="527722"/>
                  </a:lnTo>
                  <a:lnTo>
                    <a:pt x="0" y="527722"/>
                  </a:lnTo>
                  <a:lnTo>
                    <a:pt x="203200" y="0"/>
                  </a:lnTo>
                  <a:close/>
                </a:path>
              </a:pathLst>
            </a:custGeom>
            <a:solidFill>
              <a:srgbClr val="124296"/>
            </a:solidFill>
          </p:spPr>
        </p:sp>
        <p:sp>
          <p:nvSpPr>
            <p:cNvPr name="TextBox 16" id="16"/>
            <p:cNvSpPr txBox="true"/>
            <p:nvPr/>
          </p:nvSpPr>
          <p:spPr>
            <a:xfrm>
              <a:off x="101600" y="-47625"/>
              <a:ext cx="4856836" cy="575347"/>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2018164"/>
            <a:ext cx="4228446" cy="415290"/>
          </a:xfrm>
          <a:prstGeom prst="rect">
            <a:avLst/>
          </a:prstGeom>
        </p:spPr>
        <p:txBody>
          <a:bodyPr anchor="t" rtlCol="false" tIns="0" lIns="0" bIns="0" rIns="0">
            <a:spAutoFit/>
          </a:bodyPr>
          <a:lstStyle/>
          <a:p>
            <a:pPr algn="l">
              <a:lnSpc>
                <a:spcPts val="3360"/>
              </a:lnSpc>
            </a:pPr>
            <a:r>
              <a:rPr lang="en-US" sz="2400" b="true">
                <a:solidFill>
                  <a:srgbClr val="FFFFFF"/>
                </a:solidFill>
                <a:latin typeface="Work Sans Medium"/>
                <a:ea typeface="Work Sans Medium"/>
                <a:cs typeface="Work Sans Medium"/>
                <a:sym typeface="Work Sans Medium"/>
              </a:rPr>
              <a:t>Data Analyst Project |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4350" y="9354458"/>
            <a:ext cx="19323333" cy="1104302"/>
            <a:chOff x="0" y="0"/>
            <a:chExt cx="5089273" cy="290845"/>
          </a:xfrm>
        </p:grpSpPr>
        <p:sp>
          <p:nvSpPr>
            <p:cNvPr name="Freeform 4" id="4"/>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5" id="5"/>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79701" y="3510943"/>
            <a:ext cx="7030643" cy="5035698"/>
          </a:xfrm>
          <a:custGeom>
            <a:avLst/>
            <a:gdLst/>
            <a:ahLst/>
            <a:cxnLst/>
            <a:rect r="r" b="b" t="t" l="l"/>
            <a:pathLst>
              <a:path h="5035698" w="7030643">
                <a:moveTo>
                  <a:pt x="0" y="0"/>
                </a:moveTo>
                <a:lnTo>
                  <a:pt x="7030643" y="0"/>
                </a:lnTo>
                <a:lnTo>
                  <a:pt x="7030643" y="5035698"/>
                </a:lnTo>
                <a:lnTo>
                  <a:pt x="0" y="5035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1967330" y="-145116"/>
            <a:ext cx="6497259" cy="2753213"/>
          </a:xfrm>
          <a:custGeom>
            <a:avLst/>
            <a:gdLst/>
            <a:ahLst/>
            <a:cxnLst/>
            <a:rect r="r" b="b" t="t" l="l"/>
            <a:pathLst>
              <a:path h="2753213" w="6497259">
                <a:moveTo>
                  <a:pt x="6497259" y="2753214"/>
                </a:moveTo>
                <a:lnTo>
                  <a:pt x="0" y="2753214"/>
                </a:lnTo>
                <a:lnTo>
                  <a:pt x="0" y="0"/>
                </a:lnTo>
                <a:lnTo>
                  <a:pt x="6497259" y="0"/>
                </a:lnTo>
                <a:lnTo>
                  <a:pt x="6497259" y="27532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53906" y="-145116"/>
            <a:ext cx="6497259" cy="2753213"/>
          </a:xfrm>
          <a:custGeom>
            <a:avLst/>
            <a:gdLst/>
            <a:ahLst/>
            <a:cxnLst/>
            <a:rect r="r" b="b" t="t" l="l"/>
            <a:pathLst>
              <a:path h="2753213" w="6497259">
                <a:moveTo>
                  <a:pt x="0" y="2753214"/>
                </a:moveTo>
                <a:lnTo>
                  <a:pt x="6497259" y="2753214"/>
                </a:lnTo>
                <a:lnTo>
                  <a:pt x="6497259" y="0"/>
                </a:lnTo>
                <a:lnTo>
                  <a:pt x="0" y="0"/>
                </a:lnTo>
                <a:lnTo>
                  <a:pt x="0" y="27532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692978" y="1800910"/>
            <a:ext cx="8902045"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INTRODUCTION</a:t>
            </a:r>
          </a:p>
        </p:txBody>
      </p:sp>
      <p:grpSp>
        <p:nvGrpSpPr>
          <p:cNvPr name="Group 10" id="10"/>
          <p:cNvGrpSpPr/>
          <p:nvPr/>
        </p:nvGrpSpPr>
        <p:grpSpPr>
          <a:xfrm rot="0">
            <a:off x="-1793295" y="3700315"/>
            <a:ext cx="11266394" cy="4675892"/>
            <a:chOff x="0" y="0"/>
            <a:chExt cx="2967281" cy="1231511"/>
          </a:xfrm>
        </p:grpSpPr>
        <p:sp>
          <p:nvSpPr>
            <p:cNvPr name="Freeform 11" id="11"/>
            <p:cNvSpPr/>
            <p:nvPr/>
          </p:nvSpPr>
          <p:spPr>
            <a:xfrm flipH="false" flipV="false" rot="0">
              <a:off x="0" y="0"/>
              <a:ext cx="2967281" cy="1231511"/>
            </a:xfrm>
            <a:custGeom>
              <a:avLst/>
              <a:gdLst/>
              <a:ahLst/>
              <a:cxnLst/>
              <a:rect r="r" b="b" t="t" l="l"/>
              <a:pathLst>
                <a:path h="1231511" w="2967281">
                  <a:moveTo>
                    <a:pt x="0" y="0"/>
                  </a:moveTo>
                  <a:lnTo>
                    <a:pt x="2967281" y="0"/>
                  </a:lnTo>
                  <a:lnTo>
                    <a:pt x="2967281" y="1231511"/>
                  </a:lnTo>
                  <a:lnTo>
                    <a:pt x="0" y="1231511"/>
                  </a:lnTo>
                  <a:close/>
                </a:path>
              </a:pathLst>
            </a:custGeom>
            <a:solidFill>
              <a:srgbClr val="FFBD59"/>
            </a:solidFill>
          </p:spPr>
        </p:sp>
        <p:sp>
          <p:nvSpPr>
            <p:cNvPr name="TextBox 12" id="12"/>
            <p:cNvSpPr txBox="true"/>
            <p:nvPr/>
          </p:nvSpPr>
          <p:spPr>
            <a:xfrm>
              <a:off x="0" y="-47625"/>
              <a:ext cx="2967281" cy="1279136"/>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28700" y="4116172"/>
            <a:ext cx="7769085" cy="3883025"/>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The COVID-19 pandemic, which emerged in early 2020, has had far-reaching effects on global economies, leading to significant disruptions and workforce reductions. As companies sought to navigate the unprecedented challenges posed by the pandemic, many implemented mass layoffs as a necessary cost-cutting strategy. This analysis aims to explore layoff trends globally from 2020 to 2023, pinpointing the sectors and countries that were most impacted and identifying companies that experienced the highest levels of layoffs.</a:t>
            </a:r>
          </a:p>
          <a:p>
            <a:pPr algn="just">
              <a:lnSpc>
                <a:spcPts val="2800"/>
              </a:lnSpc>
            </a:pPr>
          </a:p>
        </p:txBody>
      </p:sp>
      <p:sp>
        <p:nvSpPr>
          <p:cNvPr name="Freeform 14" id="14"/>
          <p:cNvSpPr/>
          <p:nvPr/>
        </p:nvSpPr>
        <p:spPr>
          <a:xfrm flipH="false" flipV="false" rot="0">
            <a:off x="3648835" y="1772335"/>
            <a:ext cx="939367" cy="1133475"/>
          </a:xfrm>
          <a:custGeom>
            <a:avLst/>
            <a:gdLst/>
            <a:ahLst/>
            <a:cxnLst/>
            <a:rect r="r" b="b" t="t" l="l"/>
            <a:pathLst>
              <a:path h="1133475" w="939367">
                <a:moveTo>
                  <a:pt x="0" y="0"/>
                </a:moveTo>
                <a:lnTo>
                  <a:pt x="939368" y="0"/>
                </a:lnTo>
                <a:lnTo>
                  <a:pt x="939368" y="1133475"/>
                </a:lnTo>
                <a:lnTo>
                  <a:pt x="0" y="11334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3699421" y="1772335"/>
            <a:ext cx="939367" cy="1133475"/>
          </a:xfrm>
          <a:custGeom>
            <a:avLst/>
            <a:gdLst/>
            <a:ahLst/>
            <a:cxnLst/>
            <a:rect r="r" b="b" t="t" l="l"/>
            <a:pathLst>
              <a:path h="1133475" w="939367">
                <a:moveTo>
                  <a:pt x="0" y="0"/>
                </a:moveTo>
                <a:lnTo>
                  <a:pt x="939367" y="0"/>
                </a:lnTo>
                <a:lnTo>
                  <a:pt x="939367" y="1133475"/>
                </a:lnTo>
                <a:lnTo>
                  <a:pt x="0" y="11334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3240">
            <a:off x="-245024" y="8203183"/>
            <a:ext cx="13129075" cy="2330411"/>
          </a:xfrm>
          <a:custGeom>
            <a:avLst/>
            <a:gdLst/>
            <a:ahLst/>
            <a:cxnLst/>
            <a:rect r="r" b="b" t="t" l="l"/>
            <a:pathLst>
              <a:path h="2330411" w="13129075">
                <a:moveTo>
                  <a:pt x="0" y="0"/>
                </a:moveTo>
                <a:lnTo>
                  <a:pt x="13129075" y="0"/>
                </a:lnTo>
                <a:lnTo>
                  <a:pt x="13129075" y="2330410"/>
                </a:lnTo>
                <a:lnTo>
                  <a:pt x="0" y="2330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474071" y="2591421"/>
            <a:ext cx="9488749" cy="5991659"/>
            <a:chOff x="0" y="0"/>
            <a:chExt cx="2499094" cy="1578050"/>
          </a:xfrm>
        </p:grpSpPr>
        <p:sp>
          <p:nvSpPr>
            <p:cNvPr name="Freeform 5" id="5"/>
            <p:cNvSpPr/>
            <p:nvPr/>
          </p:nvSpPr>
          <p:spPr>
            <a:xfrm flipH="false" flipV="false" rot="0">
              <a:off x="0" y="0"/>
              <a:ext cx="2499094" cy="1578050"/>
            </a:xfrm>
            <a:custGeom>
              <a:avLst/>
              <a:gdLst/>
              <a:ahLst/>
              <a:cxnLst/>
              <a:rect r="r" b="b" t="t" l="l"/>
              <a:pathLst>
                <a:path h="1578050" w="2499094">
                  <a:moveTo>
                    <a:pt x="0" y="0"/>
                  </a:moveTo>
                  <a:lnTo>
                    <a:pt x="2499094" y="0"/>
                  </a:lnTo>
                  <a:lnTo>
                    <a:pt x="2499094" y="1578050"/>
                  </a:lnTo>
                  <a:lnTo>
                    <a:pt x="0" y="1578050"/>
                  </a:lnTo>
                  <a:close/>
                </a:path>
              </a:pathLst>
            </a:custGeom>
            <a:solidFill>
              <a:srgbClr val="FFBD59"/>
            </a:solidFill>
          </p:spPr>
        </p:sp>
        <p:sp>
          <p:nvSpPr>
            <p:cNvPr name="TextBox 6" id="6"/>
            <p:cNvSpPr txBox="true"/>
            <p:nvPr/>
          </p:nvSpPr>
          <p:spPr>
            <a:xfrm>
              <a:off x="0" y="-47625"/>
              <a:ext cx="2499094" cy="162567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387268" y="3014872"/>
            <a:ext cx="8909132" cy="5568207"/>
          </a:xfrm>
          <a:custGeom>
            <a:avLst/>
            <a:gdLst/>
            <a:ahLst/>
            <a:cxnLst/>
            <a:rect r="r" b="b" t="t" l="l"/>
            <a:pathLst>
              <a:path h="5568207" w="8909132">
                <a:moveTo>
                  <a:pt x="0" y="0"/>
                </a:moveTo>
                <a:lnTo>
                  <a:pt x="8909132" y="0"/>
                </a:lnTo>
                <a:lnTo>
                  <a:pt x="8909132" y="5568208"/>
                </a:lnTo>
                <a:lnTo>
                  <a:pt x="0" y="55682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10849667" y="-47625"/>
            <a:ext cx="7505008" cy="3180247"/>
          </a:xfrm>
          <a:custGeom>
            <a:avLst/>
            <a:gdLst/>
            <a:ahLst/>
            <a:cxnLst/>
            <a:rect r="r" b="b" t="t" l="l"/>
            <a:pathLst>
              <a:path h="3180247" w="7505008">
                <a:moveTo>
                  <a:pt x="7505008" y="3180247"/>
                </a:moveTo>
                <a:lnTo>
                  <a:pt x="0" y="3180247"/>
                </a:lnTo>
                <a:lnTo>
                  <a:pt x="0" y="0"/>
                </a:lnTo>
                <a:lnTo>
                  <a:pt x="7505008" y="0"/>
                </a:lnTo>
                <a:lnTo>
                  <a:pt x="7505008" y="318024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474579" y="706884"/>
            <a:ext cx="10748299" cy="1104900"/>
          </a:xfrm>
          <a:prstGeom prst="rect">
            <a:avLst/>
          </a:prstGeom>
        </p:spPr>
        <p:txBody>
          <a:bodyPr anchor="t" rtlCol="false" tIns="0" lIns="0" bIns="0" rIns="0">
            <a:spAutoFit/>
          </a:bodyPr>
          <a:lstStyle/>
          <a:p>
            <a:pPr algn="l">
              <a:lnSpc>
                <a:spcPts val="8625"/>
              </a:lnSpc>
            </a:pPr>
            <a:r>
              <a:rPr lang="en-US" sz="7500" b="true">
                <a:solidFill>
                  <a:srgbClr val="124296"/>
                </a:solidFill>
                <a:latin typeface="Aileron Heavy"/>
                <a:ea typeface="Aileron Heavy"/>
                <a:cs typeface="Aileron Heavy"/>
                <a:sym typeface="Aileron Heavy"/>
              </a:rPr>
              <a:t>DATA </a:t>
            </a:r>
            <a:r>
              <a:rPr lang="en-US" sz="7500" b="true">
                <a:solidFill>
                  <a:srgbClr val="000000"/>
                </a:solidFill>
                <a:latin typeface="Aileron Heavy"/>
                <a:ea typeface="Aileron Heavy"/>
                <a:cs typeface="Aileron Heavy"/>
                <a:sym typeface="Aileron Heavy"/>
              </a:rPr>
              <a:t>OVERVIEW</a:t>
            </a:r>
          </a:p>
        </p:txBody>
      </p:sp>
      <p:sp>
        <p:nvSpPr>
          <p:cNvPr name="TextBox 10" id="10"/>
          <p:cNvSpPr txBox="true"/>
          <p:nvPr/>
        </p:nvSpPr>
        <p:spPr>
          <a:xfrm rot="0">
            <a:off x="9914505" y="3075472"/>
            <a:ext cx="7862739" cy="4940300"/>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This dataset contains information about company layoffs worldwide from the start of the COVID-19 pandemic, March 2020, to March 2023. It records various companies from different industries and countries that conducted layoffs during this period.</a:t>
            </a:r>
          </a:p>
          <a:p>
            <a:pPr algn="just">
              <a:lnSpc>
                <a:spcPts val="2800"/>
              </a:lnSpc>
            </a:pPr>
          </a:p>
          <a:p>
            <a:pPr algn="just">
              <a:lnSpc>
                <a:spcPts val="2800"/>
              </a:lnSpc>
            </a:pPr>
            <a:r>
              <a:rPr lang="en-US" sz="2000" b="true">
                <a:solidFill>
                  <a:srgbClr val="000000"/>
                </a:solidFill>
                <a:latin typeface="Work Sans Semi-Bold"/>
                <a:ea typeface="Work Sans Semi-Bold"/>
                <a:cs typeface="Work Sans Semi-Bold"/>
                <a:sym typeface="Work Sans Semi-Bold"/>
              </a:rPr>
              <a:t>This dataset is useful for understanding global layoff trends during the crisis, including the most affected industries, critical layoff periods, and potential correlations with a company's financial status.</a:t>
            </a:r>
          </a:p>
          <a:p>
            <a:pPr algn="just">
              <a:lnSpc>
                <a:spcPts val="2800"/>
              </a:lnSpc>
            </a:pPr>
          </a:p>
          <a:p>
            <a:pPr algn="just">
              <a:lnSpc>
                <a:spcPts val="2800"/>
              </a:lnSpc>
            </a:pPr>
            <a:r>
              <a:rPr lang="en-US" sz="2000" b="true">
                <a:solidFill>
                  <a:srgbClr val="000000"/>
                </a:solidFill>
                <a:latin typeface="Work Sans Semi-Bold"/>
                <a:ea typeface="Work Sans Semi-Bold"/>
                <a:cs typeface="Work Sans Semi-Bold"/>
                <a:sym typeface="Work Sans Semi-Bold"/>
              </a:rPr>
              <a:t>Dataset Link : </a:t>
            </a:r>
          </a:p>
          <a:p>
            <a:pPr algn="just">
              <a:lnSpc>
                <a:spcPts val="2800"/>
              </a:lnSpc>
            </a:pPr>
            <a:r>
              <a:rPr lang="en-US" b="true" sz="2000" u="sng">
                <a:solidFill>
                  <a:srgbClr val="000000"/>
                </a:solidFill>
                <a:latin typeface="Work Sans Semi-Bold"/>
                <a:ea typeface="Work Sans Semi-Bold"/>
                <a:cs typeface="Work Sans Semi-Bold"/>
                <a:sym typeface="Work Sans Semi-Bold"/>
                <a:hlinkClick r:id="rId10" tooltip="https://github.com/mfakhriazhar/data-cleaning-sql/blob/main/layoffs_data.csv"/>
              </a:rPr>
              <a:t>https://github.com/mfakhriazhar/data-cleaning-sql/blob/main/layoffs_data.csv</a:t>
            </a:r>
          </a:p>
        </p:txBody>
      </p:sp>
      <p:sp>
        <p:nvSpPr>
          <p:cNvPr name="Freeform 11" id="11"/>
          <p:cNvSpPr/>
          <p:nvPr/>
        </p:nvSpPr>
        <p:spPr>
          <a:xfrm flipH="false" flipV="false" rot="5400000">
            <a:off x="-88462" y="436107"/>
            <a:ext cx="1508202" cy="1617879"/>
          </a:xfrm>
          <a:custGeom>
            <a:avLst/>
            <a:gdLst/>
            <a:ahLst/>
            <a:cxnLst/>
            <a:rect r="r" b="b" t="t" l="l"/>
            <a:pathLst>
              <a:path h="1617879" w="1508202">
                <a:moveTo>
                  <a:pt x="0" y="0"/>
                </a:moveTo>
                <a:lnTo>
                  <a:pt x="1508202" y="0"/>
                </a:lnTo>
                <a:lnTo>
                  <a:pt x="1508202" y="1617879"/>
                </a:lnTo>
                <a:lnTo>
                  <a:pt x="0" y="1617879"/>
                </a:lnTo>
                <a:lnTo>
                  <a:pt x="0" y="0"/>
                </a:lnTo>
                <a:close/>
              </a:path>
            </a:pathLst>
          </a:custGeom>
          <a:blipFill>
            <a:blip r:embed="rId11">
              <a:extLst>
                <a:ext uri="{96DAC541-7B7A-43D3-8B79-37D633B846F1}">
                  <asvg:svgBlip xmlns:asvg="http://schemas.microsoft.com/office/drawing/2016/SVG/main" r:embed="rId12"/>
                </a:ext>
              </a:extLst>
            </a:blip>
            <a:stretch>
              <a:fillRect l="-3678" t="-545" r="-4314" b="0"/>
            </a:stretch>
          </a:blipFill>
        </p:spPr>
      </p:sp>
      <p:sp>
        <p:nvSpPr>
          <p:cNvPr name="Freeform 12" id="12"/>
          <p:cNvSpPr/>
          <p:nvPr/>
        </p:nvSpPr>
        <p:spPr>
          <a:xfrm flipH="false" flipV="false" rot="0">
            <a:off x="9914505" y="490945"/>
            <a:ext cx="939367" cy="1133475"/>
          </a:xfrm>
          <a:custGeom>
            <a:avLst/>
            <a:gdLst/>
            <a:ahLst/>
            <a:cxnLst/>
            <a:rect r="r" b="b" t="t" l="l"/>
            <a:pathLst>
              <a:path h="1133475" w="939367">
                <a:moveTo>
                  <a:pt x="0" y="0"/>
                </a:moveTo>
                <a:lnTo>
                  <a:pt x="939368" y="0"/>
                </a:lnTo>
                <a:lnTo>
                  <a:pt x="939368" y="1133475"/>
                </a:lnTo>
                <a:lnTo>
                  <a:pt x="0" y="113347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4350" y="9354458"/>
            <a:ext cx="19323333" cy="1104302"/>
            <a:chOff x="0" y="0"/>
            <a:chExt cx="5089273" cy="290845"/>
          </a:xfrm>
        </p:grpSpPr>
        <p:sp>
          <p:nvSpPr>
            <p:cNvPr name="Freeform 4" id="4"/>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5" id="5"/>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372521" y="4452605"/>
            <a:ext cx="9640595" cy="4163371"/>
            <a:chOff x="0" y="0"/>
            <a:chExt cx="2539087" cy="1096526"/>
          </a:xfrm>
        </p:grpSpPr>
        <p:sp>
          <p:nvSpPr>
            <p:cNvPr name="Freeform 7" id="7"/>
            <p:cNvSpPr/>
            <p:nvPr/>
          </p:nvSpPr>
          <p:spPr>
            <a:xfrm flipH="false" flipV="false" rot="0">
              <a:off x="0" y="0"/>
              <a:ext cx="2539087" cy="1096526"/>
            </a:xfrm>
            <a:custGeom>
              <a:avLst/>
              <a:gdLst/>
              <a:ahLst/>
              <a:cxnLst/>
              <a:rect r="r" b="b" t="t" l="l"/>
              <a:pathLst>
                <a:path h="1096526" w="2539087">
                  <a:moveTo>
                    <a:pt x="0" y="0"/>
                  </a:moveTo>
                  <a:lnTo>
                    <a:pt x="2539087" y="0"/>
                  </a:lnTo>
                  <a:lnTo>
                    <a:pt x="2539087" y="1096526"/>
                  </a:lnTo>
                  <a:lnTo>
                    <a:pt x="0" y="1096526"/>
                  </a:lnTo>
                  <a:close/>
                </a:path>
              </a:pathLst>
            </a:custGeom>
            <a:solidFill>
              <a:srgbClr val="FFBD59"/>
            </a:solidFill>
          </p:spPr>
        </p:sp>
        <p:sp>
          <p:nvSpPr>
            <p:cNvPr name="TextBox 8" id="8"/>
            <p:cNvSpPr txBox="true"/>
            <p:nvPr/>
          </p:nvSpPr>
          <p:spPr>
            <a:xfrm>
              <a:off x="0" y="-47625"/>
              <a:ext cx="2539087" cy="114415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true" rot="0">
            <a:off x="-170566" y="-130945"/>
            <a:ext cx="7039819" cy="2983123"/>
          </a:xfrm>
          <a:custGeom>
            <a:avLst/>
            <a:gdLst/>
            <a:ahLst/>
            <a:cxnLst/>
            <a:rect r="r" b="b" t="t" l="l"/>
            <a:pathLst>
              <a:path h="2983123" w="7039819">
                <a:moveTo>
                  <a:pt x="0" y="2983124"/>
                </a:moveTo>
                <a:lnTo>
                  <a:pt x="7039820" y="2983124"/>
                </a:lnTo>
                <a:lnTo>
                  <a:pt x="7039820" y="0"/>
                </a:lnTo>
                <a:lnTo>
                  <a:pt x="0" y="0"/>
                </a:lnTo>
                <a:lnTo>
                  <a:pt x="0" y="298312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47750" y="2660424"/>
            <a:ext cx="5635441" cy="5955552"/>
          </a:xfrm>
          <a:custGeom>
            <a:avLst/>
            <a:gdLst/>
            <a:ahLst/>
            <a:cxnLst/>
            <a:rect r="r" b="b" t="t" l="l"/>
            <a:pathLst>
              <a:path h="5955552" w="5635441">
                <a:moveTo>
                  <a:pt x="0" y="0"/>
                </a:moveTo>
                <a:lnTo>
                  <a:pt x="5635441" y="0"/>
                </a:lnTo>
                <a:lnTo>
                  <a:pt x="5635441" y="5955552"/>
                </a:lnTo>
                <a:lnTo>
                  <a:pt x="0" y="59555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7372521" y="1771091"/>
            <a:ext cx="9886779" cy="2190750"/>
          </a:xfrm>
          <a:prstGeom prst="rect">
            <a:avLst/>
          </a:prstGeom>
        </p:spPr>
        <p:txBody>
          <a:bodyPr anchor="t" rtlCol="false" tIns="0" lIns="0" bIns="0" rIns="0">
            <a:spAutoFit/>
          </a:bodyPr>
          <a:lstStyle/>
          <a:p>
            <a:pPr algn="l">
              <a:lnSpc>
                <a:spcPts val="8625"/>
              </a:lnSpc>
            </a:pPr>
            <a:r>
              <a:rPr lang="en-US" sz="7500" b="true">
                <a:solidFill>
                  <a:srgbClr val="124296"/>
                </a:solidFill>
                <a:latin typeface="Aileron Heavy"/>
                <a:ea typeface="Aileron Heavy"/>
                <a:cs typeface="Aileron Heavy"/>
                <a:sym typeface="Aileron Heavy"/>
              </a:rPr>
              <a:t>OBJECTIVES </a:t>
            </a:r>
            <a:r>
              <a:rPr lang="en-US" sz="7500" b="true">
                <a:solidFill>
                  <a:srgbClr val="FFBD59"/>
                </a:solidFill>
                <a:latin typeface="Aileron Heavy"/>
                <a:ea typeface="Aileron Heavy"/>
                <a:cs typeface="Aileron Heavy"/>
                <a:sym typeface="Aileron Heavy"/>
              </a:rPr>
              <a:t>AND</a:t>
            </a:r>
            <a:r>
              <a:rPr lang="en-US" sz="7500" b="true">
                <a:solidFill>
                  <a:srgbClr val="000000"/>
                </a:solidFill>
                <a:latin typeface="Aileron Heavy"/>
                <a:ea typeface="Aileron Heavy"/>
                <a:cs typeface="Aileron Heavy"/>
                <a:sym typeface="Aileron Heavy"/>
              </a:rPr>
              <a:t> METHODOLOGY</a:t>
            </a:r>
          </a:p>
        </p:txBody>
      </p:sp>
      <p:sp>
        <p:nvSpPr>
          <p:cNvPr name="TextBox 12" id="12"/>
          <p:cNvSpPr txBox="true"/>
          <p:nvPr/>
        </p:nvSpPr>
        <p:spPr>
          <a:xfrm rot="0">
            <a:off x="7962646" y="4778550"/>
            <a:ext cx="8460345" cy="3530600"/>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This analysis aims to explore layoff trends worldwide from March 2020 to March 2023 using structured data exploration through SQL. The main objectives are to identify trends in layoffs over time, determine which industries and countries are most affected, and highlight companies with the largest number of layoffs. The methodology involves querying and aggregating data using SQL to uncover patterns and generate insights, focusing on key variables such as total layoffs, industry, company, country, and funding stage. The approach is purely exploratory, with the goal of presenting data.</a:t>
            </a:r>
          </a:p>
        </p:txBody>
      </p:sp>
      <p:sp>
        <p:nvSpPr>
          <p:cNvPr name="Freeform 13" id="13"/>
          <p:cNvSpPr/>
          <p:nvPr/>
        </p:nvSpPr>
        <p:spPr>
          <a:xfrm flipH="true" flipV="false" rot="0">
            <a:off x="16160029" y="1043105"/>
            <a:ext cx="1099271" cy="699411"/>
          </a:xfrm>
          <a:custGeom>
            <a:avLst/>
            <a:gdLst/>
            <a:ahLst/>
            <a:cxnLst/>
            <a:rect r="r" b="b" t="t" l="l"/>
            <a:pathLst>
              <a:path h="699411" w="1099271">
                <a:moveTo>
                  <a:pt x="1099271" y="0"/>
                </a:moveTo>
                <a:lnTo>
                  <a:pt x="0" y="0"/>
                </a:lnTo>
                <a:lnTo>
                  <a:pt x="0" y="699411"/>
                </a:lnTo>
                <a:lnTo>
                  <a:pt x="1099271" y="699411"/>
                </a:lnTo>
                <a:lnTo>
                  <a:pt x="109927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2543355"/>
            <a:ext cx="7566121" cy="4917367"/>
            <a:chOff x="0" y="0"/>
            <a:chExt cx="10088162" cy="6556489"/>
          </a:xfrm>
        </p:grpSpPr>
        <p:grpSp>
          <p:nvGrpSpPr>
            <p:cNvPr name="Group 8" id="8"/>
            <p:cNvGrpSpPr/>
            <p:nvPr/>
          </p:nvGrpSpPr>
          <p:grpSpPr>
            <a:xfrm rot="0">
              <a:off x="0" y="409239"/>
              <a:ext cx="10088162" cy="6147250"/>
              <a:chOff x="0" y="0"/>
              <a:chExt cx="1992723" cy="1214272"/>
            </a:xfrm>
          </p:grpSpPr>
          <p:sp>
            <p:nvSpPr>
              <p:cNvPr name="Freeform 9" id="9"/>
              <p:cNvSpPr/>
              <p:nvPr/>
            </p:nvSpPr>
            <p:spPr>
              <a:xfrm flipH="false" flipV="false" rot="0">
                <a:off x="0" y="0"/>
                <a:ext cx="1992723" cy="1214272"/>
              </a:xfrm>
              <a:custGeom>
                <a:avLst/>
                <a:gdLst/>
                <a:ahLst/>
                <a:cxnLst/>
                <a:rect r="r" b="b" t="t" l="l"/>
                <a:pathLst>
                  <a:path h="1214272" w="1992723">
                    <a:moveTo>
                      <a:pt x="0" y="0"/>
                    </a:moveTo>
                    <a:lnTo>
                      <a:pt x="1992723" y="0"/>
                    </a:lnTo>
                    <a:lnTo>
                      <a:pt x="1992723" y="1214272"/>
                    </a:lnTo>
                    <a:lnTo>
                      <a:pt x="0" y="1214272"/>
                    </a:lnTo>
                    <a:close/>
                  </a:path>
                </a:pathLst>
              </a:custGeom>
              <a:solidFill>
                <a:srgbClr val="FFBD59"/>
              </a:solidFill>
            </p:spPr>
          </p:sp>
          <p:sp>
            <p:nvSpPr>
              <p:cNvPr name="TextBox 10" id="10"/>
              <p:cNvSpPr txBox="true"/>
              <p:nvPr/>
            </p:nvSpPr>
            <p:spPr>
              <a:xfrm>
                <a:off x="0" y="-47625"/>
                <a:ext cx="1992723" cy="126189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98864" y="1341052"/>
              <a:ext cx="9130253" cy="4555309"/>
            </a:xfrm>
            <a:custGeom>
              <a:avLst/>
              <a:gdLst/>
              <a:ahLst/>
              <a:cxnLst/>
              <a:rect r="r" b="b" t="t" l="l"/>
              <a:pathLst>
                <a:path h="4555309" w="9130253">
                  <a:moveTo>
                    <a:pt x="0" y="0"/>
                  </a:moveTo>
                  <a:lnTo>
                    <a:pt x="9130253" y="0"/>
                  </a:lnTo>
                  <a:lnTo>
                    <a:pt x="9130253" y="4555309"/>
                  </a:lnTo>
                  <a:lnTo>
                    <a:pt x="0" y="4555309"/>
                  </a:lnTo>
                  <a:lnTo>
                    <a:pt x="0" y="0"/>
                  </a:lnTo>
                  <a:close/>
                </a:path>
              </a:pathLst>
            </a:custGeom>
            <a:blipFill>
              <a:blip r:embed="rId4"/>
              <a:stretch>
                <a:fillRect l="0" t="0" r="0" b="0"/>
              </a:stretch>
            </a:blipFill>
          </p:spPr>
        </p:sp>
        <p:grpSp>
          <p:nvGrpSpPr>
            <p:cNvPr name="Group 12" id="12"/>
            <p:cNvGrpSpPr/>
            <p:nvPr/>
          </p:nvGrpSpPr>
          <p:grpSpPr>
            <a:xfrm rot="0">
              <a:off x="2868995" y="0"/>
              <a:ext cx="4350172" cy="818478"/>
              <a:chOff x="0" y="0"/>
              <a:chExt cx="859293" cy="161675"/>
            </a:xfrm>
          </p:grpSpPr>
          <p:sp>
            <p:nvSpPr>
              <p:cNvPr name="Freeform 13" id="13"/>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14" id="14"/>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3928656" y="80309"/>
              <a:ext cx="2230849"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grpSp>
      <p:sp>
        <p:nvSpPr>
          <p:cNvPr name="Freeform 16" id="16"/>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9669457" y="2543355"/>
            <a:ext cx="7566121" cy="4917367"/>
            <a:chOff x="0" y="0"/>
            <a:chExt cx="10088162" cy="6556489"/>
          </a:xfrm>
        </p:grpSpPr>
        <p:grpSp>
          <p:nvGrpSpPr>
            <p:cNvPr name="Group 21" id="21"/>
            <p:cNvGrpSpPr/>
            <p:nvPr/>
          </p:nvGrpSpPr>
          <p:grpSpPr>
            <a:xfrm rot="0">
              <a:off x="0" y="409239"/>
              <a:ext cx="10088162" cy="6147250"/>
              <a:chOff x="0" y="0"/>
              <a:chExt cx="1992723" cy="1214272"/>
            </a:xfrm>
          </p:grpSpPr>
          <p:sp>
            <p:nvSpPr>
              <p:cNvPr name="Freeform 22" id="22"/>
              <p:cNvSpPr/>
              <p:nvPr/>
            </p:nvSpPr>
            <p:spPr>
              <a:xfrm flipH="false" flipV="false" rot="0">
                <a:off x="0" y="0"/>
                <a:ext cx="1992723" cy="1214272"/>
              </a:xfrm>
              <a:custGeom>
                <a:avLst/>
                <a:gdLst/>
                <a:ahLst/>
                <a:cxnLst/>
                <a:rect r="r" b="b" t="t" l="l"/>
                <a:pathLst>
                  <a:path h="1214272" w="1992723">
                    <a:moveTo>
                      <a:pt x="0" y="0"/>
                    </a:moveTo>
                    <a:lnTo>
                      <a:pt x="1992723" y="0"/>
                    </a:lnTo>
                    <a:lnTo>
                      <a:pt x="1992723" y="1214272"/>
                    </a:lnTo>
                    <a:lnTo>
                      <a:pt x="0" y="1214272"/>
                    </a:lnTo>
                    <a:close/>
                  </a:path>
                </a:pathLst>
              </a:custGeom>
              <a:solidFill>
                <a:srgbClr val="FFBD59"/>
              </a:solidFill>
            </p:spPr>
          </p:sp>
          <p:sp>
            <p:nvSpPr>
              <p:cNvPr name="TextBox 23" id="23"/>
              <p:cNvSpPr txBox="true"/>
              <p:nvPr/>
            </p:nvSpPr>
            <p:spPr>
              <a:xfrm>
                <a:off x="0" y="-47625"/>
                <a:ext cx="1992723" cy="1261897"/>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821070" y="1152805"/>
              <a:ext cx="8527423" cy="4688416"/>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By calculating the maximum values for total_laid_off and percentage_laid_off, we found that the highest number of layoffs reached </a:t>
              </a:r>
              <a:r>
                <a:rPr lang="en-US" sz="2000" b="true">
                  <a:solidFill>
                    <a:srgbClr val="124296"/>
                  </a:solidFill>
                  <a:latin typeface="Work Sans Semi-Bold"/>
                  <a:ea typeface="Work Sans Semi-Bold"/>
                  <a:cs typeface="Work Sans Semi-Bold"/>
                  <a:sym typeface="Work Sans Semi-Bold"/>
                </a:rPr>
                <a:t>12.000 </a:t>
              </a:r>
              <a:r>
                <a:rPr lang="en-US" sz="2000" b="true">
                  <a:solidFill>
                    <a:srgbClr val="000000"/>
                  </a:solidFill>
                  <a:latin typeface="Work Sans Semi-Bold"/>
                  <a:ea typeface="Work Sans Semi-Bold"/>
                  <a:cs typeface="Work Sans Semi-Bold"/>
                  <a:sym typeface="Work Sans Semi-Bold"/>
                </a:rPr>
                <a:t>people, with some companies reporting layoffs that amounted to </a:t>
              </a:r>
              <a:r>
                <a:rPr lang="en-US" sz="2000" b="true">
                  <a:solidFill>
                    <a:srgbClr val="124296"/>
                  </a:solidFill>
                  <a:latin typeface="Work Sans Semi-Bold"/>
                  <a:ea typeface="Work Sans Semi-Bold"/>
                  <a:cs typeface="Work Sans Semi-Bold"/>
                  <a:sym typeface="Work Sans Semi-Bold"/>
                </a:rPr>
                <a:t>100%</a:t>
              </a:r>
              <a:r>
                <a:rPr lang="en-US" sz="2000" b="true">
                  <a:solidFill>
                    <a:srgbClr val="000000"/>
                  </a:solidFill>
                  <a:latin typeface="Work Sans Semi-Bold"/>
                  <a:ea typeface="Work Sans Semi-Bold"/>
                  <a:cs typeface="Work Sans Semi-Bold"/>
                  <a:sym typeface="Work Sans Semi-Bold"/>
                </a:rPr>
                <a:t> of their workforce. This indicates extreme measures taken by certain companies to address the financial strains caused by the pandemic, reflecting the severity of the economic impact across various sectors.</a:t>
              </a:r>
            </a:p>
            <a:p>
              <a:pPr algn="just">
                <a:lnSpc>
                  <a:spcPts val="2800"/>
                </a:lnSpc>
              </a:pPr>
            </a:p>
          </p:txBody>
        </p:sp>
        <p:grpSp>
          <p:nvGrpSpPr>
            <p:cNvPr name="Group 25" id="25"/>
            <p:cNvGrpSpPr/>
            <p:nvPr/>
          </p:nvGrpSpPr>
          <p:grpSpPr>
            <a:xfrm rot="0">
              <a:off x="2868995" y="0"/>
              <a:ext cx="4350172" cy="818478"/>
              <a:chOff x="0" y="0"/>
              <a:chExt cx="859293" cy="161675"/>
            </a:xfrm>
          </p:grpSpPr>
          <p:sp>
            <p:nvSpPr>
              <p:cNvPr name="Freeform 26" id="26"/>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27" id="27"/>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3208951" y="80309"/>
              <a:ext cx="3670261"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sp>
        <p:nvSpPr>
          <p:cNvPr name="Freeform 29" id="29"/>
          <p:cNvSpPr/>
          <p:nvPr/>
        </p:nvSpPr>
        <p:spPr>
          <a:xfrm flipH="false" flipV="false" rot="0">
            <a:off x="8690239" y="8479360"/>
            <a:ext cx="1224267" cy="778940"/>
          </a:xfrm>
          <a:custGeom>
            <a:avLst/>
            <a:gdLst/>
            <a:ahLst/>
            <a:cxnLst/>
            <a:rect r="r" b="b" t="t" l="l"/>
            <a:pathLst>
              <a:path h="778940" w="1224267">
                <a:moveTo>
                  <a:pt x="0" y="0"/>
                </a:moveTo>
                <a:lnTo>
                  <a:pt x="1224266" y="0"/>
                </a:lnTo>
                <a:lnTo>
                  <a:pt x="1224266" y="778940"/>
                </a:lnTo>
                <a:lnTo>
                  <a:pt x="0" y="7789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1595438"/>
            <a:ext cx="15335383" cy="4917367"/>
            <a:chOff x="0" y="0"/>
            <a:chExt cx="20447177" cy="6556489"/>
          </a:xfrm>
        </p:grpSpPr>
        <p:grpSp>
          <p:nvGrpSpPr>
            <p:cNvPr name="Group 8" id="8"/>
            <p:cNvGrpSpPr/>
            <p:nvPr/>
          </p:nvGrpSpPr>
          <p:grpSpPr>
            <a:xfrm rot="0">
              <a:off x="0" y="409239"/>
              <a:ext cx="20447177" cy="6147250"/>
              <a:chOff x="0" y="0"/>
              <a:chExt cx="4038949" cy="1214272"/>
            </a:xfrm>
          </p:grpSpPr>
          <p:sp>
            <p:nvSpPr>
              <p:cNvPr name="Freeform 9" id="9"/>
              <p:cNvSpPr/>
              <p:nvPr/>
            </p:nvSpPr>
            <p:spPr>
              <a:xfrm flipH="false" flipV="false" rot="0">
                <a:off x="0" y="0"/>
                <a:ext cx="4038948" cy="1214272"/>
              </a:xfrm>
              <a:custGeom>
                <a:avLst/>
                <a:gdLst/>
                <a:ahLst/>
                <a:cxnLst/>
                <a:rect r="r" b="b" t="t" l="l"/>
                <a:pathLst>
                  <a:path h="1214272" w="4038948">
                    <a:moveTo>
                      <a:pt x="0" y="0"/>
                    </a:moveTo>
                    <a:lnTo>
                      <a:pt x="4038948" y="0"/>
                    </a:lnTo>
                    <a:lnTo>
                      <a:pt x="4038948" y="1214272"/>
                    </a:lnTo>
                    <a:lnTo>
                      <a:pt x="0" y="1214272"/>
                    </a:lnTo>
                    <a:close/>
                  </a:path>
                </a:pathLst>
              </a:custGeom>
              <a:solidFill>
                <a:srgbClr val="FFBD59"/>
              </a:solidFill>
            </p:spPr>
          </p:sp>
          <p:sp>
            <p:nvSpPr>
              <p:cNvPr name="TextBox 10" id="10"/>
              <p:cNvSpPr txBox="true"/>
              <p:nvPr/>
            </p:nvSpPr>
            <p:spPr>
              <a:xfrm>
                <a:off x="0" y="-47625"/>
                <a:ext cx="4038949" cy="126189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815019" y="0"/>
              <a:ext cx="8817139" cy="818478"/>
              <a:chOff x="0" y="0"/>
              <a:chExt cx="1741657" cy="161675"/>
            </a:xfrm>
          </p:grpSpPr>
          <p:sp>
            <p:nvSpPr>
              <p:cNvPr name="Freeform 12" id="12"/>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3" id="13"/>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962791" y="80309"/>
              <a:ext cx="4521594"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grpSp>
      <p:sp>
        <p:nvSpPr>
          <p:cNvPr name="Freeform 15" id="15"/>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369166" y="6931528"/>
            <a:ext cx="15335383" cy="2975081"/>
            <a:chOff x="0" y="0"/>
            <a:chExt cx="4038949" cy="783560"/>
          </a:xfrm>
        </p:grpSpPr>
        <p:sp>
          <p:nvSpPr>
            <p:cNvPr name="Freeform 20" id="20"/>
            <p:cNvSpPr/>
            <p:nvPr/>
          </p:nvSpPr>
          <p:spPr>
            <a:xfrm flipH="false" flipV="false" rot="0">
              <a:off x="0" y="0"/>
              <a:ext cx="4038948" cy="783560"/>
            </a:xfrm>
            <a:custGeom>
              <a:avLst/>
              <a:gdLst/>
              <a:ahLst/>
              <a:cxnLst/>
              <a:rect r="r" b="b" t="t" l="l"/>
              <a:pathLst>
                <a:path h="783560" w="4038948">
                  <a:moveTo>
                    <a:pt x="0" y="0"/>
                  </a:moveTo>
                  <a:lnTo>
                    <a:pt x="4038948" y="0"/>
                  </a:lnTo>
                  <a:lnTo>
                    <a:pt x="4038948" y="783560"/>
                  </a:lnTo>
                  <a:lnTo>
                    <a:pt x="0" y="783560"/>
                  </a:lnTo>
                  <a:close/>
                </a:path>
              </a:pathLst>
            </a:custGeom>
            <a:solidFill>
              <a:srgbClr val="FFBD59"/>
            </a:solidFill>
          </p:spPr>
        </p:sp>
        <p:sp>
          <p:nvSpPr>
            <p:cNvPr name="TextBox 21" id="21"/>
            <p:cNvSpPr txBox="true"/>
            <p:nvPr/>
          </p:nvSpPr>
          <p:spPr>
            <a:xfrm>
              <a:off x="0" y="-47625"/>
              <a:ext cx="4038949" cy="83118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2091252" y="7585984"/>
            <a:ext cx="14058544" cy="1416049"/>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Based on the results of the above query, it can be seen that a large number of companies have carried out layoffs with the rate reaching 100%. </a:t>
            </a:r>
            <a:r>
              <a:rPr lang="en-US" sz="2000" b="true">
                <a:solidFill>
                  <a:srgbClr val="124296"/>
                </a:solidFill>
                <a:latin typeface="Work Sans Semi-Bold"/>
                <a:ea typeface="Work Sans Semi-Bold"/>
                <a:cs typeface="Work Sans Semi-Bold"/>
                <a:sym typeface="Work Sans Semi-Bold"/>
              </a:rPr>
              <a:t>116 companies</a:t>
            </a:r>
            <a:r>
              <a:rPr lang="en-US" sz="2000" b="true">
                <a:solidFill>
                  <a:srgbClr val="000000"/>
                </a:solidFill>
                <a:latin typeface="Work Sans Semi-Bold"/>
                <a:ea typeface="Work Sans Semi-Bold"/>
                <a:cs typeface="Work Sans Semi-Bold"/>
                <a:sym typeface="Work Sans Semi-Bold"/>
              </a:rPr>
              <a:t> have implemented these drastic measures, highlighting the severe impact of economic pressures and changing market conditions on the workforce. This alarming trend may raise concerns about job security and the overall stability of various industries.</a:t>
            </a:r>
          </a:p>
        </p:txBody>
      </p:sp>
      <p:grpSp>
        <p:nvGrpSpPr>
          <p:cNvPr name="Group 23" id="23"/>
          <p:cNvGrpSpPr/>
          <p:nvPr/>
        </p:nvGrpSpPr>
        <p:grpSpPr>
          <a:xfrm rot="0">
            <a:off x="6041530" y="6624599"/>
            <a:ext cx="5990654" cy="613859"/>
            <a:chOff x="0" y="0"/>
            <a:chExt cx="7987539" cy="818478"/>
          </a:xfrm>
        </p:grpSpPr>
        <p:grpSp>
          <p:nvGrpSpPr>
            <p:cNvPr name="Group 24" id="24"/>
            <p:cNvGrpSpPr/>
            <p:nvPr/>
          </p:nvGrpSpPr>
          <p:grpSpPr>
            <a:xfrm rot="0">
              <a:off x="0" y="0"/>
              <a:ext cx="7987539" cy="818478"/>
              <a:chOff x="0" y="0"/>
              <a:chExt cx="1577785" cy="161675"/>
            </a:xfrm>
          </p:grpSpPr>
          <p:sp>
            <p:nvSpPr>
              <p:cNvPr name="Freeform 25" id="25"/>
              <p:cNvSpPr/>
              <p:nvPr/>
            </p:nvSpPr>
            <p:spPr>
              <a:xfrm flipH="false" flipV="false" rot="0">
                <a:off x="0" y="0"/>
                <a:ext cx="1577785" cy="161675"/>
              </a:xfrm>
              <a:custGeom>
                <a:avLst/>
                <a:gdLst/>
                <a:ahLst/>
                <a:cxnLst/>
                <a:rect r="r" b="b" t="t" l="l"/>
                <a:pathLst>
                  <a:path h="161675" w="1577785">
                    <a:moveTo>
                      <a:pt x="0" y="0"/>
                    </a:moveTo>
                    <a:lnTo>
                      <a:pt x="1577785" y="0"/>
                    </a:lnTo>
                    <a:lnTo>
                      <a:pt x="1577785" y="161675"/>
                    </a:lnTo>
                    <a:lnTo>
                      <a:pt x="0" y="161675"/>
                    </a:lnTo>
                    <a:close/>
                  </a:path>
                </a:pathLst>
              </a:custGeom>
              <a:solidFill>
                <a:srgbClr val="124296"/>
              </a:solidFill>
            </p:spPr>
          </p:sp>
          <p:sp>
            <p:nvSpPr>
              <p:cNvPr name="TextBox 26" id="26"/>
              <p:cNvSpPr txBox="true"/>
              <p:nvPr/>
            </p:nvSpPr>
            <p:spPr>
              <a:xfrm>
                <a:off x="0" y="-47625"/>
                <a:ext cx="1577785"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624207" y="80309"/>
              <a:ext cx="6739125"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sp>
        <p:nvSpPr>
          <p:cNvPr name="Freeform 28" id="28"/>
          <p:cNvSpPr/>
          <p:nvPr/>
        </p:nvSpPr>
        <p:spPr>
          <a:xfrm flipH="false" flipV="false" rot="0">
            <a:off x="4423133" y="2475455"/>
            <a:ext cx="9441734" cy="3576057"/>
          </a:xfrm>
          <a:custGeom>
            <a:avLst/>
            <a:gdLst/>
            <a:ahLst/>
            <a:cxnLst/>
            <a:rect r="r" b="b" t="t" l="l"/>
            <a:pathLst>
              <a:path h="3576057" w="9441734">
                <a:moveTo>
                  <a:pt x="0" y="0"/>
                </a:moveTo>
                <a:lnTo>
                  <a:pt x="9441734" y="0"/>
                </a:lnTo>
                <a:lnTo>
                  <a:pt x="9441734" y="3576056"/>
                </a:lnTo>
                <a:lnTo>
                  <a:pt x="0" y="3576056"/>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1595438"/>
            <a:ext cx="15335383" cy="4917367"/>
            <a:chOff x="0" y="0"/>
            <a:chExt cx="20447177" cy="6556489"/>
          </a:xfrm>
        </p:grpSpPr>
        <p:grpSp>
          <p:nvGrpSpPr>
            <p:cNvPr name="Group 8" id="8"/>
            <p:cNvGrpSpPr/>
            <p:nvPr/>
          </p:nvGrpSpPr>
          <p:grpSpPr>
            <a:xfrm rot="0">
              <a:off x="0" y="409239"/>
              <a:ext cx="20447177" cy="6147250"/>
              <a:chOff x="0" y="0"/>
              <a:chExt cx="4038949" cy="1214272"/>
            </a:xfrm>
          </p:grpSpPr>
          <p:sp>
            <p:nvSpPr>
              <p:cNvPr name="Freeform 9" id="9"/>
              <p:cNvSpPr/>
              <p:nvPr/>
            </p:nvSpPr>
            <p:spPr>
              <a:xfrm flipH="false" flipV="false" rot="0">
                <a:off x="0" y="0"/>
                <a:ext cx="4038948" cy="1214272"/>
              </a:xfrm>
              <a:custGeom>
                <a:avLst/>
                <a:gdLst/>
                <a:ahLst/>
                <a:cxnLst/>
                <a:rect r="r" b="b" t="t" l="l"/>
                <a:pathLst>
                  <a:path h="1214272" w="4038948">
                    <a:moveTo>
                      <a:pt x="0" y="0"/>
                    </a:moveTo>
                    <a:lnTo>
                      <a:pt x="4038948" y="0"/>
                    </a:lnTo>
                    <a:lnTo>
                      <a:pt x="4038948" y="1214272"/>
                    </a:lnTo>
                    <a:lnTo>
                      <a:pt x="0" y="1214272"/>
                    </a:lnTo>
                    <a:close/>
                  </a:path>
                </a:pathLst>
              </a:custGeom>
              <a:solidFill>
                <a:srgbClr val="FFBD59"/>
              </a:solidFill>
            </p:spPr>
          </p:sp>
          <p:sp>
            <p:nvSpPr>
              <p:cNvPr name="TextBox 10" id="10"/>
              <p:cNvSpPr txBox="true"/>
              <p:nvPr/>
            </p:nvSpPr>
            <p:spPr>
              <a:xfrm>
                <a:off x="0" y="-47625"/>
                <a:ext cx="4038949" cy="126189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815019" y="0"/>
              <a:ext cx="8817139" cy="818478"/>
              <a:chOff x="0" y="0"/>
              <a:chExt cx="1741657" cy="161675"/>
            </a:xfrm>
          </p:grpSpPr>
          <p:sp>
            <p:nvSpPr>
              <p:cNvPr name="Freeform 12" id="12"/>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3" id="13"/>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962791" y="80309"/>
              <a:ext cx="4521594"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grpSp>
      <p:sp>
        <p:nvSpPr>
          <p:cNvPr name="Freeform 15" id="15"/>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369166" y="6931528"/>
            <a:ext cx="15335383" cy="2975081"/>
            <a:chOff x="0" y="0"/>
            <a:chExt cx="4038949" cy="783560"/>
          </a:xfrm>
        </p:grpSpPr>
        <p:sp>
          <p:nvSpPr>
            <p:cNvPr name="Freeform 20" id="20"/>
            <p:cNvSpPr/>
            <p:nvPr/>
          </p:nvSpPr>
          <p:spPr>
            <a:xfrm flipH="false" flipV="false" rot="0">
              <a:off x="0" y="0"/>
              <a:ext cx="4038948" cy="783560"/>
            </a:xfrm>
            <a:custGeom>
              <a:avLst/>
              <a:gdLst/>
              <a:ahLst/>
              <a:cxnLst/>
              <a:rect r="r" b="b" t="t" l="l"/>
              <a:pathLst>
                <a:path h="783560" w="4038948">
                  <a:moveTo>
                    <a:pt x="0" y="0"/>
                  </a:moveTo>
                  <a:lnTo>
                    <a:pt x="4038948" y="0"/>
                  </a:lnTo>
                  <a:lnTo>
                    <a:pt x="4038948" y="783560"/>
                  </a:lnTo>
                  <a:lnTo>
                    <a:pt x="0" y="783560"/>
                  </a:lnTo>
                  <a:close/>
                </a:path>
              </a:pathLst>
            </a:custGeom>
            <a:solidFill>
              <a:srgbClr val="FFBD59"/>
            </a:solidFill>
          </p:spPr>
        </p:sp>
        <p:sp>
          <p:nvSpPr>
            <p:cNvPr name="TextBox 21" id="21"/>
            <p:cNvSpPr txBox="true"/>
            <p:nvPr/>
          </p:nvSpPr>
          <p:spPr>
            <a:xfrm>
              <a:off x="0" y="-47625"/>
              <a:ext cx="4038949" cy="83118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2091252" y="7452634"/>
            <a:ext cx="14058544" cy="2120899"/>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And if we sort the companies with percetentage_laid_off reaching 100% based on the total_laid_off they have. The company with the highest number of layoffs is </a:t>
            </a:r>
            <a:r>
              <a:rPr lang="en-US" sz="2000" b="true">
                <a:solidFill>
                  <a:srgbClr val="124296"/>
                </a:solidFill>
                <a:latin typeface="Work Sans Semi-Bold"/>
                <a:ea typeface="Work Sans Semi-Bold"/>
                <a:cs typeface="Work Sans Semi-Bold"/>
                <a:sym typeface="Work Sans Semi-Bold"/>
              </a:rPr>
              <a:t>Katerra </a:t>
            </a:r>
            <a:r>
              <a:rPr lang="en-US" sz="2000" b="true">
                <a:solidFill>
                  <a:srgbClr val="000000"/>
                </a:solidFill>
                <a:latin typeface="Work Sans Semi-Bold"/>
                <a:ea typeface="Work Sans Semi-Bold"/>
                <a:cs typeface="Work Sans Semi-Bold"/>
                <a:sym typeface="Work Sans Semi-Bold"/>
              </a:rPr>
              <a:t>in the </a:t>
            </a:r>
            <a:r>
              <a:rPr lang="en-US" sz="2000" b="true">
                <a:solidFill>
                  <a:srgbClr val="124296"/>
                </a:solidFill>
                <a:latin typeface="Work Sans Semi-Bold"/>
                <a:ea typeface="Work Sans Semi-Bold"/>
                <a:cs typeface="Work Sans Semi-Bold"/>
                <a:sym typeface="Work Sans Semi-Bold"/>
              </a:rPr>
              <a:t>US </a:t>
            </a:r>
            <a:r>
              <a:rPr lang="en-US" sz="2000" b="true">
                <a:solidFill>
                  <a:srgbClr val="000000"/>
                </a:solidFill>
                <a:latin typeface="Work Sans Semi-Bold"/>
                <a:ea typeface="Work Sans Semi-Bold"/>
                <a:cs typeface="Work Sans Semi-Bold"/>
                <a:sym typeface="Work Sans Semi-Bold"/>
              </a:rPr>
              <a:t>with a total of </a:t>
            </a:r>
            <a:r>
              <a:rPr lang="en-US" sz="2000" b="true">
                <a:solidFill>
                  <a:srgbClr val="124296"/>
                </a:solidFill>
                <a:latin typeface="Work Sans Semi-Bold"/>
                <a:ea typeface="Work Sans Semi-Bold"/>
                <a:cs typeface="Work Sans Semi-Bold"/>
                <a:sym typeface="Work Sans Semi-Bold"/>
              </a:rPr>
              <a:t>2434 </a:t>
            </a:r>
            <a:r>
              <a:rPr lang="en-US" sz="2000" b="true">
                <a:solidFill>
                  <a:srgbClr val="000000"/>
                </a:solidFill>
                <a:latin typeface="Work Sans Semi-Bold"/>
                <a:ea typeface="Work Sans Semi-Bold"/>
                <a:cs typeface="Work Sans Semi-Bold"/>
                <a:sym typeface="Work Sans Semi-Bold"/>
              </a:rPr>
              <a:t>people. Katerra is an American construction technology company founded in 2015 by Michael Marks (former CEO of Flextronics and interim CEO of Tesla) and Fritz Wolff. The impact of the COVID-19 pandemic and the failure to raise additional capital worsened the company's financial situation. In June 2021, Katerra filed for Chapter 11 bankruptcy protection and announced the closure of most of its operations in the US.</a:t>
            </a:r>
          </a:p>
        </p:txBody>
      </p:sp>
      <p:grpSp>
        <p:nvGrpSpPr>
          <p:cNvPr name="Group 23" id="23"/>
          <p:cNvGrpSpPr/>
          <p:nvPr/>
        </p:nvGrpSpPr>
        <p:grpSpPr>
          <a:xfrm rot="0">
            <a:off x="6041530" y="6624599"/>
            <a:ext cx="5990654" cy="613859"/>
            <a:chOff x="0" y="0"/>
            <a:chExt cx="7987539" cy="818478"/>
          </a:xfrm>
        </p:grpSpPr>
        <p:grpSp>
          <p:nvGrpSpPr>
            <p:cNvPr name="Group 24" id="24"/>
            <p:cNvGrpSpPr/>
            <p:nvPr/>
          </p:nvGrpSpPr>
          <p:grpSpPr>
            <a:xfrm rot="0">
              <a:off x="0" y="0"/>
              <a:ext cx="7987539" cy="818478"/>
              <a:chOff x="0" y="0"/>
              <a:chExt cx="1577785" cy="161675"/>
            </a:xfrm>
          </p:grpSpPr>
          <p:sp>
            <p:nvSpPr>
              <p:cNvPr name="Freeform 25" id="25"/>
              <p:cNvSpPr/>
              <p:nvPr/>
            </p:nvSpPr>
            <p:spPr>
              <a:xfrm flipH="false" flipV="false" rot="0">
                <a:off x="0" y="0"/>
                <a:ext cx="1577785" cy="161675"/>
              </a:xfrm>
              <a:custGeom>
                <a:avLst/>
                <a:gdLst/>
                <a:ahLst/>
                <a:cxnLst/>
                <a:rect r="r" b="b" t="t" l="l"/>
                <a:pathLst>
                  <a:path h="161675" w="1577785">
                    <a:moveTo>
                      <a:pt x="0" y="0"/>
                    </a:moveTo>
                    <a:lnTo>
                      <a:pt x="1577785" y="0"/>
                    </a:lnTo>
                    <a:lnTo>
                      <a:pt x="1577785" y="161675"/>
                    </a:lnTo>
                    <a:lnTo>
                      <a:pt x="0" y="161675"/>
                    </a:lnTo>
                    <a:close/>
                  </a:path>
                </a:pathLst>
              </a:custGeom>
              <a:solidFill>
                <a:srgbClr val="124296"/>
              </a:solidFill>
            </p:spPr>
          </p:sp>
          <p:sp>
            <p:nvSpPr>
              <p:cNvPr name="TextBox 26" id="26"/>
              <p:cNvSpPr txBox="true"/>
              <p:nvPr/>
            </p:nvSpPr>
            <p:spPr>
              <a:xfrm>
                <a:off x="0" y="-47625"/>
                <a:ext cx="1577785"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624207" y="80309"/>
              <a:ext cx="6739125"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sp>
        <p:nvSpPr>
          <p:cNvPr name="Freeform 28" id="28"/>
          <p:cNvSpPr/>
          <p:nvPr/>
        </p:nvSpPr>
        <p:spPr>
          <a:xfrm flipH="false" flipV="false" rot="0">
            <a:off x="3961408" y="2477482"/>
            <a:ext cx="10150898" cy="3747067"/>
          </a:xfrm>
          <a:custGeom>
            <a:avLst/>
            <a:gdLst/>
            <a:ahLst/>
            <a:cxnLst/>
            <a:rect r="r" b="b" t="t" l="l"/>
            <a:pathLst>
              <a:path h="3747067" w="10150898">
                <a:moveTo>
                  <a:pt x="0" y="0"/>
                </a:moveTo>
                <a:lnTo>
                  <a:pt x="10150898" y="0"/>
                </a:lnTo>
                <a:lnTo>
                  <a:pt x="10150898" y="3747067"/>
                </a:lnTo>
                <a:lnTo>
                  <a:pt x="0" y="3747067"/>
                </a:lnTo>
                <a:lnTo>
                  <a:pt x="0" y="0"/>
                </a:lnTo>
                <a:close/>
              </a:path>
            </a:pathLst>
          </a:custGeom>
          <a:blipFill>
            <a:blip r:embed="rId8"/>
            <a:stretch>
              <a:fillRect l="0" t="0" r="0" b="-16149"/>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369166" y="1595438"/>
            <a:ext cx="15335383" cy="4917367"/>
            <a:chOff x="0" y="0"/>
            <a:chExt cx="20447177" cy="6556489"/>
          </a:xfrm>
        </p:grpSpPr>
        <p:grpSp>
          <p:nvGrpSpPr>
            <p:cNvPr name="Group 8" id="8"/>
            <p:cNvGrpSpPr/>
            <p:nvPr/>
          </p:nvGrpSpPr>
          <p:grpSpPr>
            <a:xfrm rot="0">
              <a:off x="0" y="409239"/>
              <a:ext cx="20447177" cy="6147250"/>
              <a:chOff x="0" y="0"/>
              <a:chExt cx="4038949" cy="1214272"/>
            </a:xfrm>
          </p:grpSpPr>
          <p:sp>
            <p:nvSpPr>
              <p:cNvPr name="Freeform 9" id="9"/>
              <p:cNvSpPr/>
              <p:nvPr/>
            </p:nvSpPr>
            <p:spPr>
              <a:xfrm flipH="false" flipV="false" rot="0">
                <a:off x="0" y="0"/>
                <a:ext cx="4038948" cy="1214272"/>
              </a:xfrm>
              <a:custGeom>
                <a:avLst/>
                <a:gdLst/>
                <a:ahLst/>
                <a:cxnLst/>
                <a:rect r="r" b="b" t="t" l="l"/>
                <a:pathLst>
                  <a:path h="1214272" w="4038948">
                    <a:moveTo>
                      <a:pt x="0" y="0"/>
                    </a:moveTo>
                    <a:lnTo>
                      <a:pt x="4038948" y="0"/>
                    </a:lnTo>
                    <a:lnTo>
                      <a:pt x="4038948" y="1214272"/>
                    </a:lnTo>
                    <a:lnTo>
                      <a:pt x="0" y="1214272"/>
                    </a:lnTo>
                    <a:close/>
                  </a:path>
                </a:pathLst>
              </a:custGeom>
              <a:solidFill>
                <a:srgbClr val="FFBD59"/>
              </a:solidFill>
            </p:spPr>
          </p:sp>
          <p:sp>
            <p:nvSpPr>
              <p:cNvPr name="TextBox 10" id="10"/>
              <p:cNvSpPr txBox="true"/>
              <p:nvPr/>
            </p:nvSpPr>
            <p:spPr>
              <a:xfrm>
                <a:off x="0" y="-47625"/>
                <a:ext cx="4038949" cy="126189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815019" y="0"/>
              <a:ext cx="8817139" cy="818478"/>
              <a:chOff x="0" y="0"/>
              <a:chExt cx="1741657" cy="161675"/>
            </a:xfrm>
          </p:grpSpPr>
          <p:sp>
            <p:nvSpPr>
              <p:cNvPr name="Freeform 12" id="12"/>
              <p:cNvSpPr/>
              <p:nvPr/>
            </p:nvSpPr>
            <p:spPr>
              <a:xfrm flipH="false" flipV="false" rot="0">
                <a:off x="0" y="0"/>
                <a:ext cx="1741657" cy="161675"/>
              </a:xfrm>
              <a:custGeom>
                <a:avLst/>
                <a:gdLst/>
                <a:ahLst/>
                <a:cxnLst/>
                <a:rect r="r" b="b" t="t" l="l"/>
                <a:pathLst>
                  <a:path h="161675" w="1741657">
                    <a:moveTo>
                      <a:pt x="0" y="0"/>
                    </a:moveTo>
                    <a:lnTo>
                      <a:pt x="1741657" y="0"/>
                    </a:lnTo>
                    <a:lnTo>
                      <a:pt x="1741657" y="161675"/>
                    </a:lnTo>
                    <a:lnTo>
                      <a:pt x="0" y="161675"/>
                    </a:lnTo>
                    <a:close/>
                  </a:path>
                </a:pathLst>
              </a:custGeom>
              <a:solidFill>
                <a:srgbClr val="124296"/>
              </a:solidFill>
            </p:spPr>
          </p:sp>
          <p:sp>
            <p:nvSpPr>
              <p:cNvPr name="TextBox 13" id="13"/>
              <p:cNvSpPr txBox="true"/>
              <p:nvPr/>
            </p:nvSpPr>
            <p:spPr>
              <a:xfrm>
                <a:off x="0" y="-47625"/>
                <a:ext cx="1741657"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962791" y="80309"/>
              <a:ext cx="4521594"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grpSp>
      <p:sp>
        <p:nvSpPr>
          <p:cNvPr name="Freeform 15" id="15"/>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369166" y="6931528"/>
            <a:ext cx="15335383" cy="2975081"/>
            <a:chOff x="0" y="0"/>
            <a:chExt cx="4038949" cy="783560"/>
          </a:xfrm>
        </p:grpSpPr>
        <p:sp>
          <p:nvSpPr>
            <p:cNvPr name="Freeform 20" id="20"/>
            <p:cNvSpPr/>
            <p:nvPr/>
          </p:nvSpPr>
          <p:spPr>
            <a:xfrm flipH="false" flipV="false" rot="0">
              <a:off x="0" y="0"/>
              <a:ext cx="4038948" cy="783560"/>
            </a:xfrm>
            <a:custGeom>
              <a:avLst/>
              <a:gdLst/>
              <a:ahLst/>
              <a:cxnLst/>
              <a:rect r="r" b="b" t="t" l="l"/>
              <a:pathLst>
                <a:path h="783560" w="4038948">
                  <a:moveTo>
                    <a:pt x="0" y="0"/>
                  </a:moveTo>
                  <a:lnTo>
                    <a:pt x="4038948" y="0"/>
                  </a:lnTo>
                  <a:lnTo>
                    <a:pt x="4038948" y="783560"/>
                  </a:lnTo>
                  <a:lnTo>
                    <a:pt x="0" y="783560"/>
                  </a:lnTo>
                  <a:close/>
                </a:path>
              </a:pathLst>
            </a:custGeom>
            <a:solidFill>
              <a:srgbClr val="FFBD59"/>
            </a:solidFill>
          </p:spPr>
        </p:sp>
        <p:sp>
          <p:nvSpPr>
            <p:cNvPr name="TextBox 21" id="21"/>
            <p:cNvSpPr txBox="true"/>
            <p:nvPr/>
          </p:nvSpPr>
          <p:spPr>
            <a:xfrm>
              <a:off x="0" y="-47625"/>
              <a:ext cx="4038949" cy="83118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2091252" y="7585984"/>
            <a:ext cx="14058544" cy="1768474"/>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And we if sort again by funds_raised_millions to find which companies get the most funds. We found out the company that gets the most funds is </a:t>
            </a:r>
            <a:r>
              <a:rPr lang="en-US" sz="2000" b="true">
                <a:solidFill>
                  <a:srgbClr val="124296"/>
                </a:solidFill>
                <a:latin typeface="Work Sans Semi-Bold"/>
                <a:ea typeface="Work Sans Semi-Bold"/>
                <a:cs typeface="Work Sans Semi-Bold"/>
                <a:sym typeface="Work Sans Semi-Bold"/>
              </a:rPr>
              <a:t>Britishvolt (UK)</a:t>
            </a:r>
            <a:r>
              <a:rPr lang="en-US" sz="2000" b="true">
                <a:solidFill>
                  <a:srgbClr val="000000"/>
                </a:solidFill>
                <a:latin typeface="Work Sans Semi-Bold"/>
                <a:ea typeface="Work Sans Semi-Bold"/>
                <a:cs typeface="Work Sans Semi-Bold"/>
                <a:sym typeface="Work Sans Semi-Bold"/>
              </a:rPr>
              <a:t>. Despite raising an impressive </a:t>
            </a:r>
            <a:r>
              <a:rPr lang="en-US" sz="2000" b="true">
                <a:solidFill>
                  <a:srgbClr val="124296"/>
                </a:solidFill>
                <a:latin typeface="Work Sans Semi-Bold"/>
                <a:ea typeface="Work Sans Semi-Bold"/>
                <a:cs typeface="Work Sans Semi-Bold"/>
                <a:sym typeface="Work Sans Semi-Bold"/>
              </a:rPr>
              <a:t>$2.4 billion</a:t>
            </a:r>
            <a:r>
              <a:rPr lang="en-US" sz="2000" b="true">
                <a:solidFill>
                  <a:srgbClr val="000000"/>
                </a:solidFill>
                <a:latin typeface="Work Sans Semi-Bold"/>
                <a:ea typeface="Work Sans Semi-Bold"/>
                <a:cs typeface="Work Sans Semi-Bold"/>
                <a:sym typeface="Work Sans Semi-Bold"/>
              </a:rPr>
              <a:t> in funding, Britishvolt still ended up laying off all of its employees. This highlights a critical insight that even companies with massive financial backing are not immune to collapse, especially when faced with poor financial management, unstable market conditions, or operational challenges </a:t>
            </a:r>
          </a:p>
        </p:txBody>
      </p:sp>
      <p:grpSp>
        <p:nvGrpSpPr>
          <p:cNvPr name="Group 23" id="23"/>
          <p:cNvGrpSpPr/>
          <p:nvPr/>
        </p:nvGrpSpPr>
        <p:grpSpPr>
          <a:xfrm rot="0">
            <a:off x="6041530" y="6624599"/>
            <a:ext cx="5990654" cy="613859"/>
            <a:chOff x="0" y="0"/>
            <a:chExt cx="7987539" cy="818478"/>
          </a:xfrm>
        </p:grpSpPr>
        <p:grpSp>
          <p:nvGrpSpPr>
            <p:cNvPr name="Group 24" id="24"/>
            <p:cNvGrpSpPr/>
            <p:nvPr/>
          </p:nvGrpSpPr>
          <p:grpSpPr>
            <a:xfrm rot="0">
              <a:off x="0" y="0"/>
              <a:ext cx="7987539" cy="818478"/>
              <a:chOff x="0" y="0"/>
              <a:chExt cx="1577785" cy="161675"/>
            </a:xfrm>
          </p:grpSpPr>
          <p:sp>
            <p:nvSpPr>
              <p:cNvPr name="Freeform 25" id="25"/>
              <p:cNvSpPr/>
              <p:nvPr/>
            </p:nvSpPr>
            <p:spPr>
              <a:xfrm flipH="false" flipV="false" rot="0">
                <a:off x="0" y="0"/>
                <a:ext cx="1577785" cy="161675"/>
              </a:xfrm>
              <a:custGeom>
                <a:avLst/>
                <a:gdLst/>
                <a:ahLst/>
                <a:cxnLst/>
                <a:rect r="r" b="b" t="t" l="l"/>
                <a:pathLst>
                  <a:path h="161675" w="1577785">
                    <a:moveTo>
                      <a:pt x="0" y="0"/>
                    </a:moveTo>
                    <a:lnTo>
                      <a:pt x="1577785" y="0"/>
                    </a:lnTo>
                    <a:lnTo>
                      <a:pt x="1577785" y="161675"/>
                    </a:lnTo>
                    <a:lnTo>
                      <a:pt x="0" y="161675"/>
                    </a:lnTo>
                    <a:close/>
                  </a:path>
                </a:pathLst>
              </a:custGeom>
              <a:solidFill>
                <a:srgbClr val="124296"/>
              </a:solidFill>
            </p:spPr>
          </p:sp>
          <p:sp>
            <p:nvSpPr>
              <p:cNvPr name="TextBox 26" id="26"/>
              <p:cNvSpPr txBox="true"/>
              <p:nvPr/>
            </p:nvSpPr>
            <p:spPr>
              <a:xfrm>
                <a:off x="0" y="-47625"/>
                <a:ext cx="1577785"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624207" y="80309"/>
              <a:ext cx="6739125"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sp>
        <p:nvSpPr>
          <p:cNvPr name="Freeform 28" id="28"/>
          <p:cNvSpPr/>
          <p:nvPr/>
        </p:nvSpPr>
        <p:spPr>
          <a:xfrm flipH="false" flipV="false" rot="0">
            <a:off x="3496687" y="2496888"/>
            <a:ext cx="11301259" cy="3562479"/>
          </a:xfrm>
          <a:custGeom>
            <a:avLst/>
            <a:gdLst/>
            <a:ahLst/>
            <a:cxnLst/>
            <a:rect r="r" b="b" t="t" l="l"/>
            <a:pathLst>
              <a:path h="3562479" w="11301259">
                <a:moveTo>
                  <a:pt x="0" y="0"/>
                </a:moveTo>
                <a:lnTo>
                  <a:pt x="11301259" y="0"/>
                </a:lnTo>
                <a:lnTo>
                  <a:pt x="11301259" y="3562479"/>
                </a:lnTo>
                <a:lnTo>
                  <a:pt x="0" y="3562479"/>
                </a:lnTo>
                <a:lnTo>
                  <a:pt x="0" y="0"/>
                </a:lnTo>
                <a:close/>
              </a:path>
            </a:pathLst>
          </a:custGeom>
          <a:blipFill>
            <a:blip r:embed="rId8"/>
            <a:stretch>
              <a:fillRect l="0" t="0" r="0" b="-3204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6384" y="-5846079"/>
            <a:ext cx="23901779" cy="24358501"/>
          </a:xfrm>
          <a:custGeom>
            <a:avLst/>
            <a:gdLst/>
            <a:ahLst/>
            <a:cxnLst/>
            <a:rect r="r" b="b" t="t" l="l"/>
            <a:pathLst>
              <a:path h="24358501" w="23901779">
                <a:moveTo>
                  <a:pt x="0" y="0"/>
                </a:moveTo>
                <a:lnTo>
                  <a:pt x="23901779" y="0"/>
                </a:lnTo>
                <a:lnTo>
                  <a:pt x="23901779" y="24358501"/>
                </a:lnTo>
                <a:lnTo>
                  <a:pt x="0" y="24358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37352" y="490537"/>
            <a:ext cx="14613296" cy="1104900"/>
          </a:xfrm>
          <a:prstGeom prst="rect">
            <a:avLst/>
          </a:prstGeom>
        </p:spPr>
        <p:txBody>
          <a:bodyPr anchor="t" rtlCol="false" tIns="0" lIns="0" bIns="0" rIns="0">
            <a:spAutoFit/>
          </a:bodyPr>
          <a:lstStyle/>
          <a:p>
            <a:pPr algn="ctr">
              <a:lnSpc>
                <a:spcPts val="8625"/>
              </a:lnSpc>
            </a:pPr>
            <a:r>
              <a:rPr lang="en-US" b="true" sz="7500">
                <a:solidFill>
                  <a:srgbClr val="000000"/>
                </a:solidFill>
                <a:latin typeface="Aileron Heavy"/>
                <a:ea typeface="Aileron Heavy"/>
                <a:cs typeface="Aileron Heavy"/>
                <a:sym typeface="Aileron Heavy"/>
              </a:rPr>
              <a:t>KEY </a:t>
            </a:r>
            <a:r>
              <a:rPr lang="en-US" b="true" sz="7500">
                <a:solidFill>
                  <a:srgbClr val="124296"/>
                </a:solidFill>
                <a:latin typeface="Aileron Heavy"/>
                <a:ea typeface="Aileron Heavy"/>
                <a:cs typeface="Aileron Heavy"/>
                <a:sym typeface="Aileron Heavy"/>
              </a:rPr>
              <a:t>INSIGHTS</a:t>
            </a:r>
          </a:p>
        </p:txBody>
      </p:sp>
      <p:grpSp>
        <p:nvGrpSpPr>
          <p:cNvPr name="Group 4" id="4"/>
          <p:cNvGrpSpPr/>
          <p:nvPr/>
        </p:nvGrpSpPr>
        <p:grpSpPr>
          <a:xfrm rot="0">
            <a:off x="-514350" y="9354458"/>
            <a:ext cx="19323333" cy="1104302"/>
            <a:chOff x="0" y="0"/>
            <a:chExt cx="5089273" cy="290845"/>
          </a:xfrm>
        </p:grpSpPr>
        <p:sp>
          <p:nvSpPr>
            <p:cNvPr name="Freeform 5" id="5"/>
            <p:cNvSpPr/>
            <p:nvPr/>
          </p:nvSpPr>
          <p:spPr>
            <a:xfrm flipH="false" flipV="false" rot="0">
              <a:off x="0" y="0"/>
              <a:ext cx="5089273" cy="290845"/>
            </a:xfrm>
            <a:custGeom>
              <a:avLst/>
              <a:gdLst/>
              <a:ahLst/>
              <a:cxnLst/>
              <a:rect r="r" b="b" t="t" l="l"/>
              <a:pathLst>
                <a:path h="290845" w="5089273">
                  <a:moveTo>
                    <a:pt x="0" y="0"/>
                  </a:moveTo>
                  <a:lnTo>
                    <a:pt x="5089273" y="0"/>
                  </a:lnTo>
                  <a:lnTo>
                    <a:pt x="5089273" y="290845"/>
                  </a:lnTo>
                  <a:lnTo>
                    <a:pt x="0" y="290845"/>
                  </a:lnTo>
                  <a:close/>
                </a:path>
              </a:pathLst>
            </a:custGeom>
            <a:solidFill>
              <a:srgbClr val="124296"/>
            </a:solidFill>
          </p:spPr>
        </p:sp>
        <p:sp>
          <p:nvSpPr>
            <p:cNvPr name="TextBox 6" id="6"/>
            <p:cNvSpPr txBox="true"/>
            <p:nvPr/>
          </p:nvSpPr>
          <p:spPr>
            <a:xfrm>
              <a:off x="0" y="-47625"/>
              <a:ext cx="5089273" cy="3384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526177"/>
            <a:ext cx="1109503" cy="1338767"/>
          </a:xfrm>
          <a:custGeom>
            <a:avLst/>
            <a:gdLst/>
            <a:ahLst/>
            <a:cxnLst/>
            <a:rect r="r" b="b" t="t" l="l"/>
            <a:pathLst>
              <a:path h="1338767" w="1109503">
                <a:moveTo>
                  <a:pt x="0" y="0"/>
                </a:moveTo>
                <a:lnTo>
                  <a:pt x="1109503" y="0"/>
                </a:lnTo>
                <a:lnTo>
                  <a:pt x="1109503" y="1338767"/>
                </a:lnTo>
                <a:lnTo>
                  <a:pt x="0" y="1338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149797" y="526177"/>
            <a:ext cx="1109503" cy="1338767"/>
          </a:xfrm>
          <a:custGeom>
            <a:avLst/>
            <a:gdLst/>
            <a:ahLst/>
            <a:cxnLst/>
            <a:rect r="r" b="b" t="t" l="l"/>
            <a:pathLst>
              <a:path h="1338767" w="1109503">
                <a:moveTo>
                  <a:pt x="1109503" y="0"/>
                </a:moveTo>
                <a:lnTo>
                  <a:pt x="0" y="0"/>
                </a:lnTo>
                <a:lnTo>
                  <a:pt x="0" y="1338767"/>
                </a:lnTo>
                <a:lnTo>
                  <a:pt x="1109503" y="1338767"/>
                </a:lnTo>
                <a:lnTo>
                  <a:pt x="110950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5400000">
            <a:off x="380943" y="4854548"/>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5400000">
            <a:off x="17005393" y="4713086"/>
            <a:ext cx="908296" cy="577904"/>
          </a:xfrm>
          <a:custGeom>
            <a:avLst/>
            <a:gdLst/>
            <a:ahLst/>
            <a:cxnLst/>
            <a:rect r="r" b="b" t="t" l="l"/>
            <a:pathLst>
              <a:path h="577904" w="908296">
                <a:moveTo>
                  <a:pt x="0" y="577904"/>
                </a:moveTo>
                <a:lnTo>
                  <a:pt x="908297" y="577904"/>
                </a:lnTo>
                <a:lnTo>
                  <a:pt x="908297" y="0"/>
                </a:lnTo>
                <a:lnTo>
                  <a:pt x="0" y="0"/>
                </a:lnTo>
                <a:lnTo>
                  <a:pt x="0" y="57790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9604468" y="1895767"/>
            <a:ext cx="7566121" cy="6853100"/>
            <a:chOff x="0" y="0"/>
            <a:chExt cx="10088162" cy="9137466"/>
          </a:xfrm>
        </p:grpSpPr>
        <p:grpSp>
          <p:nvGrpSpPr>
            <p:cNvPr name="Group 12" id="12"/>
            <p:cNvGrpSpPr/>
            <p:nvPr/>
          </p:nvGrpSpPr>
          <p:grpSpPr>
            <a:xfrm rot="0">
              <a:off x="0" y="409239"/>
              <a:ext cx="10088162" cy="8728227"/>
              <a:chOff x="0" y="0"/>
              <a:chExt cx="1992723" cy="1724094"/>
            </a:xfrm>
          </p:grpSpPr>
          <p:sp>
            <p:nvSpPr>
              <p:cNvPr name="Freeform 13" id="13"/>
              <p:cNvSpPr/>
              <p:nvPr/>
            </p:nvSpPr>
            <p:spPr>
              <a:xfrm flipH="false" flipV="false" rot="0">
                <a:off x="0" y="0"/>
                <a:ext cx="1992723" cy="1724094"/>
              </a:xfrm>
              <a:custGeom>
                <a:avLst/>
                <a:gdLst/>
                <a:ahLst/>
                <a:cxnLst/>
                <a:rect r="r" b="b" t="t" l="l"/>
                <a:pathLst>
                  <a:path h="1724094" w="1992723">
                    <a:moveTo>
                      <a:pt x="0" y="0"/>
                    </a:moveTo>
                    <a:lnTo>
                      <a:pt x="1992723" y="0"/>
                    </a:lnTo>
                    <a:lnTo>
                      <a:pt x="1992723" y="1724094"/>
                    </a:lnTo>
                    <a:lnTo>
                      <a:pt x="0" y="1724094"/>
                    </a:lnTo>
                    <a:close/>
                  </a:path>
                </a:pathLst>
              </a:custGeom>
              <a:solidFill>
                <a:srgbClr val="FFBD59"/>
              </a:solidFill>
            </p:spPr>
          </p:sp>
          <p:sp>
            <p:nvSpPr>
              <p:cNvPr name="TextBox 14" id="14"/>
              <p:cNvSpPr txBox="true"/>
              <p:nvPr/>
            </p:nvSpPr>
            <p:spPr>
              <a:xfrm>
                <a:off x="0" y="-47625"/>
                <a:ext cx="1992723" cy="1771719"/>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821070" y="1152805"/>
              <a:ext cx="8527423" cy="7507816"/>
            </a:xfrm>
            <a:prstGeom prst="rect">
              <a:avLst/>
            </a:prstGeom>
          </p:spPr>
          <p:txBody>
            <a:bodyPr anchor="t" rtlCol="false" tIns="0" lIns="0" bIns="0" rIns="0">
              <a:spAutoFit/>
            </a:bodyPr>
            <a:lstStyle/>
            <a:p>
              <a:pPr algn="just">
                <a:lnSpc>
                  <a:spcPts val="2800"/>
                </a:lnSpc>
              </a:pPr>
              <a:r>
                <a:rPr lang="en-US" sz="2000" b="true">
                  <a:solidFill>
                    <a:srgbClr val="000000"/>
                  </a:solidFill>
                  <a:latin typeface="Work Sans Semi-Bold"/>
                  <a:ea typeface="Work Sans Semi-Bold"/>
                  <a:cs typeface="Work Sans Semi-Bold"/>
                  <a:sym typeface="Work Sans Semi-Bold"/>
                </a:rPr>
                <a:t>During the COVID-19 pandemic, tech giants such as </a:t>
              </a:r>
              <a:r>
                <a:rPr lang="en-US" sz="2000" b="true">
                  <a:solidFill>
                    <a:srgbClr val="124296"/>
                  </a:solidFill>
                  <a:latin typeface="Work Sans Semi-Bold"/>
                  <a:ea typeface="Work Sans Semi-Bold"/>
                  <a:cs typeface="Work Sans Semi-Bold"/>
                  <a:sym typeface="Work Sans Semi-Bold"/>
                </a:rPr>
                <a:t>Amazon</a:t>
              </a:r>
              <a:r>
                <a:rPr lang="en-US" sz="2000" b="true">
                  <a:solidFill>
                    <a:srgbClr val="000000"/>
                  </a:solidFill>
                  <a:latin typeface="Work Sans Semi-Bold"/>
                  <a:ea typeface="Work Sans Semi-Bold"/>
                  <a:cs typeface="Work Sans Semi-Bold"/>
                  <a:sym typeface="Work Sans Semi-Bold"/>
                </a:rPr>
                <a:t>, </a:t>
              </a:r>
              <a:r>
                <a:rPr lang="en-US" sz="2000" b="true">
                  <a:solidFill>
                    <a:srgbClr val="124296"/>
                  </a:solidFill>
                  <a:latin typeface="Work Sans Semi-Bold"/>
                  <a:ea typeface="Work Sans Semi-Bold"/>
                  <a:cs typeface="Work Sans Semi-Bold"/>
                  <a:sym typeface="Work Sans Semi-Bold"/>
                </a:rPr>
                <a:t>Google</a:t>
              </a:r>
              <a:r>
                <a:rPr lang="en-US" sz="2000" b="true">
                  <a:solidFill>
                    <a:srgbClr val="000000"/>
                  </a:solidFill>
                  <a:latin typeface="Work Sans Semi-Bold"/>
                  <a:ea typeface="Work Sans Semi-Bold"/>
                  <a:cs typeface="Work Sans Semi-Bold"/>
                  <a:sym typeface="Work Sans Semi-Bold"/>
                </a:rPr>
                <a:t>, and </a:t>
              </a:r>
              <a:r>
                <a:rPr lang="en-US" sz="2000" b="true">
                  <a:solidFill>
                    <a:srgbClr val="124296"/>
                  </a:solidFill>
                  <a:latin typeface="Work Sans Semi-Bold"/>
                  <a:ea typeface="Work Sans Semi-Bold"/>
                  <a:cs typeface="Work Sans Semi-Bold"/>
                  <a:sym typeface="Work Sans Semi-Bold"/>
                </a:rPr>
                <a:t>Meta </a:t>
              </a:r>
              <a:r>
                <a:rPr lang="en-US" sz="2000" b="true">
                  <a:solidFill>
                    <a:srgbClr val="000000"/>
                  </a:solidFill>
                  <a:latin typeface="Work Sans Semi-Bold"/>
                  <a:ea typeface="Work Sans Semi-Bold"/>
                  <a:cs typeface="Work Sans Semi-Bold"/>
                  <a:sym typeface="Work Sans Semi-Bold"/>
                </a:rPr>
                <a:t>saw a surge in demand for digital services, e-commerce, and online communication. This boom led to aggressive expansion and mass hiring across the industry. However, as the world shifted toward post-pandemic recovery, market demands normalized, operating costs rose, and investors started pushing for efficiency. As a result, these companies began executing large-scale layoffs: Amazon cut over </a:t>
              </a:r>
              <a:r>
                <a:rPr lang="en-US" sz="2000" b="true">
                  <a:solidFill>
                    <a:srgbClr val="124296"/>
                  </a:solidFill>
                  <a:latin typeface="Work Sans Semi-Bold"/>
                  <a:ea typeface="Work Sans Semi-Bold"/>
                  <a:cs typeface="Work Sans Semi-Bold"/>
                  <a:sym typeface="Work Sans Semi-Bold"/>
                </a:rPr>
                <a:t>18.000 </a:t>
              </a:r>
              <a:r>
                <a:rPr lang="en-US" sz="2000" b="true">
                  <a:solidFill>
                    <a:srgbClr val="000000"/>
                  </a:solidFill>
                  <a:latin typeface="Work Sans Semi-Bold"/>
                  <a:ea typeface="Work Sans Semi-Bold"/>
                  <a:cs typeface="Work Sans Semi-Bold"/>
                  <a:sym typeface="Work Sans Semi-Bold"/>
                </a:rPr>
                <a:t>employees, Meta laid off more than </a:t>
              </a:r>
              <a:r>
                <a:rPr lang="en-US" sz="2000" b="true">
                  <a:solidFill>
                    <a:srgbClr val="124296"/>
                  </a:solidFill>
                  <a:latin typeface="Work Sans Semi-Bold"/>
                  <a:ea typeface="Work Sans Semi-Bold"/>
                  <a:cs typeface="Work Sans Semi-Bold"/>
                  <a:sym typeface="Work Sans Semi-Bold"/>
                </a:rPr>
                <a:t>11.000</a:t>
              </a:r>
              <a:r>
                <a:rPr lang="en-US" sz="2000" b="true">
                  <a:solidFill>
                    <a:srgbClr val="000000"/>
                  </a:solidFill>
                  <a:latin typeface="Work Sans Semi-Bold"/>
                  <a:ea typeface="Work Sans Semi-Bold"/>
                  <a:cs typeface="Work Sans Semi-Bold"/>
                  <a:sym typeface="Work Sans Semi-Bold"/>
                </a:rPr>
                <a:t>, and Google reduced its workforce by </a:t>
              </a:r>
              <a:r>
                <a:rPr lang="en-US" sz="2000" b="true">
                  <a:solidFill>
                    <a:srgbClr val="124296"/>
                  </a:solidFill>
                  <a:latin typeface="Work Sans Semi-Bold"/>
                  <a:ea typeface="Work Sans Semi-Bold"/>
                  <a:cs typeface="Work Sans Semi-Bold"/>
                  <a:sym typeface="Work Sans Semi-Bold"/>
                </a:rPr>
                <a:t>12.000 </a:t>
              </a:r>
              <a:r>
                <a:rPr lang="en-US" sz="2000" b="true">
                  <a:solidFill>
                    <a:srgbClr val="000000"/>
                  </a:solidFill>
                  <a:latin typeface="Work Sans Semi-Bold"/>
                  <a:ea typeface="Work Sans Semi-Bold"/>
                  <a:cs typeface="Work Sans Semi-Bold"/>
                  <a:sym typeface="Work Sans Semi-Bold"/>
                </a:rPr>
                <a:t>in early 2023. This trend is strongly reflected in the data, where tech companies dominate the top of the layoff charts, in terms of total_laid_off.</a:t>
              </a:r>
            </a:p>
          </p:txBody>
        </p:sp>
        <p:grpSp>
          <p:nvGrpSpPr>
            <p:cNvPr name="Group 16" id="16"/>
            <p:cNvGrpSpPr/>
            <p:nvPr/>
          </p:nvGrpSpPr>
          <p:grpSpPr>
            <a:xfrm rot="0">
              <a:off x="2868995" y="0"/>
              <a:ext cx="4350172" cy="818478"/>
              <a:chOff x="0" y="0"/>
              <a:chExt cx="859293" cy="161675"/>
            </a:xfrm>
          </p:grpSpPr>
          <p:sp>
            <p:nvSpPr>
              <p:cNvPr name="Freeform 17" id="17"/>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18" id="18"/>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3208951" y="80309"/>
              <a:ext cx="3670261"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INSIGHTS</a:t>
              </a:r>
            </a:p>
          </p:txBody>
        </p:sp>
      </p:grpSp>
      <p:grpSp>
        <p:nvGrpSpPr>
          <p:cNvPr name="Group 20" id="20"/>
          <p:cNvGrpSpPr/>
          <p:nvPr/>
        </p:nvGrpSpPr>
        <p:grpSpPr>
          <a:xfrm rot="0">
            <a:off x="1412843" y="1864944"/>
            <a:ext cx="7566121" cy="6883923"/>
            <a:chOff x="0" y="0"/>
            <a:chExt cx="10088162" cy="9178564"/>
          </a:xfrm>
        </p:grpSpPr>
        <p:grpSp>
          <p:nvGrpSpPr>
            <p:cNvPr name="Group 21" id="21"/>
            <p:cNvGrpSpPr/>
            <p:nvPr/>
          </p:nvGrpSpPr>
          <p:grpSpPr>
            <a:xfrm rot="0">
              <a:off x="0" y="409239"/>
              <a:ext cx="10088162" cy="8769325"/>
              <a:chOff x="0" y="0"/>
              <a:chExt cx="1992723" cy="1732212"/>
            </a:xfrm>
          </p:grpSpPr>
          <p:sp>
            <p:nvSpPr>
              <p:cNvPr name="Freeform 22" id="22"/>
              <p:cNvSpPr/>
              <p:nvPr/>
            </p:nvSpPr>
            <p:spPr>
              <a:xfrm flipH="false" flipV="false" rot="0">
                <a:off x="0" y="0"/>
                <a:ext cx="1992723" cy="1732212"/>
              </a:xfrm>
              <a:custGeom>
                <a:avLst/>
                <a:gdLst/>
                <a:ahLst/>
                <a:cxnLst/>
                <a:rect r="r" b="b" t="t" l="l"/>
                <a:pathLst>
                  <a:path h="1732212" w="1992723">
                    <a:moveTo>
                      <a:pt x="0" y="0"/>
                    </a:moveTo>
                    <a:lnTo>
                      <a:pt x="1992723" y="0"/>
                    </a:lnTo>
                    <a:lnTo>
                      <a:pt x="1992723" y="1732212"/>
                    </a:lnTo>
                    <a:lnTo>
                      <a:pt x="0" y="1732212"/>
                    </a:lnTo>
                    <a:close/>
                  </a:path>
                </a:pathLst>
              </a:custGeom>
              <a:solidFill>
                <a:srgbClr val="FFBD59"/>
              </a:solidFill>
            </p:spPr>
          </p:sp>
          <p:sp>
            <p:nvSpPr>
              <p:cNvPr name="TextBox 23" id="23"/>
              <p:cNvSpPr txBox="true"/>
              <p:nvPr/>
            </p:nvSpPr>
            <p:spPr>
              <a:xfrm>
                <a:off x="0" y="-47625"/>
                <a:ext cx="1992723" cy="1779837"/>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2868995" y="0"/>
              <a:ext cx="4350172" cy="818478"/>
              <a:chOff x="0" y="0"/>
              <a:chExt cx="859293" cy="161675"/>
            </a:xfrm>
          </p:grpSpPr>
          <p:sp>
            <p:nvSpPr>
              <p:cNvPr name="Freeform 25" id="25"/>
              <p:cNvSpPr/>
              <p:nvPr/>
            </p:nvSpPr>
            <p:spPr>
              <a:xfrm flipH="false" flipV="false" rot="0">
                <a:off x="0" y="0"/>
                <a:ext cx="859293" cy="161675"/>
              </a:xfrm>
              <a:custGeom>
                <a:avLst/>
                <a:gdLst/>
                <a:ahLst/>
                <a:cxnLst/>
                <a:rect r="r" b="b" t="t" l="l"/>
                <a:pathLst>
                  <a:path h="161675" w="859293">
                    <a:moveTo>
                      <a:pt x="0" y="0"/>
                    </a:moveTo>
                    <a:lnTo>
                      <a:pt x="859293" y="0"/>
                    </a:lnTo>
                    <a:lnTo>
                      <a:pt x="859293" y="161675"/>
                    </a:lnTo>
                    <a:lnTo>
                      <a:pt x="0" y="161675"/>
                    </a:lnTo>
                    <a:close/>
                  </a:path>
                </a:pathLst>
              </a:custGeom>
              <a:solidFill>
                <a:srgbClr val="124296"/>
              </a:solidFill>
            </p:spPr>
          </p:sp>
          <p:sp>
            <p:nvSpPr>
              <p:cNvPr name="TextBox 26" id="26"/>
              <p:cNvSpPr txBox="true"/>
              <p:nvPr/>
            </p:nvSpPr>
            <p:spPr>
              <a:xfrm>
                <a:off x="0" y="-47625"/>
                <a:ext cx="859293" cy="2093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3928656" y="80309"/>
              <a:ext cx="2230849" cy="600710"/>
            </a:xfrm>
            <a:prstGeom prst="rect">
              <a:avLst/>
            </a:prstGeom>
          </p:spPr>
          <p:txBody>
            <a:bodyPr anchor="t" rtlCol="false" tIns="0" lIns="0" bIns="0" rIns="0">
              <a:spAutoFit/>
            </a:bodyPr>
            <a:lstStyle/>
            <a:p>
              <a:pPr algn="ctr">
                <a:lnSpc>
                  <a:spcPts val="3780"/>
                </a:lnSpc>
              </a:pPr>
              <a:r>
                <a:rPr lang="en-US" b="true" sz="2700">
                  <a:solidFill>
                    <a:srgbClr val="FFFFFF"/>
                  </a:solidFill>
                  <a:latin typeface="Work Sans Semi-Bold"/>
                  <a:ea typeface="Work Sans Semi-Bold"/>
                  <a:cs typeface="Work Sans Semi-Bold"/>
                  <a:sym typeface="Work Sans Semi-Bold"/>
                </a:rPr>
                <a:t>QUERY</a:t>
              </a:r>
            </a:p>
          </p:txBody>
        </p:sp>
        <p:sp>
          <p:nvSpPr>
            <p:cNvPr name="Freeform 28" id="28"/>
            <p:cNvSpPr/>
            <p:nvPr/>
          </p:nvSpPr>
          <p:spPr>
            <a:xfrm flipH="false" flipV="false" rot="0">
              <a:off x="612446" y="1263890"/>
              <a:ext cx="8903810" cy="7254480"/>
            </a:xfrm>
            <a:custGeom>
              <a:avLst/>
              <a:gdLst/>
              <a:ahLst/>
              <a:cxnLst/>
              <a:rect r="r" b="b" t="t" l="l"/>
              <a:pathLst>
                <a:path h="7254480" w="8903810">
                  <a:moveTo>
                    <a:pt x="0" y="0"/>
                  </a:moveTo>
                  <a:lnTo>
                    <a:pt x="8903810" y="0"/>
                  </a:lnTo>
                  <a:lnTo>
                    <a:pt x="8903810" y="7254479"/>
                  </a:lnTo>
                  <a:lnTo>
                    <a:pt x="0" y="7254479"/>
                  </a:lnTo>
                  <a:lnTo>
                    <a:pt x="0" y="0"/>
                  </a:lnTo>
                  <a:close/>
                </a:path>
              </a:pathLst>
            </a:custGeom>
            <a:blipFill>
              <a:blip r:embed="rId8"/>
              <a:stretch>
                <a:fillRect l="0" t="0" r="-31716"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DAGnqGbdNIY</dc:identifier>
  <dcterms:modified xsi:type="dcterms:W3CDTF">2011-08-01T06:04:30Z</dcterms:modified>
  <cp:revision>1</cp:revision>
  <dc:title>EDA SQL</dc:title>
</cp:coreProperties>
</file>