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7"/>
  </p:notesMasterIdLst>
  <p:sldIdLst>
    <p:sldId id="258" r:id="rId2"/>
    <p:sldId id="283" r:id="rId3"/>
    <p:sldId id="284" r:id="rId4"/>
    <p:sldId id="285" r:id="rId5"/>
    <p:sldId id="286" r:id="rId6"/>
    <p:sldId id="261" r:id="rId7"/>
    <p:sldId id="275" r:id="rId8"/>
    <p:sldId id="278" r:id="rId9"/>
    <p:sldId id="279" r:id="rId10"/>
    <p:sldId id="280" r:id="rId11"/>
    <p:sldId id="281" r:id="rId12"/>
    <p:sldId id="263" r:id="rId13"/>
    <p:sldId id="274" r:id="rId14"/>
    <p:sldId id="287" r:id="rId15"/>
    <p:sldId id="28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53" d="100"/>
          <a:sy n="53" d="100"/>
        </p:scale>
        <p:origin x="77"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555097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695767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https://www.thrillist.com/entertainment/san-francisco/wtf-san-francisco-statistics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283759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https://www.thrillist.com/entertainment/san-francisco/wtf-san-francisco-statistics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120498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95911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sng" strike="noStrike" kern="1200" dirty="0" err="1">
                <a:solidFill>
                  <a:schemeClr val="tx1"/>
                </a:solidFill>
                <a:effectLst/>
                <a:latin typeface="+mn-lt"/>
                <a:ea typeface="+mn-ea"/>
                <a:cs typeface="+mn-cs"/>
              </a:rPr>
              <a:t>MasterData</a:t>
            </a:r>
            <a:r>
              <a:rPr lang="en-US" dirty="0"/>
              <a:t> </a:t>
            </a:r>
            <a:r>
              <a:rPr lang="en-US" sz="1200" b="0" i="0" u="none" strike="noStrike" kern="1200" dirty="0">
                <a:solidFill>
                  <a:schemeClr val="tx1"/>
                </a:solidFill>
                <a:effectLst/>
                <a:latin typeface="+mn-lt"/>
                <a:ea typeface="+mn-ea"/>
                <a:cs typeface="+mn-cs"/>
              </a:rPr>
              <a:t>Replaced 'S.F.' and 'SF' city values with 'San Francisco'</a:t>
            </a:r>
            <a:r>
              <a:rPr lang="en-US" dirty="0"/>
              <a:t> </a:t>
            </a:r>
            <a:r>
              <a:rPr lang="en-US" sz="1200" b="0" i="0" u="none" strike="noStrike" kern="1200" dirty="0">
                <a:solidFill>
                  <a:schemeClr val="tx1"/>
                </a:solidFill>
                <a:effectLst/>
                <a:latin typeface="+mn-lt"/>
                <a:ea typeface="+mn-ea"/>
                <a:cs typeface="+mn-cs"/>
              </a:rPr>
              <a:t>Checked for missing and Null values</a:t>
            </a:r>
            <a:r>
              <a:rPr lang="en-US" dirty="0"/>
              <a:t> </a:t>
            </a:r>
            <a:r>
              <a:rPr lang="en-US" sz="1200" b="0" i="0" u="none" strike="noStrike" kern="1200" dirty="0">
                <a:solidFill>
                  <a:schemeClr val="tx1"/>
                </a:solidFill>
                <a:effectLst/>
                <a:latin typeface="+mn-lt"/>
                <a:ea typeface="+mn-ea"/>
                <a:cs typeface="+mn-cs"/>
              </a:rPr>
              <a:t>Replaced and combined identical values in owner city</a:t>
            </a:r>
            <a:r>
              <a:rPr lang="en-US" dirty="0"/>
              <a:t> </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224449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447547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109027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517744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076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003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9672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215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0632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136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9247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8461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3673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4855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3924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4/26/2018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750559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jpeg"/><Relationship Id="rId7" Type="http://schemas.openxmlformats.org/officeDocument/2006/relationships/image" Target="../media/image19.png"/><Relationship Id="rId12"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jpe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jpeg"/><Relationship Id="rId1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Related image">
            <a:extLst>
              <a:ext uri="{FF2B5EF4-FFF2-40B4-BE49-F238E27FC236}">
                <a16:creationId xmlns:a16="http://schemas.microsoft.com/office/drawing/2014/main" id="{699E859A-0A1C-4DD3-8331-261A02C8B35F}"/>
              </a:ext>
            </a:extLst>
          </p:cNvPr>
          <p:cNvPicPr>
            <a:picLocks noChangeAspect="1" noChangeArrowheads="1"/>
          </p:cNvPicPr>
          <p:nvPr/>
        </p:nvPicPr>
        <p:blipFill rotWithShape="1">
          <a:blip r:embed="rId3">
            <a:alphaModFix amt="50000"/>
            <a:grayscl/>
            <a:extLst>
              <a:ext uri="{28A0092B-C50C-407E-A947-70E740481C1C}">
                <a14:useLocalDpi xmlns:a14="http://schemas.microsoft.com/office/drawing/2010/main" val="0"/>
              </a:ext>
            </a:extLst>
          </a:blip>
          <a:srcRect t="30959" r="-1" b="12789"/>
          <a:stretch/>
        </p:blipFill>
        <p:spPr bwMode="auto">
          <a:xfrm>
            <a:off x="0" y="12357"/>
            <a:ext cx="12191695"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4976636" y="992221"/>
            <a:ext cx="6247308" cy="4873558"/>
          </a:xfrm>
        </p:spPr>
        <p:txBody>
          <a:bodyPr anchor="ctr">
            <a:normAutofit/>
          </a:bodyPr>
          <a:lstStyle/>
          <a:p>
            <a:r>
              <a:rPr lang="en-US" sz="4800" b="1" dirty="0"/>
              <a:t>San Francisco Health Department inspection reports and scoring for restaurants</a:t>
            </a:r>
            <a:endParaRPr lang="en-US" sz="4800" dirty="0"/>
          </a:p>
        </p:txBody>
      </p:sp>
      <p:sp>
        <p:nvSpPr>
          <p:cNvPr id="3" name="TextBox 2">
            <a:extLst>
              <a:ext uri="{FF2B5EF4-FFF2-40B4-BE49-F238E27FC236}">
                <a16:creationId xmlns:a16="http://schemas.microsoft.com/office/drawing/2014/main" id="{F5184E22-4D25-448A-9C84-12457F9FF008}"/>
              </a:ext>
            </a:extLst>
          </p:cNvPr>
          <p:cNvSpPr txBox="1"/>
          <p:nvPr/>
        </p:nvSpPr>
        <p:spPr>
          <a:xfrm>
            <a:off x="8106424" y="5392388"/>
            <a:ext cx="1785617" cy="369332"/>
          </a:xfrm>
          <a:prstGeom prst="rect">
            <a:avLst/>
          </a:prstGeom>
          <a:noFill/>
        </p:spPr>
        <p:txBody>
          <a:bodyPr wrap="none" rtlCol="0">
            <a:spAutoFit/>
          </a:bodyPr>
          <a:lstStyle/>
          <a:p>
            <a:r>
              <a:rPr lang="en-US" dirty="0"/>
              <a:t>By Melissa Fallon</a:t>
            </a:r>
          </a:p>
        </p:txBody>
      </p:sp>
      <p:sp>
        <p:nvSpPr>
          <p:cNvPr id="7" name="AutoShape 6" descr="Image result for health inspector bob's burgers">
            <a:extLst>
              <a:ext uri="{FF2B5EF4-FFF2-40B4-BE49-F238E27FC236}">
                <a16:creationId xmlns:a16="http://schemas.microsoft.com/office/drawing/2014/main" id="{2D7867A5-4B95-4D8F-A063-30765D195DE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9A94DCA8-2A94-4389-919B-C9A3E2390D26}"/>
              </a:ext>
            </a:extLst>
          </p:cNvPr>
          <p:cNvPicPr>
            <a:picLocks noChangeAspect="1"/>
          </p:cNvPicPr>
          <p:nvPr/>
        </p:nvPicPr>
        <p:blipFill>
          <a:blip r:embed="rId4"/>
          <a:stretch>
            <a:fillRect/>
          </a:stretch>
        </p:blipFill>
        <p:spPr>
          <a:xfrm>
            <a:off x="1065769" y="1523994"/>
            <a:ext cx="3868393" cy="3868393"/>
          </a:xfrm>
          <a:prstGeom prst="rect">
            <a:avLst/>
          </a:prstGeom>
        </p:spPr>
      </p:pic>
    </p:spTree>
    <p:extLst>
      <p:ext uri="{BB962C8B-B14F-4D97-AF65-F5344CB8AC3E}">
        <p14:creationId xmlns:p14="http://schemas.microsoft.com/office/powerpoint/2010/main" val="183975287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62EA9482-6B40-4098-8AF6-68AFA8138C07}"/>
              </a:ext>
            </a:extLst>
          </p:cNvPr>
          <p:cNvPicPr>
            <a:picLocks noChangeAspect="1"/>
          </p:cNvPicPr>
          <p:nvPr/>
        </p:nvPicPr>
        <p:blipFill>
          <a:blip r:embed="rId2"/>
          <a:stretch>
            <a:fillRect/>
          </a:stretch>
        </p:blipFill>
        <p:spPr>
          <a:xfrm>
            <a:off x="1875495" y="643467"/>
            <a:ext cx="8441010" cy="5571066"/>
          </a:xfrm>
          <a:prstGeom prst="rect">
            <a:avLst/>
          </a:prstGeom>
        </p:spPr>
      </p:pic>
    </p:spTree>
    <p:extLst>
      <p:ext uri="{BB962C8B-B14F-4D97-AF65-F5344CB8AC3E}">
        <p14:creationId xmlns:p14="http://schemas.microsoft.com/office/powerpoint/2010/main" val="95777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 name="Picture 2" descr="A close up of a map&#10;&#10;Description generated with high confidence">
            <a:extLst>
              <a:ext uri="{FF2B5EF4-FFF2-40B4-BE49-F238E27FC236}">
                <a16:creationId xmlns:a16="http://schemas.microsoft.com/office/drawing/2014/main" id="{638DB0D5-7027-468B-B8B7-674C282AB2CC}"/>
              </a:ext>
            </a:extLst>
          </p:cNvPr>
          <p:cNvPicPr>
            <a:picLocks noChangeAspect="1"/>
          </p:cNvPicPr>
          <p:nvPr/>
        </p:nvPicPr>
        <p:blipFill>
          <a:blip r:embed="rId2"/>
          <a:stretch>
            <a:fillRect/>
          </a:stretch>
        </p:blipFill>
        <p:spPr>
          <a:xfrm>
            <a:off x="2088040" y="643467"/>
            <a:ext cx="8015920" cy="5571066"/>
          </a:xfrm>
          <a:prstGeom prst="rect">
            <a:avLst/>
          </a:prstGeom>
        </p:spPr>
      </p:pic>
      <p:sp>
        <p:nvSpPr>
          <p:cNvPr id="5" name="Rectangle 4">
            <a:extLst>
              <a:ext uri="{FF2B5EF4-FFF2-40B4-BE49-F238E27FC236}">
                <a16:creationId xmlns:a16="http://schemas.microsoft.com/office/drawing/2014/main" id="{04CAA93D-2ADE-4853-A552-41FAD574C71B}"/>
              </a:ext>
            </a:extLst>
          </p:cNvPr>
          <p:cNvSpPr/>
          <p:nvPr/>
        </p:nvSpPr>
        <p:spPr>
          <a:xfrm>
            <a:off x="1024242" y="1451676"/>
            <a:ext cx="2021789" cy="1569660"/>
          </a:xfrm>
          <a:prstGeom prst="rect">
            <a:avLst/>
          </a:prstGeom>
        </p:spPr>
        <p:txBody>
          <a:bodyPr wrap="square">
            <a:spAutoFit/>
          </a:bodyPr>
          <a:lstStyle/>
          <a:p>
            <a:endParaRPr lang="en-US" sz="1600" dirty="0"/>
          </a:p>
          <a:p>
            <a:r>
              <a:rPr lang="en-US" sz="1600" cap="all" dirty="0">
                <a:highlight>
                  <a:srgbClr val="000000"/>
                </a:highlight>
              </a:rPr>
              <a:t>#1 94121: Outer Richmond</a:t>
            </a:r>
          </a:p>
          <a:p>
            <a:endParaRPr lang="en-US" sz="1600" cap="all" dirty="0"/>
          </a:p>
          <a:p>
            <a:endParaRPr lang="en-US" sz="1600" cap="all" dirty="0"/>
          </a:p>
          <a:p>
            <a:endParaRPr lang="en-US" sz="1600" cap="all" dirty="0"/>
          </a:p>
        </p:txBody>
      </p:sp>
      <p:cxnSp>
        <p:nvCxnSpPr>
          <p:cNvPr id="7" name="Straight Arrow Connector 6">
            <a:extLst>
              <a:ext uri="{FF2B5EF4-FFF2-40B4-BE49-F238E27FC236}">
                <a16:creationId xmlns:a16="http://schemas.microsoft.com/office/drawing/2014/main" id="{29AFCA12-9926-4BBD-A36B-7F056B749040}"/>
              </a:ext>
            </a:extLst>
          </p:cNvPr>
          <p:cNvCxnSpPr/>
          <p:nvPr/>
        </p:nvCxnSpPr>
        <p:spPr>
          <a:xfrm>
            <a:off x="2273643" y="2038865"/>
            <a:ext cx="2557849" cy="6054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2BEB709-09D9-43CC-8F3F-285CF99E35EE}"/>
              </a:ext>
            </a:extLst>
          </p:cNvPr>
          <p:cNvSpPr/>
          <p:nvPr/>
        </p:nvSpPr>
        <p:spPr>
          <a:xfrm>
            <a:off x="9751603" y="3892790"/>
            <a:ext cx="1814885" cy="584775"/>
          </a:xfrm>
          <a:prstGeom prst="rect">
            <a:avLst/>
          </a:prstGeom>
        </p:spPr>
        <p:txBody>
          <a:bodyPr wrap="square">
            <a:spAutoFit/>
          </a:bodyPr>
          <a:lstStyle/>
          <a:p>
            <a:r>
              <a:rPr lang="en-US" sz="1600" cap="all" dirty="0">
                <a:highlight>
                  <a:srgbClr val="000000"/>
                </a:highlight>
              </a:rPr>
              <a:t>#2 94124: </a:t>
            </a:r>
            <a:r>
              <a:rPr lang="en-US" sz="1600" dirty="0">
                <a:highlight>
                  <a:srgbClr val="000000"/>
                </a:highlight>
              </a:rPr>
              <a:t>Bayview-Hunters Point</a:t>
            </a:r>
            <a:endParaRPr lang="en-US" sz="1600" cap="all" dirty="0">
              <a:highlight>
                <a:srgbClr val="000000"/>
              </a:highlight>
            </a:endParaRPr>
          </a:p>
        </p:txBody>
      </p:sp>
      <p:sp>
        <p:nvSpPr>
          <p:cNvPr id="15" name="Rectangle 14">
            <a:extLst>
              <a:ext uri="{FF2B5EF4-FFF2-40B4-BE49-F238E27FC236}">
                <a16:creationId xmlns:a16="http://schemas.microsoft.com/office/drawing/2014/main" id="{E9A11388-8563-499C-951E-8EA9495F6704}"/>
              </a:ext>
            </a:extLst>
          </p:cNvPr>
          <p:cNvSpPr/>
          <p:nvPr/>
        </p:nvSpPr>
        <p:spPr>
          <a:xfrm>
            <a:off x="6284618" y="1756549"/>
            <a:ext cx="1718873" cy="584775"/>
          </a:xfrm>
          <a:prstGeom prst="rect">
            <a:avLst/>
          </a:prstGeom>
        </p:spPr>
        <p:txBody>
          <a:bodyPr wrap="square">
            <a:spAutoFit/>
          </a:bodyPr>
          <a:lstStyle/>
          <a:p>
            <a:r>
              <a:rPr lang="en-US" sz="1600" cap="all" dirty="0">
                <a:highlight>
                  <a:srgbClr val="000000"/>
                </a:highlight>
              </a:rPr>
              <a:t>#3 94117: </a:t>
            </a:r>
            <a:r>
              <a:rPr lang="en-US" sz="1600" dirty="0">
                <a:highlight>
                  <a:srgbClr val="000000"/>
                </a:highlight>
              </a:rPr>
              <a:t>Haight-Ashbury</a:t>
            </a:r>
            <a:endParaRPr lang="en-US" sz="1600" cap="all" dirty="0">
              <a:highlight>
                <a:srgbClr val="000000"/>
              </a:highlight>
            </a:endParaRPr>
          </a:p>
        </p:txBody>
      </p:sp>
      <p:sp>
        <p:nvSpPr>
          <p:cNvPr id="16" name="Rectangle 15">
            <a:extLst>
              <a:ext uri="{FF2B5EF4-FFF2-40B4-BE49-F238E27FC236}">
                <a16:creationId xmlns:a16="http://schemas.microsoft.com/office/drawing/2014/main" id="{02E59CB1-FB17-4ACC-9264-4A78ADA264CB}"/>
              </a:ext>
            </a:extLst>
          </p:cNvPr>
          <p:cNvSpPr/>
          <p:nvPr/>
        </p:nvSpPr>
        <p:spPr>
          <a:xfrm>
            <a:off x="2409483" y="4621494"/>
            <a:ext cx="2422009" cy="830997"/>
          </a:xfrm>
          <a:prstGeom prst="rect">
            <a:avLst/>
          </a:prstGeom>
        </p:spPr>
        <p:txBody>
          <a:bodyPr wrap="square">
            <a:spAutoFit/>
          </a:bodyPr>
          <a:lstStyle/>
          <a:p>
            <a:r>
              <a:rPr lang="en-US" sz="1600" cap="all" dirty="0">
                <a:highlight>
                  <a:srgbClr val="000000"/>
                </a:highlight>
              </a:rPr>
              <a:t>#4 94127: </a:t>
            </a:r>
            <a:r>
              <a:rPr lang="en-US" sz="1600" dirty="0">
                <a:highlight>
                  <a:srgbClr val="000000"/>
                </a:highlight>
              </a:rPr>
              <a:t>St. Francis Wood/</a:t>
            </a:r>
            <a:r>
              <a:rPr lang="en-US" sz="1600" dirty="0" err="1">
                <a:highlight>
                  <a:srgbClr val="000000"/>
                </a:highlight>
              </a:rPr>
              <a:t>Miraloma</a:t>
            </a:r>
            <a:r>
              <a:rPr lang="en-US" sz="1600" dirty="0">
                <a:highlight>
                  <a:srgbClr val="000000"/>
                </a:highlight>
              </a:rPr>
              <a:t>/West </a:t>
            </a:r>
            <a:r>
              <a:rPr lang="en-US" sz="1600" dirty="0"/>
              <a:t>Portal</a:t>
            </a:r>
          </a:p>
        </p:txBody>
      </p:sp>
      <p:sp>
        <p:nvSpPr>
          <p:cNvPr id="17" name="Rectangle 16">
            <a:extLst>
              <a:ext uri="{FF2B5EF4-FFF2-40B4-BE49-F238E27FC236}">
                <a16:creationId xmlns:a16="http://schemas.microsoft.com/office/drawing/2014/main" id="{59BD732A-5562-4CE1-9621-F20C6968A8FA}"/>
              </a:ext>
            </a:extLst>
          </p:cNvPr>
          <p:cNvSpPr/>
          <p:nvPr/>
        </p:nvSpPr>
        <p:spPr>
          <a:xfrm>
            <a:off x="7827414" y="2644346"/>
            <a:ext cx="1814885" cy="830997"/>
          </a:xfrm>
          <a:prstGeom prst="rect">
            <a:avLst/>
          </a:prstGeom>
        </p:spPr>
        <p:txBody>
          <a:bodyPr wrap="square">
            <a:spAutoFit/>
          </a:bodyPr>
          <a:lstStyle/>
          <a:p>
            <a:r>
              <a:rPr lang="en-US" sz="1600" cap="all" dirty="0">
                <a:highlight>
                  <a:srgbClr val="000000"/>
                </a:highlight>
              </a:rPr>
              <a:t>#5 94131: </a:t>
            </a:r>
            <a:r>
              <a:rPr lang="en-US" sz="1600" dirty="0">
                <a:highlight>
                  <a:srgbClr val="000000"/>
                </a:highlight>
              </a:rPr>
              <a:t>Twin Peaks-Glen Park/Noe Valley</a:t>
            </a:r>
            <a:endParaRPr lang="en-US" sz="1600" cap="all" dirty="0">
              <a:highlight>
                <a:srgbClr val="000000"/>
              </a:highlight>
            </a:endParaRPr>
          </a:p>
        </p:txBody>
      </p:sp>
      <p:cxnSp>
        <p:nvCxnSpPr>
          <p:cNvPr id="21" name="Straight Arrow Connector 20">
            <a:extLst>
              <a:ext uri="{FF2B5EF4-FFF2-40B4-BE49-F238E27FC236}">
                <a16:creationId xmlns:a16="http://schemas.microsoft.com/office/drawing/2014/main" id="{B4A8DFE3-1260-459D-915A-32293E5769EE}"/>
              </a:ext>
            </a:extLst>
          </p:cNvPr>
          <p:cNvCxnSpPr/>
          <p:nvPr/>
        </p:nvCxnSpPr>
        <p:spPr>
          <a:xfrm>
            <a:off x="6799478" y="2360107"/>
            <a:ext cx="222422" cy="5684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866ADCA-CAC5-4005-9FF8-10BD46191A1F}"/>
              </a:ext>
            </a:extLst>
          </p:cNvPr>
          <p:cNvCxnSpPr>
            <a:stCxn id="14" idx="2"/>
          </p:cNvCxnSpPr>
          <p:nvPr/>
        </p:nvCxnSpPr>
        <p:spPr>
          <a:xfrm flipH="1">
            <a:off x="9465276" y="4477565"/>
            <a:ext cx="1193770" cy="1439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46DE7C8-5AB7-48B7-B1EA-C83D0D96E1F3}"/>
              </a:ext>
            </a:extLst>
          </p:cNvPr>
          <p:cNvCxnSpPr/>
          <p:nvPr/>
        </p:nvCxnSpPr>
        <p:spPr>
          <a:xfrm flipV="1">
            <a:off x="4176584" y="4640972"/>
            <a:ext cx="1919416" cy="3166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18F66E-F0AF-47DC-B6E3-C58DC5195D26}"/>
              </a:ext>
            </a:extLst>
          </p:cNvPr>
          <p:cNvCxnSpPr/>
          <p:nvPr/>
        </p:nvCxnSpPr>
        <p:spPr>
          <a:xfrm flipH="1">
            <a:off x="7500551" y="3429000"/>
            <a:ext cx="1025611" cy="8155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106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1374C87D-ACD4-4198-8FA0-EDCE43B637F5}"/>
              </a:ext>
            </a:extLst>
          </p:cNvPr>
          <p:cNvPicPr>
            <a:picLocks noChangeAspect="1"/>
          </p:cNvPicPr>
          <p:nvPr/>
        </p:nvPicPr>
        <p:blipFill>
          <a:blip r:embed="rId3"/>
          <a:stretch>
            <a:fillRect/>
          </a:stretch>
        </p:blipFill>
        <p:spPr>
          <a:xfrm>
            <a:off x="3253619" y="643467"/>
            <a:ext cx="8250522" cy="5571066"/>
          </a:xfrm>
          <a:prstGeom prst="rect">
            <a:avLst/>
          </a:prstGeom>
        </p:spPr>
      </p:pic>
      <p:sp>
        <p:nvSpPr>
          <p:cNvPr id="18" name="TextBox 17">
            <a:extLst>
              <a:ext uri="{FF2B5EF4-FFF2-40B4-BE49-F238E27FC236}">
                <a16:creationId xmlns:a16="http://schemas.microsoft.com/office/drawing/2014/main" id="{ABE8AEF5-AE1E-4C8C-A80E-85F251B5D038}"/>
              </a:ext>
            </a:extLst>
          </p:cNvPr>
          <p:cNvSpPr txBox="1"/>
          <p:nvPr/>
        </p:nvSpPr>
        <p:spPr>
          <a:xfrm>
            <a:off x="655683" y="1729945"/>
            <a:ext cx="2347784" cy="2585323"/>
          </a:xfrm>
          <a:prstGeom prst="rect">
            <a:avLst/>
          </a:prstGeom>
          <a:noFill/>
        </p:spPr>
        <p:txBody>
          <a:bodyPr wrap="square" rtlCol="0">
            <a:spAutoFit/>
          </a:bodyPr>
          <a:lstStyle/>
          <a:p>
            <a:r>
              <a:rPr lang="en-US" dirty="0"/>
              <a:t>Highest times of the year restaurants</a:t>
            </a:r>
          </a:p>
          <a:p>
            <a:r>
              <a:rPr lang="en-US" dirty="0"/>
              <a:t>receive heath violations</a:t>
            </a:r>
          </a:p>
          <a:p>
            <a:r>
              <a:rPr lang="en-US" dirty="0"/>
              <a:t>is March through June. Which happen to be </a:t>
            </a:r>
          </a:p>
          <a:p>
            <a:r>
              <a:rPr lang="en-US" dirty="0"/>
              <a:t>peak times of San Francisco </a:t>
            </a:r>
            <a:br>
              <a:rPr lang="en-US" dirty="0"/>
            </a:br>
            <a:r>
              <a:rPr lang="en-US" dirty="0"/>
              <a:t>tourism season. </a:t>
            </a:r>
          </a:p>
        </p:txBody>
      </p:sp>
      <p:pic>
        <p:nvPicPr>
          <p:cNvPr id="59" name="Picture 58">
            <a:extLst>
              <a:ext uri="{FF2B5EF4-FFF2-40B4-BE49-F238E27FC236}">
                <a16:creationId xmlns:a16="http://schemas.microsoft.com/office/drawing/2014/main" id="{ADE098C3-FEB5-4860-BAF6-5F7A254E8E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3925" y="729585"/>
            <a:ext cx="2090064" cy="1203771"/>
          </a:xfrm>
          <a:prstGeom prst="rect">
            <a:avLst/>
          </a:prstGeom>
        </p:spPr>
      </p:pic>
    </p:spTree>
    <p:extLst>
      <p:ext uri="{BB962C8B-B14F-4D97-AF65-F5344CB8AC3E}">
        <p14:creationId xmlns:p14="http://schemas.microsoft.com/office/powerpoint/2010/main" val="2464509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49961" y="1600199"/>
            <a:ext cx="3173482" cy="4297680"/>
          </a:xfrm>
        </p:spPr>
        <p:txBody>
          <a:bodyPr anchor="ctr">
            <a:normAutofit/>
          </a:bodyPr>
          <a:lstStyle/>
          <a:p>
            <a:r>
              <a:rPr lang="en-US" dirty="0"/>
              <a:t>Conclusions</a:t>
            </a:r>
          </a:p>
        </p:txBody>
      </p:sp>
      <p:sp>
        <p:nvSpPr>
          <p:cNvPr id="3" name="Content Placeholder 2"/>
          <p:cNvSpPr>
            <a:spLocks noGrp="1"/>
          </p:cNvSpPr>
          <p:nvPr>
            <p:ph idx="1"/>
          </p:nvPr>
        </p:nvSpPr>
        <p:spPr>
          <a:xfrm>
            <a:off x="4885151" y="1600199"/>
            <a:ext cx="6169703" cy="4297680"/>
          </a:xfrm>
        </p:spPr>
        <p:txBody>
          <a:bodyPr anchor="ctr">
            <a:normAutofit/>
          </a:bodyPr>
          <a:lstStyle/>
          <a:p>
            <a:r>
              <a:rPr lang="en-US" dirty="0"/>
              <a:t>Environment and location makes a lot of difference in whether or not a restaurant will receive a poor health food score.</a:t>
            </a:r>
          </a:p>
          <a:p>
            <a:pPr marL="0" indent="0">
              <a:buNone/>
            </a:pPr>
            <a:endParaRPr lang="en-US" dirty="0"/>
          </a:p>
          <a:p>
            <a:r>
              <a:rPr lang="en-US" dirty="0"/>
              <a:t>High Tourism seasons (Spring and Summer) show an increase in poor health rating. </a:t>
            </a:r>
            <a:endParaRPr dirty="0"/>
          </a:p>
        </p:txBody>
      </p:sp>
    </p:spTree>
    <p:extLst>
      <p:ext uri="{BB962C8B-B14F-4D97-AF65-F5344CB8AC3E}">
        <p14:creationId xmlns:p14="http://schemas.microsoft.com/office/powerpoint/2010/main" val="2783636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48903F-D331-4FA1-9F25-F8360B4FF1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3FE4B8D6-E1D1-4E81-A0B4-3F8CFD79D7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D568873-AC5E-4747-84CF-91FE27BBC3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687AD4-305D-424C-93C3-73EC88F0DF5A}"/>
              </a:ext>
            </a:extLst>
          </p:cNvPr>
          <p:cNvSpPr>
            <a:spLocks noGrp="1"/>
          </p:cNvSpPr>
          <p:nvPr>
            <p:ph type="title"/>
          </p:nvPr>
        </p:nvSpPr>
        <p:spPr>
          <a:xfrm>
            <a:off x="833002" y="365125"/>
            <a:ext cx="10520702" cy="1325563"/>
          </a:xfrm>
        </p:spPr>
        <p:txBody>
          <a:bodyPr>
            <a:normAutofit/>
          </a:bodyPr>
          <a:lstStyle/>
          <a:p>
            <a:r>
              <a:rPr lang="en-US" dirty="0"/>
              <a:t>Recommendations</a:t>
            </a:r>
          </a:p>
        </p:txBody>
      </p:sp>
      <p:sp>
        <p:nvSpPr>
          <p:cNvPr id="3" name="Content Placeholder 2">
            <a:extLst>
              <a:ext uri="{FF2B5EF4-FFF2-40B4-BE49-F238E27FC236}">
                <a16:creationId xmlns:a16="http://schemas.microsoft.com/office/drawing/2014/main" id="{D94909AA-54F9-4F19-9333-B68FDC6DBD2A}"/>
              </a:ext>
            </a:extLst>
          </p:cNvPr>
          <p:cNvSpPr>
            <a:spLocks noGrp="1"/>
          </p:cNvSpPr>
          <p:nvPr>
            <p:ph idx="1"/>
          </p:nvPr>
        </p:nvSpPr>
        <p:spPr/>
        <p:txBody>
          <a:bodyPr/>
          <a:lstStyle/>
          <a:p>
            <a:r>
              <a:rPr lang="en-US" dirty="0"/>
              <a:t>Along with customer satisfaction, have final recommendations have some basis on health food score.</a:t>
            </a:r>
          </a:p>
          <a:p>
            <a:endParaRPr lang="en-US" dirty="0"/>
          </a:p>
          <a:p>
            <a:r>
              <a:rPr lang="en-US" dirty="0"/>
              <a:t>Provide recommendations of restaurants in neighborhoods not as well known by tourists (aka. Hunter’s Point/ Bayview) for dinning options.</a:t>
            </a:r>
          </a:p>
          <a:p>
            <a:endParaRPr lang="en-US" dirty="0"/>
          </a:p>
        </p:txBody>
      </p:sp>
    </p:spTree>
    <p:extLst>
      <p:ext uri="{BB962C8B-B14F-4D97-AF65-F5344CB8AC3E}">
        <p14:creationId xmlns:p14="http://schemas.microsoft.com/office/powerpoint/2010/main" val="2967613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88DE854E-45B0-462B-A843-79804F7CA1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chemeClr val="tx1">
              <a:lumMod val="8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66604D4-E352-4D4D-AFB9-712327B6295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31766B3-F3D4-4819-8389-66C81ADA7065}"/>
              </a:ext>
            </a:extLst>
          </p:cNvPr>
          <p:cNvPicPr>
            <a:picLocks noChangeAspect="1"/>
          </p:cNvPicPr>
          <p:nvPr/>
        </p:nvPicPr>
        <p:blipFill>
          <a:blip r:embed="rId2"/>
          <a:stretch>
            <a:fillRect/>
          </a:stretch>
        </p:blipFill>
        <p:spPr>
          <a:xfrm>
            <a:off x="191351" y="604160"/>
            <a:ext cx="7343304" cy="4020458"/>
          </a:xfrm>
          <a:prstGeom prst="rect">
            <a:avLst/>
          </a:prstGeom>
        </p:spPr>
      </p:pic>
      <p:sp>
        <p:nvSpPr>
          <p:cNvPr id="2" name="Title 1">
            <a:extLst>
              <a:ext uri="{FF2B5EF4-FFF2-40B4-BE49-F238E27FC236}">
                <a16:creationId xmlns:a16="http://schemas.microsoft.com/office/drawing/2014/main" id="{FD73FE85-D042-4E51-A0F5-EEFD9C12410D}"/>
              </a:ext>
            </a:extLst>
          </p:cNvPr>
          <p:cNvSpPr>
            <a:spLocks noGrp="1"/>
          </p:cNvSpPr>
          <p:nvPr>
            <p:ph type="title"/>
          </p:nvPr>
        </p:nvSpPr>
        <p:spPr>
          <a:xfrm>
            <a:off x="950121" y="5529884"/>
            <a:ext cx="5693783" cy="1096331"/>
          </a:xfrm>
        </p:spPr>
        <p:txBody>
          <a:bodyPr>
            <a:normAutofit/>
          </a:bodyPr>
          <a:lstStyle/>
          <a:p>
            <a:r>
              <a:rPr lang="en-US" sz="4000" dirty="0"/>
              <a:t>Next Steps/Limitations</a:t>
            </a:r>
          </a:p>
        </p:txBody>
      </p:sp>
      <p:sp>
        <p:nvSpPr>
          <p:cNvPr id="3" name="Content Placeholder 2">
            <a:extLst>
              <a:ext uri="{FF2B5EF4-FFF2-40B4-BE49-F238E27FC236}">
                <a16:creationId xmlns:a16="http://schemas.microsoft.com/office/drawing/2014/main" id="{8A7B25B1-BB03-4F3F-8E09-CB302B709E4B}"/>
              </a:ext>
            </a:extLst>
          </p:cNvPr>
          <p:cNvSpPr>
            <a:spLocks noGrp="1"/>
          </p:cNvSpPr>
          <p:nvPr>
            <p:ph idx="1"/>
          </p:nvPr>
        </p:nvSpPr>
        <p:spPr>
          <a:xfrm>
            <a:off x="7534655" y="965199"/>
            <a:ext cx="4008101" cy="4020458"/>
          </a:xfrm>
        </p:spPr>
        <p:txBody>
          <a:bodyPr anchor="ctr">
            <a:normAutofit fontScale="92500" lnSpcReduction="20000"/>
          </a:bodyPr>
          <a:lstStyle/>
          <a:p>
            <a:r>
              <a:rPr lang="en-US" sz="2000" dirty="0"/>
              <a:t>Exploring how scores are reflected by cuisine type.</a:t>
            </a:r>
          </a:p>
          <a:p>
            <a:r>
              <a:rPr lang="en-US" sz="2000" dirty="0"/>
              <a:t>For restaurants with high health food scores in zip code with the poorest health food scores, what simplistic strategies are being utilized to keep scores high to pass onto other under preforming restaurants in the area.</a:t>
            </a:r>
          </a:p>
          <a:p>
            <a:r>
              <a:rPr lang="en-US" sz="2000" dirty="0"/>
              <a:t>Looking more in-depth into the ratio of number of restaurants in each zip code compared to health rating.</a:t>
            </a:r>
          </a:p>
          <a:p>
            <a:r>
              <a:rPr lang="en-US" sz="2000" dirty="0"/>
              <a:t>Pulling from other data sources and more recent health food scores to show improvements . Many restaurants from list may have shut down.</a:t>
            </a:r>
          </a:p>
          <a:p>
            <a:endParaRPr lang="en-US" sz="2000" dirty="0"/>
          </a:p>
          <a:p>
            <a:endParaRPr lang="en-US" sz="2000" dirty="0"/>
          </a:p>
        </p:txBody>
      </p:sp>
    </p:spTree>
    <p:extLst>
      <p:ext uri="{BB962C8B-B14F-4D97-AF65-F5344CB8AC3E}">
        <p14:creationId xmlns:p14="http://schemas.microsoft.com/office/powerpoint/2010/main" val="4130149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9F994-1817-4D6D-892F-BF9A42B3634F}"/>
              </a:ext>
            </a:extLst>
          </p:cNvPr>
          <p:cNvSpPr>
            <a:spLocks noGrp="1"/>
          </p:cNvSpPr>
          <p:nvPr>
            <p:ph type="title"/>
          </p:nvPr>
        </p:nvSpPr>
        <p:spPr>
          <a:xfrm>
            <a:off x="6948003" y="-1787479"/>
            <a:ext cx="5243997" cy="475924"/>
          </a:xfrm>
        </p:spPr>
        <p:txBody>
          <a:bodyPr>
            <a:normAutofit fontScale="90000"/>
          </a:bodyPr>
          <a:lstStyle/>
          <a:p>
            <a:endParaRPr lang="en-US" dirty="0"/>
          </a:p>
        </p:txBody>
      </p:sp>
      <p:pic>
        <p:nvPicPr>
          <p:cNvPr id="3084" name="Picture 12" descr="Image result for famous san francisco restaurants">
            <a:extLst>
              <a:ext uri="{FF2B5EF4-FFF2-40B4-BE49-F238E27FC236}">
                <a16:creationId xmlns:a16="http://schemas.microsoft.com/office/drawing/2014/main" id="{2C072B0E-5A4E-4B64-A8D2-6C762ACF003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78816" y="3286196"/>
            <a:ext cx="4275718" cy="359174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famous san francisco restaurants">
            <a:extLst>
              <a:ext uri="{FF2B5EF4-FFF2-40B4-BE49-F238E27FC236}">
                <a16:creationId xmlns:a16="http://schemas.microsoft.com/office/drawing/2014/main" id="{029232FA-CF17-44D5-A5BD-0273C12672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190712" cy="326625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famous san francisco restaurants">
            <a:extLst>
              <a:ext uri="{FF2B5EF4-FFF2-40B4-BE49-F238E27FC236}">
                <a16:creationId xmlns:a16="http://schemas.microsoft.com/office/drawing/2014/main" id="{41827B4F-9753-451A-AB44-11278D8B98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4534" y="3125953"/>
            <a:ext cx="4037466" cy="373204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famous san francisco restaurants">
            <a:extLst>
              <a:ext uri="{FF2B5EF4-FFF2-40B4-BE49-F238E27FC236}">
                <a16:creationId xmlns:a16="http://schemas.microsoft.com/office/drawing/2014/main" id="{3CBFCFA1-F49B-46A5-B244-48EC34347B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108687"/>
            <a:ext cx="4133796" cy="376167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descr="Image result for famous san francisco restaurants">
            <a:extLst>
              <a:ext uri="{FF2B5EF4-FFF2-40B4-BE49-F238E27FC236}">
                <a16:creationId xmlns:a16="http://schemas.microsoft.com/office/drawing/2014/main" id="{CC4B4B1F-7110-4909-86C0-44594BC80C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3796" y="-701"/>
            <a:ext cx="3924408" cy="328689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B26A3B0-29A8-4ABB-8748-19CDF71EBDB0}"/>
              </a:ext>
            </a:extLst>
          </p:cNvPr>
          <p:cNvSpPr/>
          <p:nvPr/>
        </p:nvSpPr>
        <p:spPr>
          <a:xfrm>
            <a:off x="3101546" y="4615432"/>
            <a:ext cx="7554094" cy="2062103"/>
          </a:xfrm>
          <a:prstGeom prst="rect">
            <a:avLst/>
          </a:prstGeom>
        </p:spPr>
        <p:txBody>
          <a:bodyPr wrap="square">
            <a:spAutoFit/>
          </a:bodyPr>
          <a:lstStyle/>
          <a:p>
            <a:r>
              <a:rPr lang="en-US" sz="3200" b="1" u="sng" dirty="0">
                <a:solidFill>
                  <a:schemeClr val="accent6">
                    <a:lumMod val="20000"/>
                    <a:lumOff val="80000"/>
                  </a:schemeClr>
                </a:solidFill>
                <a:highlight>
                  <a:srgbClr val="000000"/>
                </a:highlight>
                <a:latin typeface="Baskerville Old Face" panose="02020602080505020303" pitchFamily="18" charset="0"/>
              </a:rPr>
              <a:t>There are more than 8,000 restaurants and 700 bars within 15 miles of Downtown San Francisco, making the city one of the top culinary destinations in the country. </a:t>
            </a:r>
          </a:p>
        </p:txBody>
      </p:sp>
      <p:pic>
        <p:nvPicPr>
          <p:cNvPr id="3086" name="Picture 14" descr="https://cdn.vox-cdn.com/thumbor/TNG0pOu4OMjPUHz4Ht-VDetw6yE=/0x0:500x375/1200x900/filters:focal(0x0:500x375)/cdn.vox-cdn.com/uploads/chorus_image/image/45553726/johns_daytime.0.0.jpg">
            <a:extLst>
              <a:ext uri="{FF2B5EF4-FFF2-40B4-BE49-F238E27FC236}">
                <a16:creationId xmlns:a16="http://schemas.microsoft.com/office/drawing/2014/main" id="{26A2A3C4-085B-43A1-8383-EA167ECC26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58204" y="17681"/>
            <a:ext cx="4133796" cy="3078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255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9F994-1817-4D6D-892F-BF9A42B3634F}"/>
              </a:ext>
            </a:extLst>
          </p:cNvPr>
          <p:cNvSpPr>
            <a:spLocks noGrp="1"/>
          </p:cNvSpPr>
          <p:nvPr>
            <p:ph type="title"/>
          </p:nvPr>
        </p:nvSpPr>
        <p:spPr>
          <a:xfrm>
            <a:off x="6948003" y="-1787479"/>
            <a:ext cx="5243997" cy="475924"/>
          </a:xfrm>
        </p:spPr>
        <p:txBody>
          <a:bodyPr>
            <a:normAutofit fontScale="90000"/>
          </a:bodyPr>
          <a:lstStyle/>
          <a:p>
            <a:endParaRPr lang="en-US" dirty="0"/>
          </a:p>
        </p:txBody>
      </p:sp>
      <p:pic>
        <p:nvPicPr>
          <p:cNvPr id="3084" name="Picture 12" descr="Image result for famous san francisco restaurants">
            <a:extLst>
              <a:ext uri="{FF2B5EF4-FFF2-40B4-BE49-F238E27FC236}">
                <a16:creationId xmlns:a16="http://schemas.microsoft.com/office/drawing/2014/main" id="{2C072B0E-5A4E-4B64-A8D2-6C762ACF003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78816" y="3286196"/>
            <a:ext cx="4275718" cy="359174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famous san francisco restaurants">
            <a:extLst>
              <a:ext uri="{FF2B5EF4-FFF2-40B4-BE49-F238E27FC236}">
                <a16:creationId xmlns:a16="http://schemas.microsoft.com/office/drawing/2014/main" id="{029232FA-CF17-44D5-A5BD-0273C12672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190712" cy="326625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famous san francisco restaurants">
            <a:extLst>
              <a:ext uri="{FF2B5EF4-FFF2-40B4-BE49-F238E27FC236}">
                <a16:creationId xmlns:a16="http://schemas.microsoft.com/office/drawing/2014/main" id="{41827B4F-9753-451A-AB44-11278D8B98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1816" y="3125953"/>
            <a:ext cx="4080184" cy="373204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famous san francisco restaurants">
            <a:extLst>
              <a:ext uri="{FF2B5EF4-FFF2-40B4-BE49-F238E27FC236}">
                <a16:creationId xmlns:a16="http://schemas.microsoft.com/office/drawing/2014/main" id="{3CBFCFA1-F49B-46A5-B244-48EC34347B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096330"/>
            <a:ext cx="4133796" cy="376167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descr="Image result for famous san francisco restaurants">
            <a:extLst>
              <a:ext uri="{FF2B5EF4-FFF2-40B4-BE49-F238E27FC236}">
                <a16:creationId xmlns:a16="http://schemas.microsoft.com/office/drawing/2014/main" id="{CC4B4B1F-7110-4909-86C0-44594BC80C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3796" y="-701"/>
            <a:ext cx="3924408" cy="328689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B26A3B0-29A8-4ABB-8748-19CDF71EBDB0}"/>
              </a:ext>
            </a:extLst>
          </p:cNvPr>
          <p:cNvSpPr/>
          <p:nvPr/>
        </p:nvSpPr>
        <p:spPr>
          <a:xfrm>
            <a:off x="3878816" y="5196015"/>
            <a:ext cx="6971871" cy="1569660"/>
          </a:xfrm>
          <a:prstGeom prst="rect">
            <a:avLst/>
          </a:prstGeom>
        </p:spPr>
        <p:txBody>
          <a:bodyPr wrap="square">
            <a:spAutoFit/>
          </a:bodyPr>
          <a:lstStyle/>
          <a:p>
            <a:r>
              <a:rPr lang="en-US" sz="3200" b="1" u="sng" dirty="0">
                <a:solidFill>
                  <a:schemeClr val="accent6">
                    <a:lumMod val="20000"/>
                    <a:lumOff val="80000"/>
                  </a:schemeClr>
                </a:solidFill>
                <a:highlight>
                  <a:srgbClr val="000000"/>
                </a:highlight>
                <a:latin typeface="Baskerville Old Face" panose="02020602080505020303" pitchFamily="18" charset="0"/>
              </a:rPr>
              <a:t>Some of the most famous of these restaurants  have high health scores along with high customer ratings.  However…</a:t>
            </a:r>
          </a:p>
        </p:txBody>
      </p:sp>
      <p:sp>
        <p:nvSpPr>
          <p:cNvPr id="5" name="TextBox 4">
            <a:extLst>
              <a:ext uri="{FF2B5EF4-FFF2-40B4-BE49-F238E27FC236}">
                <a16:creationId xmlns:a16="http://schemas.microsoft.com/office/drawing/2014/main" id="{D41E6141-556F-4756-89B8-B714AFF7538E}"/>
              </a:ext>
            </a:extLst>
          </p:cNvPr>
          <p:cNvSpPr txBox="1"/>
          <p:nvPr/>
        </p:nvSpPr>
        <p:spPr>
          <a:xfrm>
            <a:off x="222422" y="345989"/>
            <a:ext cx="1704441" cy="523220"/>
          </a:xfrm>
          <a:prstGeom prst="rect">
            <a:avLst/>
          </a:prstGeom>
          <a:noFill/>
        </p:spPr>
        <p:txBody>
          <a:bodyPr wrap="none" rtlCol="0">
            <a:spAutoFit/>
          </a:bodyPr>
          <a:lstStyle/>
          <a:p>
            <a:r>
              <a:rPr lang="en-US" sz="2800" b="1" u="sng" dirty="0">
                <a:solidFill>
                  <a:srgbClr val="FFFF00"/>
                </a:solidFill>
                <a:highlight>
                  <a:srgbClr val="808080"/>
                </a:highlight>
              </a:rPr>
              <a:t>Score: 87</a:t>
            </a:r>
          </a:p>
        </p:txBody>
      </p:sp>
      <p:sp>
        <p:nvSpPr>
          <p:cNvPr id="8" name="TextBox 7">
            <a:extLst>
              <a:ext uri="{FF2B5EF4-FFF2-40B4-BE49-F238E27FC236}">
                <a16:creationId xmlns:a16="http://schemas.microsoft.com/office/drawing/2014/main" id="{992455BA-E316-4FCA-BBB6-C37650AC2B16}"/>
              </a:ext>
            </a:extLst>
          </p:cNvPr>
          <p:cNvSpPr txBox="1"/>
          <p:nvPr/>
        </p:nvSpPr>
        <p:spPr>
          <a:xfrm>
            <a:off x="4397045" y="84379"/>
            <a:ext cx="1704441" cy="523220"/>
          </a:xfrm>
          <a:prstGeom prst="rect">
            <a:avLst/>
          </a:prstGeom>
          <a:noFill/>
        </p:spPr>
        <p:txBody>
          <a:bodyPr wrap="none" rtlCol="0">
            <a:spAutoFit/>
          </a:bodyPr>
          <a:lstStyle/>
          <a:p>
            <a:r>
              <a:rPr lang="en-US" sz="2800" b="1" u="sng" dirty="0">
                <a:solidFill>
                  <a:srgbClr val="FFFF00"/>
                </a:solidFill>
                <a:highlight>
                  <a:srgbClr val="808080"/>
                </a:highlight>
              </a:rPr>
              <a:t>Score: 96</a:t>
            </a:r>
          </a:p>
        </p:txBody>
      </p:sp>
      <p:sp>
        <p:nvSpPr>
          <p:cNvPr id="9" name="TextBox 8">
            <a:extLst>
              <a:ext uri="{FF2B5EF4-FFF2-40B4-BE49-F238E27FC236}">
                <a16:creationId xmlns:a16="http://schemas.microsoft.com/office/drawing/2014/main" id="{285508D2-3834-44BB-8650-B60F67CB2576}"/>
              </a:ext>
            </a:extLst>
          </p:cNvPr>
          <p:cNvSpPr txBox="1"/>
          <p:nvPr/>
        </p:nvSpPr>
        <p:spPr>
          <a:xfrm>
            <a:off x="10325716" y="5100019"/>
            <a:ext cx="1704441" cy="523220"/>
          </a:xfrm>
          <a:prstGeom prst="rect">
            <a:avLst/>
          </a:prstGeom>
          <a:noFill/>
        </p:spPr>
        <p:txBody>
          <a:bodyPr wrap="none" rtlCol="0">
            <a:spAutoFit/>
          </a:bodyPr>
          <a:lstStyle/>
          <a:p>
            <a:r>
              <a:rPr lang="en-US" sz="2800" b="1" u="sng" dirty="0">
                <a:solidFill>
                  <a:srgbClr val="FFFF00"/>
                </a:solidFill>
                <a:highlight>
                  <a:srgbClr val="808080"/>
                </a:highlight>
              </a:rPr>
              <a:t>Score: 94</a:t>
            </a:r>
          </a:p>
        </p:txBody>
      </p:sp>
      <p:sp>
        <p:nvSpPr>
          <p:cNvPr id="10" name="TextBox 9">
            <a:extLst>
              <a:ext uri="{FF2B5EF4-FFF2-40B4-BE49-F238E27FC236}">
                <a16:creationId xmlns:a16="http://schemas.microsoft.com/office/drawing/2014/main" id="{82587E60-CED6-4E0C-B876-CD74D17C5F87}"/>
              </a:ext>
            </a:extLst>
          </p:cNvPr>
          <p:cNvSpPr txBox="1"/>
          <p:nvPr/>
        </p:nvSpPr>
        <p:spPr>
          <a:xfrm>
            <a:off x="185365" y="3690610"/>
            <a:ext cx="1704441" cy="523220"/>
          </a:xfrm>
          <a:prstGeom prst="rect">
            <a:avLst/>
          </a:prstGeom>
          <a:noFill/>
        </p:spPr>
        <p:txBody>
          <a:bodyPr wrap="none" rtlCol="0">
            <a:spAutoFit/>
          </a:bodyPr>
          <a:lstStyle/>
          <a:p>
            <a:r>
              <a:rPr lang="en-US" sz="2800" b="1" u="sng" dirty="0">
                <a:solidFill>
                  <a:srgbClr val="FFFF00"/>
                </a:solidFill>
                <a:highlight>
                  <a:srgbClr val="808080"/>
                </a:highlight>
              </a:rPr>
              <a:t>Score: 86</a:t>
            </a:r>
          </a:p>
        </p:txBody>
      </p:sp>
      <p:sp>
        <p:nvSpPr>
          <p:cNvPr id="11" name="TextBox 10">
            <a:extLst>
              <a:ext uri="{FF2B5EF4-FFF2-40B4-BE49-F238E27FC236}">
                <a16:creationId xmlns:a16="http://schemas.microsoft.com/office/drawing/2014/main" id="{4F647085-9EE8-41F6-88FD-0AF4FAFBD3BD}"/>
              </a:ext>
            </a:extLst>
          </p:cNvPr>
          <p:cNvSpPr txBox="1"/>
          <p:nvPr/>
        </p:nvSpPr>
        <p:spPr>
          <a:xfrm>
            <a:off x="5199973" y="4101803"/>
            <a:ext cx="1704441" cy="523220"/>
          </a:xfrm>
          <a:prstGeom prst="rect">
            <a:avLst/>
          </a:prstGeom>
          <a:noFill/>
        </p:spPr>
        <p:txBody>
          <a:bodyPr wrap="none" rtlCol="0">
            <a:spAutoFit/>
          </a:bodyPr>
          <a:lstStyle/>
          <a:p>
            <a:r>
              <a:rPr lang="en-US" sz="2800" b="1" u="sng" dirty="0">
                <a:solidFill>
                  <a:srgbClr val="FFFF00"/>
                </a:solidFill>
                <a:highlight>
                  <a:srgbClr val="808080"/>
                </a:highlight>
              </a:rPr>
              <a:t>Score: 92</a:t>
            </a:r>
          </a:p>
        </p:txBody>
      </p:sp>
      <p:pic>
        <p:nvPicPr>
          <p:cNvPr id="4100" name="Picture 4" descr="https://cdn.vox-cdn.com/thumbor/TNG0pOu4OMjPUHz4Ht-VDetw6yE=/0x0:500x375/1200x900/filters:focal(0x0:500x375)/cdn.vox-cdn.com/uploads/chorus_image/image/45553726/johns_daytime.0.0.jpg">
            <a:extLst>
              <a:ext uri="{FF2B5EF4-FFF2-40B4-BE49-F238E27FC236}">
                <a16:creationId xmlns:a16="http://schemas.microsoft.com/office/drawing/2014/main" id="{26F33950-C2B4-48D9-B724-5979104B7C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69528" y="0"/>
            <a:ext cx="4122472" cy="312595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C72D4EA-328B-4BBA-BF82-E50E387A6BDF}"/>
              </a:ext>
            </a:extLst>
          </p:cNvPr>
          <p:cNvSpPr txBox="1"/>
          <p:nvPr/>
        </p:nvSpPr>
        <p:spPr>
          <a:xfrm>
            <a:off x="10120184" y="345989"/>
            <a:ext cx="45719" cy="369332"/>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F21BFD57-13F1-4391-921A-2BABAF04475B}"/>
              </a:ext>
            </a:extLst>
          </p:cNvPr>
          <p:cNvSpPr txBox="1"/>
          <p:nvPr/>
        </p:nvSpPr>
        <p:spPr>
          <a:xfrm>
            <a:off x="10265137" y="78760"/>
            <a:ext cx="1704441" cy="523220"/>
          </a:xfrm>
          <a:prstGeom prst="rect">
            <a:avLst/>
          </a:prstGeom>
          <a:noFill/>
        </p:spPr>
        <p:txBody>
          <a:bodyPr wrap="none" rtlCol="0">
            <a:spAutoFit/>
          </a:bodyPr>
          <a:lstStyle/>
          <a:p>
            <a:r>
              <a:rPr lang="en-US" sz="2800" b="1" u="sng" dirty="0">
                <a:solidFill>
                  <a:srgbClr val="FFFF00"/>
                </a:solidFill>
                <a:highlight>
                  <a:srgbClr val="808080"/>
                </a:highlight>
              </a:rPr>
              <a:t>Score: 96</a:t>
            </a:r>
          </a:p>
        </p:txBody>
      </p:sp>
      <p:pic>
        <p:nvPicPr>
          <p:cNvPr id="14" name="Picture 13">
            <a:extLst>
              <a:ext uri="{FF2B5EF4-FFF2-40B4-BE49-F238E27FC236}">
                <a16:creationId xmlns:a16="http://schemas.microsoft.com/office/drawing/2014/main" id="{C25E7BE1-10F1-447F-9E4E-D9FE7866BD62}"/>
              </a:ext>
            </a:extLst>
          </p:cNvPr>
          <p:cNvPicPr>
            <a:picLocks noChangeAspect="1"/>
          </p:cNvPicPr>
          <p:nvPr/>
        </p:nvPicPr>
        <p:blipFill>
          <a:blip r:embed="rId9"/>
          <a:stretch>
            <a:fillRect/>
          </a:stretch>
        </p:blipFill>
        <p:spPr>
          <a:xfrm>
            <a:off x="266304" y="1138590"/>
            <a:ext cx="2914650" cy="409575"/>
          </a:xfrm>
          <a:prstGeom prst="rect">
            <a:avLst/>
          </a:prstGeom>
        </p:spPr>
      </p:pic>
      <p:pic>
        <p:nvPicPr>
          <p:cNvPr id="15" name="Picture 14">
            <a:extLst>
              <a:ext uri="{FF2B5EF4-FFF2-40B4-BE49-F238E27FC236}">
                <a16:creationId xmlns:a16="http://schemas.microsoft.com/office/drawing/2014/main" id="{A12C1E80-DD5F-4F90-9162-FC48A804EFC5}"/>
              </a:ext>
            </a:extLst>
          </p:cNvPr>
          <p:cNvPicPr>
            <a:picLocks noChangeAspect="1"/>
          </p:cNvPicPr>
          <p:nvPr/>
        </p:nvPicPr>
        <p:blipFill>
          <a:blip r:embed="rId10"/>
          <a:stretch>
            <a:fillRect/>
          </a:stretch>
        </p:blipFill>
        <p:spPr>
          <a:xfrm>
            <a:off x="4599630" y="1993877"/>
            <a:ext cx="2905125" cy="466725"/>
          </a:xfrm>
          <a:prstGeom prst="rect">
            <a:avLst/>
          </a:prstGeom>
        </p:spPr>
      </p:pic>
      <p:pic>
        <p:nvPicPr>
          <p:cNvPr id="16" name="Picture 15">
            <a:extLst>
              <a:ext uri="{FF2B5EF4-FFF2-40B4-BE49-F238E27FC236}">
                <a16:creationId xmlns:a16="http://schemas.microsoft.com/office/drawing/2014/main" id="{46365FD8-4940-4D5B-890D-4A6B08055D4B}"/>
              </a:ext>
            </a:extLst>
          </p:cNvPr>
          <p:cNvPicPr>
            <a:picLocks noChangeAspect="1"/>
          </p:cNvPicPr>
          <p:nvPr/>
        </p:nvPicPr>
        <p:blipFill>
          <a:blip r:embed="rId11"/>
          <a:stretch>
            <a:fillRect/>
          </a:stretch>
        </p:blipFill>
        <p:spPr>
          <a:xfrm>
            <a:off x="8718544" y="2350888"/>
            <a:ext cx="2933700" cy="457200"/>
          </a:xfrm>
          <a:prstGeom prst="rect">
            <a:avLst/>
          </a:prstGeom>
        </p:spPr>
      </p:pic>
      <p:pic>
        <p:nvPicPr>
          <p:cNvPr id="17" name="Picture 16">
            <a:extLst>
              <a:ext uri="{FF2B5EF4-FFF2-40B4-BE49-F238E27FC236}">
                <a16:creationId xmlns:a16="http://schemas.microsoft.com/office/drawing/2014/main" id="{141E1D35-B0C7-40CB-AB45-1C47AD377318}"/>
              </a:ext>
            </a:extLst>
          </p:cNvPr>
          <p:cNvPicPr>
            <a:picLocks noChangeAspect="1"/>
          </p:cNvPicPr>
          <p:nvPr/>
        </p:nvPicPr>
        <p:blipFill>
          <a:blip r:embed="rId12"/>
          <a:stretch>
            <a:fillRect/>
          </a:stretch>
        </p:blipFill>
        <p:spPr>
          <a:xfrm>
            <a:off x="323485" y="5471760"/>
            <a:ext cx="2895600" cy="495300"/>
          </a:xfrm>
          <a:prstGeom prst="rect">
            <a:avLst/>
          </a:prstGeom>
        </p:spPr>
      </p:pic>
      <p:pic>
        <p:nvPicPr>
          <p:cNvPr id="18" name="Picture 17">
            <a:extLst>
              <a:ext uri="{FF2B5EF4-FFF2-40B4-BE49-F238E27FC236}">
                <a16:creationId xmlns:a16="http://schemas.microsoft.com/office/drawing/2014/main" id="{72145E66-1CB5-4B8A-AD4A-B41D36977F35}"/>
              </a:ext>
            </a:extLst>
          </p:cNvPr>
          <p:cNvPicPr>
            <a:picLocks noChangeAspect="1"/>
          </p:cNvPicPr>
          <p:nvPr/>
        </p:nvPicPr>
        <p:blipFill>
          <a:blip r:embed="rId13"/>
          <a:stretch>
            <a:fillRect/>
          </a:stretch>
        </p:blipFill>
        <p:spPr>
          <a:xfrm>
            <a:off x="4646431" y="4576798"/>
            <a:ext cx="2952750" cy="495300"/>
          </a:xfrm>
          <a:prstGeom prst="rect">
            <a:avLst/>
          </a:prstGeom>
        </p:spPr>
      </p:pic>
      <p:pic>
        <p:nvPicPr>
          <p:cNvPr id="19" name="Picture 18">
            <a:extLst>
              <a:ext uri="{FF2B5EF4-FFF2-40B4-BE49-F238E27FC236}">
                <a16:creationId xmlns:a16="http://schemas.microsoft.com/office/drawing/2014/main" id="{84F0F53F-F93F-41CE-87EE-3F13B7E3F58B}"/>
              </a:ext>
            </a:extLst>
          </p:cNvPr>
          <p:cNvPicPr>
            <a:picLocks noChangeAspect="1"/>
          </p:cNvPicPr>
          <p:nvPr/>
        </p:nvPicPr>
        <p:blipFill>
          <a:blip r:embed="rId14"/>
          <a:stretch>
            <a:fillRect/>
          </a:stretch>
        </p:blipFill>
        <p:spPr>
          <a:xfrm>
            <a:off x="8410318" y="3436634"/>
            <a:ext cx="2933700" cy="428625"/>
          </a:xfrm>
          <a:prstGeom prst="rect">
            <a:avLst/>
          </a:prstGeom>
        </p:spPr>
      </p:pic>
    </p:spTree>
    <p:extLst>
      <p:ext uri="{BB962C8B-B14F-4D97-AF65-F5344CB8AC3E}">
        <p14:creationId xmlns:p14="http://schemas.microsoft.com/office/powerpoint/2010/main" val="68917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A6E7CD-0864-48B9-B4A8-4AC67A1D4CE8}"/>
              </a:ext>
            </a:extLst>
          </p:cNvPr>
          <p:cNvSpPr>
            <a:spLocks noGrp="1"/>
          </p:cNvSpPr>
          <p:nvPr>
            <p:ph idx="1"/>
          </p:nvPr>
        </p:nvSpPr>
        <p:spPr/>
        <p:txBody>
          <a:bodyPr/>
          <a:lstStyle/>
          <a:p>
            <a:endParaRPr lang="en-US" dirty="0"/>
          </a:p>
        </p:txBody>
      </p:sp>
      <p:pic>
        <p:nvPicPr>
          <p:cNvPr id="5124" name="Picture 4" descr="Photo of San Tung - San Francisco, CA, United States. Signage">
            <a:extLst>
              <a:ext uri="{FF2B5EF4-FFF2-40B4-BE49-F238E27FC236}">
                <a16:creationId xmlns:a16="http://schemas.microsoft.com/office/drawing/2014/main" id="{3C7C6506-A6F3-41AD-9980-20FB3CC2CA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033" y="3353830"/>
            <a:ext cx="5768968" cy="350417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AD25053-D18D-41C7-8D38-DEB3E41D4D5F}"/>
              </a:ext>
            </a:extLst>
          </p:cNvPr>
          <p:cNvPicPr>
            <a:picLocks noChangeAspect="1"/>
          </p:cNvPicPr>
          <p:nvPr/>
        </p:nvPicPr>
        <p:blipFill>
          <a:blip r:embed="rId4"/>
          <a:stretch>
            <a:fillRect/>
          </a:stretch>
        </p:blipFill>
        <p:spPr>
          <a:xfrm>
            <a:off x="9055829" y="5507500"/>
            <a:ext cx="2828925" cy="504825"/>
          </a:xfrm>
          <a:prstGeom prst="rect">
            <a:avLst/>
          </a:prstGeom>
        </p:spPr>
      </p:pic>
      <p:pic>
        <p:nvPicPr>
          <p:cNvPr id="5" name="Picture 4">
            <a:extLst>
              <a:ext uri="{FF2B5EF4-FFF2-40B4-BE49-F238E27FC236}">
                <a16:creationId xmlns:a16="http://schemas.microsoft.com/office/drawing/2014/main" id="{3DF76ADB-8985-42FA-867C-3C4255CEFB0B}"/>
              </a:ext>
            </a:extLst>
          </p:cNvPr>
          <p:cNvPicPr>
            <a:picLocks noChangeAspect="1"/>
          </p:cNvPicPr>
          <p:nvPr/>
        </p:nvPicPr>
        <p:blipFill>
          <a:blip r:embed="rId5"/>
          <a:stretch>
            <a:fillRect/>
          </a:stretch>
        </p:blipFill>
        <p:spPr>
          <a:xfrm>
            <a:off x="7169544" y="6053481"/>
            <a:ext cx="4715210" cy="607048"/>
          </a:xfrm>
          <a:prstGeom prst="rect">
            <a:avLst/>
          </a:prstGeom>
        </p:spPr>
      </p:pic>
      <p:pic>
        <p:nvPicPr>
          <p:cNvPr id="5126" name="Picture 6" descr="Photo of Kitchen Story - San Francisco, CA, United States">
            <a:extLst>
              <a:ext uri="{FF2B5EF4-FFF2-40B4-BE49-F238E27FC236}">
                <a16:creationId xmlns:a16="http://schemas.microsoft.com/office/drawing/2014/main" id="{F3F4E46B-8654-4DCF-83B5-13EC47C191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747148"/>
            <a:ext cx="6423031" cy="41108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74D15D6-2A4E-4C29-BEE0-346EC8AF7EF5}"/>
              </a:ext>
            </a:extLst>
          </p:cNvPr>
          <p:cNvPicPr>
            <a:picLocks noChangeAspect="1"/>
          </p:cNvPicPr>
          <p:nvPr/>
        </p:nvPicPr>
        <p:blipFill>
          <a:blip r:embed="rId7"/>
          <a:stretch>
            <a:fillRect/>
          </a:stretch>
        </p:blipFill>
        <p:spPr>
          <a:xfrm>
            <a:off x="503323" y="5154593"/>
            <a:ext cx="3198338" cy="524318"/>
          </a:xfrm>
          <a:prstGeom prst="rect">
            <a:avLst/>
          </a:prstGeom>
        </p:spPr>
      </p:pic>
      <p:pic>
        <p:nvPicPr>
          <p:cNvPr id="7" name="Picture 6">
            <a:extLst>
              <a:ext uri="{FF2B5EF4-FFF2-40B4-BE49-F238E27FC236}">
                <a16:creationId xmlns:a16="http://schemas.microsoft.com/office/drawing/2014/main" id="{FB110818-4278-4F0F-B207-A7025D0B7B78}"/>
              </a:ext>
            </a:extLst>
          </p:cNvPr>
          <p:cNvPicPr>
            <a:picLocks noChangeAspect="1"/>
          </p:cNvPicPr>
          <p:nvPr/>
        </p:nvPicPr>
        <p:blipFill>
          <a:blip r:embed="rId8"/>
          <a:stretch>
            <a:fillRect/>
          </a:stretch>
        </p:blipFill>
        <p:spPr>
          <a:xfrm>
            <a:off x="0" y="5883178"/>
            <a:ext cx="4816342" cy="653545"/>
          </a:xfrm>
          <a:prstGeom prst="rect">
            <a:avLst/>
          </a:prstGeom>
        </p:spPr>
      </p:pic>
      <p:pic>
        <p:nvPicPr>
          <p:cNvPr id="5128" name="Picture 8" descr="Photo of R&amp;G Lounge - San Francisco, CA, United States">
            <a:extLst>
              <a:ext uri="{FF2B5EF4-FFF2-40B4-BE49-F238E27FC236}">
                <a16:creationId xmlns:a16="http://schemas.microsoft.com/office/drawing/2014/main" id="{C4B120CB-1108-43CF-BE7C-FBDE1E78EA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15" y="7863"/>
            <a:ext cx="6423031" cy="35989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58C9742-1237-42C0-9DB4-E9EE95B87445}"/>
              </a:ext>
            </a:extLst>
          </p:cNvPr>
          <p:cNvPicPr>
            <a:picLocks noChangeAspect="1"/>
          </p:cNvPicPr>
          <p:nvPr/>
        </p:nvPicPr>
        <p:blipFill>
          <a:blip r:embed="rId10"/>
          <a:stretch>
            <a:fillRect/>
          </a:stretch>
        </p:blipFill>
        <p:spPr>
          <a:xfrm>
            <a:off x="936422" y="1962540"/>
            <a:ext cx="2876550" cy="447675"/>
          </a:xfrm>
          <a:prstGeom prst="rect">
            <a:avLst/>
          </a:prstGeom>
        </p:spPr>
      </p:pic>
      <p:pic>
        <p:nvPicPr>
          <p:cNvPr id="9" name="Picture 8">
            <a:extLst>
              <a:ext uri="{FF2B5EF4-FFF2-40B4-BE49-F238E27FC236}">
                <a16:creationId xmlns:a16="http://schemas.microsoft.com/office/drawing/2014/main" id="{B7BD8D2A-591D-468C-B825-F40860A1890D}"/>
              </a:ext>
            </a:extLst>
          </p:cNvPr>
          <p:cNvPicPr>
            <a:picLocks noChangeAspect="1"/>
          </p:cNvPicPr>
          <p:nvPr/>
        </p:nvPicPr>
        <p:blipFill>
          <a:blip r:embed="rId11"/>
          <a:stretch>
            <a:fillRect/>
          </a:stretch>
        </p:blipFill>
        <p:spPr>
          <a:xfrm>
            <a:off x="0" y="2685599"/>
            <a:ext cx="4727754" cy="594508"/>
          </a:xfrm>
          <a:prstGeom prst="rect">
            <a:avLst/>
          </a:prstGeom>
        </p:spPr>
      </p:pic>
      <p:pic>
        <p:nvPicPr>
          <p:cNvPr id="5130" name="Picture 10" descr="Photo of SO - San Francisco, CA, United States">
            <a:extLst>
              <a:ext uri="{FF2B5EF4-FFF2-40B4-BE49-F238E27FC236}">
                <a16:creationId xmlns:a16="http://schemas.microsoft.com/office/drawing/2014/main" id="{E480B5CE-F915-4D50-A762-74A176E79A4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23032" y="0"/>
            <a:ext cx="5768968" cy="33538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F94E47C-CDF7-4D35-9AD1-67047D806474}"/>
              </a:ext>
            </a:extLst>
          </p:cNvPr>
          <p:cNvPicPr>
            <a:picLocks noChangeAspect="1"/>
          </p:cNvPicPr>
          <p:nvPr/>
        </p:nvPicPr>
        <p:blipFill>
          <a:blip r:embed="rId13"/>
          <a:stretch>
            <a:fillRect/>
          </a:stretch>
        </p:blipFill>
        <p:spPr>
          <a:xfrm>
            <a:off x="6954803" y="2085979"/>
            <a:ext cx="3119922" cy="447155"/>
          </a:xfrm>
          <a:prstGeom prst="rect">
            <a:avLst/>
          </a:prstGeom>
        </p:spPr>
      </p:pic>
      <p:pic>
        <p:nvPicPr>
          <p:cNvPr id="11" name="Picture 10">
            <a:extLst>
              <a:ext uri="{FF2B5EF4-FFF2-40B4-BE49-F238E27FC236}">
                <a16:creationId xmlns:a16="http://schemas.microsoft.com/office/drawing/2014/main" id="{87501D32-207C-46B7-BA2B-2FDF27722A73}"/>
              </a:ext>
            </a:extLst>
          </p:cNvPr>
          <p:cNvPicPr>
            <a:picLocks noChangeAspect="1"/>
          </p:cNvPicPr>
          <p:nvPr/>
        </p:nvPicPr>
        <p:blipFill>
          <a:blip r:embed="rId14"/>
          <a:stretch>
            <a:fillRect/>
          </a:stretch>
        </p:blipFill>
        <p:spPr>
          <a:xfrm>
            <a:off x="6731450" y="2583524"/>
            <a:ext cx="4402721" cy="639712"/>
          </a:xfrm>
          <a:prstGeom prst="rect">
            <a:avLst/>
          </a:prstGeom>
        </p:spPr>
      </p:pic>
      <p:sp>
        <p:nvSpPr>
          <p:cNvPr id="12" name="Rectangle 11">
            <a:extLst>
              <a:ext uri="{FF2B5EF4-FFF2-40B4-BE49-F238E27FC236}">
                <a16:creationId xmlns:a16="http://schemas.microsoft.com/office/drawing/2014/main" id="{D1B376C4-167D-41DA-97E5-9903503C8C55}"/>
              </a:ext>
            </a:extLst>
          </p:cNvPr>
          <p:cNvSpPr/>
          <p:nvPr/>
        </p:nvSpPr>
        <p:spPr>
          <a:xfrm>
            <a:off x="0" y="3213765"/>
            <a:ext cx="12175385" cy="1015663"/>
          </a:xfrm>
          <a:prstGeom prst="rect">
            <a:avLst/>
          </a:prstGeom>
        </p:spPr>
        <p:txBody>
          <a:bodyPr wrap="square">
            <a:spAutoFit/>
          </a:bodyPr>
          <a:lstStyle/>
          <a:p>
            <a:r>
              <a:rPr lang="en-US" sz="3200" b="1" u="sng" dirty="0">
                <a:solidFill>
                  <a:srgbClr val="FFFF00"/>
                </a:solidFill>
                <a:highlight>
                  <a:srgbClr val="000000"/>
                </a:highlight>
              </a:rPr>
              <a:t>High ratings and reputation do not always equal a good health score!</a:t>
            </a:r>
          </a:p>
          <a:p>
            <a:r>
              <a:rPr lang="en-US" sz="2800" b="1" u="sng" dirty="0">
                <a:solidFill>
                  <a:schemeClr val="accent6">
                    <a:lumMod val="20000"/>
                    <a:lumOff val="80000"/>
                  </a:schemeClr>
                </a:solidFill>
                <a:highlight>
                  <a:srgbClr val="808080"/>
                </a:highlight>
                <a:latin typeface="Baskerville Old Face" panose="02020602080505020303" pitchFamily="18" charset="0"/>
              </a:rPr>
              <a:t>.</a:t>
            </a:r>
          </a:p>
        </p:txBody>
      </p:sp>
    </p:spTree>
    <p:extLst>
      <p:ext uri="{BB962C8B-B14F-4D97-AF65-F5344CB8AC3E}">
        <p14:creationId xmlns:p14="http://schemas.microsoft.com/office/powerpoint/2010/main" val="53293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20" name="Picture 4" descr="Image result for data graphics">
            <a:extLst>
              <a:ext uri="{FF2B5EF4-FFF2-40B4-BE49-F238E27FC236}">
                <a16:creationId xmlns:a16="http://schemas.microsoft.com/office/drawing/2014/main" id="{31719A09-BDF9-448C-8B5E-CAEED6B9FC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667" r="1"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2E5AABA3-54A9-4060-A9E2-24920DE2091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1E0614-C1E2-4252-B33A-9374C19D5AE4}"/>
              </a:ext>
            </a:extLst>
          </p:cNvPr>
          <p:cNvSpPr>
            <a:spLocks noGrp="1"/>
          </p:cNvSpPr>
          <p:nvPr>
            <p:ph type="title"/>
          </p:nvPr>
        </p:nvSpPr>
        <p:spPr>
          <a:xfrm>
            <a:off x="5069940" y="365124"/>
            <a:ext cx="6172200" cy="1828800"/>
          </a:xfrm>
        </p:spPr>
        <p:txBody>
          <a:bodyPr>
            <a:normAutofit/>
          </a:bodyPr>
          <a:lstStyle/>
          <a:p>
            <a:r>
              <a:rPr lang="en-US" u="sng" dirty="0">
                <a:highlight>
                  <a:srgbClr val="000000"/>
                </a:highlight>
              </a:rPr>
              <a:t>Data Set</a:t>
            </a:r>
          </a:p>
        </p:txBody>
      </p:sp>
      <p:sp>
        <p:nvSpPr>
          <p:cNvPr id="3" name="Content Placeholder 2">
            <a:extLst>
              <a:ext uri="{FF2B5EF4-FFF2-40B4-BE49-F238E27FC236}">
                <a16:creationId xmlns:a16="http://schemas.microsoft.com/office/drawing/2014/main" id="{086A1478-FD07-4EDF-A7D0-9133297FB52D}"/>
              </a:ext>
            </a:extLst>
          </p:cNvPr>
          <p:cNvSpPr>
            <a:spLocks noGrp="1"/>
          </p:cNvSpPr>
          <p:nvPr>
            <p:ph idx="1"/>
          </p:nvPr>
        </p:nvSpPr>
        <p:spPr>
          <a:xfrm>
            <a:off x="5069940" y="1915298"/>
            <a:ext cx="6384774" cy="4488468"/>
          </a:xfrm>
        </p:spPr>
        <p:txBody>
          <a:bodyPr>
            <a:normAutofit fontScale="77500" lnSpcReduction="20000"/>
          </a:bodyPr>
          <a:lstStyle/>
          <a:p>
            <a:r>
              <a:rPr lang="en-US" sz="2900" dirty="0">
                <a:highlight>
                  <a:srgbClr val="000000"/>
                </a:highlight>
              </a:rPr>
              <a:t>From the San Francisco Department of Heath Food Safety (</a:t>
            </a:r>
            <a:r>
              <a:rPr lang="en-US" sz="2900" dirty="0" err="1">
                <a:highlight>
                  <a:srgbClr val="000000"/>
                </a:highlight>
              </a:rPr>
              <a:t>data.world</a:t>
            </a:r>
            <a:r>
              <a:rPr lang="en-US" sz="2900" dirty="0">
                <a:highlight>
                  <a:srgbClr val="000000"/>
                </a:highlight>
              </a:rPr>
              <a:t>)</a:t>
            </a:r>
          </a:p>
          <a:p>
            <a:r>
              <a:rPr lang="en-US" sz="2900" dirty="0">
                <a:highlight>
                  <a:srgbClr val="000000"/>
                </a:highlight>
              </a:rPr>
              <a:t>Records are from a three year period (July 19, 2013-July 19, 2016)</a:t>
            </a:r>
          </a:p>
          <a:p>
            <a:r>
              <a:rPr lang="en-US" sz="2900" dirty="0">
                <a:highlight>
                  <a:srgbClr val="000000"/>
                </a:highlight>
              </a:rPr>
              <a:t>Data sets include data on businesses, inspections, and violations</a:t>
            </a:r>
          </a:p>
          <a:p>
            <a:r>
              <a:rPr lang="en-US" sz="2900" dirty="0">
                <a:highlight>
                  <a:srgbClr val="000000"/>
                </a:highlight>
              </a:rPr>
              <a:t>Total Number of Records: 40, 671</a:t>
            </a:r>
          </a:p>
          <a:p>
            <a:r>
              <a:rPr lang="en-US" sz="2900" dirty="0">
                <a:highlight>
                  <a:srgbClr val="000000"/>
                </a:highlight>
              </a:rPr>
              <a:t>Total Number of Restaurants Inspected: 7557, with 27,450 total inspections.</a:t>
            </a:r>
          </a:p>
          <a:p>
            <a:r>
              <a:rPr lang="en-US" sz="2900" dirty="0">
                <a:highlight>
                  <a:srgbClr val="000000"/>
                </a:highlight>
              </a:rPr>
              <a:t>Restaurants scoring based on High, Moderate, and Low Risk.</a:t>
            </a:r>
          </a:p>
          <a:p>
            <a:r>
              <a:rPr lang="en-US" sz="2900" dirty="0">
                <a:highlight>
                  <a:srgbClr val="000000"/>
                </a:highlight>
              </a:rPr>
              <a:t>These risks include:  Inadequate and inaccessible handwashing facilities, improper food storage, high risk food holding temperature, and scary of all, high risk vermin infestation.</a:t>
            </a:r>
          </a:p>
          <a:p>
            <a:endParaRPr lang="en-US" sz="1500" dirty="0"/>
          </a:p>
        </p:txBody>
      </p:sp>
    </p:spTree>
    <p:extLst>
      <p:ext uri="{BB962C8B-B14F-4D97-AF65-F5344CB8AC3E}">
        <p14:creationId xmlns:p14="http://schemas.microsoft.com/office/powerpoint/2010/main" val="364129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2" descr="Image result for San Francisco Health Department inspection reports and scoring for restaurants">
            <a:extLst>
              <a:ext uri="{FF2B5EF4-FFF2-40B4-BE49-F238E27FC236}">
                <a16:creationId xmlns:a16="http://schemas.microsoft.com/office/drawing/2014/main" id="{3F74C897-F4D9-4C55-8472-14262F68F4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15" r="16091"/>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965430" y="629268"/>
            <a:ext cx="6586491" cy="1286160"/>
          </a:xfrm>
        </p:spPr>
        <p:txBody>
          <a:bodyPr vert="horz" lIns="91440" tIns="45720" rIns="91440" bIns="0" rtlCol="0" anchor="b">
            <a:normAutofit/>
          </a:bodyPr>
          <a:lstStyle/>
          <a:p>
            <a:r>
              <a:rPr lang="en-US" dirty="0"/>
              <a:t>Overview</a:t>
            </a:r>
          </a:p>
        </p:txBody>
      </p:sp>
      <p:sp>
        <p:nvSpPr>
          <p:cNvPr id="3" name="Content Placeholder 2"/>
          <p:cNvSpPr>
            <a:spLocks noGrp="1"/>
          </p:cNvSpPr>
          <p:nvPr>
            <p:ph idx="1"/>
          </p:nvPr>
        </p:nvSpPr>
        <p:spPr>
          <a:xfrm>
            <a:off x="4965431" y="2438400"/>
            <a:ext cx="6586489" cy="3785419"/>
          </a:xfrm>
        </p:spPr>
        <p:txBody>
          <a:bodyPr vert="horz" lIns="91440" tIns="91440" rIns="91440" bIns="91440" rtlCol="0">
            <a:normAutofit/>
          </a:bodyPr>
          <a:lstStyle/>
          <a:p>
            <a:pPr marL="0" indent="0">
              <a:buNone/>
            </a:pPr>
            <a:r>
              <a:rPr lang="en-US" sz="2000" cap="all" dirty="0"/>
              <a:t>When it comes to areas of the city, which neighborhoods have the best and worst health scores?</a:t>
            </a:r>
          </a:p>
          <a:p>
            <a:pPr marL="0" indent="0">
              <a:buNone/>
            </a:pPr>
            <a:endParaRPr lang="en-US" sz="2000" cap="all" dirty="0"/>
          </a:p>
          <a:p>
            <a:pPr marL="0" indent="0">
              <a:buNone/>
            </a:pPr>
            <a:r>
              <a:rPr lang="en-US" sz="2000" cap="all" dirty="0"/>
              <a:t>HOW CAN THESE HEATH FOOD SCORES INPACT TOURISM?</a:t>
            </a:r>
          </a:p>
          <a:p>
            <a:pPr marL="0" indent="0">
              <a:buNone/>
            </a:pPr>
            <a:endParaRPr lang="en-US" sz="2000" cap="all" dirty="0"/>
          </a:p>
          <a:p>
            <a:pPr marL="0" indent="0">
              <a:buNone/>
            </a:pPr>
            <a:r>
              <a:rPr lang="en-US" sz="2000" cap="all" dirty="0"/>
              <a:t>What Are the Trends we see?</a:t>
            </a:r>
          </a:p>
          <a:p>
            <a:pPr marL="0" indent="0">
              <a:buNone/>
            </a:pPr>
            <a:endParaRPr lang="en-US" sz="2000" cap="all" dirty="0"/>
          </a:p>
          <a:p>
            <a:pPr marL="0" indent="0">
              <a:buNone/>
            </a:pPr>
            <a:endParaRPr lang="en-US" sz="2000" cap="all" dirty="0"/>
          </a:p>
        </p:txBody>
      </p:sp>
    </p:spTree>
    <p:extLst>
      <p:ext uri="{BB962C8B-B14F-4D97-AF65-F5344CB8AC3E}">
        <p14:creationId xmlns:p14="http://schemas.microsoft.com/office/powerpoint/2010/main" val="1680001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C215-155D-4769-B778-8AB4305B626C}"/>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9ABC6B4D-32CD-4089-88B8-2A8BF7E60427}"/>
              </a:ext>
            </a:extLst>
          </p:cNvPr>
          <p:cNvPicPr>
            <a:picLocks noGrp="1" noChangeAspect="1"/>
          </p:cNvPicPr>
          <p:nvPr>
            <p:ph idx="1"/>
          </p:nvPr>
        </p:nvPicPr>
        <p:blipFill>
          <a:blip r:embed="rId2"/>
          <a:stretch>
            <a:fillRect/>
          </a:stretch>
        </p:blipFill>
        <p:spPr>
          <a:xfrm>
            <a:off x="0" y="215484"/>
            <a:ext cx="12192000" cy="6238441"/>
          </a:xfrm>
        </p:spPr>
      </p:pic>
    </p:spTree>
    <p:extLst>
      <p:ext uri="{BB962C8B-B14F-4D97-AF65-F5344CB8AC3E}">
        <p14:creationId xmlns:p14="http://schemas.microsoft.com/office/powerpoint/2010/main" val="2963066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2" name="Picture 1" descr="A screenshot of a cell phone&#10;&#10;Description generated with very high confidence">
            <a:extLst>
              <a:ext uri="{FF2B5EF4-FFF2-40B4-BE49-F238E27FC236}">
                <a16:creationId xmlns:a16="http://schemas.microsoft.com/office/drawing/2014/main" id="{36A1C6FD-3010-4224-8EA1-8F576931F3A4}"/>
              </a:ext>
            </a:extLst>
          </p:cNvPr>
          <p:cNvPicPr>
            <a:picLocks noChangeAspect="1"/>
          </p:cNvPicPr>
          <p:nvPr/>
        </p:nvPicPr>
        <p:blipFill rotWithShape="1">
          <a:blip r:embed="rId3"/>
          <a:srcRect t="2363" r="-2" b="5102"/>
          <a:stretch/>
        </p:blipFill>
        <p:spPr>
          <a:xfrm>
            <a:off x="1569222" y="643467"/>
            <a:ext cx="9053555" cy="5571066"/>
          </a:xfrm>
          <a:prstGeom prst="rect">
            <a:avLst/>
          </a:prstGeom>
        </p:spPr>
      </p:pic>
    </p:spTree>
    <p:extLst>
      <p:ext uri="{BB962C8B-B14F-4D97-AF65-F5344CB8AC3E}">
        <p14:creationId xmlns:p14="http://schemas.microsoft.com/office/powerpoint/2010/main" val="2695604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 name="Picture 2" descr="A close up of a map&#10;&#10;Description generated with very high confidence">
            <a:extLst>
              <a:ext uri="{FF2B5EF4-FFF2-40B4-BE49-F238E27FC236}">
                <a16:creationId xmlns:a16="http://schemas.microsoft.com/office/drawing/2014/main" id="{BB3513E2-C13D-41E6-AD09-C2FAAD42AA69}"/>
              </a:ext>
            </a:extLst>
          </p:cNvPr>
          <p:cNvPicPr>
            <a:picLocks noChangeAspect="1"/>
          </p:cNvPicPr>
          <p:nvPr/>
        </p:nvPicPr>
        <p:blipFill>
          <a:blip r:embed="rId2"/>
          <a:stretch>
            <a:fillRect/>
          </a:stretch>
        </p:blipFill>
        <p:spPr>
          <a:xfrm>
            <a:off x="1084418" y="960240"/>
            <a:ext cx="10025419" cy="4937519"/>
          </a:xfrm>
          <a:prstGeom prst="rect">
            <a:avLst/>
          </a:prstGeom>
        </p:spPr>
      </p:pic>
      <p:sp>
        <p:nvSpPr>
          <p:cNvPr id="4" name="Rectangle 3">
            <a:extLst>
              <a:ext uri="{FF2B5EF4-FFF2-40B4-BE49-F238E27FC236}">
                <a16:creationId xmlns:a16="http://schemas.microsoft.com/office/drawing/2014/main" id="{8DF0C1E8-744E-41D2-B066-D03406FD4F6D}"/>
              </a:ext>
            </a:extLst>
          </p:cNvPr>
          <p:cNvSpPr/>
          <p:nvPr/>
        </p:nvSpPr>
        <p:spPr>
          <a:xfrm>
            <a:off x="9498228" y="1226226"/>
            <a:ext cx="1832918" cy="2308324"/>
          </a:xfrm>
          <a:prstGeom prst="rect">
            <a:avLst/>
          </a:prstGeom>
        </p:spPr>
        <p:txBody>
          <a:bodyPr wrap="square">
            <a:spAutoFit/>
          </a:bodyPr>
          <a:lstStyle/>
          <a:p>
            <a:endParaRPr lang="en-US" dirty="0">
              <a:solidFill>
                <a:schemeClr val="bg1"/>
              </a:solidFill>
            </a:endParaRPr>
          </a:p>
          <a:p>
            <a:r>
              <a:rPr lang="en-US" cap="all" dirty="0">
                <a:solidFill>
                  <a:schemeClr val="bg1"/>
                </a:solidFill>
              </a:rPr>
              <a:t>#1 94133-NorthbeaCh/ China town</a:t>
            </a:r>
          </a:p>
          <a:p>
            <a:endParaRPr lang="en-US" cap="all" dirty="0">
              <a:solidFill>
                <a:schemeClr val="bg1"/>
              </a:solidFill>
            </a:endParaRPr>
          </a:p>
          <a:p>
            <a:r>
              <a:rPr lang="en-US" cap="all" dirty="0">
                <a:solidFill>
                  <a:schemeClr val="bg1"/>
                </a:solidFill>
              </a:rPr>
              <a:t>#2 94109-  Russian hill/ nob hill</a:t>
            </a:r>
          </a:p>
        </p:txBody>
      </p:sp>
      <p:cxnSp>
        <p:nvCxnSpPr>
          <p:cNvPr id="6" name="Straight Arrow Connector 5">
            <a:extLst>
              <a:ext uri="{FF2B5EF4-FFF2-40B4-BE49-F238E27FC236}">
                <a16:creationId xmlns:a16="http://schemas.microsoft.com/office/drawing/2014/main" id="{9AB1E2A1-4969-469A-9EDA-67CFC965DA26}"/>
              </a:ext>
            </a:extLst>
          </p:cNvPr>
          <p:cNvCxnSpPr/>
          <p:nvPr/>
        </p:nvCxnSpPr>
        <p:spPr>
          <a:xfrm flipH="1">
            <a:off x="7809470" y="2792627"/>
            <a:ext cx="1688758" cy="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0B95DFD-B0EE-4F57-995D-14E959E6BA47}"/>
              </a:ext>
            </a:extLst>
          </p:cNvPr>
          <p:cNvCxnSpPr>
            <a:cxnSpLocks/>
          </p:cNvCxnSpPr>
          <p:nvPr/>
        </p:nvCxnSpPr>
        <p:spPr>
          <a:xfrm flipH="1">
            <a:off x="8365525" y="1717589"/>
            <a:ext cx="1210961" cy="48191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0242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5301</TotalTime>
  <Words>551</Words>
  <Application>Microsoft Office PowerPoint</Application>
  <PresentationFormat>Widescreen</PresentationFormat>
  <Paragraphs>65</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Baskerville Old Face</vt:lpstr>
      <vt:lpstr>Calibri</vt:lpstr>
      <vt:lpstr>Calibri Light</vt:lpstr>
      <vt:lpstr>Office Theme</vt:lpstr>
      <vt:lpstr>San Francisco Health Department inspection reports and scoring for restaurants</vt:lpstr>
      <vt:lpstr>PowerPoint Presentation</vt:lpstr>
      <vt:lpstr>PowerPoint Presentation</vt:lpstr>
      <vt:lpstr>PowerPoint Presentation</vt:lpstr>
      <vt:lpstr>Data Set</vt:lpstr>
      <vt:lpstr>Overview</vt:lpstr>
      <vt:lpstr>PowerPoint Presentation</vt:lpstr>
      <vt:lpstr>PowerPoint Presentation</vt:lpstr>
      <vt:lpstr>PowerPoint Presentation</vt:lpstr>
      <vt:lpstr>PowerPoint Presentation</vt:lpstr>
      <vt:lpstr>PowerPoint Presentation</vt:lpstr>
      <vt:lpstr>PowerPoint Presentation</vt:lpstr>
      <vt:lpstr>Conclusions</vt:lpstr>
      <vt:lpstr>Recommendations</vt:lpstr>
      <vt:lpstr>Next Steps/Limitations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Melissa Fallon</dc:creator>
  <cp:lastModifiedBy>Melissa Fallon</cp:lastModifiedBy>
  <cp:revision>74</cp:revision>
  <dcterms:created xsi:type="dcterms:W3CDTF">2017-11-17T06:14:05Z</dcterms:created>
  <dcterms:modified xsi:type="dcterms:W3CDTF">2018-04-27T05:01:28Z</dcterms:modified>
</cp:coreProperties>
</file>