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47310348342401"/>
          <c:y val="1.7475646329010452E-2"/>
          <c:w val="0.87549129781107504"/>
          <c:h val="0.62342627246627702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'[Chart in Microsoft PowerPoint]selected (with nextpg data)-USE'!$B$37:$J$37</c:f>
                <c:numCache>
                  <c:formatCode>General</c:formatCode>
                  <c:ptCount val="9"/>
                  <c:pt idx="0">
                    <c:v>5.0414697880048465</c:v>
                  </c:pt>
                  <c:pt idx="1">
                    <c:v>15.734209787853842</c:v>
                  </c:pt>
                  <c:pt idx="2">
                    <c:v>11.185516462349383</c:v>
                  </c:pt>
                  <c:pt idx="3">
                    <c:v>23.559519905112467</c:v>
                  </c:pt>
                  <c:pt idx="4">
                    <c:v>23.819433981613351</c:v>
                  </c:pt>
                  <c:pt idx="5">
                    <c:v>16.456656790340091</c:v>
                  </c:pt>
                  <c:pt idx="6">
                    <c:v>10.112424137513599</c:v>
                  </c:pt>
                  <c:pt idx="7">
                    <c:v>3.6418816388467334</c:v>
                  </c:pt>
                  <c:pt idx="8">
                    <c:v>17.690792052333116</c:v>
                  </c:pt>
                </c:numCache>
              </c:numRef>
            </c:minus>
          </c:errBars>
          <c:cat>
            <c:strRef>
              <c:f>'[Chart in Microsoft PowerPoint]selected (with nextpg data)-USE'!$B$3:$J$3</c:f>
              <c:strCache>
                <c:ptCount val="9"/>
                <c:pt idx="0">
                  <c:v>No treatment</c:v>
                </c:pt>
                <c:pt idx="1">
                  <c:v>Naked siRNAtag</c:v>
                </c:pt>
                <c:pt idx="2">
                  <c:v>NU-1000 only</c:v>
                </c:pt>
                <c:pt idx="3">
                  <c:v>siRNAtag@NU-1000</c:v>
                </c:pt>
                <c:pt idx="4">
                  <c:v>siRNAtag@NU-1000 +PS</c:v>
                </c:pt>
                <c:pt idx="5">
                  <c:v>siRNAtag@NU-1000 +KALA</c:v>
                </c:pt>
                <c:pt idx="6">
                  <c:v>siRNAtag@NU-1000 +PS&amp;KALA</c:v>
                </c:pt>
                <c:pt idx="7">
                  <c:v>siRNAtag@NU-1000 +NH4Cl</c:v>
                </c:pt>
                <c:pt idx="8">
                  <c:v>siRNAtag@lipo</c:v>
                </c:pt>
              </c:strCache>
            </c:strRef>
          </c:cat>
          <c:val>
            <c:numRef>
              <c:f>'[Chart in Microsoft PowerPoint]selected (with nextpg data)-USE'!$B$38:$J$38</c:f>
              <c:numCache>
                <c:formatCode>General</c:formatCode>
                <c:ptCount val="9"/>
                <c:pt idx="0">
                  <c:v>97.230630255592516</c:v>
                </c:pt>
                <c:pt idx="1">
                  <c:v>104.6931340446035</c:v>
                </c:pt>
                <c:pt idx="2">
                  <c:v>98.681088548782256</c:v>
                </c:pt>
                <c:pt idx="3">
                  <c:v>83.885414343653025</c:v>
                </c:pt>
                <c:pt idx="4">
                  <c:v>78.3423455898171</c:v>
                </c:pt>
                <c:pt idx="5">
                  <c:v>68.564343648292621</c:v>
                </c:pt>
                <c:pt idx="6">
                  <c:v>78.134328358208961</c:v>
                </c:pt>
                <c:pt idx="7">
                  <c:v>66.783004552352054</c:v>
                </c:pt>
                <c:pt idx="8">
                  <c:v>57.316803187956609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14-42CD-BB48-D8A213E84ED0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solidFill>
                <a:srgbClr val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D514-42CD-BB48-D8A213E84ED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4-D514-42CD-BB48-D8A213E84ED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D514-42CD-BB48-D8A213E84ED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D514-42CD-BB48-D8A213E84ED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/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D514-42CD-BB48-D8A213E84ED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D514-42CD-BB48-D8A213E84ED0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D514-42CD-BB48-D8A213E84ED0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D514-42CD-BB48-D8A213E84ED0}"/>
              </c:ext>
            </c:extLst>
          </c:dPt>
          <c:cat>
            <c:strRef>
              <c:f>'[Chart in Microsoft PowerPoint]selected (with nextpg data)-USE'!$B$3:$J$3</c:f>
              <c:strCache>
                <c:ptCount val="9"/>
                <c:pt idx="0">
                  <c:v>No treatment</c:v>
                </c:pt>
                <c:pt idx="1">
                  <c:v>Naked siRNAtag</c:v>
                </c:pt>
                <c:pt idx="2">
                  <c:v>NU-1000 only</c:v>
                </c:pt>
                <c:pt idx="3">
                  <c:v>siRNAtag@NU-1000</c:v>
                </c:pt>
                <c:pt idx="4">
                  <c:v>siRNAtag@NU-1000 +PS</c:v>
                </c:pt>
                <c:pt idx="5">
                  <c:v>siRNAtag@NU-1000 +KALA</c:v>
                </c:pt>
                <c:pt idx="6">
                  <c:v>siRNAtag@NU-1000 +PS&amp;KALA</c:v>
                </c:pt>
                <c:pt idx="7">
                  <c:v>siRNAtag@NU-1000 +NH4Cl</c:v>
                </c:pt>
                <c:pt idx="8">
                  <c:v>siRNAtag@lipo</c:v>
                </c:pt>
              </c:strCache>
            </c:strRef>
          </c:cat>
          <c:val>
            <c:numRef>
              <c:f>'[Chart in Microsoft PowerPoint]selected (with nextpg data)-USE'!$B$39:$J$39</c:f>
              <c:numCache>
                <c:formatCode>General</c:formatCode>
                <c:ptCount val="9"/>
                <c:pt idx="0">
                  <c:v>1.5084441103624897</c:v>
                </c:pt>
                <c:pt idx="1">
                  <c:v>4.5940034360252326</c:v>
                </c:pt>
                <c:pt idx="2">
                  <c:v>3.6157899103720439</c:v>
                </c:pt>
                <c:pt idx="3">
                  <c:v>7.5052783142053983</c:v>
                </c:pt>
                <c:pt idx="4">
                  <c:v>0.52332605197393889</c:v>
                </c:pt>
                <c:pt idx="5">
                  <c:v>6.732976884735038</c:v>
                </c:pt>
                <c:pt idx="6">
                  <c:v>3.2985074626865583</c:v>
                </c:pt>
                <c:pt idx="7">
                  <c:v>12.597995590934957</c:v>
                </c:pt>
                <c:pt idx="8">
                  <c:v>5.6682714389090592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14-42CD-BB48-D8A213E84ED0}"/>
            </c:ext>
          </c:extLst>
        </c:ser>
        <c:ser>
          <c:idx val="2"/>
          <c:order val="2"/>
          <c:spPr>
            <a:solidFill>
              <a:srgbClr val="FFFFFF"/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D514-42CD-BB48-D8A213E84ED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D514-42CD-BB48-D8A213E84ED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6-D514-42CD-BB48-D8A213E84ED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D514-42CD-BB48-D8A213E84ED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D514-42CD-BB48-D8A213E84ED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D514-42CD-BB48-D8A213E84ED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D514-42CD-BB48-D8A213E84ED0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D514-42CD-BB48-D8A213E84ED0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D514-42CD-BB48-D8A213E84ED0}"/>
              </c:ext>
            </c:extLst>
          </c:dPt>
          <c:errBars>
            <c:errBarType val="plus"/>
            <c:errValType val="cust"/>
            <c:noEndCap val="0"/>
            <c:plus>
              <c:numRef>
                <c:f>'[Chart in Microsoft PowerPoint]selected (with nextpg data)-USE'!$B$41:$J$41</c:f>
                <c:numCache>
                  <c:formatCode>General</c:formatCode>
                  <c:ptCount val="9"/>
                  <c:pt idx="0">
                    <c:v>4.7763856614617595</c:v>
                  </c:pt>
                  <c:pt idx="1">
                    <c:v>9.3319748944315677</c:v>
                  </c:pt>
                  <c:pt idx="2">
                    <c:v>3.8053064735724007</c:v>
                  </c:pt>
                  <c:pt idx="3">
                    <c:v>20.477919647121851</c:v>
                  </c:pt>
                  <c:pt idx="4">
                    <c:v>8.3661522037999418</c:v>
                  </c:pt>
                  <c:pt idx="5">
                    <c:v>5.6492291063701714</c:v>
                  </c:pt>
                  <c:pt idx="6">
                    <c:v>4.7141424272818426</c:v>
                  </c:pt>
                  <c:pt idx="7">
                    <c:v>2.8657400773749941</c:v>
                  </c:pt>
                  <c:pt idx="8">
                    <c:v>14.079269867129142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strRef>
              <c:f>'[Chart in Microsoft PowerPoint]selected (with nextpg data)-USE'!$B$3:$J$3</c:f>
              <c:strCache>
                <c:ptCount val="9"/>
                <c:pt idx="0">
                  <c:v>No treatment</c:v>
                </c:pt>
                <c:pt idx="1">
                  <c:v>Naked siRNAtag</c:v>
                </c:pt>
                <c:pt idx="2">
                  <c:v>NU-1000 only</c:v>
                </c:pt>
                <c:pt idx="3">
                  <c:v>siRNAtag@NU-1000</c:v>
                </c:pt>
                <c:pt idx="4">
                  <c:v>siRNAtag@NU-1000 +PS</c:v>
                </c:pt>
                <c:pt idx="5">
                  <c:v>siRNAtag@NU-1000 +KALA</c:v>
                </c:pt>
                <c:pt idx="6">
                  <c:v>siRNAtag@NU-1000 +PS&amp;KALA</c:v>
                </c:pt>
                <c:pt idx="7">
                  <c:v>siRNAtag@NU-1000 +NH4Cl</c:v>
                </c:pt>
                <c:pt idx="8">
                  <c:v>siRNAtag@lipo</c:v>
                </c:pt>
              </c:strCache>
            </c:strRef>
          </c:cat>
          <c:val>
            <c:numRef>
              <c:f>'[Chart in Microsoft PowerPoint]selected (with nextpg data)-USE'!$B$40:$J$40</c:f>
              <c:numCache>
                <c:formatCode>General</c:formatCode>
                <c:ptCount val="9"/>
                <c:pt idx="0">
                  <c:v>4.9670892897304384</c:v>
                </c:pt>
                <c:pt idx="1">
                  <c:v>4.8179134216013324</c:v>
                </c:pt>
                <c:pt idx="2">
                  <c:v>2.1223003451125777</c:v>
                </c:pt>
                <c:pt idx="3">
                  <c:v>19.006479595019727</c:v>
                </c:pt>
                <c:pt idx="4">
                  <c:v>4.548927303864005</c:v>
                </c:pt>
                <c:pt idx="5">
                  <c:v>4.3559249176099684</c:v>
                </c:pt>
                <c:pt idx="6">
                  <c:v>7.7060092858532983</c:v>
                </c:pt>
                <c:pt idx="7">
                  <c:v>2.8514113769880964</c:v>
                </c:pt>
                <c:pt idx="8">
                  <c:v>2.6318870578034392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14-42CD-BB48-D8A213E84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1277984"/>
        <c:axId val="381273504"/>
      </c:barChart>
      <c:scatterChart>
        <c:scatterStyle val="lineMarker"/>
        <c:varyColors val="0"/>
        <c:ser>
          <c:idx val="3"/>
          <c:order val="3"/>
          <c:tx>
            <c:v>avg</c:v>
          </c:tx>
          <c:spPr>
            <a:ln w="47625">
              <a:noFill/>
            </a:ln>
          </c:spPr>
          <c:marker>
            <c:symbol val="circle"/>
            <c:size val="4"/>
            <c:spPr>
              <a:solidFill>
                <a:schemeClr val="tx1"/>
              </a:solidFill>
              <a:ln w="12700">
                <a:solidFill>
                  <a:schemeClr val="tx1"/>
                </a:solidFill>
              </a:ln>
            </c:spPr>
          </c:marker>
          <c:yVal>
            <c:numRef>
              <c:f>'[Chart in Microsoft PowerPoint]selected (with nextpg data)-USE'!$B$28:$J$28</c:f>
              <c:numCache>
                <c:formatCode>General</c:formatCode>
                <c:ptCount val="9"/>
                <c:pt idx="0">
                  <c:v>100</c:v>
                </c:pt>
                <c:pt idx="1">
                  <c:v>109.38758124319692</c:v>
                </c:pt>
                <c:pt idx="2">
                  <c:v>100.96665382111001</c:v>
                </c:pt>
                <c:pt idx="3">
                  <c:v>94.871127343217481</c:v>
                </c:pt>
                <c:pt idx="4">
                  <c:v>77.91727578977563</c:v>
                </c:pt>
                <c:pt idx="5">
                  <c:v>73.47662288101634</c:v>
                </c:pt>
                <c:pt idx="6">
                  <c:v>82.447966061715249</c:v>
                </c:pt>
                <c:pt idx="7">
                  <c:v>74.970733309353122</c:v>
                </c:pt>
                <c:pt idx="8">
                  <c:v>60.718946495000701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514-42CD-BB48-D8A213E84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277984"/>
        <c:axId val="381273504"/>
      </c:scatterChart>
      <c:catAx>
        <c:axId val="381277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2700" cmpd="sng">
            <a:solidFill>
              <a:srgbClr val="000000"/>
            </a:solidFill>
          </a:ln>
        </c:spPr>
        <c:txPr>
          <a:bodyPr/>
          <a:lstStyle/>
          <a:p>
            <a:pPr>
              <a:defRPr sz="1600">
                <a:latin typeface="Arial"/>
                <a:cs typeface="Arial"/>
              </a:defRPr>
            </a:pPr>
            <a:endParaRPr lang="en-US"/>
          </a:p>
        </c:txPr>
        <c:crossAx val="381273504"/>
        <c:crosses val="autoZero"/>
        <c:auto val="1"/>
        <c:lblAlgn val="ctr"/>
        <c:lblOffset val="100"/>
        <c:noMultiLvlLbl val="0"/>
      </c:catAx>
      <c:valAx>
        <c:axId val="381273504"/>
        <c:scaling>
          <c:orientation val="minMax"/>
          <c:max val="135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600" b="1" i="0"/>
                </a:pPr>
                <a:r>
                  <a:rPr lang="en-GB" sz="1600" b="1" i="0" dirty="0" err="1"/>
                  <a:t>mCherry</a:t>
                </a:r>
                <a:r>
                  <a:rPr lang="en-GB" sz="1600" b="1" i="0" baseline="0" dirty="0"/>
                  <a:t> Expression (</a:t>
                </a:r>
                <a:r>
                  <a:rPr lang="en-GB" sz="1600" b="1" i="0" u="none" strike="noStrike" baseline="0" dirty="0">
                    <a:effectLst/>
                  </a:rPr>
                  <a:t>normalised </a:t>
                </a:r>
                <a:r>
                  <a:rPr lang="en-GB" sz="1600" b="1" i="0" baseline="0" dirty="0"/>
                  <a:t>AU)</a:t>
                </a:r>
                <a:endParaRPr lang="en-GB" sz="1600" b="1" i="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 w="12700" cmpd="sng">
            <a:solidFill>
              <a:srgbClr val="000000"/>
            </a:solidFill>
          </a:ln>
        </c:spPr>
        <c:txPr>
          <a:bodyPr/>
          <a:lstStyle/>
          <a:p>
            <a:pPr>
              <a:defRPr sz="1600">
                <a:latin typeface="Arial"/>
                <a:cs typeface="Arial"/>
              </a:defRPr>
            </a:pPr>
            <a:endParaRPr lang="en-US"/>
          </a:p>
        </c:txPr>
        <c:crossAx val="381277984"/>
        <c:crosses val="autoZero"/>
        <c:crossBetween val="between"/>
        <c:majorUnit val="20"/>
      </c:valAx>
      <c:spPr>
        <a:ln>
          <a:solidFill>
            <a:srgbClr val="000000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0.20078</cdr:x>
      <cdr:y>0.55694</cdr:y>
    </cdr:from>
    <cdr:to>
      <cdr:x>0.29844</cdr:x>
      <cdr:y>0.60182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1005B4D9-A076-4ABB-B299-9BE59C445A29}"/>
            </a:ext>
          </a:extLst>
        </cdr:cNvPr>
        <cdr:cNvSpPr txBox="1"/>
      </cdr:nvSpPr>
      <cdr:spPr>
        <a:xfrm xmlns:a="http://schemas.openxmlformats.org/drawingml/2006/main">
          <a:off x="2447925" y="3819526"/>
          <a:ext cx="11906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400" dirty="0" err="1"/>
            <a:t>n.s</a:t>
          </a:r>
          <a:r>
            <a:rPr lang="en-GB" sz="1400" dirty="0"/>
            <a:t>.</a:t>
          </a:r>
        </a:p>
      </cdr:txBody>
    </cdr:sp>
  </cdr:relSizeAnchor>
  <cdr:relSizeAnchor xmlns:cdr="http://schemas.openxmlformats.org/drawingml/2006/chartDrawing">
    <cdr:from>
      <cdr:x>0.30064</cdr:x>
      <cdr:y>0.55694</cdr:y>
    </cdr:from>
    <cdr:to>
      <cdr:x>0.3983</cdr:x>
      <cdr:y>0.60182</cdr:y>
    </cdr:to>
    <cdr:sp macro="" textlink="">
      <cdr:nvSpPr>
        <cdr:cNvPr id="3" name="TextBox 5">
          <a:extLst xmlns:a="http://schemas.openxmlformats.org/drawingml/2006/main">
            <a:ext uri="{FF2B5EF4-FFF2-40B4-BE49-F238E27FC236}">
              <a16:creationId xmlns:a16="http://schemas.microsoft.com/office/drawing/2014/main" id="{77D35964-DCD8-489D-B105-608C232E40BB}"/>
            </a:ext>
          </a:extLst>
        </cdr:cNvPr>
        <cdr:cNvSpPr txBox="1"/>
      </cdr:nvSpPr>
      <cdr:spPr>
        <a:xfrm xmlns:a="http://schemas.openxmlformats.org/drawingml/2006/main">
          <a:off x="3665447" y="3819525"/>
          <a:ext cx="11906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400" dirty="0" err="1"/>
            <a:t>n.s</a:t>
          </a:r>
          <a:r>
            <a:rPr lang="en-GB" sz="1400" dirty="0"/>
            <a:t>.</a:t>
          </a:r>
        </a:p>
      </cdr:txBody>
    </cdr:sp>
  </cdr:relSizeAnchor>
  <cdr:relSizeAnchor xmlns:cdr="http://schemas.openxmlformats.org/drawingml/2006/chartDrawing">
    <cdr:from>
      <cdr:x>0.39323</cdr:x>
      <cdr:y>0.55694</cdr:y>
    </cdr:from>
    <cdr:to>
      <cdr:x>0.49089</cdr:x>
      <cdr:y>0.60182</cdr:y>
    </cdr:to>
    <cdr:sp macro="" textlink="">
      <cdr:nvSpPr>
        <cdr:cNvPr id="4" name="TextBox 5">
          <a:extLst xmlns:a="http://schemas.openxmlformats.org/drawingml/2006/main">
            <a:ext uri="{FF2B5EF4-FFF2-40B4-BE49-F238E27FC236}">
              <a16:creationId xmlns:a16="http://schemas.microsoft.com/office/drawing/2014/main" id="{77D35964-DCD8-489D-B105-608C232E40BB}"/>
            </a:ext>
          </a:extLst>
        </cdr:cNvPr>
        <cdr:cNvSpPr txBox="1"/>
      </cdr:nvSpPr>
      <cdr:spPr>
        <a:xfrm xmlns:a="http://schemas.openxmlformats.org/drawingml/2006/main">
          <a:off x="4794250" y="3819525"/>
          <a:ext cx="11906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400" dirty="0" err="1"/>
            <a:t>n.s</a:t>
          </a:r>
          <a:r>
            <a:rPr lang="en-GB" sz="1400" dirty="0"/>
            <a:t>.</a:t>
          </a:r>
        </a:p>
      </cdr:txBody>
    </cdr:sp>
  </cdr:relSizeAnchor>
  <cdr:relSizeAnchor xmlns:cdr="http://schemas.openxmlformats.org/drawingml/2006/chartDrawing">
    <cdr:from>
      <cdr:x>0.49349</cdr:x>
      <cdr:y>0.56354</cdr:y>
    </cdr:from>
    <cdr:to>
      <cdr:x>0.59115</cdr:x>
      <cdr:y>0.60842</cdr:y>
    </cdr:to>
    <cdr:sp macro="" textlink="">
      <cdr:nvSpPr>
        <cdr:cNvPr id="5" name="TextBox 5">
          <a:extLst xmlns:a="http://schemas.openxmlformats.org/drawingml/2006/main">
            <a:ext uri="{FF2B5EF4-FFF2-40B4-BE49-F238E27FC236}">
              <a16:creationId xmlns:a16="http://schemas.microsoft.com/office/drawing/2014/main" id="{E02C370B-F3ED-4299-84E1-370D4F6AF073}"/>
            </a:ext>
          </a:extLst>
        </cdr:cNvPr>
        <cdr:cNvSpPr txBox="1"/>
      </cdr:nvSpPr>
      <cdr:spPr>
        <a:xfrm xmlns:a="http://schemas.openxmlformats.org/drawingml/2006/main">
          <a:off x="6016625" y="3864769"/>
          <a:ext cx="11906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400" dirty="0"/>
            <a:t>***</a:t>
          </a:r>
        </a:p>
      </cdr:txBody>
    </cdr:sp>
  </cdr:relSizeAnchor>
  <cdr:relSizeAnchor xmlns:cdr="http://schemas.openxmlformats.org/drawingml/2006/chartDrawing">
    <cdr:from>
      <cdr:x>0.58914</cdr:x>
      <cdr:y>0.56354</cdr:y>
    </cdr:from>
    <cdr:to>
      <cdr:x>0.6868</cdr:x>
      <cdr:y>0.60842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D36F7343-F816-48D3-A6E1-BA237C1D81DD}"/>
            </a:ext>
          </a:extLst>
        </cdr:cNvPr>
        <cdr:cNvSpPr txBox="1"/>
      </cdr:nvSpPr>
      <cdr:spPr>
        <a:xfrm xmlns:a="http://schemas.openxmlformats.org/drawingml/2006/main">
          <a:off x="7182803" y="3864769"/>
          <a:ext cx="1190625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400" dirty="0"/>
            <a:t>***</a:t>
          </a:r>
        </a:p>
      </cdr:txBody>
    </cdr:sp>
  </cdr:relSizeAnchor>
  <cdr:relSizeAnchor xmlns:cdr="http://schemas.openxmlformats.org/drawingml/2006/chartDrawing">
    <cdr:from>
      <cdr:x>0.68711</cdr:x>
      <cdr:y>0.56354</cdr:y>
    </cdr:from>
    <cdr:to>
      <cdr:x>0.78438</cdr:x>
      <cdr:y>0.60842</cdr:y>
    </cdr:to>
    <cdr:sp macro="" textlink="">
      <cdr:nvSpPr>
        <cdr:cNvPr id="7" name="TextBox 5">
          <a:extLst xmlns:a="http://schemas.openxmlformats.org/drawingml/2006/main">
            <a:ext uri="{FF2B5EF4-FFF2-40B4-BE49-F238E27FC236}">
              <a16:creationId xmlns:a16="http://schemas.microsoft.com/office/drawing/2014/main" id="{D36F7343-F816-48D3-A6E1-BA237C1D81DD}"/>
            </a:ext>
          </a:extLst>
        </cdr:cNvPr>
        <cdr:cNvSpPr txBox="1"/>
      </cdr:nvSpPr>
      <cdr:spPr>
        <a:xfrm xmlns:a="http://schemas.openxmlformats.org/drawingml/2006/main">
          <a:off x="8377237" y="3864769"/>
          <a:ext cx="118586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400" dirty="0"/>
            <a:t>***</a:t>
          </a:r>
        </a:p>
      </cdr:txBody>
    </cdr:sp>
  </cdr:relSizeAnchor>
  <cdr:relSizeAnchor xmlns:cdr="http://schemas.openxmlformats.org/drawingml/2006/chartDrawing">
    <cdr:from>
      <cdr:x>0.78437</cdr:x>
      <cdr:y>0.56354</cdr:y>
    </cdr:from>
    <cdr:to>
      <cdr:x>0.88164</cdr:x>
      <cdr:y>0.60842</cdr:y>
    </cdr:to>
    <cdr:sp macro="" textlink="">
      <cdr:nvSpPr>
        <cdr:cNvPr id="8" name="TextBox 5">
          <a:extLst xmlns:a="http://schemas.openxmlformats.org/drawingml/2006/main">
            <a:ext uri="{FF2B5EF4-FFF2-40B4-BE49-F238E27FC236}">
              <a16:creationId xmlns:a16="http://schemas.microsoft.com/office/drawing/2014/main" id="{D36F7343-F816-48D3-A6E1-BA237C1D81DD}"/>
            </a:ext>
          </a:extLst>
        </cdr:cNvPr>
        <cdr:cNvSpPr txBox="1"/>
      </cdr:nvSpPr>
      <cdr:spPr>
        <a:xfrm xmlns:a="http://schemas.openxmlformats.org/drawingml/2006/main">
          <a:off x="9563099" y="3864769"/>
          <a:ext cx="118586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400" dirty="0"/>
            <a:t>***</a:t>
          </a:r>
        </a:p>
      </cdr:txBody>
    </cdr:sp>
  </cdr:relSizeAnchor>
  <cdr:relSizeAnchor xmlns:cdr="http://schemas.openxmlformats.org/drawingml/2006/chartDrawing">
    <cdr:from>
      <cdr:x>0.88164</cdr:x>
      <cdr:y>0.56354</cdr:y>
    </cdr:from>
    <cdr:to>
      <cdr:x>0.9791</cdr:x>
      <cdr:y>0.60842</cdr:y>
    </cdr:to>
    <cdr:sp macro="" textlink="">
      <cdr:nvSpPr>
        <cdr:cNvPr id="9" name="TextBox 5">
          <a:extLst xmlns:a="http://schemas.openxmlformats.org/drawingml/2006/main">
            <a:ext uri="{FF2B5EF4-FFF2-40B4-BE49-F238E27FC236}">
              <a16:creationId xmlns:a16="http://schemas.microsoft.com/office/drawing/2014/main" id="{D36F7343-F816-48D3-A6E1-BA237C1D81DD}"/>
            </a:ext>
          </a:extLst>
        </cdr:cNvPr>
        <cdr:cNvSpPr txBox="1"/>
      </cdr:nvSpPr>
      <cdr:spPr>
        <a:xfrm xmlns:a="http://schemas.openxmlformats.org/drawingml/2006/main">
          <a:off x="10748963" y="3864769"/>
          <a:ext cx="118824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400" dirty="0"/>
            <a:t>***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51E1-3B84-46FA-8F11-03EC9AA9A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2E9E-BBD0-40F8-A054-84F68719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E1FB-5D11-4782-94D0-44EE564B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F1F4-5C2A-4188-9FA5-5E04CFA8CF56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B9E03-260E-4CFE-A0C1-220D6846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BA7C-87D0-4039-9B52-5BE3A66E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910-251C-447A-BB46-C0C3ABD58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60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2ADA-FB2F-4B83-8C93-E610C374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9EA7E-726F-45FB-9F4E-A1A7C4F98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ADB85-CA0C-4E79-8353-9B770B2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F1F4-5C2A-4188-9FA5-5E04CFA8CF56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92EF-FA58-453B-9D84-D6E3B468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CE8A7-C27B-47A5-B3F4-1FB13FC6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910-251C-447A-BB46-C0C3ABD58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58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E0D41-DC38-47D9-823D-29E9C2D87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BDE74-AC86-431C-B127-1EA31A205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F6323-AD13-4D3C-9B64-49349428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F1F4-5C2A-4188-9FA5-5E04CFA8CF56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36185-760D-4192-973B-0D33C49D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0355-491F-4AB6-AB3E-ECA32016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910-251C-447A-BB46-C0C3ABD58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80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F673-3261-472E-9DCD-62EEE8B3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A358-2E44-4387-A2BB-3E80E004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ACDE-EA4A-4740-9AB1-14043730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F1F4-5C2A-4188-9FA5-5E04CFA8CF56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C4BA6-0791-4EFB-9759-D8B5ACCC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ED91B-6A56-4BE2-85FB-1C9EB222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910-251C-447A-BB46-C0C3ABD58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3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5B3F-2BCC-4420-B6A6-DB52029C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2B0D3-C824-4C9F-90A0-E3D85347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6DFA-0542-497F-95F0-E4E49A12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F1F4-5C2A-4188-9FA5-5E04CFA8CF56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40F71-C531-4D8D-AA69-DAC34A46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4598-C905-41BE-AC6E-5398EF86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910-251C-447A-BB46-C0C3ABD58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91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36E3-57FA-45D6-91BC-202CD99C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8874-9F13-4CBD-BDC2-7D33973E2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2FC05-69E0-4F87-84C7-185540034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78DD9-F633-4DA1-ACCE-09186FCA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F1F4-5C2A-4188-9FA5-5E04CFA8CF56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CA27D-C909-45D6-8B16-B1A68184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CA18C-F196-49CB-A89C-47A2B2BC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910-251C-447A-BB46-C0C3ABD58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57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3E58-8437-48A6-AA16-ED81E8BF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81C45-42F3-4D18-AEC1-A2255A06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7FBF2-3A37-4F36-856D-E395BA1A5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B808E-48A2-49BA-B6AA-2876F205E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8A93E-2DEC-4A38-9751-25734505C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AD768-EE6E-4C43-A88F-E0A0DC4C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F1F4-5C2A-4188-9FA5-5E04CFA8CF56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AE3A4-598E-4269-B82C-E5850C5B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81A6A-6E0C-47A2-832E-F6946536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910-251C-447A-BB46-C0C3ABD58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47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C14C-A8C0-4CC2-B0E1-39C9B9F8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612B3-43D9-4F1B-9F5B-80F28EB3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F1F4-5C2A-4188-9FA5-5E04CFA8CF56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9ED4E-ECC5-4C53-8D72-4698436F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682A6-61B2-4564-831F-9B43485D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910-251C-447A-BB46-C0C3ABD58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43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8DFD3-5258-4B95-931F-10CF4154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F1F4-5C2A-4188-9FA5-5E04CFA8CF56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5E37F-2813-4C72-B567-CE3B8B3F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4CCDB-7889-4F0E-B700-E96E9A2B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910-251C-447A-BB46-C0C3ABD58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41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2B90-DCE1-4239-99E5-FBE3B786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57F0-BA49-49C8-9DC8-EFC0CAE3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DC5BF-A678-45F2-B25B-8ACF27654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D1E05-F3CB-4238-9F70-3C3A8AD5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F1F4-5C2A-4188-9FA5-5E04CFA8CF56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29A60-6290-4579-B769-C15EC2B3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1D634-B16E-4B7A-AAD1-6AD98A2B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910-251C-447A-BB46-C0C3ABD58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1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78FA-A79E-4884-B8C1-E2C49914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8055D-26F4-4D3C-A113-51B037CD6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97CBE-D6FB-4346-BFF0-8AD3C204C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A24E6-0BFF-4971-A7BC-5781547F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F1F4-5C2A-4188-9FA5-5E04CFA8CF56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88BA8-E0B8-4093-8032-301E208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C06B5-159D-45CC-9CDB-7E8D23FE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F910-251C-447A-BB46-C0C3ABD58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C7070-DDDA-47CA-BB4D-99FDF103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57817-7F56-4C9B-AF2C-DDCBA0F2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39D5D-F7CA-4FF4-95E0-A03E04ED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7F1F4-5C2A-4188-9FA5-5E04CFA8CF56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45FB-CE2A-426A-8872-0B13CEA7A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7B4FB-4EA0-40FB-AA68-53C66E419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3F910-251C-447A-BB46-C0C3ABD58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29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565375"/>
              </p:ext>
            </p:extLst>
          </p:nvPr>
        </p:nvGraphicFramePr>
        <p:xfrm>
          <a:off x="0" y="-1"/>
          <a:ext cx="12191999" cy="685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05B4D9-A076-4ABB-B299-9BE59C445A29}"/>
              </a:ext>
            </a:extLst>
          </p:cNvPr>
          <p:cNvSpPr txBox="1"/>
          <p:nvPr/>
        </p:nvSpPr>
        <p:spPr>
          <a:xfrm>
            <a:off x="1298575" y="3822699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Significance:</a:t>
            </a:r>
          </a:p>
        </p:txBody>
      </p:sp>
    </p:spTree>
    <p:extLst>
      <p:ext uri="{BB962C8B-B14F-4D97-AF65-F5344CB8AC3E}">
        <p14:creationId xmlns:p14="http://schemas.microsoft.com/office/powerpoint/2010/main" val="227607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G Color Scheme">
      <a:dk1>
        <a:srgbClr val="4C4C4C"/>
      </a:dk1>
      <a:lt1>
        <a:sysClr val="window" lastClr="FFFFFF"/>
      </a:lt1>
      <a:dk2>
        <a:srgbClr val="44546A"/>
      </a:dk2>
      <a:lt2>
        <a:srgbClr val="FEF74C"/>
      </a:lt2>
      <a:accent1>
        <a:srgbClr val="4CA1C3"/>
      </a:accent1>
      <a:accent2>
        <a:srgbClr val="FA654C"/>
      </a:accent2>
      <a:accent3>
        <a:srgbClr val="FEBE4C"/>
      </a:accent3>
      <a:accent4>
        <a:srgbClr val="4CD382"/>
      </a:accent4>
      <a:accent5>
        <a:srgbClr val="CA66BA"/>
      </a:accent5>
      <a:accent6>
        <a:srgbClr val="936CC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Fantham</dc:creator>
  <cp:lastModifiedBy>Marcus Fantham</cp:lastModifiedBy>
  <cp:revision>12</cp:revision>
  <dcterms:created xsi:type="dcterms:W3CDTF">2018-08-31T08:02:23Z</dcterms:created>
  <dcterms:modified xsi:type="dcterms:W3CDTF">2018-08-31T08:49:57Z</dcterms:modified>
</cp:coreProperties>
</file>