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762\CloudStation\PhD\Glasgow\MTS\For%20paper\MTS%20MCF7%20results_jun18_ICP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762\CloudStation\PhD\Glasgow\MTS\For%20paper\MTS%20MCF7%20results_jun18_ICP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762\CloudStation\PhD\Glasgow\MTS\For%20paper\MTS%20MCF7%20results_jun18_ICP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762\CloudStation\PhD\Glasgow\MTS\For%20paper\MTS%20MCF7%20results_jun18_ICP%20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762\CloudStation\PhD\Glasgow\MTS\For%20paper\MTS%20MCF7%20results_jun18_ICP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0546355205984452"/>
          <c:y val="5.0448047375431633E-2"/>
          <c:w val="0.47412376080662921"/>
          <c:h val="0.71572297589656142"/>
        </c:manualLayout>
      </c:layout>
      <c:scatterChart>
        <c:scatterStyle val="lineMarker"/>
        <c:varyColors val="0"/>
        <c:ser>
          <c:idx val="1"/>
          <c:order val="0"/>
          <c:tx>
            <c:strRef>
              <c:f>'Sheet4 with DDS conc'!$O$4</c:f>
              <c:strCache>
                <c:ptCount val="1"/>
                <c:pt idx="0">
                  <c:v>DCA₅-UiO-66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square"/>
            <c:size val="9"/>
            <c:spPr>
              <a:noFill/>
              <a:ln w="19050"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'Time course 4h'!$L$37:$L$41</c:f>
                <c:numCache>
                  <c:formatCode>General</c:formatCode>
                  <c:ptCount val="5"/>
                  <c:pt idx="0">
                    <c:v>3.5113547415795141</c:v>
                  </c:pt>
                  <c:pt idx="1">
                    <c:v>2.7868527487143417</c:v>
                  </c:pt>
                  <c:pt idx="2">
                    <c:v>2.86561810936831</c:v>
                  </c:pt>
                  <c:pt idx="3">
                    <c:v>3.1378524275359809</c:v>
                  </c:pt>
                  <c:pt idx="4">
                    <c:v>2.9015992223578131</c:v>
                  </c:pt>
                </c:numCache>
              </c:numRef>
            </c:plus>
            <c:minus>
              <c:numRef>
                <c:f>'Time course 4h'!$L$37:$L$41</c:f>
                <c:numCache>
                  <c:formatCode>General</c:formatCode>
                  <c:ptCount val="5"/>
                  <c:pt idx="0">
                    <c:v>3.5113547415795141</c:v>
                  </c:pt>
                  <c:pt idx="1">
                    <c:v>2.7868527487143417</c:v>
                  </c:pt>
                  <c:pt idx="2">
                    <c:v>2.86561810936831</c:v>
                  </c:pt>
                  <c:pt idx="3">
                    <c:v>3.1378524275359809</c:v>
                  </c:pt>
                  <c:pt idx="4">
                    <c:v>2.9015992223578131</c:v>
                  </c:pt>
                </c:numCache>
              </c:numRef>
            </c:minus>
            <c:spPr>
              <a:ln>
                <a:noFill/>
              </a:ln>
            </c:spPr>
          </c:errBars>
          <c:xVal>
            <c:numRef>
              <c:f>'Sheet4 with DDS conc'!$O$6:$O$10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conc'!$P$6:$P$10</c:f>
              <c:numCache>
                <c:formatCode>0</c:formatCode>
                <c:ptCount val="5"/>
                <c:pt idx="0">
                  <c:v>100</c:v>
                </c:pt>
                <c:pt idx="1">
                  <c:v>96.170212765957459</c:v>
                </c:pt>
                <c:pt idx="2">
                  <c:v>103.50583390528483</c:v>
                </c:pt>
                <c:pt idx="3">
                  <c:v>95.752916952642423</c:v>
                </c:pt>
                <c:pt idx="4">
                  <c:v>94.566918325326014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47-4E47-A81C-4D1E00A0C3FB}"/>
            </c:ext>
          </c:extLst>
        </c:ser>
        <c:ser>
          <c:idx val="2"/>
          <c:order val="1"/>
          <c:tx>
            <c:strRef>
              <c:f>'Sheet4 with DDS conc'!$U$4</c:f>
              <c:strCache>
                <c:ptCount val="1"/>
                <c:pt idx="0">
                  <c:v>TPP₍₊₎@(DCA₅-UiO-66)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'Sheet4 with DDS conc'!$U$6:$U$10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conc'!$V$6:$V$10</c:f>
              <c:numCache>
                <c:formatCode>0</c:formatCode>
                <c:ptCount val="5"/>
                <c:pt idx="0">
                  <c:v>100</c:v>
                </c:pt>
                <c:pt idx="1">
                  <c:v>90.371997254632788</c:v>
                </c:pt>
                <c:pt idx="2">
                  <c:v>86.374742621825646</c:v>
                </c:pt>
                <c:pt idx="3">
                  <c:v>80.752230610844194</c:v>
                </c:pt>
                <c:pt idx="4">
                  <c:v>65.641729581331504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47-4E47-A81C-4D1E00A0C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0352"/>
        <c:axId val="53475952"/>
      </c:scatterChart>
      <c:valAx>
        <c:axId val="53470352"/>
        <c:scaling>
          <c:orientation val="minMax"/>
          <c:max val="1.100000000000000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MOF</a:t>
                </a: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onc. (mg/mL)</a:t>
                </a:r>
              </a:p>
            </c:rich>
          </c:tx>
          <c:layout>
            <c:manualLayout>
              <c:xMode val="edge"/>
              <c:yMode val="edge"/>
              <c:x val="0.40068169460726094"/>
              <c:y val="0.8487210160604749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75952"/>
        <c:crosses val="autoZero"/>
        <c:crossBetween val="midCat"/>
        <c:majorUnit val="0.5"/>
      </c:valAx>
      <c:valAx>
        <c:axId val="53475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Viability</a:t>
                </a:r>
                <a:r>
                  <a:rPr lang="en-US" sz="16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7035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550286361421455"/>
          <c:y val="4.99635324762625E-2"/>
          <c:w val="0.54730058973040308"/>
          <c:h val="0.70564759263927401"/>
        </c:manualLayout>
      </c:layout>
      <c:scatterChart>
        <c:scatterStyle val="lineMarker"/>
        <c:varyColors val="0"/>
        <c:ser>
          <c:idx val="1"/>
          <c:order val="0"/>
          <c:tx>
            <c:strRef>
              <c:f>'Sheet4 with DDS conc'!$O$4</c:f>
              <c:strCache>
                <c:ptCount val="1"/>
                <c:pt idx="0">
                  <c:v>DCA₅-UiO-66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square"/>
            <c:size val="9"/>
            <c:spPr>
              <a:noFill/>
              <a:ln w="19050">
                <a:solidFill>
                  <a:schemeClr val="accent1"/>
                </a:solidFill>
              </a:ln>
            </c:spPr>
          </c:marker>
          <c:xVal>
            <c:numRef>
              <c:f>'Sheet4 with DDS conc'!$O$12:$O$16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conc'!$P$12:$P$16</c:f>
              <c:numCache>
                <c:formatCode>0</c:formatCode>
                <c:ptCount val="5"/>
                <c:pt idx="0">
                  <c:v>100</c:v>
                </c:pt>
                <c:pt idx="1">
                  <c:v>93.686340640809433</c:v>
                </c:pt>
                <c:pt idx="2">
                  <c:v>94.225969645868446</c:v>
                </c:pt>
                <c:pt idx="3">
                  <c:v>91.015177065767276</c:v>
                </c:pt>
                <c:pt idx="4">
                  <c:v>80.222596964586856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09-48EB-A523-409526B6565C}"/>
            </c:ext>
          </c:extLst>
        </c:ser>
        <c:ser>
          <c:idx val="2"/>
          <c:order val="1"/>
          <c:tx>
            <c:strRef>
              <c:f>'Sheet4 with DDS conc'!$U$4</c:f>
              <c:strCache>
                <c:ptCount val="1"/>
                <c:pt idx="0">
                  <c:v>TPP₍₊₎@(DCA₅-UiO-66)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'Sheet4 with DDS conc'!$U$12:$U$16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conc'!$V$12:$V$16</c:f>
              <c:numCache>
                <c:formatCode>0</c:formatCode>
                <c:ptCount val="5"/>
                <c:pt idx="0">
                  <c:v>100</c:v>
                </c:pt>
                <c:pt idx="1">
                  <c:v>98.273187183811132</c:v>
                </c:pt>
                <c:pt idx="2">
                  <c:v>87.352445193929171</c:v>
                </c:pt>
                <c:pt idx="3">
                  <c:v>75.150084317032039</c:v>
                </c:pt>
                <c:pt idx="4">
                  <c:v>52.51264755480608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09-48EB-A523-409526B65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6512"/>
        <c:axId val="53472592"/>
      </c:scatterChart>
      <c:valAx>
        <c:axId val="53476512"/>
        <c:scaling>
          <c:orientation val="minMax"/>
          <c:max val="1.100000000000000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1" i="0" u="none" strike="noStrike" baseline="0" dirty="0">
                    <a:effectLst/>
                  </a:rPr>
                  <a:t>MOF</a:t>
                </a: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onc. (mg/mL)</a:t>
                </a:r>
              </a:p>
            </c:rich>
          </c:tx>
          <c:layout>
            <c:manualLayout>
              <c:xMode val="edge"/>
              <c:yMode val="edge"/>
              <c:x val="0.23550341703482636"/>
              <c:y val="0.84590538610200827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72592"/>
        <c:crosses val="autoZero"/>
        <c:crossBetween val="midCat"/>
        <c:majorUnit val="0.5"/>
      </c:valAx>
      <c:valAx>
        <c:axId val="53472592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7651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770245001206976"/>
          <c:y val="5.0124000033718565E-2"/>
          <c:w val="0.53564244975659059"/>
          <c:h val="0.71754899729408494"/>
        </c:manualLayout>
      </c:layout>
      <c:scatterChart>
        <c:scatterStyle val="lineMarker"/>
        <c:varyColors val="0"/>
        <c:ser>
          <c:idx val="1"/>
          <c:order val="0"/>
          <c:tx>
            <c:strRef>
              <c:f>'Sheet4 with DDS conc'!$O$4</c:f>
              <c:strCache>
                <c:ptCount val="1"/>
                <c:pt idx="0">
                  <c:v>DCA₅-UiO-66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square"/>
            <c:size val="9"/>
            <c:spPr>
              <a:noFill/>
              <a:ln w="19050">
                <a:solidFill>
                  <a:schemeClr val="accent1"/>
                </a:solidFill>
              </a:ln>
            </c:spPr>
          </c:marker>
          <c:xVal>
            <c:numRef>
              <c:f>'Sheet4 with DDS conc'!$O$18:$O$22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conc'!$P$18:$P$22</c:f>
              <c:numCache>
                <c:formatCode>0</c:formatCode>
                <c:ptCount val="5"/>
                <c:pt idx="0">
                  <c:v>100</c:v>
                </c:pt>
                <c:pt idx="1">
                  <c:v>98.798603782774578</c:v>
                </c:pt>
                <c:pt idx="2">
                  <c:v>91.044727656465625</c:v>
                </c:pt>
                <c:pt idx="3">
                  <c:v>95.389236139297012</c:v>
                </c:pt>
                <c:pt idx="4">
                  <c:v>81.089374137511186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6A-43BA-B97A-456A8DCDFFB6}"/>
            </c:ext>
          </c:extLst>
        </c:ser>
        <c:ser>
          <c:idx val="2"/>
          <c:order val="1"/>
          <c:tx>
            <c:strRef>
              <c:f>'Sheet4 with DDS conc'!$U$4</c:f>
              <c:strCache>
                <c:ptCount val="1"/>
                <c:pt idx="0">
                  <c:v>TPP₍₊₎@(DCA₅-UiO-66)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'Sheet4 with DDS conc'!$U$18:$U$22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conc'!$V$18:$V$22</c:f>
              <c:numCache>
                <c:formatCode>0</c:formatCode>
                <c:ptCount val="5"/>
                <c:pt idx="0">
                  <c:v>100</c:v>
                </c:pt>
                <c:pt idx="1">
                  <c:v>95.915252861433544</c:v>
                </c:pt>
                <c:pt idx="2">
                  <c:v>79.754850231349934</c:v>
                </c:pt>
                <c:pt idx="3">
                  <c:v>61.159184998782365</c:v>
                </c:pt>
                <c:pt idx="4">
                  <c:v>49.289715074275506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6A-43BA-B97A-456A8DCDF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54672"/>
        <c:axId val="53460272"/>
      </c:scatterChart>
      <c:valAx>
        <c:axId val="53454672"/>
        <c:scaling>
          <c:orientation val="minMax"/>
          <c:max val="1.100000000000000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1" i="0" u="none" strike="noStrike" baseline="0" dirty="0">
                    <a:effectLst/>
                  </a:rPr>
                  <a:t>MOF</a:t>
                </a: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onc. (mg/mL)</a:t>
                </a:r>
              </a:p>
            </c:rich>
          </c:tx>
          <c:layout>
            <c:manualLayout>
              <c:xMode val="edge"/>
              <c:yMode val="edge"/>
              <c:x val="0.25354272577230846"/>
              <c:y val="0.85397499768184848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60272"/>
        <c:crosses val="autoZero"/>
        <c:crossBetween val="midCat"/>
        <c:majorUnit val="0.5"/>
      </c:valAx>
      <c:valAx>
        <c:axId val="53460272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546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337025582587227"/>
          <c:y val="5.0124000033718565E-2"/>
          <c:w val="0.59002023023644212"/>
          <c:h val="0.70898448102909073"/>
        </c:manualLayout>
      </c:layout>
      <c:scatterChart>
        <c:scatterStyle val="lineMarker"/>
        <c:varyColors val="0"/>
        <c:ser>
          <c:idx val="1"/>
          <c:order val="0"/>
          <c:tx>
            <c:strRef>
              <c:f>'Sheet4 with DDS conc'!$O$4</c:f>
              <c:strCache>
                <c:ptCount val="1"/>
                <c:pt idx="0">
                  <c:v>DCA₅-UiO-66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square"/>
            <c:size val="9"/>
            <c:spPr>
              <a:noFill/>
              <a:ln w="19050">
                <a:solidFill>
                  <a:schemeClr val="accent1"/>
                </a:solidFill>
              </a:ln>
            </c:spPr>
          </c:marker>
          <c:xVal>
            <c:numRef>
              <c:f>'Sheet4 with DDS conc'!$O$24:$O$28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conc'!$P$24:$P$28</c:f>
              <c:numCache>
                <c:formatCode>0</c:formatCode>
                <c:ptCount val="5"/>
                <c:pt idx="0">
                  <c:v>100</c:v>
                </c:pt>
                <c:pt idx="1">
                  <c:v>100.54041728423211</c:v>
                </c:pt>
                <c:pt idx="2">
                  <c:v>98.077756242161627</c:v>
                </c:pt>
                <c:pt idx="3">
                  <c:v>97.202143427203254</c:v>
                </c:pt>
                <c:pt idx="4">
                  <c:v>84.560483411241577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8-446D-81D1-33D7F3D5848D}"/>
            </c:ext>
          </c:extLst>
        </c:ser>
        <c:ser>
          <c:idx val="2"/>
          <c:order val="1"/>
          <c:tx>
            <c:strRef>
              <c:f>'Sheet4 with DDS conc'!$U$4</c:f>
              <c:strCache>
                <c:ptCount val="1"/>
                <c:pt idx="0">
                  <c:v>TPP₍₊₎@(DCA₅-UiO-66)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'Sheet4 with DDS conc'!$U$24:$U$28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conc'!$V$24:$V$28</c:f>
              <c:numCache>
                <c:formatCode>0</c:formatCode>
                <c:ptCount val="5"/>
                <c:pt idx="0">
                  <c:v>100</c:v>
                </c:pt>
                <c:pt idx="1">
                  <c:v>96.217079010375102</c:v>
                </c:pt>
                <c:pt idx="2">
                  <c:v>70.331775168167823</c:v>
                </c:pt>
                <c:pt idx="3">
                  <c:v>57.343518412951767</c:v>
                </c:pt>
                <c:pt idx="4">
                  <c:v>46.174894538821107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8-446D-81D1-33D7F3D58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9664"/>
        <c:axId val="45964224"/>
      </c:scatterChart>
      <c:valAx>
        <c:axId val="45949664"/>
        <c:scaling>
          <c:orientation val="minMax"/>
          <c:max val="1.100000000000000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1" i="0" u="none" strike="noStrike" baseline="0" dirty="0">
                    <a:effectLst/>
                  </a:rPr>
                  <a:t>MOF</a:t>
                </a: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onc. (mg/mL)</a:t>
                </a:r>
              </a:p>
            </c:rich>
          </c:tx>
          <c:layout>
            <c:manualLayout>
              <c:xMode val="edge"/>
              <c:yMode val="edge"/>
              <c:x val="0.22848173822282938"/>
              <c:y val="0.8496927395493513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5964224"/>
        <c:crosses val="autoZero"/>
        <c:crossBetween val="midCat"/>
        <c:majorUnit val="0.5"/>
      </c:valAx>
      <c:valAx>
        <c:axId val="45964224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59496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51572700960897"/>
          <c:y val="5.0124000033718565E-2"/>
          <c:w val="0.57081246074367742"/>
          <c:h val="0.70898448102909073"/>
        </c:manualLayout>
      </c:layout>
      <c:scatterChart>
        <c:scatterStyle val="lineMarker"/>
        <c:varyColors val="0"/>
        <c:ser>
          <c:idx val="1"/>
          <c:order val="0"/>
          <c:tx>
            <c:strRef>
              <c:f>'Sheet4 with DDS conc'!$O$4</c:f>
              <c:strCache>
                <c:ptCount val="1"/>
                <c:pt idx="0">
                  <c:v>DCA₅-UiO-66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square"/>
            <c:size val="7"/>
            <c:spPr>
              <a:noFill/>
              <a:ln w="19050">
                <a:solidFill>
                  <a:schemeClr val="accent1"/>
                </a:solidFill>
              </a:ln>
            </c:spPr>
          </c:marker>
          <c:xVal>
            <c:numRef>
              <c:f>'Sheet4 with DDS conc'!$O$30:$O$34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conc'!$P$30:$P$34</c:f>
              <c:numCache>
                <c:formatCode>0</c:formatCode>
                <c:ptCount val="5"/>
                <c:pt idx="0">
                  <c:v>100</c:v>
                </c:pt>
                <c:pt idx="1">
                  <c:v>108.48266082248294</c:v>
                </c:pt>
                <c:pt idx="2">
                  <c:v>100.74771174423101</c:v>
                </c:pt>
                <c:pt idx="3">
                  <c:v>89.758927420394485</c:v>
                </c:pt>
                <c:pt idx="4">
                  <c:v>64.883331184736363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45-42C0-B942-63EACCCA8320}"/>
            </c:ext>
          </c:extLst>
        </c:ser>
        <c:ser>
          <c:idx val="2"/>
          <c:order val="1"/>
          <c:tx>
            <c:strRef>
              <c:f>'Sheet4 with DDS conc'!$U$4</c:f>
              <c:strCache>
                <c:ptCount val="1"/>
                <c:pt idx="0">
                  <c:v>TPP₍₊₎@(DCA₅-UiO-66)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'Sheet4 with DDS conc'!$U$30:$U$34</c:f>
              <c:numCache>
                <c:formatCode>0.00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</c:numCache>
            </c:numRef>
          </c:xVal>
          <c:yVal>
            <c:numRef>
              <c:f>'Sheet4 with DDS conc'!$V$30:$V$34</c:f>
              <c:numCache>
                <c:formatCode>0</c:formatCode>
                <c:ptCount val="5"/>
                <c:pt idx="0">
                  <c:v>100</c:v>
                </c:pt>
                <c:pt idx="1">
                  <c:v>75.279872452277317</c:v>
                </c:pt>
                <c:pt idx="2">
                  <c:v>44.275434136251995</c:v>
                </c:pt>
                <c:pt idx="3">
                  <c:v>22.392381608997287</c:v>
                </c:pt>
                <c:pt idx="4">
                  <c:v>17.842030421855483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45-42C0-B942-63EACCCA8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65344"/>
        <c:axId val="40468544"/>
      </c:scatterChart>
      <c:valAx>
        <c:axId val="45965344"/>
        <c:scaling>
          <c:orientation val="minMax"/>
          <c:max val="1.100000000000000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1" i="0" u="none" strike="noStrike" baseline="0" dirty="0">
                    <a:effectLst/>
                  </a:rPr>
                  <a:t>MOF</a:t>
                </a: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onc. (mg/mL)</a:t>
                </a:r>
              </a:p>
            </c:rich>
          </c:tx>
          <c:layout>
            <c:manualLayout>
              <c:xMode val="edge"/>
              <c:yMode val="edge"/>
              <c:x val="0.22185959910638969"/>
              <c:y val="0.84541048141685426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468544"/>
        <c:crosses val="autoZero"/>
        <c:crossBetween val="midCat"/>
        <c:majorUnit val="0.5"/>
      </c:valAx>
      <c:valAx>
        <c:axId val="40468544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59653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1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8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D937-0263-401B-ABB2-617A3A65E114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392F-273C-4C69-BD5C-D9A41C861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EF626F1-B9F3-4A4B-9751-7A84DB416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288721"/>
              </p:ext>
            </p:extLst>
          </p:nvPr>
        </p:nvGraphicFramePr>
        <p:xfrm>
          <a:off x="-643028" y="266743"/>
          <a:ext cx="366175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79761BE-0F21-4EBE-A8F3-5BD05B2CAD5F}"/>
              </a:ext>
            </a:extLst>
          </p:cNvPr>
          <p:cNvSpPr txBox="1"/>
          <p:nvPr/>
        </p:nvSpPr>
        <p:spPr>
          <a:xfrm>
            <a:off x="1455482" y="51297"/>
            <a:ext cx="478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4h</a:t>
            </a:r>
            <a:endParaRPr lang="es-E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C289A5-6FD4-42F1-BE36-19DE84C3C4DF}"/>
              </a:ext>
            </a:extLst>
          </p:cNvPr>
          <p:cNvSpPr txBox="1"/>
          <p:nvPr/>
        </p:nvSpPr>
        <p:spPr>
          <a:xfrm>
            <a:off x="3805637" y="51297"/>
            <a:ext cx="478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8h</a:t>
            </a:r>
            <a:endParaRPr lang="es-ES" sz="2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4BFAF3-B4AB-478C-9F07-60EFC30B1922}"/>
              </a:ext>
            </a:extLst>
          </p:cNvPr>
          <p:cNvSpPr txBox="1"/>
          <p:nvPr/>
        </p:nvSpPr>
        <p:spPr>
          <a:xfrm>
            <a:off x="6059726" y="51297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24h</a:t>
            </a:r>
            <a:endParaRPr lang="es-ES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B9CCE7-C6E8-44F5-B62A-4925C572FD39}"/>
              </a:ext>
            </a:extLst>
          </p:cNvPr>
          <p:cNvSpPr txBox="1"/>
          <p:nvPr/>
        </p:nvSpPr>
        <p:spPr>
          <a:xfrm>
            <a:off x="8365970" y="51298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48h</a:t>
            </a:r>
            <a:endParaRPr lang="es-ES" sz="2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A28E9-AB91-4BDC-8A8E-49A680E8DB9A}"/>
              </a:ext>
            </a:extLst>
          </p:cNvPr>
          <p:cNvSpPr txBox="1"/>
          <p:nvPr/>
        </p:nvSpPr>
        <p:spPr>
          <a:xfrm>
            <a:off x="10806637" y="51299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72h</a:t>
            </a:r>
            <a:endParaRPr lang="es-ES" sz="2200" dirty="0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DE0D460D-B0F5-4CF2-B2E5-6093C0D8D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441519"/>
              </p:ext>
            </p:extLst>
          </p:nvPr>
        </p:nvGraphicFramePr>
        <p:xfrm>
          <a:off x="2473664" y="266743"/>
          <a:ext cx="2963388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66D6E6E7-5534-4674-90E0-A84510404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00317"/>
              </p:ext>
            </p:extLst>
          </p:nvPr>
        </p:nvGraphicFramePr>
        <p:xfrm>
          <a:off x="4804203" y="266743"/>
          <a:ext cx="30530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DB0CDFA-A66F-4899-A64C-7E191D912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319378"/>
              </p:ext>
            </p:extLst>
          </p:nvPr>
        </p:nvGraphicFramePr>
        <p:xfrm>
          <a:off x="7157063" y="266743"/>
          <a:ext cx="277653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78119DA-7111-4CFE-80BF-F34F45E4C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271953"/>
              </p:ext>
            </p:extLst>
          </p:nvPr>
        </p:nvGraphicFramePr>
        <p:xfrm>
          <a:off x="9531754" y="266743"/>
          <a:ext cx="285941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85376FD1-905C-4FBE-BAAA-957421A156CC}"/>
              </a:ext>
            </a:extLst>
          </p:cNvPr>
          <p:cNvGrpSpPr/>
          <p:nvPr/>
        </p:nvGrpSpPr>
        <p:grpSpPr>
          <a:xfrm>
            <a:off x="4078622" y="3133663"/>
            <a:ext cx="4580095" cy="369332"/>
            <a:chOff x="4289451" y="4548004"/>
            <a:chExt cx="4580095" cy="36933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BBBFF67-9032-4000-B094-BD86AD69A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9451" y="4660670"/>
              <a:ext cx="432001" cy="144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85E282-EBA7-4569-8D1A-EE10DB7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3804" y="4660670"/>
              <a:ext cx="432000" cy="144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7AFBA4-67F7-4637-A120-3CE0CD266A7E}"/>
                </a:ext>
              </a:extLst>
            </p:cNvPr>
            <p:cNvSpPr txBox="1"/>
            <p:nvPr/>
          </p:nvSpPr>
          <p:spPr>
            <a:xfrm>
              <a:off x="4736956" y="4548004"/>
              <a:ext cx="1965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DCA+TPP@UiO-66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E5F3B7-F79F-4606-AEB0-8744BD9620AC}"/>
                </a:ext>
              </a:extLst>
            </p:cNvPr>
            <p:cNvSpPr txBox="1"/>
            <p:nvPr/>
          </p:nvSpPr>
          <p:spPr>
            <a:xfrm>
              <a:off x="7421714" y="4548004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DCA@UiO-66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2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2018-10-16T23:27:12Z</dcterms:created>
  <dcterms:modified xsi:type="dcterms:W3CDTF">2018-10-16T23:29:50Z</dcterms:modified>
</cp:coreProperties>
</file>