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99953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100"/>
    <a:srgbClr val="4BF400"/>
    <a:srgbClr val="00F7FF"/>
    <a:srgbClr val="C6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cu\Documents\PhD\thesis%202\pockels%20rotations%20contrast%20figure\pockels-rota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dirty="0">
                <a:solidFill>
                  <a:schemeClr val="tx1"/>
                </a:solidFill>
              </a:rPr>
              <a:t>Optimal pattern contrast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Sheet1!$V$1</c:f>
              <c:strCache>
                <c:ptCount val="1"/>
                <c:pt idx="0">
                  <c:v>488</c:v>
                </c:pt>
              </c:strCache>
            </c:strRef>
          </c:tx>
          <c:spPr>
            <a:solidFill>
              <a:srgbClr val="00F7FF"/>
            </a:solidFill>
            <a:ln>
              <a:noFill/>
            </a:ln>
            <a:effectLst/>
          </c:spPr>
          <c:invertIfNegative val="0"/>
          <c:cat>
            <c:multiLvlStrRef>
              <c:f>Sheet1!$T$2:$U$10</c:f>
              <c:multiLvlStrCache>
                <c:ptCount val="9"/>
                <c:lvl>
                  <c:pt idx="0">
                    <c:v>0</c:v>
                  </c:pt>
                  <c:pt idx="1">
                    <c:v>60</c:v>
                  </c:pt>
                  <c:pt idx="2">
                    <c:v>120</c:v>
                  </c:pt>
                  <c:pt idx="3">
                    <c:v>0</c:v>
                  </c:pt>
                  <c:pt idx="4">
                    <c:v>60</c:v>
                  </c:pt>
                  <c:pt idx="5">
                    <c:v>120</c:v>
                  </c:pt>
                  <c:pt idx="6">
                    <c:v>0</c:v>
                  </c:pt>
                  <c:pt idx="7">
                    <c:v>60</c:v>
                  </c:pt>
                  <c:pt idx="8">
                    <c:v>120</c:v>
                  </c:pt>
                </c:lvl>
                <c:lvl>
                  <c:pt idx="0">
                    <c:v>Without polarisation rotation</c:v>
                  </c:pt>
                  <c:pt idx="3">
                    <c:v>With polarisation rotation</c:v>
                  </c:pt>
                  <c:pt idx="6">
                    <c:v>With 561 voltages</c:v>
                  </c:pt>
                </c:lvl>
              </c:multiLvlStrCache>
            </c:multiLvlStrRef>
          </c:cat>
          <c:val>
            <c:numRef>
              <c:f>Sheet1!$V$2:$V$10</c:f>
              <c:numCache>
                <c:formatCode>General</c:formatCode>
                <c:ptCount val="9"/>
                <c:pt idx="0">
                  <c:v>0.6</c:v>
                </c:pt>
                <c:pt idx="1">
                  <c:v>0.6</c:v>
                </c:pt>
                <c:pt idx="2">
                  <c:v>0.13</c:v>
                </c:pt>
                <c:pt idx="3">
                  <c:v>0.84379999999999999</c:v>
                </c:pt>
                <c:pt idx="4">
                  <c:v>0.89459999999999995</c:v>
                </c:pt>
                <c:pt idx="5">
                  <c:v>0.80269999999999997</c:v>
                </c:pt>
                <c:pt idx="6">
                  <c:v>0.78</c:v>
                </c:pt>
                <c:pt idx="7">
                  <c:v>0.67</c:v>
                </c:pt>
                <c:pt idx="8">
                  <c:v>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AA-4DC4-BCCB-9C0FCD11ED52}"/>
            </c:ext>
          </c:extLst>
        </c:ser>
        <c:ser>
          <c:idx val="1"/>
          <c:order val="1"/>
          <c:tx>
            <c:strRef>
              <c:f>Sheet1!$W$1</c:f>
              <c:strCache>
                <c:ptCount val="1"/>
                <c:pt idx="0">
                  <c:v>561</c:v>
                </c:pt>
              </c:strCache>
            </c:strRef>
          </c:tx>
          <c:spPr>
            <a:solidFill>
              <a:srgbClr val="4BF400"/>
            </a:solidFill>
            <a:ln>
              <a:noFill/>
            </a:ln>
            <a:effectLst/>
          </c:spPr>
          <c:invertIfNegative val="0"/>
          <c:cat>
            <c:multiLvlStrRef>
              <c:f>Sheet1!$T$2:$U$10</c:f>
              <c:multiLvlStrCache>
                <c:ptCount val="9"/>
                <c:lvl>
                  <c:pt idx="0">
                    <c:v>0</c:v>
                  </c:pt>
                  <c:pt idx="1">
                    <c:v>60</c:v>
                  </c:pt>
                  <c:pt idx="2">
                    <c:v>120</c:v>
                  </c:pt>
                  <c:pt idx="3">
                    <c:v>0</c:v>
                  </c:pt>
                  <c:pt idx="4">
                    <c:v>60</c:v>
                  </c:pt>
                  <c:pt idx="5">
                    <c:v>120</c:v>
                  </c:pt>
                  <c:pt idx="6">
                    <c:v>0</c:v>
                  </c:pt>
                  <c:pt idx="7">
                    <c:v>60</c:v>
                  </c:pt>
                  <c:pt idx="8">
                    <c:v>120</c:v>
                  </c:pt>
                </c:lvl>
                <c:lvl>
                  <c:pt idx="0">
                    <c:v>Without polarisation rotation</c:v>
                  </c:pt>
                  <c:pt idx="3">
                    <c:v>With polarisation rotation</c:v>
                  </c:pt>
                  <c:pt idx="6">
                    <c:v>With 561 voltages</c:v>
                  </c:pt>
                </c:lvl>
              </c:multiLvlStrCache>
            </c:multiLvlStrRef>
          </c:cat>
          <c:val>
            <c:numRef>
              <c:f>Sheet1!$W$2:$W$10</c:f>
              <c:numCache>
                <c:formatCode>General</c:formatCode>
                <c:ptCount val="9"/>
                <c:pt idx="0">
                  <c:v>0.78</c:v>
                </c:pt>
                <c:pt idx="1">
                  <c:v>0.6</c:v>
                </c:pt>
                <c:pt idx="2">
                  <c:v>0.2</c:v>
                </c:pt>
                <c:pt idx="3">
                  <c:v>0.99680000000000002</c:v>
                </c:pt>
                <c:pt idx="4">
                  <c:v>0.97570000000000001</c:v>
                </c:pt>
                <c:pt idx="5">
                  <c:v>1</c:v>
                </c:pt>
                <c:pt idx="6">
                  <c:v>0.99680000000000002</c:v>
                </c:pt>
                <c:pt idx="7">
                  <c:v>0.97570000000000001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AA-4DC4-BCCB-9C0FCD11ED52}"/>
            </c:ext>
          </c:extLst>
        </c:ser>
        <c:ser>
          <c:idx val="2"/>
          <c:order val="2"/>
          <c:tx>
            <c:strRef>
              <c:f>Sheet1!$X$1</c:f>
              <c:strCache>
                <c:ptCount val="1"/>
                <c:pt idx="0">
                  <c:v>640</c:v>
                </c:pt>
              </c:strCache>
            </c:strRef>
          </c:tx>
          <c:spPr>
            <a:solidFill>
              <a:srgbClr val="FF2100"/>
            </a:solidFill>
            <a:ln>
              <a:noFill/>
            </a:ln>
            <a:effectLst/>
          </c:spPr>
          <c:invertIfNegative val="0"/>
          <c:cat>
            <c:multiLvlStrRef>
              <c:f>Sheet1!$T$2:$U$10</c:f>
              <c:multiLvlStrCache>
                <c:ptCount val="9"/>
                <c:lvl>
                  <c:pt idx="0">
                    <c:v>0</c:v>
                  </c:pt>
                  <c:pt idx="1">
                    <c:v>60</c:v>
                  </c:pt>
                  <c:pt idx="2">
                    <c:v>120</c:v>
                  </c:pt>
                  <c:pt idx="3">
                    <c:v>0</c:v>
                  </c:pt>
                  <c:pt idx="4">
                    <c:v>60</c:v>
                  </c:pt>
                  <c:pt idx="5">
                    <c:v>120</c:v>
                  </c:pt>
                  <c:pt idx="6">
                    <c:v>0</c:v>
                  </c:pt>
                  <c:pt idx="7">
                    <c:v>60</c:v>
                  </c:pt>
                  <c:pt idx="8">
                    <c:v>120</c:v>
                  </c:pt>
                </c:lvl>
                <c:lvl>
                  <c:pt idx="0">
                    <c:v>Without polarisation rotation</c:v>
                  </c:pt>
                  <c:pt idx="3">
                    <c:v>With polarisation rotation</c:v>
                  </c:pt>
                  <c:pt idx="6">
                    <c:v>With 561 voltages</c:v>
                  </c:pt>
                </c:lvl>
              </c:multiLvlStrCache>
            </c:multiLvlStrRef>
          </c:cat>
          <c:val>
            <c:numRef>
              <c:f>Sheet1!$X$2:$X$10</c:f>
              <c:numCache>
                <c:formatCode>General</c:formatCode>
                <c:ptCount val="9"/>
                <c:pt idx="0">
                  <c:v>0.56000000000000005</c:v>
                </c:pt>
                <c:pt idx="1">
                  <c:v>0.64</c:v>
                </c:pt>
                <c:pt idx="2">
                  <c:v>0.14000000000000001</c:v>
                </c:pt>
                <c:pt idx="3">
                  <c:v>0.94059999999999999</c:v>
                </c:pt>
                <c:pt idx="4">
                  <c:v>0.96799999999999997</c:v>
                </c:pt>
                <c:pt idx="5">
                  <c:v>0.95279999999999998</c:v>
                </c:pt>
                <c:pt idx="6">
                  <c:v>0.94</c:v>
                </c:pt>
                <c:pt idx="7">
                  <c:v>0.81</c:v>
                </c:pt>
                <c:pt idx="8">
                  <c:v>0.95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AA-4DC4-BCCB-9C0FCD11ED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2771344"/>
        <c:axId val="1667675952"/>
      </c:barChart>
      <c:catAx>
        <c:axId val="147277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7675952"/>
        <c:crosses val="autoZero"/>
        <c:auto val="1"/>
        <c:lblAlgn val="ctr"/>
        <c:lblOffset val="100"/>
        <c:noMultiLvlLbl val="0"/>
      </c:catAx>
      <c:valAx>
        <c:axId val="166767595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Contrast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2771344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9960286850280539"/>
          <c:y val="0.9120974777315487"/>
          <c:w val="0.26609677074534271"/>
          <c:h val="7.33212766971220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854243"/>
            <a:ext cx="6749654" cy="1817229"/>
          </a:xfrm>
        </p:spPr>
        <p:txBody>
          <a:bodyPr anchor="b"/>
          <a:lstStyle>
            <a:lvl1pPr algn="ctr">
              <a:defRPr sz="44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2741551"/>
            <a:ext cx="6749654" cy="1260219"/>
          </a:xfrm>
        </p:spPr>
        <p:txBody>
          <a:bodyPr/>
          <a:lstStyle>
            <a:lvl1pPr marL="0" indent="0" algn="ctr">
              <a:buNone/>
              <a:defRPr sz="1772"/>
            </a:lvl1pPr>
            <a:lvl2pPr marL="337505" indent="0" algn="ctr">
              <a:buNone/>
              <a:defRPr sz="1476"/>
            </a:lvl2pPr>
            <a:lvl3pPr marL="675010" indent="0" algn="ctr">
              <a:buNone/>
              <a:defRPr sz="1329"/>
            </a:lvl3pPr>
            <a:lvl4pPr marL="1012515" indent="0" algn="ctr">
              <a:buNone/>
              <a:defRPr sz="1181"/>
            </a:lvl4pPr>
            <a:lvl5pPr marL="1350020" indent="0" algn="ctr">
              <a:buNone/>
              <a:defRPr sz="1181"/>
            </a:lvl5pPr>
            <a:lvl6pPr marL="1687525" indent="0" algn="ctr">
              <a:buNone/>
              <a:defRPr sz="1181"/>
            </a:lvl6pPr>
            <a:lvl7pPr marL="2025030" indent="0" algn="ctr">
              <a:buNone/>
              <a:defRPr sz="1181"/>
            </a:lvl7pPr>
            <a:lvl8pPr marL="2362535" indent="0" algn="ctr">
              <a:buNone/>
              <a:defRPr sz="1181"/>
            </a:lvl8pPr>
            <a:lvl9pPr marL="2700040" indent="0" algn="ctr">
              <a:buNone/>
              <a:defRPr sz="118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4223-C3C8-436A-A528-F8332768A524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1D1E-205C-4245-98E3-AF0DBFE66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73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4223-C3C8-436A-A528-F8332768A524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1D1E-205C-4245-98E3-AF0DBFE66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63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277901"/>
            <a:ext cx="1940525" cy="4423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277901"/>
            <a:ext cx="5709082" cy="442345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4223-C3C8-436A-A528-F8332768A524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1D1E-205C-4245-98E3-AF0DBFE66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57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4223-C3C8-436A-A528-F8332768A524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1D1E-205C-4245-98E3-AF0DBFE66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15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301301"/>
            <a:ext cx="7762102" cy="2171250"/>
          </a:xfrm>
        </p:spPr>
        <p:txBody>
          <a:bodyPr anchor="b"/>
          <a:lstStyle>
            <a:lvl1pPr>
              <a:defRPr sz="44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3493092"/>
            <a:ext cx="7762102" cy="1141809"/>
          </a:xfrm>
        </p:spPr>
        <p:txBody>
          <a:bodyPr/>
          <a:lstStyle>
            <a:lvl1pPr marL="0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1pPr>
            <a:lvl2pPr marL="337505" indent="0">
              <a:buNone/>
              <a:defRPr sz="1476">
                <a:solidFill>
                  <a:schemeClr val="tx1">
                    <a:tint val="75000"/>
                  </a:schemeClr>
                </a:solidFill>
              </a:defRPr>
            </a:lvl2pPr>
            <a:lvl3pPr marL="675010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3pPr>
            <a:lvl4pPr marL="101251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4pPr>
            <a:lvl5pPr marL="135002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5pPr>
            <a:lvl6pPr marL="168752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6pPr>
            <a:lvl7pPr marL="202503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7pPr>
            <a:lvl8pPr marL="236253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8pPr>
            <a:lvl9pPr marL="270004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4223-C3C8-436A-A528-F8332768A524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1D1E-205C-4245-98E3-AF0DBFE66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9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389503"/>
            <a:ext cx="3824804" cy="3311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389503"/>
            <a:ext cx="3824804" cy="3311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4223-C3C8-436A-A528-F8332768A524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1D1E-205C-4245-98E3-AF0DBFE66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07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277901"/>
            <a:ext cx="7762102" cy="1008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279552"/>
            <a:ext cx="3807226" cy="627089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906640"/>
            <a:ext cx="3807226" cy="28043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1279552"/>
            <a:ext cx="3825976" cy="627089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906640"/>
            <a:ext cx="3825976" cy="28043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4223-C3C8-436A-A528-F8332768A524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1D1E-205C-4245-98E3-AF0DBFE66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72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4223-C3C8-436A-A528-F8332768A524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1D1E-205C-4245-98E3-AF0DBFE66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77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4223-C3C8-436A-A528-F8332768A524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1D1E-205C-4245-98E3-AF0DBFE66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05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47980"/>
            <a:ext cx="2902585" cy="1217930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751541"/>
            <a:ext cx="4556016" cy="3709370"/>
          </a:xfrm>
        </p:spPr>
        <p:txBody>
          <a:bodyPr/>
          <a:lstStyle>
            <a:lvl1pPr>
              <a:defRPr sz="2362"/>
            </a:lvl1pPr>
            <a:lvl2pPr>
              <a:defRPr sz="2067"/>
            </a:lvl2pPr>
            <a:lvl3pPr>
              <a:defRPr sz="1772"/>
            </a:lvl3pPr>
            <a:lvl4pPr>
              <a:defRPr sz="1476"/>
            </a:lvl4pPr>
            <a:lvl5pPr>
              <a:defRPr sz="1476"/>
            </a:lvl5pPr>
            <a:lvl6pPr>
              <a:defRPr sz="1476"/>
            </a:lvl6pPr>
            <a:lvl7pPr>
              <a:defRPr sz="1476"/>
            </a:lvl7pPr>
            <a:lvl8pPr>
              <a:defRPr sz="1476"/>
            </a:lvl8pPr>
            <a:lvl9pPr>
              <a:defRPr sz="147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565910"/>
            <a:ext cx="2902585" cy="2901042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4223-C3C8-436A-A528-F8332768A524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1D1E-205C-4245-98E3-AF0DBFE66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20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47980"/>
            <a:ext cx="2902585" cy="1217930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751541"/>
            <a:ext cx="4556016" cy="3709370"/>
          </a:xfrm>
        </p:spPr>
        <p:txBody>
          <a:bodyPr anchor="t"/>
          <a:lstStyle>
            <a:lvl1pPr marL="0" indent="0">
              <a:buNone/>
              <a:defRPr sz="2362"/>
            </a:lvl1pPr>
            <a:lvl2pPr marL="337505" indent="0">
              <a:buNone/>
              <a:defRPr sz="2067"/>
            </a:lvl2pPr>
            <a:lvl3pPr marL="675010" indent="0">
              <a:buNone/>
              <a:defRPr sz="1772"/>
            </a:lvl3pPr>
            <a:lvl4pPr marL="1012515" indent="0">
              <a:buNone/>
              <a:defRPr sz="1476"/>
            </a:lvl4pPr>
            <a:lvl5pPr marL="1350020" indent="0">
              <a:buNone/>
              <a:defRPr sz="1476"/>
            </a:lvl5pPr>
            <a:lvl6pPr marL="1687525" indent="0">
              <a:buNone/>
              <a:defRPr sz="1476"/>
            </a:lvl6pPr>
            <a:lvl7pPr marL="2025030" indent="0">
              <a:buNone/>
              <a:defRPr sz="1476"/>
            </a:lvl7pPr>
            <a:lvl8pPr marL="2362535" indent="0">
              <a:buNone/>
              <a:defRPr sz="1476"/>
            </a:lvl8pPr>
            <a:lvl9pPr marL="2700040" indent="0">
              <a:buNone/>
              <a:defRPr sz="14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565910"/>
            <a:ext cx="2902585" cy="2901042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4223-C3C8-436A-A528-F8332768A524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1D1E-205C-4245-98E3-AF0DBFE66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09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277901"/>
            <a:ext cx="7762102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389503"/>
            <a:ext cx="7762102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4837889"/>
            <a:ext cx="2024896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E4223-C3C8-436A-A528-F8332768A524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4837889"/>
            <a:ext cx="3037344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4837889"/>
            <a:ext cx="2024896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E1D1E-205C-4245-98E3-AF0DBFE66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03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75010" rtl="0" eaLnBrk="1" latinLnBrk="0" hangingPunct="1">
        <a:lnSpc>
          <a:spcPct val="90000"/>
        </a:lnSpc>
        <a:spcBef>
          <a:spcPct val="0"/>
        </a:spcBef>
        <a:buNone/>
        <a:defRPr sz="32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753" indent="-168753" algn="l" defTabSz="67501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7" kern="1200">
          <a:solidFill>
            <a:schemeClr val="tx1"/>
          </a:solidFill>
          <a:latin typeface="+mn-lt"/>
          <a:ea typeface="+mn-ea"/>
          <a:cs typeface="+mn-cs"/>
        </a:defRPr>
      </a:lvl1pPr>
      <a:lvl2pPr marL="50625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4376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3pPr>
      <a:lvl4pPr marL="118126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51877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85627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19378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53128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86879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1pPr>
      <a:lvl2pPr marL="33750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2pPr>
      <a:lvl3pPr marL="67501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1251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35002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68752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02503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36253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70004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5381C84-C6B0-49B5-975A-FEF28A812C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0463027"/>
              </p:ext>
            </p:extLst>
          </p:nvPr>
        </p:nvGraphicFramePr>
        <p:xfrm>
          <a:off x="0" y="-22860"/>
          <a:ext cx="8999538" cy="5225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233A360-A369-4F6F-A120-B0656E0D7EB3}"/>
              </a:ext>
            </a:extLst>
          </p:cNvPr>
          <p:cNvSpPr txBox="1"/>
          <p:nvPr/>
        </p:nvSpPr>
        <p:spPr>
          <a:xfrm>
            <a:off x="2689860" y="4716780"/>
            <a:ext cx="1870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Wavelength:</a:t>
            </a:r>
          </a:p>
        </p:txBody>
      </p:sp>
    </p:spTree>
    <p:extLst>
      <p:ext uri="{BB962C8B-B14F-4D97-AF65-F5344CB8AC3E}">
        <p14:creationId xmlns:p14="http://schemas.microsoft.com/office/powerpoint/2010/main" val="317513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G Color Scheme">
      <a:dk1>
        <a:srgbClr val="4C4C4C"/>
      </a:dk1>
      <a:lt1>
        <a:sysClr val="window" lastClr="FFFFFF"/>
      </a:lt1>
      <a:dk2>
        <a:srgbClr val="44546A"/>
      </a:dk2>
      <a:lt2>
        <a:srgbClr val="FEF74C"/>
      </a:lt2>
      <a:accent1>
        <a:srgbClr val="4CA1C3"/>
      </a:accent1>
      <a:accent2>
        <a:srgbClr val="FA654C"/>
      </a:accent2>
      <a:accent3>
        <a:srgbClr val="FEBE4C"/>
      </a:accent3>
      <a:accent4>
        <a:srgbClr val="4CD382"/>
      </a:accent4>
      <a:accent5>
        <a:srgbClr val="CA66BA"/>
      </a:accent5>
      <a:accent6>
        <a:srgbClr val="936CC0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4337</TotalTime>
  <Words>6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Fantham</dc:creator>
  <cp:lastModifiedBy>Marcus Fantham</cp:lastModifiedBy>
  <cp:revision>8</cp:revision>
  <dcterms:created xsi:type="dcterms:W3CDTF">2018-10-30T20:30:04Z</dcterms:created>
  <dcterms:modified xsi:type="dcterms:W3CDTF">2018-11-04T22:35:30Z</dcterms:modified>
</cp:coreProperties>
</file>