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58" r:id="rId6"/>
    <p:sldId id="263"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72" d="100"/>
          <a:sy n="72" d="100"/>
        </p:scale>
        <p:origin x="66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9/4/2024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9/4/2024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9/4/2024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9/4/2024</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5125305" y="1488985"/>
            <a:ext cx="6264350" cy="169685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118447" y="4351687"/>
            <a:ext cx="6265588" cy="17040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9/4/2024</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9/4/2024</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9/4/2024</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9/4/2024</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AR" smtClean="0"/>
              <a:t>Prevención de accidente cerebro vascular (ACV)</a:t>
            </a:r>
            <a:endParaRPr lang="en-US" dirty="0"/>
          </a:p>
        </p:txBody>
      </p:sp>
      <p:sp>
        <p:nvSpPr>
          <p:cNvPr id="3" name="Subtítulo 2"/>
          <p:cNvSpPr>
            <a:spLocks noGrp="1"/>
          </p:cNvSpPr>
          <p:nvPr>
            <p:ph type="subTitle" idx="1"/>
          </p:nvPr>
        </p:nvSpPr>
        <p:spPr/>
        <p:txBody>
          <a:bodyPr/>
          <a:lstStyle/>
          <a:p>
            <a:r>
              <a:rPr lang="es-AR" smtClean="0"/>
              <a:t>Proyecto Final Curso Data Science II</a:t>
            </a:r>
          </a:p>
          <a:p>
            <a:r>
              <a:rPr lang="es-AR" smtClean="0"/>
              <a:t>Faranna, Miranda Josefina</a:t>
            </a:r>
            <a:endParaRPr lang="en-US" dirty="0"/>
          </a:p>
        </p:txBody>
      </p:sp>
    </p:spTree>
    <p:extLst>
      <p:ext uri="{BB962C8B-B14F-4D97-AF65-F5344CB8AC3E}">
        <p14:creationId xmlns:p14="http://schemas.microsoft.com/office/powerpoint/2010/main" val="2466925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ítulo 6"/>
          <p:cNvSpPr>
            <a:spLocks noGrp="1"/>
          </p:cNvSpPr>
          <p:nvPr>
            <p:ph type="subTitle" idx="1"/>
          </p:nvPr>
        </p:nvSpPr>
        <p:spPr>
          <a:xfrm>
            <a:off x="1759237" y="2080592"/>
            <a:ext cx="8673427" cy="3148262"/>
          </a:xfrm>
        </p:spPr>
        <p:txBody>
          <a:bodyPr>
            <a:normAutofit fontScale="92500" lnSpcReduction="10000"/>
          </a:bodyPr>
          <a:lstStyle/>
          <a:p>
            <a:r>
              <a:rPr lang="es-ES" b="1" dirty="0"/>
              <a:t>Contexto comercial</a:t>
            </a:r>
            <a:endParaRPr lang="es-ES" dirty="0"/>
          </a:p>
          <a:p>
            <a:r>
              <a:rPr lang="es-ES" dirty="0"/>
              <a:t>Según la OMS (Organización Mundial de la Salud) la segunda causa de muerte más frecuente en el mundo es el accidente cerebro vascular, responsable del 11% de las muertes aproximadamente. </a:t>
            </a:r>
            <a:r>
              <a:rPr lang="es-ES" dirty="0" smtClean="0"/>
              <a:t>Por esto, </a:t>
            </a:r>
            <a:r>
              <a:rPr lang="es-ES" dirty="0"/>
              <a:t>se </a:t>
            </a:r>
            <a:r>
              <a:rPr lang="es-ES" dirty="0" smtClean="0"/>
              <a:t>necesita </a:t>
            </a:r>
            <a:r>
              <a:rPr lang="es-ES" dirty="0"/>
              <a:t>predecir si el paciente es propenso a sufrir un ACV para así tomar medidas al respecto para poder prevenirlo.</a:t>
            </a:r>
          </a:p>
          <a:p>
            <a:r>
              <a:rPr lang="es-ES" dirty="0"/>
              <a:t/>
            </a:r>
            <a:br>
              <a:rPr lang="es-ES" dirty="0"/>
            </a:br>
            <a:r>
              <a:rPr lang="es-ES" b="1" dirty="0" smtClean="0"/>
              <a:t>Problema </a:t>
            </a:r>
            <a:r>
              <a:rPr lang="es-ES" b="1" dirty="0"/>
              <a:t>comercial</a:t>
            </a:r>
            <a:endParaRPr lang="es-ES" dirty="0"/>
          </a:p>
          <a:p>
            <a:r>
              <a:rPr lang="es-ES" dirty="0"/>
              <a:t>Para poder predecir si el paciente va a sufrir de un accidente cerebro vascular se debe analizar cuáles son los factores que influyen en </a:t>
            </a:r>
            <a:r>
              <a:rPr lang="es-ES" dirty="0" smtClean="0"/>
              <a:t>el desencadenamiento del </a:t>
            </a:r>
            <a:r>
              <a:rPr lang="es-ES" dirty="0"/>
              <a:t>mismo. Es así como, sabiendo las particularidades del paciente que hacen que esté sea propenso o no a sufrir un ACV, se idea el modelo de predicción.</a:t>
            </a:r>
          </a:p>
          <a:p>
            <a:endParaRPr lang="en-US" dirty="0"/>
          </a:p>
        </p:txBody>
      </p:sp>
    </p:spTree>
    <p:extLst>
      <p:ext uri="{BB962C8B-B14F-4D97-AF65-F5344CB8AC3E}">
        <p14:creationId xmlns:p14="http://schemas.microsoft.com/office/powerpoint/2010/main" val="3069316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ítulo 6"/>
          <p:cNvSpPr>
            <a:spLocks noGrp="1"/>
          </p:cNvSpPr>
          <p:nvPr>
            <p:ph type="subTitle" idx="1"/>
          </p:nvPr>
        </p:nvSpPr>
        <p:spPr>
          <a:xfrm>
            <a:off x="1759237" y="2080592"/>
            <a:ext cx="8673427" cy="3148262"/>
          </a:xfrm>
        </p:spPr>
        <p:txBody>
          <a:bodyPr>
            <a:normAutofit/>
          </a:bodyPr>
          <a:lstStyle/>
          <a:p>
            <a:r>
              <a:rPr lang="es-ES" sz="2800" b="1" dirty="0" smtClean="0"/>
              <a:t>Objetivo</a:t>
            </a:r>
            <a:endParaRPr lang="es-ES" sz="2800" dirty="0"/>
          </a:p>
          <a:p>
            <a:r>
              <a:rPr lang="es-ES" sz="2400" dirty="0"/>
              <a:t>Predecir si el paciente va a sufrir un accidente cerebro vascular</a:t>
            </a:r>
          </a:p>
        </p:txBody>
      </p:sp>
    </p:spTree>
    <p:extLst>
      <p:ext uri="{BB962C8B-B14F-4D97-AF65-F5344CB8AC3E}">
        <p14:creationId xmlns:p14="http://schemas.microsoft.com/office/powerpoint/2010/main" val="89219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ítulo 6"/>
          <p:cNvSpPr>
            <a:spLocks noGrp="1"/>
          </p:cNvSpPr>
          <p:nvPr>
            <p:ph type="subTitle" idx="1"/>
          </p:nvPr>
        </p:nvSpPr>
        <p:spPr>
          <a:xfrm>
            <a:off x="1759237" y="2080592"/>
            <a:ext cx="8673427" cy="3148262"/>
          </a:xfrm>
        </p:spPr>
        <p:txBody>
          <a:bodyPr>
            <a:noAutofit/>
          </a:bodyPr>
          <a:lstStyle/>
          <a:p>
            <a:r>
              <a:rPr lang="es-ES" sz="2800" b="1" dirty="0" smtClean="0"/>
              <a:t>Contexto Analítico</a:t>
            </a:r>
          </a:p>
          <a:p>
            <a:pPr algn="l"/>
            <a:r>
              <a:rPr lang="es-ES" sz="2000" dirty="0" smtClean="0"/>
              <a:t>Cada </a:t>
            </a:r>
            <a:r>
              <a:rPr lang="es-ES" sz="2000" dirty="0"/>
              <a:t>fila </a:t>
            </a:r>
            <a:r>
              <a:rPr lang="es-ES" sz="2000" dirty="0" smtClean="0"/>
              <a:t>del conjunto de datos almacena </a:t>
            </a:r>
            <a:r>
              <a:rPr lang="es-ES" sz="2000" dirty="0"/>
              <a:t>la información de un paciente, las variables que incluye </a:t>
            </a:r>
            <a:r>
              <a:rPr lang="es-ES" sz="2000" dirty="0" smtClean="0"/>
              <a:t>son: Género, Edad, Hipertensión, Cardiopatía, Alguna </a:t>
            </a:r>
            <a:r>
              <a:rPr lang="es-ES" sz="2000" dirty="0"/>
              <a:t>vez </a:t>
            </a:r>
            <a:r>
              <a:rPr lang="es-ES" sz="2000" dirty="0" smtClean="0"/>
              <a:t>casado,  Tipo </a:t>
            </a:r>
            <a:r>
              <a:rPr lang="es-ES" sz="2000" dirty="0"/>
              <a:t>de </a:t>
            </a:r>
            <a:r>
              <a:rPr lang="es-ES" sz="2000" dirty="0" smtClean="0"/>
              <a:t>trabajo,  </a:t>
            </a:r>
            <a:r>
              <a:rPr lang="es-ES" sz="2000" dirty="0"/>
              <a:t>Tipo de </a:t>
            </a:r>
            <a:r>
              <a:rPr lang="es-ES" sz="2000" dirty="0" smtClean="0"/>
              <a:t>residente,  </a:t>
            </a:r>
            <a:r>
              <a:rPr lang="es-ES" sz="2000" dirty="0"/>
              <a:t>Nivel de glucosa en sangre </a:t>
            </a:r>
            <a:r>
              <a:rPr lang="es-ES" sz="2000" dirty="0" smtClean="0"/>
              <a:t>promedio, Índice </a:t>
            </a:r>
            <a:r>
              <a:rPr lang="es-ES" sz="2000" dirty="0"/>
              <a:t>de masa corporal (IMC</a:t>
            </a:r>
            <a:r>
              <a:rPr lang="es-ES" sz="2000" dirty="0" smtClean="0"/>
              <a:t>),  Estado </a:t>
            </a:r>
            <a:r>
              <a:rPr lang="es-ES" sz="2000" dirty="0"/>
              <a:t>de </a:t>
            </a:r>
            <a:r>
              <a:rPr lang="es-ES" sz="2000" dirty="0" smtClean="0"/>
              <a:t>fumador y si </a:t>
            </a:r>
            <a:r>
              <a:rPr lang="es-ES" sz="2000" dirty="0"/>
              <a:t>el paciente tuvo un </a:t>
            </a:r>
            <a:r>
              <a:rPr lang="es-ES" sz="2000" dirty="0" smtClean="0"/>
              <a:t>ACV</a:t>
            </a:r>
            <a:r>
              <a:rPr lang="es-ES" sz="2000" dirty="0"/>
              <a:t>.</a:t>
            </a:r>
          </a:p>
        </p:txBody>
      </p:sp>
    </p:spTree>
    <p:extLst>
      <p:ext uri="{BB962C8B-B14F-4D97-AF65-F5344CB8AC3E}">
        <p14:creationId xmlns:p14="http://schemas.microsoft.com/office/powerpoint/2010/main" val="3548740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88631" y="2349925"/>
            <a:ext cx="3391821" cy="2341345"/>
          </a:xfrm>
        </p:spPr>
        <p:txBody>
          <a:bodyPr/>
          <a:lstStyle/>
          <a:p>
            <a:r>
              <a:rPr lang="es-AR" dirty="0" smtClean="0"/>
              <a:t>Hallazgos encontrados en el EDA</a:t>
            </a:r>
            <a:endParaRPr lang="en-US" dirty="0"/>
          </a:p>
        </p:txBody>
      </p:sp>
      <p:sp>
        <p:nvSpPr>
          <p:cNvPr id="5" name="CuadroTexto 4"/>
          <p:cNvSpPr txBox="1"/>
          <p:nvPr/>
        </p:nvSpPr>
        <p:spPr>
          <a:xfrm>
            <a:off x="5440864" y="4664766"/>
            <a:ext cx="6347790" cy="830997"/>
          </a:xfrm>
          <a:prstGeom prst="rect">
            <a:avLst/>
          </a:prstGeom>
          <a:noFill/>
        </p:spPr>
        <p:txBody>
          <a:bodyPr wrap="square" rtlCol="0">
            <a:spAutoFit/>
          </a:bodyPr>
          <a:lstStyle/>
          <a:p>
            <a:r>
              <a:rPr lang="es-ES" sz="1600" dirty="0">
                <a:latin typeface="Arial" panose="020B0604020202020204" pitchFamily="34" charset="0"/>
                <a:cs typeface="Arial" panose="020B0604020202020204" pitchFamily="34" charset="0"/>
              </a:rPr>
              <a:t>En el gráfico 1 se observa que la proporción de pacientes en el </a:t>
            </a:r>
            <a:r>
              <a:rPr lang="es-ES" sz="1600" dirty="0" smtClean="0">
                <a:latin typeface="Arial" panose="020B0604020202020204" pitchFamily="34" charset="0"/>
                <a:cs typeface="Arial" panose="020B0604020202020204" pitchFamily="34" charset="0"/>
              </a:rPr>
              <a:t>conjunto de datos </a:t>
            </a:r>
            <a:r>
              <a:rPr lang="es-ES" sz="1600" dirty="0">
                <a:latin typeface="Arial" panose="020B0604020202020204" pitchFamily="34" charset="0"/>
                <a:cs typeface="Arial" panose="020B0604020202020204" pitchFamily="34" charset="0"/>
              </a:rPr>
              <a:t>que vivenciaron un ACV fueron muy pocas, aproximadamente solo el 5% del </a:t>
            </a:r>
            <a:r>
              <a:rPr lang="es-ES" sz="1600" dirty="0" smtClean="0">
                <a:latin typeface="Arial" panose="020B0604020202020204" pitchFamily="34" charset="0"/>
                <a:cs typeface="Arial" panose="020B0604020202020204" pitchFamily="34" charset="0"/>
              </a:rPr>
              <a:t>total</a:t>
            </a:r>
            <a:endParaRPr lang="en-US" dirty="0">
              <a:latin typeface="Arial" panose="020B0604020202020204" pitchFamily="34" charset="0"/>
              <a:cs typeface="Arial" panose="020B0604020202020204" pitchFamily="34" charset="0"/>
            </a:endParaRPr>
          </a:p>
        </p:txBody>
      </p:sp>
      <p:pic>
        <p:nvPicPr>
          <p:cNvPr id="6" name="Imagen 5"/>
          <p:cNvPicPr>
            <a:picLocks noChangeAspect="1"/>
          </p:cNvPicPr>
          <p:nvPr/>
        </p:nvPicPr>
        <p:blipFill>
          <a:blip r:embed="rId2"/>
          <a:stretch>
            <a:fillRect/>
          </a:stretch>
        </p:blipFill>
        <p:spPr>
          <a:xfrm>
            <a:off x="5440864" y="809589"/>
            <a:ext cx="5505429" cy="4006568"/>
          </a:xfrm>
          <a:prstGeom prst="rect">
            <a:avLst/>
          </a:prstGeom>
        </p:spPr>
      </p:pic>
    </p:spTree>
    <p:extLst>
      <p:ext uri="{BB962C8B-B14F-4D97-AF65-F5344CB8AC3E}">
        <p14:creationId xmlns:p14="http://schemas.microsoft.com/office/powerpoint/2010/main" val="1354960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Hallazgos encontrados en el EDA</a:t>
            </a:r>
            <a:endParaRPr lang="en-US" dirty="0"/>
          </a:p>
        </p:txBody>
      </p:sp>
      <p:pic>
        <p:nvPicPr>
          <p:cNvPr id="4" name="Imagen 3"/>
          <p:cNvPicPr>
            <a:picLocks noChangeAspect="1"/>
          </p:cNvPicPr>
          <p:nvPr/>
        </p:nvPicPr>
        <p:blipFill>
          <a:blip r:embed="rId2"/>
          <a:stretch>
            <a:fillRect/>
          </a:stretch>
        </p:blipFill>
        <p:spPr>
          <a:xfrm>
            <a:off x="5024309" y="1302552"/>
            <a:ext cx="6462643" cy="3225520"/>
          </a:xfrm>
          <a:prstGeom prst="rect">
            <a:avLst/>
          </a:prstGeom>
        </p:spPr>
      </p:pic>
      <p:sp>
        <p:nvSpPr>
          <p:cNvPr id="5" name="CuadroTexto 4"/>
          <p:cNvSpPr txBox="1"/>
          <p:nvPr/>
        </p:nvSpPr>
        <p:spPr>
          <a:xfrm>
            <a:off x="4785768" y="4806367"/>
            <a:ext cx="7226783" cy="1323439"/>
          </a:xfrm>
          <a:prstGeom prst="rect">
            <a:avLst/>
          </a:prstGeom>
          <a:noFill/>
        </p:spPr>
        <p:txBody>
          <a:bodyPr wrap="square" rtlCol="0">
            <a:spAutoFit/>
          </a:bodyPr>
          <a:lstStyle/>
          <a:p>
            <a:r>
              <a:rPr lang="es-ES" sz="1600" dirty="0">
                <a:latin typeface="Arial" panose="020B0604020202020204" pitchFamily="34" charset="0"/>
                <a:cs typeface="Arial" panose="020B0604020202020204" pitchFamily="34" charset="0"/>
              </a:rPr>
              <a:t>En el Gráfico 6 se observa </a:t>
            </a:r>
            <a:r>
              <a:rPr lang="es-ES" sz="1600" dirty="0" smtClean="0">
                <a:latin typeface="Arial" panose="020B0604020202020204" pitchFamily="34" charset="0"/>
                <a:cs typeface="Arial" panose="020B0604020202020204" pitchFamily="34" charset="0"/>
              </a:rPr>
              <a:t>que </a:t>
            </a:r>
            <a:r>
              <a:rPr lang="es-ES" sz="1600" dirty="0">
                <a:latin typeface="Arial" panose="020B0604020202020204" pitchFamily="34" charset="0"/>
                <a:cs typeface="Arial" panose="020B0604020202020204" pitchFamily="34" charset="0"/>
              </a:rPr>
              <a:t>la mediana del nivel de glucosa en sangre suele ser levemente mayor para los pacientes que presentaron un </a:t>
            </a:r>
            <a:r>
              <a:rPr lang="es-ES" sz="1600" dirty="0" smtClean="0">
                <a:latin typeface="Arial" panose="020B0604020202020204" pitchFamily="34" charset="0"/>
                <a:cs typeface="Arial" panose="020B0604020202020204" pitchFamily="34" charset="0"/>
              </a:rPr>
              <a:t>ACV, pero su variabilidad es muy alta y esto se debe a que son pocas las personas que presentaron ACV, los cual nos podría indicar que tener un alto nivel de glucosa en sangre aumenta las probabilidades de un ACV </a:t>
            </a:r>
            <a:endParaRPr lang="en-US" dirty="0"/>
          </a:p>
        </p:txBody>
      </p:sp>
    </p:spTree>
    <p:extLst>
      <p:ext uri="{BB962C8B-B14F-4D97-AF65-F5344CB8AC3E}">
        <p14:creationId xmlns:p14="http://schemas.microsoft.com/office/powerpoint/2010/main" val="5493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88631" y="2349925"/>
            <a:ext cx="3391821" cy="2341345"/>
          </a:xfrm>
        </p:spPr>
        <p:txBody>
          <a:bodyPr/>
          <a:lstStyle/>
          <a:p>
            <a:r>
              <a:rPr lang="es-AR" dirty="0" smtClean="0"/>
              <a:t>Hallazgos encontrados en el EDA</a:t>
            </a:r>
            <a:endParaRPr lang="en-US" dirty="0"/>
          </a:p>
        </p:txBody>
      </p:sp>
      <p:pic>
        <p:nvPicPr>
          <p:cNvPr id="4" name="Imagen 3"/>
          <p:cNvPicPr>
            <a:picLocks noChangeAspect="1"/>
          </p:cNvPicPr>
          <p:nvPr/>
        </p:nvPicPr>
        <p:blipFill>
          <a:blip r:embed="rId2"/>
          <a:stretch>
            <a:fillRect/>
          </a:stretch>
        </p:blipFill>
        <p:spPr>
          <a:xfrm>
            <a:off x="4280452" y="178696"/>
            <a:ext cx="5897218" cy="3024492"/>
          </a:xfrm>
          <a:prstGeom prst="rect">
            <a:avLst/>
          </a:prstGeom>
        </p:spPr>
      </p:pic>
      <p:sp>
        <p:nvSpPr>
          <p:cNvPr id="8" name="CuadroTexto 7"/>
          <p:cNvSpPr txBox="1"/>
          <p:nvPr/>
        </p:nvSpPr>
        <p:spPr>
          <a:xfrm>
            <a:off x="9508435" y="490914"/>
            <a:ext cx="2610678" cy="2831544"/>
          </a:xfrm>
          <a:prstGeom prst="rect">
            <a:avLst/>
          </a:prstGeom>
          <a:noFill/>
        </p:spPr>
        <p:txBody>
          <a:bodyPr wrap="square" rtlCol="0">
            <a:spAutoFit/>
          </a:bodyPr>
          <a:lstStyle/>
          <a:p>
            <a:r>
              <a:rPr lang="es-ES" sz="1600" dirty="0">
                <a:latin typeface="Arial" panose="020B0604020202020204" pitchFamily="34" charset="0"/>
                <a:cs typeface="Arial" panose="020B0604020202020204" pitchFamily="34" charset="0"/>
              </a:rPr>
              <a:t>Se puede observar que dentro de los pacientes que tienen hipertensión el porcentaje de sufrir un ACV es un poco mayor que para los que no tienen hipertensión, esto puede indicar que la hipertensión es un factor de riesgo para un ACV.</a:t>
            </a:r>
          </a:p>
          <a:p>
            <a:endParaRPr lang="en-US" dirty="0"/>
          </a:p>
        </p:txBody>
      </p:sp>
      <p:pic>
        <p:nvPicPr>
          <p:cNvPr id="9" name="Imagen 8"/>
          <p:cNvPicPr>
            <a:picLocks noChangeAspect="1"/>
          </p:cNvPicPr>
          <p:nvPr/>
        </p:nvPicPr>
        <p:blipFill>
          <a:blip r:embed="rId3"/>
          <a:stretch>
            <a:fillRect/>
          </a:stretch>
        </p:blipFill>
        <p:spPr>
          <a:xfrm>
            <a:off x="4547773" y="3429000"/>
            <a:ext cx="5362575" cy="2657475"/>
          </a:xfrm>
          <a:prstGeom prst="rect">
            <a:avLst/>
          </a:prstGeom>
        </p:spPr>
      </p:pic>
      <p:sp>
        <p:nvSpPr>
          <p:cNvPr id="10" name="CuadroTexto 9"/>
          <p:cNvSpPr txBox="1"/>
          <p:nvPr/>
        </p:nvSpPr>
        <p:spPr>
          <a:xfrm>
            <a:off x="9508435" y="3849796"/>
            <a:ext cx="2610678" cy="1815882"/>
          </a:xfrm>
          <a:prstGeom prst="rect">
            <a:avLst/>
          </a:prstGeom>
          <a:noFill/>
        </p:spPr>
        <p:txBody>
          <a:bodyPr wrap="square" rtlCol="0">
            <a:spAutoFit/>
          </a:bodyPr>
          <a:lstStyle/>
          <a:p>
            <a:r>
              <a:rPr lang="es-ES" sz="1600" dirty="0">
                <a:latin typeface="Arial" panose="020B0604020202020204" pitchFamily="34" charset="0"/>
                <a:cs typeface="Arial" panose="020B0604020202020204" pitchFamily="34" charset="0"/>
              </a:rPr>
              <a:t>Se observa el mismo comportamiento que en el caso de hipertensión, parece ser que los que sufren alguna cardiopatía tienen más chances de sufrir un ACV.</a:t>
            </a:r>
            <a:endParaRPr lang="en-US" dirty="0"/>
          </a:p>
        </p:txBody>
      </p:sp>
    </p:spTree>
    <p:extLst>
      <p:ext uri="{BB962C8B-B14F-4D97-AF65-F5344CB8AC3E}">
        <p14:creationId xmlns:p14="http://schemas.microsoft.com/office/powerpoint/2010/main" val="3227512357"/>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TM16401371[[fn=Atlas]]</Template>
  <TotalTime>229</TotalTime>
  <Words>343</Words>
  <Application>Microsoft Office PowerPoint</Application>
  <PresentationFormat>Panorámica</PresentationFormat>
  <Paragraphs>18</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Calibri Light</vt:lpstr>
      <vt:lpstr>Rockwell</vt:lpstr>
      <vt:lpstr>Wingdings</vt:lpstr>
      <vt:lpstr>Atlas</vt:lpstr>
      <vt:lpstr>Prevención de accidente cerebro vascular (ACV)</vt:lpstr>
      <vt:lpstr>Presentación de PowerPoint</vt:lpstr>
      <vt:lpstr>Presentación de PowerPoint</vt:lpstr>
      <vt:lpstr>Presentación de PowerPoint</vt:lpstr>
      <vt:lpstr>Hallazgos encontrados en el EDA</vt:lpstr>
      <vt:lpstr>Hallazgos encontrados en el EDA</vt:lpstr>
      <vt:lpstr>Hallazgos encontrados en el EDA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Prevención de accidente cerebro vascular (ACV)</dc:title>
  <dc:creator>Miranda</dc:creator>
  <cp:lastModifiedBy>Miranda</cp:lastModifiedBy>
  <cp:revision>8</cp:revision>
  <dcterms:created xsi:type="dcterms:W3CDTF">2024-09-03T23:30:00Z</dcterms:created>
  <dcterms:modified xsi:type="dcterms:W3CDTF">2024-09-04T23:57:49Z</dcterms:modified>
</cp:coreProperties>
</file>