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 name="Shape 45"/>
        <p:cNvGrpSpPr/>
        <p:nvPr/>
      </p:nvGrpSpPr>
      <p:grpSpPr>
        <a:xfrm>
          <a:off x="0" y="0"/>
          <a:ext cx="0" cy="0"/>
          <a:chOff x="0" y="0"/>
          <a:chExt cx="0" cy="0"/>
        </a:xfrm>
      </p:grpSpPr>
      <p:sp>
        <p:nvSpPr>
          <p:cNvPr id="46" name="Shape 4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7" name="Shape 4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Data set #1 shows the number of apps submitted per month to the iTunes app store. This is determined by the application release date. While this can be changed by the developer before release, it usually isn`t.</a:t>
            </a:r>
          </a:p>
          <a:p>
            <a:pPr rtl="0">
              <a:spcBef>
                <a:spcPts val="0"/>
              </a:spcBef>
              <a:buNone/>
            </a:pPr>
            <a:r>
              <a:t/>
            </a:r>
            <a:endParaRPr/>
          </a:p>
          <a:p>
            <a:pPr rtl="0">
              <a:spcBef>
                <a:spcPts val="0"/>
              </a:spcBef>
              <a:buNone/>
            </a:pPr>
            <a:r>
              <a:rPr lang="en"/>
              <a:t>Data set #2 shows the number of active applications in currently in the US App Store. Active applications, for the purpose of these metrics, are applications that appeared in the app store on a particular day/week/month.</a:t>
            </a:r>
          </a:p>
          <a:p>
            <a:pPr rtl="0">
              <a:spcBef>
                <a:spcPts val="0"/>
              </a:spcBef>
              <a:buNone/>
            </a:pPr>
            <a:r>
              <a:t/>
            </a:r>
            <a:endParaRPr/>
          </a:p>
          <a:p>
            <a:pPr lvl="0" rtl="0">
              <a:spcBef>
                <a:spcPts val="0"/>
              </a:spcBef>
              <a:buNone/>
            </a:pPr>
            <a:r>
              <a:rPr lang="en">
                <a:solidFill>
                  <a:schemeClr val="dk1"/>
                </a:solidFill>
              </a:rPr>
              <a:t>Data set #3 shows the between the submission date and the time the application first appears in the app store for new applications.</a:t>
            </a:r>
          </a:p>
          <a:p>
            <a:pPr lvl="0" rtl="0">
              <a:spcBef>
                <a:spcPts val="0"/>
              </a:spcBef>
              <a:buNone/>
            </a:pPr>
            <a:r>
              <a:t/>
            </a:r>
            <a:endParaRPr>
              <a:solidFill>
                <a:schemeClr val="dk1"/>
              </a:solidFill>
            </a:endParaRPr>
          </a:p>
          <a:p>
            <a:pPr lvl="0" rtl="0">
              <a:spcBef>
                <a:spcPts val="0"/>
              </a:spcBef>
              <a:buNone/>
            </a:pPr>
            <a:r>
              <a:rPr lang="en">
                <a:solidFill>
                  <a:schemeClr val="dk1"/>
                </a:solidFill>
              </a:rPr>
              <a:t>We chose this data set for three reasons:</a:t>
            </a:r>
          </a:p>
          <a:p>
            <a:pPr indent="-228600" lvl="0" marL="457200" rtl="0">
              <a:spcBef>
                <a:spcPts val="0"/>
              </a:spcBef>
              <a:buClr>
                <a:schemeClr val="dk1"/>
              </a:buClr>
              <a:buAutoNum type="arabicPeriod"/>
            </a:pPr>
            <a:r>
              <a:rPr lang="en">
                <a:solidFill>
                  <a:schemeClr val="dk1"/>
                </a:solidFill>
              </a:rPr>
              <a:t>Because of the large quantity of data it had. When we were searching for data sets to use we found a lot of data sets that had less than ten cells in the excel document, while this data set had over 100 cells. For this reason we thought that if we chose the larger data set we could gain more accurate information in order to answer the questions we decided to focus on.</a:t>
            </a:r>
          </a:p>
          <a:p>
            <a:pPr indent="-228600" lvl="0" marL="457200" rtl="0">
              <a:spcBef>
                <a:spcPts val="0"/>
              </a:spcBef>
              <a:buClr>
                <a:schemeClr val="dk1"/>
              </a:buClr>
              <a:buAutoNum type="arabicPeriod"/>
            </a:pPr>
            <a:r>
              <a:rPr lang="en">
                <a:solidFill>
                  <a:schemeClr val="dk1"/>
                </a:solidFill>
              </a:rPr>
              <a:t>Because all the information was broken into three different data sets. We thought it was interesting that the creator of this data set decided to break this information into three different parts when they could’ve easily combined all of them into one. </a:t>
            </a:r>
          </a:p>
          <a:p>
            <a:pPr indent="-228600" lvl="0" marL="457200">
              <a:spcBef>
                <a:spcPts val="0"/>
              </a:spcBef>
              <a:buClr>
                <a:schemeClr val="dk1"/>
              </a:buClr>
              <a:buAutoNum type="arabicPeriod"/>
            </a:pPr>
            <a:r>
              <a:rPr lang="en">
                <a:solidFill>
                  <a:schemeClr val="dk1"/>
                </a:solidFill>
              </a:rPr>
              <a:t>Because we thought this data set provided us with more interesting questions then the other data sets did. Which brings us to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flipH="1" rot="10800000">
            <a:off x="0" y="2984999"/>
            <a:ext cx="9144000" cy="2158500"/>
          </a:xfrm>
          <a:prstGeom prst="rect">
            <a:avLst/>
          </a:prstGeom>
          <a:solidFill>
            <a:schemeClr val="lt1"/>
          </a:solidFill>
          <a:ln>
            <a:noFill/>
          </a:ln>
        </p:spPr>
        <p:txBody>
          <a:bodyPr anchorCtr="0" anchor="ctr" bIns="45700" lIns="91425" rIns="91425" tIns="45700">
            <a:noAutofit/>
          </a:bodyPr>
          <a:lstStyle/>
          <a:p>
            <a:pPr>
              <a:spcBef>
                <a:spcPts val="0"/>
              </a:spcBef>
              <a:buNone/>
            </a:pPr>
            <a:r>
              <a:t/>
            </a:r>
            <a:endParaRPr/>
          </a:p>
        </p:txBody>
      </p:sp>
      <p:sp>
        <p:nvSpPr>
          <p:cNvPr id="10" name="Shape 10"/>
          <p:cNvSpPr/>
          <p:nvPr/>
        </p:nvSpPr>
        <p:spPr>
          <a:xfrm>
            <a:off x="0" y="2393175"/>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9"/>
            </a:srgbClr>
          </a:solidFill>
          <a:ln>
            <a:noFill/>
          </a:ln>
        </p:spPr>
        <p:txBody>
          <a:bodyPr anchorCtr="0" anchor="ctr" bIns="45700" lIns="91425" rIns="91425" tIns="45700">
            <a:noAutofit/>
          </a:bodyPr>
          <a:lstStyle/>
          <a:p>
            <a:pPr>
              <a:spcBef>
                <a:spcPts val="0"/>
              </a:spcBef>
              <a:buNone/>
            </a:pPr>
            <a:r>
              <a:t/>
            </a:r>
            <a:endParaRPr/>
          </a:p>
        </p:txBody>
      </p:sp>
      <p:sp>
        <p:nvSpPr>
          <p:cNvPr id="11" name="Shape 11"/>
          <p:cNvSpPr/>
          <p:nvPr/>
        </p:nvSpPr>
        <p:spPr>
          <a:xfrm flipH="1" rot="10800000">
            <a:off x="0" y="2983958"/>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0"/>
            </a:schemeClr>
          </a:solidFill>
          <a:ln>
            <a:noFill/>
          </a:ln>
        </p:spPr>
        <p:txBody>
          <a:bodyPr anchorCtr="0" anchor="ctr" bIns="45700" lIns="91425" rIns="91425" tIns="45700">
            <a:noAutofit/>
          </a:bodyPr>
          <a:lstStyle/>
          <a:p>
            <a:pPr>
              <a:spcBef>
                <a:spcPts val="0"/>
              </a:spcBef>
              <a:buNone/>
            </a:pPr>
            <a:r>
              <a:t/>
            </a:r>
            <a:endParaRPr/>
          </a:p>
        </p:txBody>
      </p:sp>
      <p:sp>
        <p:nvSpPr>
          <p:cNvPr id="12" name="Shape 12"/>
          <p:cNvSpPr txBox="1"/>
          <p:nvPr>
            <p:ph type="ctrTitle"/>
          </p:nvPr>
        </p:nvSpPr>
        <p:spPr>
          <a:xfrm>
            <a:off x="685800" y="1746892"/>
            <a:ext cx="7772400" cy="1238099"/>
          </a:xfrm>
          <a:prstGeom prst="rect">
            <a:avLst/>
          </a:prstGeom>
        </p:spPr>
        <p:txBody>
          <a:bodyPr anchorCtr="0" anchor="b" bIns="91425" lIns="91425" rIns="91425" tIns="91425"/>
          <a:lstStyle>
            <a:lvl1pPr rtl="0" algn="ctr">
              <a:spcBef>
                <a:spcPts val="0"/>
              </a:spcBef>
              <a:defRPr/>
            </a:lvl1pPr>
            <a:lvl2pPr rtl="0" algn="ctr">
              <a:spcBef>
                <a:spcPts val="0"/>
              </a:spcBef>
              <a:defRPr/>
            </a:lvl2pPr>
            <a:lvl3pPr rtl="0" algn="ctr">
              <a:spcBef>
                <a:spcPts val="0"/>
              </a:spcBef>
              <a:defRPr/>
            </a:lvl3pPr>
            <a:lvl4pPr rtl="0" algn="ctr">
              <a:spcBef>
                <a:spcPts val="0"/>
              </a:spcBef>
              <a:defRPr/>
            </a:lvl4pPr>
            <a:lvl5pPr rtl="0" algn="ctr">
              <a:spcBef>
                <a:spcPts val="0"/>
              </a:spcBef>
              <a:defRPr/>
            </a:lvl5pPr>
            <a:lvl6pPr rtl="0" algn="ctr">
              <a:spcBef>
                <a:spcPts val="0"/>
              </a:spcBef>
              <a:defRPr/>
            </a:lvl6pPr>
            <a:lvl7pPr rtl="0" algn="ctr">
              <a:spcBef>
                <a:spcPts val="0"/>
              </a:spcBef>
              <a:defRPr/>
            </a:lvl7pPr>
            <a:lvl8pPr rtl="0" algn="ctr">
              <a:spcBef>
                <a:spcPts val="0"/>
              </a:spcBef>
              <a:defRPr/>
            </a:lvl8pPr>
            <a:lvl9pPr rtl="0" algn="ctr">
              <a:spcBef>
                <a:spcPts val="0"/>
              </a:spcBef>
              <a:defRPr/>
            </a:lvl9pPr>
          </a:lstStyle>
          <a:p/>
        </p:txBody>
      </p:sp>
      <p:sp>
        <p:nvSpPr>
          <p:cNvPr id="13" name="Shape 13"/>
          <p:cNvSpPr txBox="1"/>
          <p:nvPr>
            <p:ph idx="1" type="subTitle"/>
          </p:nvPr>
        </p:nvSpPr>
        <p:spPr>
          <a:xfrm>
            <a:off x="685800" y="3093357"/>
            <a:ext cx="7772400" cy="666600"/>
          </a:xfrm>
          <a:prstGeom prst="rect">
            <a:avLst/>
          </a:prstGeom>
        </p:spPr>
        <p:txBody>
          <a:bodyPr anchorCtr="0" anchor="t" bIns="91425" lIns="91425" rIns="91425" tIns="91425"/>
          <a:lstStyle>
            <a:lvl1pPr rtl="0" algn="ctr">
              <a:spcBef>
                <a:spcPts val="0"/>
              </a:spcBef>
              <a:buClr>
                <a:schemeClr val="dk2"/>
              </a:buClr>
              <a:buSzPct val="100000"/>
              <a:buNone/>
              <a:defRPr i="1" sz="2400">
                <a:solidFill>
                  <a:schemeClr val="dk2"/>
                </a:solidFill>
              </a:defRPr>
            </a:lvl1pPr>
            <a:lvl2pPr rtl="0" algn="ctr">
              <a:spcBef>
                <a:spcPts val="0"/>
              </a:spcBef>
              <a:buClr>
                <a:schemeClr val="dk2"/>
              </a:buClr>
              <a:buNone/>
              <a:defRPr i="1">
                <a:solidFill>
                  <a:schemeClr val="dk2"/>
                </a:solidFill>
              </a:defRPr>
            </a:lvl2pPr>
            <a:lvl3pPr rtl="0" algn="ctr">
              <a:spcBef>
                <a:spcPts val="0"/>
              </a:spcBef>
              <a:buClr>
                <a:schemeClr val="dk2"/>
              </a:buClr>
              <a:buNone/>
              <a:defRPr i="1">
                <a:solidFill>
                  <a:schemeClr val="dk2"/>
                </a:solidFill>
              </a:defRPr>
            </a:lvl3pPr>
            <a:lvl4pPr rtl="0" algn="ctr">
              <a:spcBef>
                <a:spcPts val="0"/>
              </a:spcBef>
              <a:buClr>
                <a:schemeClr val="dk2"/>
              </a:buClr>
              <a:buSzPct val="100000"/>
              <a:buNone/>
              <a:defRPr i="1" sz="2400">
                <a:solidFill>
                  <a:schemeClr val="dk2"/>
                </a:solidFill>
              </a:defRPr>
            </a:lvl4pPr>
            <a:lvl5pPr rtl="0" algn="ctr">
              <a:spcBef>
                <a:spcPts val="0"/>
              </a:spcBef>
              <a:buClr>
                <a:schemeClr val="dk2"/>
              </a:buClr>
              <a:buSzPct val="100000"/>
              <a:buNone/>
              <a:defRPr i="1" sz="2400">
                <a:solidFill>
                  <a:schemeClr val="dk2"/>
                </a:solidFill>
              </a:defRPr>
            </a:lvl5pPr>
            <a:lvl6pPr rtl="0" algn="ctr">
              <a:spcBef>
                <a:spcPts val="0"/>
              </a:spcBef>
              <a:buClr>
                <a:schemeClr val="dk2"/>
              </a:buClr>
              <a:buSzPct val="100000"/>
              <a:buNone/>
              <a:defRPr i="1" sz="2400">
                <a:solidFill>
                  <a:schemeClr val="dk2"/>
                </a:solidFill>
              </a:defRPr>
            </a:lvl6pPr>
            <a:lvl7pPr rtl="0" algn="ctr">
              <a:spcBef>
                <a:spcPts val="0"/>
              </a:spcBef>
              <a:buClr>
                <a:schemeClr val="dk2"/>
              </a:buClr>
              <a:buSzPct val="100000"/>
              <a:buNone/>
              <a:defRPr i="1" sz="2400">
                <a:solidFill>
                  <a:schemeClr val="dk2"/>
                </a:solidFill>
              </a:defRPr>
            </a:lvl7pPr>
            <a:lvl8pPr rtl="0" algn="ctr">
              <a:spcBef>
                <a:spcPts val="0"/>
              </a:spcBef>
              <a:buClr>
                <a:schemeClr val="dk2"/>
              </a:buClr>
              <a:buSzPct val="100000"/>
              <a:buNone/>
              <a:defRPr i="1" sz="2400">
                <a:solidFill>
                  <a:schemeClr val="dk2"/>
                </a:solidFill>
              </a:defRPr>
            </a:lvl8pPr>
            <a:lvl9pPr rtl="0" algn="ctr">
              <a:spcBef>
                <a:spcPts val="0"/>
              </a:spcBef>
              <a:buClr>
                <a:schemeClr val="dk2"/>
              </a:buClr>
              <a:buSzPct val="100000"/>
              <a:buNone/>
              <a:defRPr i="1" sz="2400">
                <a:solidFill>
                  <a:schemeClr val="dk2"/>
                </a:solidFill>
              </a:defRPr>
            </a:lvl9pPr>
          </a:lstStyle>
          <a:p/>
        </p:txBody>
      </p:sp>
      <p:sp>
        <p:nvSpPr>
          <p:cNvPr id="14" name="Shape 14"/>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dk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flipH="1" rot="10800000">
            <a:off x="0" y="1163100"/>
            <a:ext cx="9144000" cy="3980399"/>
          </a:xfrm>
          <a:prstGeom prst="rect">
            <a:avLst/>
          </a:prstGeom>
          <a:solidFill>
            <a:schemeClr val="lt1"/>
          </a:solidFill>
          <a:ln>
            <a:noFill/>
          </a:ln>
        </p:spPr>
        <p:txBody>
          <a:bodyPr anchorCtr="0" anchor="ctr" bIns="45700" lIns="91425" rIns="91425" tIns="45700">
            <a:noAutofit/>
          </a:bodyPr>
          <a:lstStyle/>
          <a:p>
            <a:pPr>
              <a:spcBef>
                <a:spcPts val="0"/>
              </a:spcBef>
              <a:buNone/>
            </a:pPr>
            <a:r>
              <a:t/>
            </a:r>
            <a:endParaRPr/>
          </a:p>
        </p:txBody>
      </p:sp>
      <p:sp>
        <p:nvSpPr>
          <p:cNvPr id="17" name="Shape 17"/>
          <p:cNvSpPr/>
          <p:nvPr/>
        </p:nvSpPr>
        <p:spPr>
          <a:xfrm flipH="1">
            <a:off x="4526627" y="571349"/>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9"/>
            </a:srgbClr>
          </a:solidFill>
          <a:ln>
            <a:noFill/>
          </a:ln>
        </p:spPr>
        <p:txBody>
          <a:bodyPr anchorCtr="0" anchor="ctr" bIns="45700" lIns="91425" rIns="91425" tIns="45700">
            <a:noAutofit/>
          </a:bodyPr>
          <a:lstStyle/>
          <a:p>
            <a:pPr>
              <a:spcBef>
                <a:spcPts val="0"/>
              </a:spcBef>
              <a:buNone/>
            </a:pPr>
            <a:r>
              <a:t/>
            </a:r>
            <a:endParaRPr/>
          </a:p>
        </p:txBody>
      </p:sp>
      <p:sp>
        <p:nvSpPr>
          <p:cNvPr id="18" name="Shape 18"/>
          <p:cNvSpPr/>
          <p:nvPr/>
        </p:nvSpPr>
        <p:spPr>
          <a:xfrm rot="10800000">
            <a:off x="4526627" y="1162132"/>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0"/>
            </a:schemeClr>
          </a:solidFill>
          <a:ln>
            <a:noFill/>
          </a:ln>
        </p:spPr>
        <p:txBody>
          <a:bodyPr anchorCtr="0" anchor="ctr" bIns="45700" lIns="91425" rIns="91425" tIns="45700">
            <a:noAutofit/>
          </a:bodyPr>
          <a:lstStyle/>
          <a:p>
            <a:pPr>
              <a:spcBef>
                <a:spcPts val="0"/>
              </a:spcBef>
              <a:buNone/>
            </a:pPr>
            <a:r>
              <a:t/>
            </a:r>
            <a:endParaRPr/>
          </a:p>
        </p:txBody>
      </p:sp>
      <p:sp>
        <p:nvSpPr>
          <p:cNvPr id="19" name="Shape 19"/>
          <p:cNvSpPr txBox="1"/>
          <p:nvPr>
            <p:ph type="title"/>
          </p:nvPr>
        </p:nvSpPr>
        <p:spPr>
          <a:xfrm>
            <a:off x="457200" y="205978"/>
            <a:ext cx="8229600" cy="857400"/>
          </a:xfrm>
          <a:prstGeom prst="rect">
            <a:avLst/>
          </a:prstGeom>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 name="Shape 20"/>
          <p:cNvSpPr txBox="1"/>
          <p:nvPr>
            <p:ph idx="1" type="body"/>
          </p:nvPr>
        </p:nvSpPr>
        <p:spPr>
          <a:xfrm>
            <a:off x="457200" y="1200150"/>
            <a:ext cx="8229600" cy="3725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 name="Shape 21"/>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2" name="Shape 22"/>
        <p:cNvGrpSpPr/>
        <p:nvPr/>
      </p:nvGrpSpPr>
      <p:grpSpPr>
        <a:xfrm>
          <a:off x="0" y="0"/>
          <a:ext cx="0" cy="0"/>
          <a:chOff x="0" y="0"/>
          <a:chExt cx="0" cy="0"/>
        </a:xfrm>
      </p:grpSpPr>
      <p:sp>
        <p:nvSpPr>
          <p:cNvPr id="23" name="Shape 23"/>
          <p:cNvSpPr/>
          <p:nvPr/>
        </p:nvSpPr>
        <p:spPr>
          <a:xfrm flipH="1" rot="10800000">
            <a:off x="0" y="1163100"/>
            <a:ext cx="9144000" cy="3980399"/>
          </a:xfrm>
          <a:prstGeom prst="rect">
            <a:avLst/>
          </a:prstGeom>
          <a:solidFill>
            <a:schemeClr val="lt1"/>
          </a:solidFill>
          <a:ln>
            <a:noFill/>
          </a:ln>
        </p:spPr>
        <p:txBody>
          <a:bodyPr anchorCtr="0" anchor="ctr" bIns="45700" lIns="91425" rIns="91425" tIns="45700">
            <a:noAutofit/>
          </a:bodyPr>
          <a:lstStyle/>
          <a:p>
            <a:pPr>
              <a:spcBef>
                <a:spcPts val="0"/>
              </a:spcBef>
              <a:buNone/>
            </a:pPr>
            <a:r>
              <a:t/>
            </a:r>
            <a:endParaRPr/>
          </a:p>
        </p:txBody>
      </p:sp>
      <p:sp>
        <p:nvSpPr>
          <p:cNvPr id="24" name="Shape 24"/>
          <p:cNvSpPr/>
          <p:nvPr/>
        </p:nvSpPr>
        <p:spPr>
          <a:xfrm rot="10800000">
            <a:off x="4526627" y="1162132"/>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0"/>
            </a:schemeClr>
          </a:solidFill>
          <a:ln>
            <a:noFill/>
          </a:ln>
        </p:spPr>
        <p:txBody>
          <a:bodyPr anchorCtr="0" anchor="ctr" bIns="45700" lIns="91425" rIns="91425" tIns="45700">
            <a:noAutofit/>
          </a:bodyPr>
          <a:lstStyle/>
          <a:p>
            <a:pPr>
              <a:spcBef>
                <a:spcPts val="0"/>
              </a:spcBef>
              <a:buNone/>
            </a:pPr>
            <a:r>
              <a:t/>
            </a:r>
            <a:endParaRPr/>
          </a:p>
        </p:txBody>
      </p:sp>
      <p:sp>
        <p:nvSpPr>
          <p:cNvPr id="25" name="Shape 25"/>
          <p:cNvSpPr txBox="1"/>
          <p:nvPr>
            <p:ph type="title"/>
          </p:nvPr>
        </p:nvSpPr>
        <p:spPr>
          <a:xfrm>
            <a:off x="457200" y="205978"/>
            <a:ext cx="8229600" cy="857400"/>
          </a:xfrm>
          <a:prstGeom prst="rect">
            <a:avLst/>
          </a:prstGeom>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 name="Shape 26"/>
          <p:cNvSpPr txBox="1"/>
          <p:nvPr>
            <p:ph idx="1" type="body"/>
          </p:nvPr>
        </p:nvSpPr>
        <p:spPr>
          <a:xfrm>
            <a:off x="457200" y="1200150"/>
            <a:ext cx="3994500" cy="3725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7" name="Shape 27"/>
          <p:cNvSpPr/>
          <p:nvPr/>
        </p:nvSpPr>
        <p:spPr>
          <a:xfrm flipH="1">
            <a:off x="4526627" y="571349"/>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9"/>
            </a:srgbClr>
          </a:solidFill>
          <a:ln>
            <a:noFill/>
          </a:ln>
        </p:spPr>
        <p:txBody>
          <a:bodyPr anchorCtr="0" anchor="ctr" bIns="45700" lIns="91425" rIns="91425" tIns="45700">
            <a:noAutofit/>
          </a:bodyPr>
          <a:lstStyle/>
          <a:p>
            <a:pPr>
              <a:spcBef>
                <a:spcPts val="0"/>
              </a:spcBef>
              <a:buNone/>
            </a:pPr>
            <a:r>
              <a:t/>
            </a:r>
            <a:endParaRPr/>
          </a:p>
        </p:txBody>
      </p:sp>
      <p:sp>
        <p:nvSpPr>
          <p:cNvPr id="28" name="Shape 28"/>
          <p:cNvSpPr txBox="1"/>
          <p:nvPr>
            <p:ph idx="2" type="body"/>
          </p:nvPr>
        </p:nvSpPr>
        <p:spPr>
          <a:xfrm>
            <a:off x="4692273" y="1200150"/>
            <a:ext cx="3994500" cy="3725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9" name="Shape 29"/>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p:nvPr/>
        </p:nvSpPr>
        <p:spPr>
          <a:xfrm flipH="1" rot="10800000">
            <a:off x="0" y="1163100"/>
            <a:ext cx="9144000" cy="3980399"/>
          </a:xfrm>
          <a:prstGeom prst="rect">
            <a:avLst/>
          </a:prstGeom>
          <a:solidFill>
            <a:schemeClr val="lt1"/>
          </a:solidFill>
          <a:ln>
            <a:noFill/>
          </a:ln>
        </p:spPr>
        <p:txBody>
          <a:bodyPr anchorCtr="0" anchor="ctr" bIns="45700" lIns="91425" rIns="91425" tIns="45700">
            <a:noAutofit/>
          </a:bodyPr>
          <a:lstStyle/>
          <a:p>
            <a:pPr>
              <a:spcBef>
                <a:spcPts val="0"/>
              </a:spcBef>
              <a:buNone/>
            </a:pPr>
            <a:r>
              <a:t/>
            </a:r>
            <a:endParaRPr/>
          </a:p>
        </p:txBody>
      </p:sp>
      <p:sp>
        <p:nvSpPr>
          <p:cNvPr id="32" name="Shape 32"/>
          <p:cNvSpPr/>
          <p:nvPr/>
        </p:nvSpPr>
        <p:spPr>
          <a:xfrm flipH="1">
            <a:off x="4526627" y="571349"/>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9"/>
            </a:srgbClr>
          </a:solidFill>
          <a:ln>
            <a:noFill/>
          </a:ln>
        </p:spPr>
        <p:txBody>
          <a:bodyPr anchorCtr="0" anchor="ctr" bIns="45700" lIns="91425" rIns="91425" tIns="45700">
            <a:noAutofit/>
          </a:bodyPr>
          <a:lstStyle/>
          <a:p>
            <a:pPr>
              <a:spcBef>
                <a:spcPts val="0"/>
              </a:spcBef>
              <a:buNone/>
            </a:pPr>
            <a:r>
              <a:t/>
            </a:r>
            <a:endParaRPr/>
          </a:p>
        </p:txBody>
      </p:sp>
      <p:sp>
        <p:nvSpPr>
          <p:cNvPr id="33" name="Shape 33"/>
          <p:cNvSpPr txBox="1"/>
          <p:nvPr>
            <p:ph type="title"/>
          </p:nvPr>
        </p:nvSpPr>
        <p:spPr>
          <a:xfrm>
            <a:off x="457200" y="205978"/>
            <a:ext cx="8229600" cy="857400"/>
          </a:xfrm>
          <a:prstGeom prst="rect">
            <a:avLst/>
          </a:prstGeom>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4" name="Shape 34"/>
          <p:cNvSpPr/>
          <p:nvPr/>
        </p:nvSpPr>
        <p:spPr>
          <a:xfrm rot="10800000">
            <a:off x="4526627" y="1162132"/>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0"/>
            </a:schemeClr>
          </a:solidFill>
          <a:ln>
            <a:noFill/>
          </a:ln>
        </p:spPr>
        <p:txBody>
          <a:bodyPr anchorCtr="0" anchor="ctr" bIns="45700" lIns="91425" rIns="91425" tIns="45700">
            <a:noAutofit/>
          </a:bodyPr>
          <a:lstStyle/>
          <a:p>
            <a:pPr>
              <a:spcBef>
                <a:spcPts val="0"/>
              </a:spcBef>
              <a:buNone/>
            </a:pPr>
            <a:r>
              <a:t/>
            </a:r>
            <a:endParaRPr/>
          </a:p>
        </p:txBody>
      </p:sp>
      <p:sp>
        <p:nvSpPr>
          <p:cNvPr id="35" name="Shape 35"/>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dk1"/>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6" name="Shape 36"/>
        <p:cNvGrpSpPr/>
        <p:nvPr/>
      </p:nvGrpSpPr>
      <p:grpSpPr>
        <a:xfrm>
          <a:off x="0" y="0"/>
          <a:ext cx="0" cy="0"/>
          <a:chOff x="0" y="0"/>
          <a:chExt cx="0" cy="0"/>
        </a:xfrm>
      </p:grpSpPr>
      <p:sp>
        <p:nvSpPr>
          <p:cNvPr id="37" name="Shape 37"/>
          <p:cNvSpPr/>
          <p:nvPr/>
        </p:nvSpPr>
        <p:spPr>
          <a:xfrm flipH="1" rot="10800000">
            <a:off x="0" y="4412699"/>
            <a:ext cx="9144000" cy="730799"/>
          </a:xfrm>
          <a:prstGeom prst="rect">
            <a:avLst/>
          </a:prstGeom>
          <a:solidFill>
            <a:schemeClr val="lt1"/>
          </a:solidFill>
          <a:ln>
            <a:noFill/>
          </a:ln>
        </p:spPr>
        <p:txBody>
          <a:bodyPr anchorCtr="0" anchor="ctr" bIns="45700" lIns="91425" rIns="91425" tIns="45700">
            <a:noAutofit/>
          </a:bodyPr>
          <a:lstStyle/>
          <a:p>
            <a:pPr>
              <a:spcBef>
                <a:spcPts val="0"/>
              </a:spcBef>
              <a:buNone/>
            </a:pPr>
            <a:r>
              <a:t/>
            </a:r>
            <a:endParaRPr/>
          </a:p>
        </p:txBody>
      </p:sp>
      <p:sp>
        <p:nvSpPr>
          <p:cNvPr id="38" name="Shape 38"/>
          <p:cNvSpPr/>
          <p:nvPr/>
        </p:nvSpPr>
        <p:spPr>
          <a:xfrm flipH="1">
            <a:off x="4526627" y="3820834"/>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9"/>
            </a:srgbClr>
          </a:solidFill>
          <a:ln>
            <a:noFill/>
          </a:ln>
        </p:spPr>
        <p:txBody>
          <a:bodyPr anchorCtr="0" anchor="ctr" bIns="45700" lIns="91425" rIns="91425" tIns="45700">
            <a:noAutofit/>
          </a:bodyPr>
          <a:lstStyle/>
          <a:p>
            <a:pPr>
              <a:spcBef>
                <a:spcPts val="0"/>
              </a:spcBef>
              <a:buNone/>
            </a:pPr>
            <a:r>
              <a:t/>
            </a:r>
            <a:endParaRPr/>
          </a:p>
        </p:txBody>
      </p:sp>
      <p:sp>
        <p:nvSpPr>
          <p:cNvPr id="39" name="Shape 39"/>
          <p:cNvSpPr/>
          <p:nvPr/>
        </p:nvSpPr>
        <p:spPr>
          <a:xfrm rot="10800000">
            <a:off x="4526627" y="4411617"/>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0"/>
            </a:schemeClr>
          </a:solidFill>
          <a:ln>
            <a:noFill/>
          </a:ln>
        </p:spPr>
        <p:txBody>
          <a:bodyPr anchorCtr="0" anchor="ctr" bIns="45700" lIns="91425" rIns="91425" tIns="45700">
            <a:noAutofit/>
          </a:bodyPr>
          <a:lstStyle/>
          <a:p>
            <a:pPr>
              <a:spcBef>
                <a:spcPts val="0"/>
              </a:spcBef>
              <a:buNone/>
            </a:pPr>
            <a:r>
              <a:t/>
            </a:r>
            <a:endParaRPr/>
          </a:p>
        </p:txBody>
      </p:sp>
      <p:sp>
        <p:nvSpPr>
          <p:cNvPr id="40" name="Shape 40"/>
          <p:cNvSpPr txBox="1"/>
          <p:nvPr>
            <p:ph idx="1" type="body"/>
          </p:nvPr>
        </p:nvSpPr>
        <p:spPr>
          <a:xfrm>
            <a:off x="457200" y="4421726"/>
            <a:ext cx="8229600" cy="505200"/>
          </a:xfrm>
          <a:prstGeom prst="rect">
            <a:avLst/>
          </a:prstGeom>
        </p:spPr>
        <p:txBody>
          <a:bodyPr anchorCtr="0" anchor="ctr" bIns="91425" lIns="91425" rIns="91425" tIns="91425"/>
          <a:lstStyle>
            <a:lvl1pPr rtl="0">
              <a:spcBef>
                <a:spcPts val="0"/>
              </a:spcBef>
              <a:buClr>
                <a:schemeClr val="dk2"/>
              </a:buClr>
              <a:buSzPct val="100000"/>
              <a:buNone/>
              <a:defRPr i="1" sz="2400">
                <a:solidFill>
                  <a:schemeClr val="dk2"/>
                </a:solidFill>
              </a:defRPr>
            </a:lvl1pPr>
          </a:lstStyle>
          <a:p/>
        </p:txBody>
      </p:sp>
      <p:sp>
        <p:nvSpPr>
          <p:cNvPr id="41" name="Shape 41"/>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2" name="Shape 42"/>
        <p:cNvGrpSpPr/>
        <p:nvPr/>
      </p:nvGrpSpPr>
      <p:grpSpPr>
        <a:xfrm>
          <a:off x="0" y="0"/>
          <a:ext cx="0" cy="0"/>
          <a:chOff x="0" y="0"/>
          <a:chExt cx="0" cy="0"/>
        </a:xfrm>
      </p:grpSpPr>
      <p:sp>
        <p:nvSpPr>
          <p:cNvPr id="43" name="Shape 43"/>
          <p:cNvSpPr/>
          <p:nvPr/>
        </p:nvSpPr>
        <p:spPr>
          <a:xfrm>
            <a:off x="6676" y="76256"/>
            <a:ext cx="9134130" cy="5054792"/>
          </a:xfrm>
          <a:custGeom>
            <a:pathLst>
              <a:path extrusionOk="0" h="6739723" w="9157023">
                <a:moveTo>
                  <a:pt x="1629" y="0"/>
                </a:moveTo>
                <a:lnTo>
                  <a:pt x="9157023" y="4340980"/>
                </a:lnTo>
                <a:lnTo>
                  <a:pt x="1593" y="6739723"/>
                </a:lnTo>
                <a:cubicBezTo>
                  <a:pt x="-3941" y="5123960"/>
                  <a:pt x="7163" y="1615763"/>
                  <a:pt x="1629" y="0"/>
                </a:cubicBezTo>
                <a:close/>
              </a:path>
            </a:pathLst>
          </a:custGeom>
          <a:solidFill>
            <a:srgbClr val="FFFFFF">
              <a:alpha val="6669"/>
            </a:srgbClr>
          </a:solidFill>
          <a:ln>
            <a:noFill/>
          </a:ln>
        </p:spPr>
        <p:txBody>
          <a:bodyPr anchorCtr="0" anchor="ctr" bIns="45700" lIns="91425" rIns="91425" tIns="45700">
            <a:noAutofit/>
          </a:bodyPr>
          <a:lstStyle/>
          <a:p>
            <a:pPr>
              <a:spcBef>
                <a:spcPts val="0"/>
              </a:spcBef>
              <a:buNone/>
            </a:pPr>
            <a:r>
              <a:t/>
            </a:r>
            <a:endParaRPr/>
          </a:p>
        </p:txBody>
      </p:sp>
      <p:sp>
        <p:nvSpPr>
          <p:cNvPr id="44" name="Shape 44"/>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accent1"/>
            </a:gs>
            <a:gs pos="100000">
              <a:schemeClr val="dk2"/>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ctr" bIns="91425" lIns="91425" rIns="91425" tIns="91425"/>
          <a:lstStyle>
            <a:lvl1pPr rtl="0">
              <a:spcBef>
                <a:spcPts val="0"/>
              </a:spcBef>
              <a:buClr>
                <a:schemeClr val="lt1"/>
              </a:buClr>
              <a:buSzPct val="100000"/>
              <a:buFont typeface="Georgia"/>
              <a:buNone/>
              <a:defRPr sz="4800">
                <a:solidFill>
                  <a:schemeClr val="lt1"/>
                </a:solidFill>
                <a:latin typeface="Georgia"/>
                <a:ea typeface="Georgia"/>
                <a:cs typeface="Georgia"/>
                <a:sym typeface="Georgia"/>
              </a:defRPr>
            </a:lvl1pPr>
            <a:lvl2pPr rtl="0">
              <a:spcBef>
                <a:spcPts val="0"/>
              </a:spcBef>
              <a:buClr>
                <a:schemeClr val="lt1"/>
              </a:buClr>
              <a:buSzPct val="100000"/>
              <a:buFont typeface="Georgia"/>
              <a:buNone/>
              <a:defRPr sz="4800">
                <a:solidFill>
                  <a:schemeClr val="lt1"/>
                </a:solidFill>
                <a:latin typeface="Georgia"/>
                <a:ea typeface="Georgia"/>
                <a:cs typeface="Georgia"/>
                <a:sym typeface="Georgia"/>
              </a:defRPr>
            </a:lvl2pPr>
            <a:lvl3pPr rtl="0">
              <a:spcBef>
                <a:spcPts val="0"/>
              </a:spcBef>
              <a:buClr>
                <a:schemeClr val="lt1"/>
              </a:buClr>
              <a:buSzPct val="100000"/>
              <a:buFont typeface="Georgia"/>
              <a:buNone/>
              <a:defRPr sz="4800">
                <a:solidFill>
                  <a:schemeClr val="lt1"/>
                </a:solidFill>
                <a:latin typeface="Georgia"/>
                <a:ea typeface="Georgia"/>
                <a:cs typeface="Georgia"/>
                <a:sym typeface="Georgia"/>
              </a:defRPr>
            </a:lvl3pPr>
            <a:lvl4pPr rtl="0">
              <a:spcBef>
                <a:spcPts val="0"/>
              </a:spcBef>
              <a:buClr>
                <a:schemeClr val="lt1"/>
              </a:buClr>
              <a:buSzPct val="100000"/>
              <a:buFont typeface="Georgia"/>
              <a:buNone/>
              <a:defRPr sz="4800">
                <a:solidFill>
                  <a:schemeClr val="lt1"/>
                </a:solidFill>
                <a:latin typeface="Georgia"/>
                <a:ea typeface="Georgia"/>
                <a:cs typeface="Georgia"/>
                <a:sym typeface="Georgia"/>
              </a:defRPr>
            </a:lvl4pPr>
            <a:lvl5pPr rtl="0">
              <a:spcBef>
                <a:spcPts val="0"/>
              </a:spcBef>
              <a:buClr>
                <a:schemeClr val="lt1"/>
              </a:buClr>
              <a:buSzPct val="100000"/>
              <a:buFont typeface="Georgia"/>
              <a:buNone/>
              <a:defRPr sz="4800">
                <a:solidFill>
                  <a:schemeClr val="lt1"/>
                </a:solidFill>
                <a:latin typeface="Georgia"/>
                <a:ea typeface="Georgia"/>
                <a:cs typeface="Georgia"/>
                <a:sym typeface="Georgia"/>
              </a:defRPr>
            </a:lvl5pPr>
            <a:lvl6pPr rtl="0">
              <a:spcBef>
                <a:spcPts val="0"/>
              </a:spcBef>
              <a:buClr>
                <a:schemeClr val="lt1"/>
              </a:buClr>
              <a:buSzPct val="100000"/>
              <a:buFont typeface="Georgia"/>
              <a:buNone/>
              <a:defRPr sz="4800">
                <a:solidFill>
                  <a:schemeClr val="lt1"/>
                </a:solidFill>
                <a:latin typeface="Georgia"/>
                <a:ea typeface="Georgia"/>
                <a:cs typeface="Georgia"/>
                <a:sym typeface="Georgia"/>
              </a:defRPr>
            </a:lvl6pPr>
            <a:lvl7pPr rtl="0">
              <a:spcBef>
                <a:spcPts val="0"/>
              </a:spcBef>
              <a:buClr>
                <a:schemeClr val="lt1"/>
              </a:buClr>
              <a:buSzPct val="100000"/>
              <a:buFont typeface="Georgia"/>
              <a:buNone/>
              <a:defRPr sz="4800">
                <a:solidFill>
                  <a:schemeClr val="lt1"/>
                </a:solidFill>
                <a:latin typeface="Georgia"/>
                <a:ea typeface="Georgia"/>
                <a:cs typeface="Georgia"/>
                <a:sym typeface="Georgia"/>
              </a:defRPr>
            </a:lvl7pPr>
            <a:lvl8pPr rtl="0">
              <a:spcBef>
                <a:spcPts val="0"/>
              </a:spcBef>
              <a:buClr>
                <a:schemeClr val="lt1"/>
              </a:buClr>
              <a:buSzPct val="100000"/>
              <a:buFont typeface="Georgia"/>
              <a:buNone/>
              <a:defRPr sz="4800">
                <a:solidFill>
                  <a:schemeClr val="lt1"/>
                </a:solidFill>
                <a:latin typeface="Georgia"/>
                <a:ea typeface="Georgia"/>
                <a:cs typeface="Georgia"/>
                <a:sym typeface="Georgia"/>
              </a:defRPr>
            </a:lvl8pPr>
            <a:lvl9pPr rtl="0">
              <a:spcBef>
                <a:spcPts val="0"/>
              </a:spcBef>
              <a:buClr>
                <a:schemeClr val="lt1"/>
              </a:buClr>
              <a:buSzPct val="100000"/>
              <a:buFont typeface="Georgia"/>
              <a:buNone/>
              <a:defRPr sz="4800">
                <a:solidFill>
                  <a:schemeClr val="lt1"/>
                </a:solidFill>
                <a:latin typeface="Georgia"/>
                <a:ea typeface="Georgia"/>
                <a:cs typeface="Georgia"/>
                <a:sym typeface="Georgia"/>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rtl="0">
              <a:spcBef>
                <a:spcPts val="600"/>
              </a:spcBef>
              <a:buClr>
                <a:schemeClr val="dk1"/>
              </a:buClr>
              <a:buSzPct val="100000"/>
              <a:buFont typeface="Georgia"/>
              <a:defRPr sz="3000">
                <a:solidFill>
                  <a:schemeClr val="dk1"/>
                </a:solidFill>
                <a:latin typeface="Georgia"/>
                <a:ea typeface="Georgia"/>
                <a:cs typeface="Georgia"/>
                <a:sym typeface="Georgia"/>
              </a:defRPr>
            </a:lvl1pPr>
            <a:lvl2pPr rtl="0">
              <a:spcBef>
                <a:spcPts val="480"/>
              </a:spcBef>
              <a:buClr>
                <a:schemeClr val="dk1"/>
              </a:buClr>
              <a:buSzPct val="100000"/>
              <a:buFont typeface="Georgia"/>
              <a:defRPr sz="2400">
                <a:solidFill>
                  <a:schemeClr val="dk1"/>
                </a:solidFill>
                <a:latin typeface="Georgia"/>
                <a:ea typeface="Georgia"/>
                <a:cs typeface="Georgia"/>
                <a:sym typeface="Georgia"/>
              </a:defRPr>
            </a:lvl2pPr>
            <a:lvl3pPr rtl="0">
              <a:spcBef>
                <a:spcPts val="480"/>
              </a:spcBef>
              <a:buClr>
                <a:schemeClr val="dk1"/>
              </a:buClr>
              <a:buSzPct val="100000"/>
              <a:buFont typeface="Georgia"/>
              <a:defRPr sz="2400">
                <a:solidFill>
                  <a:schemeClr val="dk1"/>
                </a:solidFill>
                <a:latin typeface="Georgia"/>
                <a:ea typeface="Georgia"/>
                <a:cs typeface="Georgia"/>
                <a:sym typeface="Georgia"/>
              </a:defRPr>
            </a:lvl3pPr>
            <a:lvl4pPr rtl="0">
              <a:spcBef>
                <a:spcPts val="360"/>
              </a:spcBef>
              <a:buClr>
                <a:schemeClr val="dk1"/>
              </a:buClr>
              <a:buSzPct val="100000"/>
              <a:buFont typeface="Georgia"/>
              <a:defRPr sz="1800">
                <a:solidFill>
                  <a:schemeClr val="dk1"/>
                </a:solidFill>
                <a:latin typeface="Georgia"/>
                <a:ea typeface="Georgia"/>
                <a:cs typeface="Georgia"/>
                <a:sym typeface="Georgia"/>
              </a:defRPr>
            </a:lvl4pPr>
            <a:lvl5pPr rtl="0">
              <a:spcBef>
                <a:spcPts val="360"/>
              </a:spcBef>
              <a:buClr>
                <a:schemeClr val="dk1"/>
              </a:buClr>
              <a:buSzPct val="100000"/>
              <a:buFont typeface="Georgia"/>
              <a:defRPr sz="1800">
                <a:solidFill>
                  <a:schemeClr val="dk1"/>
                </a:solidFill>
                <a:latin typeface="Georgia"/>
                <a:ea typeface="Georgia"/>
                <a:cs typeface="Georgia"/>
                <a:sym typeface="Georgia"/>
              </a:defRPr>
            </a:lvl5pPr>
            <a:lvl6pPr rtl="0">
              <a:spcBef>
                <a:spcPts val="360"/>
              </a:spcBef>
              <a:buClr>
                <a:schemeClr val="dk1"/>
              </a:buClr>
              <a:buSzPct val="100000"/>
              <a:buFont typeface="Georgia"/>
              <a:defRPr sz="1800">
                <a:solidFill>
                  <a:schemeClr val="dk1"/>
                </a:solidFill>
                <a:latin typeface="Georgia"/>
                <a:ea typeface="Georgia"/>
                <a:cs typeface="Georgia"/>
                <a:sym typeface="Georgia"/>
              </a:defRPr>
            </a:lvl6pPr>
            <a:lvl7pPr rtl="0">
              <a:spcBef>
                <a:spcPts val="360"/>
              </a:spcBef>
              <a:buClr>
                <a:schemeClr val="dk1"/>
              </a:buClr>
              <a:buSzPct val="100000"/>
              <a:buFont typeface="Georgia"/>
              <a:defRPr sz="1800">
                <a:solidFill>
                  <a:schemeClr val="dk1"/>
                </a:solidFill>
                <a:latin typeface="Georgia"/>
                <a:ea typeface="Georgia"/>
                <a:cs typeface="Georgia"/>
                <a:sym typeface="Georgia"/>
              </a:defRPr>
            </a:lvl7pPr>
            <a:lvl8pPr rtl="0">
              <a:spcBef>
                <a:spcPts val="360"/>
              </a:spcBef>
              <a:buClr>
                <a:schemeClr val="dk1"/>
              </a:buClr>
              <a:buSzPct val="100000"/>
              <a:buFont typeface="Georgia"/>
              <a:defRPr sz="1800">
                <a:solidFill>
                  <a:schemeClr val="dk1"/>
                </a:solidFill>
                <a:latin typeface="Georgia"/>
                <a:ea typeface="Georgia"/>
                <a:cs typeface="Georgia"/>
                <a:sym typeface="Georgia"/>
              </a:defRPr>
            </a:lvl8pPr>
            <a:lvl9pPr rtl="0">
              <a:spcBef>
                <a:spcPts val="360"/>
              </a:spcBef>
              <a:buClr>
                <a:schemeClr val="dk1"/>
              </a:buClr>
              <a:buSzPct val="100000"/>
              <a:buFont typeface="Georgia"/>
              <a:defRPr sz="1800">
                <a:solidFill>
                  <a:schemeClr val="dk1"/>
                </a:solidFill>
                <a:latin typeface="Georgia"/>
                <a:ea typeface="Georgia"/>
                <a:cs typeface="Georgia"/>
                <a:sym typeface="Georgia"/>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300">
                <a:solidFill>
                  <a:schemeClr val="lt2"/>
                </a:solidFill>
                <a:latin typeface="Georgia"/>
                <a:ea typeface="Georgia"/>
                <a:cs typeface="Georgia"/>
                <a:sym typeface="Georgi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03.png"/><Relationship Id="rId4"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4.png"/><Relationship Id="rId4" Type="http://schemas.openxmlformats.org/officeDocument/2006/relationships/image" Target="../media/image02.png"/><Relationship Id="rId5" Type="http://schemas.openxmlformats.org/officeDocument/2006/relationships/image" Target="../media/image01.png"/><Relationship Id="rId6"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x="0" y="0"/>
          <a:ext cx="0" cy="0"/>
          <a:chOff x="0" y="0"/>
          <a:chExt cx="0" cy="0"/>
        </a:xfrm>
      </p:grpSpPr>
      <p:sp>
        <p:nvSpPr>
          <p:cNvPr id="49" name="Shape 49"/>
          <p:cNvSpPr txBox="1"/>
          <p:nvPr>
            <p:ph type="ctrTitle"/>
          </p:nvPr>
        </p:nvSpPr>
        <p:spPr>
          <a:xfrm>
            <a:off x="685800" y="1746892"/>
            <a:ext cx="7772400" cy="1238099"/>
          </a:xfrm>
          <a:prstGeom prst="rect">
            <a:avLst/>
          </a:prstGeom>
        </p:spPr>
        <p:txBody>
          <a:bodyPr anchorCtr="0" anchor="b" bIns="91425" lIns="91425" rIns="91425" tIns="91425">
            <a:noAutofit/>
          </a:bodyPr>
          <a:lstStyle/>
          <a:p>
            <a:pPr>
              <a:spcBef>
                <a:spcPts val="0"/>
              </a:spcBef>
              <a:buNone/>
            </a:pPr>
            <a:r>
              <a:rPr lang="en"/>
              <a:t>MIS 407 Presentation</a:t>
            </a:r>
          </a:p>
        </p:txBody>
      </p:sp>
      <p:sp>
        <p:nvSpPr>
          <p:cNvPr id="50" name="Shape 50"/>
          <p:cNvSpPr txBox="1"/>
          <p:nvPr>
            <p:ph idx="1" type="subTitle"/>
          </p:nvPr>
        </p:nvSpPr>
        <p:spPr>
          <a:xfrm>
            <a:off x="685800" y="3093357"/>
            <a:ext cx="7772400" cy="666600"/>
          </a:xfrm>
          <a:prstGeom prst="rect">
            <a:avLst/>
          </a:prstGeom>
        </p:spPr>
        <p:txBody>
          <a:bodyPr anchorCtr="0" anchor="t" bIns="91425" lIns="91425" rIns="91425" tIns="91425">
            <a:noAutofit/>
          </a:bodyPr>
          <a:lstStyle/>
          <a:p>
            <a:pPr rtl="0">
              <a:spcBef>
                <a:spcPts val="0"/>
              </a:spcBef>
              <a:buNone/>
            </a:pPr>
            <a:r>
              <a:rPr i="0" lang="en" sz="1800">
                <a:solidFill>
                  <a:srgbClr val="444444"/>
                </a:solidFill>
                <a:highlight>
                  <a:srgbClr val="F7F6F0"/>
                </a:highlight>
                <a:latin typeface="Arial"/>
                <a:ea typeface="Arial"/>
                <a:cs typeface="Arial"/>
                <a:sym typeface="Arial"/>
              </a:rPr>
              <a:t>Scott Rippke, Josh Wheaton, Patrick Turvin, Marcus Fardal</a:t>
            </a:r>
          </a:p>
          <a:p>
            <a:pPr rtl="0">
              <a:spcBef>
                <a:spcPts val="0"/>
              </a:spcBef>
              <a:buNone/>
            </a:pPr>
            <a:r>
              <a:t/>
            </a:r>
            <a:endParaRPr i="0" sz="950">
              <a:solidFill>
                <a:srgbClr val="444444"/>
              </a:solidFill>
              <a:highlight>
                <a:srgbClr val="F7F6F0"/>
              </a:highlight>
              <a:latin typeface="Arial"/>
              <a:ea typeface="Arial"/>
              <a:cs typeface="Arial"/>
              <a:sym typeface="Arial"/>
            </a:endParaRPr>
          </a:p>
          <a:p>
            <a:pPr>
              <a:spcBef>
                <a:spcPts val="0"/>
              </a:spcBef>
              <a:buNone/>
            </a:pPr>
            <a:r>
              <a:rPr i="0" lang="en" sz="950">
                <a:solidFill>
                  <a:srgbClr val="444444"/>
                </a:solidFill>
                <a:highlight>
                  <a:srgbClr val="F7F6F0"/>
                </a:highlight>
                <a:latin typeface="Arial"/>
                <a:ea typeface="Arial"/>
                <a:cs typeface="Arial"/>
                <a:sym typeface="Arial"/>
              </a:rPr>
              <a:t>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sz="2400"/>
              <a:t>Selected Data Sets</a:t>
            </a:r>
          </a:p>
        </p:txBody>
      </p:sp>
      <p:sp>
        <p:nvSpPr>
          <p:cNvPr id="56" name="Shape 5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gn="l">
              <a:spcBef>
                <a:spcPts val="0"/>
              </a:spcBef>
              <a:buNone/>
            </a:pPr>
            <a:r>
              <a:t/>
            </a:r>
            <a:endParaRPr/>
          </a:p>
          <a:p>
            <a:pPr indent="-228600" lvl="0" marL="457200" rtl="0">
              <a:spcBef>
                <a:spcPts val="0"/>
              </a:spcBef>
              <a:buChar char="●"/>
            </a:pPr>
            <a:r>
              <a:rPr lang="en"/>
              <a:t>iPhone app submissions &amp; delay of approval</a:t>
            </a:r>
          </a:p>
          <a:p>
            <a:pPr indent="-228600" lvl="0" marL="457200" rtl="0">
              <a:spcBef>
                <a:spcPts val="0"/>
              </a:spcBef>
              <a:buChar char="●"/>
            </a:pPr>
            <a:r>
              <a:rPr lang="en"/>
              <a:t>Quandl.com</a:t>
            </a:r>
          </a:p>
          <a:p>
            <a:pPr indent="-228600" lvl="0" marL="457200" rtl="0">
              <a:spcBef>
                <a:spcPts val="0"/>
              </a:spcBef>
              <a:buChar char="●"/>
            </a:pPr>
            <a:r>
              <a:rPr lang="en"/>
              <a:t>Three separate data sets</a:t>
            </a:r>
          </a:p>
          <a:p>
            <a:pPr indent="-228600" lvl="1" marL="914400" rtl="0">
              <a:spcBef>
                <a:spcPts val="0"/>
              </a:spcBef>
              <a:buChar char="○"/>
            </a:pPr>
            <a:r>
              <a:rPr lang="en"/>
              <a:t># of apps submitted per month</a:t>
            </a:r>
          </a:p>
          <a:p>
            <a:pPr indent="-228600" lvl="1" marL="914400" rtl="0">
              <a:spcBef>
                <a:spcPts val="0"/>
              </a:spcBef>
              <a:buChar char="○"/>
            </a:pPr>
            <a:r>
              <a:rPr lang="en"/>
              <a:t># of apps currently active</a:t>
            </a:r>
          </a:p>
          <a:p>
            <a:pPr indent="-228600" lvl="1" marL="914400">
              <a:spcBef>
                <a:spcPts val="0"/>
              </a:spcBef>
              <a:buChar char="○"/>
            </a:pPr>
            <a:r>
              <a:rPr lang="en"/>
              <a:t>Average amount of time an app waits before approval</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sz="3600"/>
              <a:t>Question #1</a:t>
            </a:r>
          </a:p>
        </p:txBody>
      </p:sp>
      <p:sp>
        <p:nvSpPr>
          <p:cNvPr id="62" name="Shape 62"/>
          <p:cNvSpPr txBox="1"/>
          <p:nvPr>
            <p:ph idx="1" type="body"/>
          </p:nvPr>
        </p:nvSpPr>
        <p:spPr>
          <a:xfrm>
            <a:off x="1021650" y="1690450"/>
            <a:ext cx="7100699" cy="2805599"/>
          </a:xfrm>
          <a:prstGeom prst="rect">
            <a:avLst/>
          </a:prstGeom>
        </p:spPr>
        <p:txBody>
          <a:bodyPr anchorCtr="0" anchor="t" bIns="91425" lIns="91425" rIns="91425" tIns="91425">
            <a:noAutofit/>
          </a:bodyPr>
          <a:lstStyle/>
          <a:p>
            <a:pPr lvl="0" rtl="0">
              <a:spcBef>
                <a:spcPts val="0"/>
              </a:spcBef>
              <a:buNone/>
            </a:pPr>
            <a:r>
              <a:rPr lang="en" sz="2400"/>
              <a:t>How does the quantity of apps change as the years progress?</a:t>
            </a:r>
          </a:p>
          <a:p>
            <a:pPr rtl="0">
              <a:spcBef>
                <a:spcPts val="0"/>
              </a:spcBef>
              <a:buNone/>
            </a:pPr>
            <a:r>
              <a:t/>
            </a:r>
            <a:endParaRPr sz="2400"/>
          </a:p>
          <a:p>
            <a:pPr indent="-381000" lvl="0" marL="457200" rtl="0">
              <a:spcBef>
                <a:spcPts val="0"/>
              </a:spcBef>
              <a:buSzPct val="100000"/>
              <a:buChar char="-"/>
            </a:pPr>
            <a:r>
              <a:rPr lang="en" sz="2400"/>
              <a:t>Knowledge of Trends</a:t>
            </a:r>
          </a:p>
          <a:p>
            <a:pPr indent="-381000" lvl="0" marL="457200" rtl="0">
              <a:spcBef>
                <a:spcPts val="0"/>
              </a:spcBef>
              <a:buSzPct val="100000"/>
              <a:buChar char="-"/>
            </a:pPr>
            <a:r>
              <a:rPr lang="en" sz="2400"/>
              <a:t>Strategize</a:t>
            </a:r>
          </a:p>
          <a:p>
            <a:pPr indent="-381000" lvl="0" marL="457200" rtl="0">
              <a:spcBef>
                <a:spcPts val="0"/>
              </a:spcBef>
              <a:buSzPct val="100000"/>
              <a:buChar char="-"/>
            </a:pPr>
            <a:r>
              <a:rPr lang="en" sz="2400"/>
              <a:t>Changes/Improvements to App Store</a:t>
            </a:r>
          </a:p>
          <a:p>
            <a:pPr lv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sz="3600"/>
              <a:t>Question #2</a:t>
            </a:r>
          </a:p>
        </p:txBody>
      </p:sp>
      <p:sp>
        <p:nvSpPr>
          <p:cNvPr id="68" name="Shape 68"/>
          <p:cNvSpPr txBox="1"/>
          <p:nvPr>
            <p:ph idx="1" type="body"/>
          </p:nvPr>
        </p:nvSpPr>
        <p:spPr>
          <a:xfrm>
            <a:off x="956850" y="1893975"/>
            <a:ext cx="7230299" cy="2379899"/>
          </a:xfrm>
          <a:prstGeom prst="rect">
            <a:avLst/>
          </a:prstGeom>
        </p:spPr>
        <p:txBody>
          <a:bodyPr anchorCtr="0" anchor="t" bIns="91425" lIns="91425" rIns="91425" tIns="91425">
            <a:noAutofit/>
          </a:bodyPr>
          <a:lstStyle/>
          <a:p>
            <a:pPr rtl="0">
              <a:spcBef>
                <a:spcPts val="0"/>
              </a:spcBef>
              <a:buNone/>
            </a:pPr>
            <a:r>
              <a:rPr lang="en" sz="2400"/>
              <a:t>Which month (throughout time/on average) has the highest number of apps submitted to the App Store?</a:t>
            </a:r>
          </a:p>
          <a:p>
            <a:pPr rtl="0">
              <a:spcBef>
                <a:spcPts val="0"/>
              </a:spcBef>
              <a:buNone/>
            </a:pPr>
            <a:r>
              <a:t/>
            </a:r>
            <a:endParaRPr sz="2400"/>
          </a:p>
          <a:p>
            <a:pPr indent="-381000" lvl="0" marL="457200" rtl="0">
              <a:spcBef>
                <a:spcPts val="0"/>
              </a:spcBef>
              <a:buSzPct val="100000"/>
              <a:buChar char="-"/>
            </a:pPr>
            <a:r>
              <a:rPr lang="en" sz="2400"/>
              <a:t>Plan Allocation of Resources</a:t>
            </a:r>
          </a:p>
          <a:p>
            <a:pPr indent="-381000" lvl="0" marL="457200">
              <a:spcBef>
                <a:spcPts val="0"/>
              </a:spcBef>
              <a:buSzPct val="100000"/>
              <a:buChar char="-"/>
            </a:pPr>
            <a:r>
              <a:rPr lang="en" sz="2400"/>
              <a:t>Visualize/Fill Holes in App Store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sz="2400"/>
              <a:t>Show the most relevant part of the code and its working</a:t>
            </a:r>
          </a:p>
        </p:txBody>
      </p:sp>
      <p:pic>
        <p:nvPicPr>
          <p:cNvPr id="74" name="Shape 74"/>
          <p:cNvPicPr preferRelativeResize="0"/>
          <p:nvPr/>
        </p:nvPicPr>
        <p:blipFill>
          <a:blip r:embed="rId3">
            <a:alphaModFix/>
          </a:blip>
          <a:stretch>
            <a:fillRect/>
          </a:stretch>
        </p:blipFill>
        <p:spPr>
          <a:xfrm>
            <a:off x="457200" y="1170875"/>
            <a:ext cx="8113048" cy="2192949"/>
          </a:xfrm>
          <a:prstGeom prst="rect">
            <a:avLst/>
          </a:prstGeom>
          <a:noFill/>
          <a:ln>
            <a:noFill/>
          </a:ln>
        </p:spPr>
      </p:pic>
      <p:pic>
        <p:nvPicPr>
          <p:cNvPr id="75" name="Shape 75"/>
          <p:cNvPicPr preferRelativeResize="0"/>
          <p:nvPr/>
        </p:nvPicPr>
        <p:blipFill>
          <a:blip r:embed="rId4">
            <a:alphaModFix/>
          </a:blip>
          <a:stretch>
            <a:fillRect/>
          </a:stretch>
        </p:blipFill>
        <p:spPr>
          <a:xfrm>
            <a:off x="457193" y="3538550"/>
            <a:ext cx="4582287" cy="11029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sz="2400"/>
              <a:t>Show and explain the results of the project</a:t>
            </a:r>
          </a:p>
        </p:txBody>
      </p:sp>
      <p:sp>
        <p:nvSpPr>
          <p:cNvPr id="81" name="Shape 8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buSzPct val="100000"/>
            </a:pPr>
            <a:r>
              <a:rPr lang="en" sz="1800"/>
              <a:t>Used shifting to determine differences between months</a:t>
            </a:r>
          </a:p>
          <a:p>
            <a:pPr indent="-228600" lvl="1" marL="914400" rtl="0">
              <a:spcBef>
                <a:spcPts val="0"/>
              </a:spcBef>
              <a:buSzPct val="100000"/>
            </a:pPr>
            <a:r>
              <a:rPr lang="en" sz="1800"/>
              <a:t>Apps submitted</a:t>
            </a:r>
          </a:p>
          <a:p>
            <a:pPr indent="-228600" lvl="2" marL="1371600" rtl="0">
              <a:spcBef>
                <a:spcPts val="0"/>
              </a:spcBef>
              <a:buSzPct val="100000"/>
            </a:pPr>
            <a:r>
              <a:rPr lang="en" sz="1800"/>
              <a:t>Each month shows an increase</a:t>
            </a:r>
          </a:p>
          <a:p>
            <a:pPr indent="-228600" lvl="2" marL="1371600" rtl="0">
              <a:spcBef>
                <a:spcPts val="0"/>
              </a:spcBef>
              <a:buSzPct val="100000"/>
            </a:pPr>
            <a:r>
              <a:rPr lang="en" sz="1800"/>
              <a:t>Largest difference happened from July to August of 2008</a:t>
            </a:r>
          </a:p>
          <a:p>
            <a:pPr indent="-228600" lvl="2" marL="1371600" rtl="0">
              <a:spcBef>
                <a:spcPts val="0"/>
              </a:spcBef>
              <a:buSzPct val="100000"/>
            </a:pPr>
            <a:r>
              <a:rPr lang="en" sz="1800"/>
              <a:t>current month always has the most total apps</a:t>
            </a:r>
          </a:p>
          <a:p>
            <a:pPr indent="-228600" lvl="1" marL="914400" rtl="0">
              <a:spcBef>
                <a:spcPts val="0"/>
              </a:spcBef>
              <a:buSzPct val="100000"/>
            </a:pPr>
            <a:r>
              <a:rPr lang="en" sz="1800"/>
              <a:t>Total number of apps</a:t>
            </a:r>
          </a:p>
          <a:p>
            <a:pPr indent="-228600" lvl="0" marL="457200" rtl="0">
              <a:spcBef>
                <a:spcPts val="0"/>
              </a:spcBef>
              <a:buSzPct val="100000"/>
            </a:pPr>
            <a:r>
              <a:rPr lang="en" sz="1800"/>
              <a:t>Wanted to determine average submission per year</a:t>
            </a:r>
          </a:p>
          <a:p>
            <a:pPr indent="-228600" lvl="1" marL="914400" rtl="0">
              <a:spcBef>
                <a:spcPts val="0"/>
              </a:spcBef>
              <a:buSzPct val="100000"/>
            </a:pPr>
            <a:r>
              <a:rPr lang="en" sz="1800"/>
              <a:t>Couldn’t break the # Total column into yearly sections</a:t>
            </a:r>
          </a:p>
          <a:p>
            <a:pPr indent="-228600" lvl="2" marL="1371600" rtl="0">
              <a:spcBef>
                <a:spcPts val="0"/>
              </a:spcBef>
              <a:buSzPct val="100000"/>
            </a:pPr>
            <a:r>
              <a:rPr lang="en" sz="1800"/>
              <a:t>Had to find the average monthly submissions for the total duration instead</a:t>
            </a:r>
          </a:p>
          <a:p>
            <a:pPr indent="-228600" lvl="3" marL="1828800" rtl="0">
              <a:spcBef>
                <a:spcPts val="0"/>
              </a:spcBef>
              <a:buSzPct val="60000"/>
            </a:pPr>
            <a:r>
              <a:rPr lang="en"/>
              <a:t>Data spans from (06-30-2008 to 11-30-2015)</a:t>
            </a:r>
          </a:p>
          <a:p>
            <a:pPr indent="-228600" lvl="4" marL="2286000">
              <a:spcBef>
                <a:spcPts val="0"/>
              </a:spcBef>
              <a:buSzPct val="60000"/>
            </a:pPr>
            <a:r>
              <a:rPr lang="en"/>
              <a:t>668,610.9 apps submitted per month</a:t>
            </a:r>
            <a:r>
              <a:rPr lang="en" sz="1800"/>
              <a:t>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pic>
        <p:nvPicPr>
          <p:cNvPr id="86" name="Shape 86"/>
          <p:cNvPicPr preferRelativeResize="0"/>
          <p:nvPr/>
        </p:nvPicPr>
        <p:blipFill rotWithShape="1">
          <a:blip r:embed="rId3">
            <a:alphaModFix/>
          </a:blip>
          <a:srcRect b="0" l="0" r="46626" t="16051"/>
          <a:stretch/>
        </p:blipFill>
        <p:spPr>
          <a:xfrm>
            <a:off x="100875" y="313775"/>
            <a:ext cx="3216074" cy="4185124"/>
          </a:xfrm>
          <a:prstGeom prst="rect">
            <a:avLst/>
          </a:prstGeom>
          <a:noFill/>
          <a:ln>
            <a:noFill/>
          </a:ln>
        </p:spPr>
      </p:pic>
      <p:pic>
        <p:nvPicPr>
          <p:cNvPr id="87" name="Shape 87"/>
          <p:cNvPicPr preferRelativeResize="0"/>
          <p:nvPr/>
        </p:nvPicPr>
        <p:blipFill>
          <a:blip r:embed="rId4">
            <a:alphaModFix/>
          </a:blip>
          <a:stretch>
            <a:fillRect/>
          </a:stretch>
        </p:blipFill>
        <p:spPr>
          <a:xfrm>
            <a:off x="3660662" y="65025"/>
            <a:ext cx="3476625" cy="1638300"/>
          </a:xfrm>
          <a:prstGeom prst="rect">
            <a:avLst/>
          </a:prstGeom>
          <a:noFill/>
          <a:ln>
            <a:noFill/>
          </a:ln>
        </p:spPr>
      </p:pic>
      <p:pic>
        <p:nvPicPr>
          <p:cNvPr id="88" name="Shape 88"/>
          <p:cNvPicPr preferRelativeResize="0"/>
          <p:nvPr/>
        </p:nvPicPr>
        <p:blipFill>
          <a:blip r:embed="rId5">
            <a:alphaModFix/>
          </a:blip>
          <a:stretch>
            <a:fillRect/>
          </a:stretch>
        </p:blipFill>
        <p:spPr>
          <a:xfrm>
            <a:off x="3660675" y="1919300"/>
            <a:ext cx="1409700" cy="2905125"/>
          </a:xfrm>
          <a:prstGeom prst="rect">
            <a:avLst/>
          </a:prstGeom>
          <a:noFill/>
          <a:ln>
            <a:noFill/>
          </a:ln>
        </p:spPr>
      </p:pic>
      <p:pic>
        <p:nvPicPr>
          <p:cNvPr id="89" name="Shape 89"/>
          <p:cNvPicPr preferRelativeResize="0"/>
          <p:nvPr/>
        </p:nvPicPr>
        <p:blipFill rotWithShape="1">
          <a:blip r:embed="rId6">
            <a:alphaModFix/>
          </a:blip>
          <a:srcRect b="-6078" l="-6078" r="-6078" t="-6078"/>
          <a:stretch/>
        </p:blipFill>
        <p:spPr>
          <a:xfrm>
            <a:off x="5756022" y="1703300"/>
            <a:ext cx="2946774" cy="33371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paper-plan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