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6" r:id="rId2"/>
    <p:sldId id="292" r:id="rId3"/>
    <p:sldId id="293" r:id="rId4"/>
    <p:sldId id="294" r:id="rId5"/>
    <p:sldId id="295" r:id="rId6"/>
    <p:sldId id="296" r:id="rId7"/>
    <p:sldId id="257" r:id="rId8"/>
    <p:sldId id="297" r:id="rId9"/>
    <p:sldId id="298" r:id="rId10"/>
    <p:sldId id="260" r:id="rId11"/>
    <p:sldId id="261" r:id="rId12"/>
    <p:sldId id="262" r:id="rId13"/>
    <p:sldId id="263" r:id="rId14"/>
    <p:sldId id="264" r:id="rId15"/>
    <p:sldId id="265" r:id="rId16"/>
    <p:sldId id="266" r:id="rId17"/>
    <p:sldId id="267" r:id="rId18"/>
    <p:sldId id="268" r:id="rId19"/>
    <p:sldId id="300" r:id="rId20"/>
    <p:sldId id="301" r:id="rId21"/>
    <p:sldId id="269" r:id="rId22"/>
    <p:sldId id="270" r:id="rId23"/>
    <p:sldId id="272" r:id="rId24"/>
    <p:sldId id="273" r:id="rId25"/>
    <p:sldId id="274" r:id="rId26"/>
    <p:sldId id="275" r:id="rId27"/>
    <p:sldId id="276" r:id="rId28"/>
    <p:sldId id="277" r:id="rId29"/>
    <p:sldId id="278" r:id="rId30"/>
    <p:sldId id="302" r:id="rId31"/>
    <p:sldId id="282" r:id="rId32"/>
    <p:sldId id="303" r:id="rId33"/>
    <p:sldId id="304" r:id="rId34"/>
    <p:sldId id="305" r:id="rId35"/>
    <p:sldId id="279" r:id="rId36"/>
    <p:sldId id="280" r:id="rId37"/>
    <p:sldId id="281" r:id="rId38"/>
    <p:sldId id="283" r:id="rId39"/>
    <p:sldId id="284" r:id="rId40"/>
    <p:sldId id="285" r:id="rId41"/>
    <p:sldId id="306" r:id="rId42"/>
    <p:sldId id="307" r:id="rId43"/>
    <p:sldId id="308" r:id="rId44"/>
    <p:sldId id="309" r:id="rId45"/>
    <p:sldId id="287" r:id="rId46"/>
    <p:sldId id="288" r:id="rId47"/>
    <p:sldId id="289" r:id="rId48"/>
    <p:sldId id="290" r:id="rId49"/>
    <p:sldId id="291" r:id="rId50"/>
    <p:sldId id="310" r:id="rId51"/>
    <p:sldId id="311" r:id="rId52"/>
    <p:sldId id="312" r:id="rId53"/>
    <p:sldId id="313" r:id="rId54"/>
    <p:sldId id="314" r:id="rId55"/>
    <p:sldId id="316" r:id="rId56"/>
    <p:sldId id="317" r:id="rId57"/>
    <p:sldId id="318" r:id="rId58"/>
    <p:sldId id="319" r:id="rId59"/>
    <p:sldId id="320" r:id="rId60"/>
    <p:sldId id="321" r:id="rId61"/>
    <p:sldId id="322" r:id="rId62"/>
    <p:sldId id="323" r:id="rId63"/>
  </p:sldIdLst>
  <p:sldSz cx="9144000" cy="6858000" type="screen4x3"/>
  <p:notesSz cx="9601200" cy="7315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p15:clr>
            <a:srgbClr val="A4A3A4"/>
          </p15:clr>
        </p15:guide>
        <p15:guide id="2" pos="30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2" autoAdjust="0"/>
  </p:normalViewPr>
  <p:slideViewPr>
    <p:cSldViewPr>
      <p:cViewPr varScale="1">
        <p:scale>
          <a:sx n="81" d="100"/>
          <a:sy n="81" d="100"/>
        </p:scale>
        <p:origin x="1086" y="96"/>
      </p:cViewPr>
      <p:guideLst>
        <p:guide orient="horz" pos="2160"/>
        <p:guide pos="2880"/>
      </p:guideLst>
    </p:cSldViewPr>
  </p:slideViewPr>
  <p:outlineViewPr>
    <p:cViewPr>
      <p:scale>
        <a:sx n="33" d="100"/>
        <a:sy n="33" d="100"/>
      </p:scale>
      <p:origin x="0" y="-3648"/>
    </p:cViewPr>
  </p:outlineViewPr>
  <p:notesTextViewPr>
    <p:cViewPr>
      <p:scale>
        <a:sx n="100" d="100"/>
        <a:sy n="100" d="100"/>
      </p:scale>
      <p:origin x="0" y="0"/>
    </p:cViewPr>
  </p:notesTextViewPr>
  <p:sorterViewPr>
    <p:cViewPr>
      <p:scale>
        <a:sx n="66" d="100"/>
        <a:sy n="66" d="100"/>
      </p:scale>
      <p:origin x="0" y="-6588"/>
    </p:cViewPr>
  </p:sorterViewPr>
  <p:notesViewPr>
    <p:cSldViewPr>
      <p:cViewPr varScale="1">
        <p:scale>
          <a:sx n="43" d="100"/>
          <a:sy n="43" d="100"/>
        </p:scale>
        <p:origin x="-581" y="-58"/>
      </p:cViewPr>
      <p:guideLst>
        <p:guide orient="horz" pos="2304"/>
        <p:guide pos="302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62425" cy="365125"/>
          </a:xfrm>
          <a:prstGeom prst="rect">
            <a:avLst/>
          </a:prstGeom>
          <a:noFill/>
          <a:ln w="9525">
            <a:noFill/>
            <a:miter lim="800000"/>
            <a:headEnd/>
            <a:tailEnd/>
          </a:ln>
          <a:effectLst/>
        </p:spPr>
        <p:txBody>
          <a:bodyPr vert="horz" wrap="square" lIns="95780" tIns="47890" rIns="95780" bIns="47890" numCol="1" anchor="t" anchorCtr="0" compatLnSpc="1">
            <a:prstTxWarp prst="textNoShape">
              <a:avLst/>
            </a:prstTxWarp>
          </a:bodyPr>
          <a:lstStyle>
            <a:lvl1pPr defTabSz="958850">
              <a:defRPr sz="1200"/>
            </a:lvl1pPr>
          </a:lstStyle>
          <a:p>
            <a:pPr>
              <a:defRPr/>
            </a:pPr>
            <a:endParaRPr lang="en-US"/>
          </a:p>
        </p:txBody>
      </p:sp>
      <p:sp>
        <p:nvSpPr>
          <p:cNvPr id="5123" name="Rectangle 3"/>
          <p:cNvSpPr>
            <a:spLocks noGrp="1" noChangeArrowheads="1"/>
          </p:cNvSpPr>
          <p:nvPr>
            <p:ph type="dt" sz="quarter" idx="1"/>
          </p:nvPr>
        </p:nvSpPr>
        <p:spPr bwMode="auto">
          <a:xfrm>
            <a:off x="5438775" y="0"/>
            <a:ext cx="4162425" cy="365125"/>
          </a:xfrm>
          <a:prstGeom prst="rect">
            <a:avLst/>
          </a:prstGeom>
          <a:noFill/>
          <a:ln w="9525">
            <a:noFill/>
            <a:miter lim="800000"/>
            <a:headEnd/>
            <a:tailEnd/>
          </a:ln>
          <a:effectLst/>
        </p:spPr>
        <p:txBody>
          <a:bodyPr vert="horz" wrap="square" lIns="95780" tIns="47890" rIns="95780" bIns="47890" numCol="1" anchor="t" anchorCtr="0" compatLnSpc="1">
            <a:prstTxWarp prst="textNoShape">
              <a:avLst/>
            </a:prstTxWarp>
          </a:bodyPr>
          <a:lstStyle>
            <a:lvl1pPr algn="r" defTabSz="958850">
              <a:defRPr sz="1200"/>
            </a:lvl1pPr>
          </a:lstStyle>
          <a:p>
            <a:pPr>
              <a:defRPr/>
            </a:pPr>
            <a:endParaRPr lang="en-US"/>
          </a:p>
        </p:txBody>
      </p:sp>
      <p:sp>
        <p:nvSpPr>
          <p:cNvPr id="5124" name="Rectangle 4"/>
          <p:cNvSpPr>
            <a:spLocks noGrp="1" noChangeArrowheads="1"/>
          </p:cNvSpPr>
          <p:nvPr>
            <p:ph type="ftr" sz="quarter" idx="2"/>
          </p:nvPr>
        </p:nvSpPr>
        <p:spPr bwMode="auto">
          <a:xfrm>
            <a:off x="0" y="6950075"/>
            <a:ext cx="4162425" cy="365125"/>
          </a:xfrm>
          <a:prstGeom prst="rect">
            <a:avLst/>
          </a:prstGeom>
          <a:noFill/>
          <a:ln w="9525">
            <a:noFill/>
            <a:miter lim="800000"/>
            <a:headEnd/>
            <a:tailEnd/>
          </a:ln>
          <a:effectLst/>
        </p:spPr>
        <p:txBody>
          <a:bodyPr vert="horz" wrap="square" lIns="95780" tIns="47890" rIns="95780" bIns="47890" numCol="1" anchor="b" anchorCtr="0" compatLnSpc="1">
            <a:prstTxWarp prst="textNoShape">
              <a:avLst/>
            </a:prstTxWarp>
          </a:bodyPr>
          <a:lstStyle>
            <a:lvl1pPr defTabSz="958850">
              <a:defRPr sz="1200"/>
            </a:lvl1pPr>
          </a:lstStyle>
          <a:p>
            <a:pPr>
              <a:defRPr/>
            </a:pPr>
            <a:endParaRPr lang="en-US"/>
          </a:p>
        </p:txBody>
      </p:sp>
      <p:sp>
        <p:nvSpPr>
          <p:cNvPr id="5125" name="Rectangle 5"/>
          <p:cNvSpPr>
            <a:spLocks noGrp="1" noChangeArrowheads="1"/>
          </p:cNvSpPr>
          <p:nvPr>
            <p:ph type="sldNum" sz="quarter" idx="3"/>
          </p:nvPr>
        </p:nvSpPr>
        <p:spPr bwMode="auto">
          <a:xfrm>
            <a:off x="5438775" y="6950075"/>
            <a:ext cx="4162425" cy="365125"/>
          </a:xfrm>
          <a:prstGeom prst="rect">
            <a:avLst/>
          </a:prstGeom>
          <a:noFill/>
          <a:ln w="9525">
            <a:noFill/>
            <a:miter lim="800000"/>
            <a:headEnd/>
            <a:tailEnd/>
          </a:ln>
          <a:effectLst/>
        </p:spPr>
        <p:txBody>
          <a:bodyPr vert="horz" wrap="square" lIns="95780" tIns="47890" rIns="95780" bIns="47890" numCol="1" anchor="b" anchorCtr="0" compatLnSpc="1">
            <a:prstTxWarp prst="textNoShape">
              <a:avLst/>
            </a:prstTxWarp>
          </a:bodyPr>
          <a:lstStyle>
            <a:lvl1pPr algn="r" defTabSz="958850">
              <a:defRPr sz="1200"/>
            </a:lvl1pPr>
          </a:lstStyle>
          <a:p>
            <a:pPr>
              <a:defRPr/>
            </a:pPr>
            <a:fld id="{CCD841B0-C7DD-4DAB-A3E7-6809B3559934}" type="slidenum">
              <a:rPr lang="en-US"/>
              <a:pPr>
                <a:defRPr/>
              </a:pPr>
              <a:t>‹#›</a:t>
            </a:fld>
            <a:endParaRPr lang="en-US"/>
          </a:p>
        </p:txBody>
      </p:sp>
    </p:spTree>
    <p:extLst>
      <p:ext uri="{BB962C8B-B14F-4D97-AF65-F5344CB8AC3E}">
        <p14:creationId xmlns:p14="http://schemas.microsoft.com/office/powerpoint/2010/main" val="596931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2425" cy="365125"/>
          </a:xfrm>
          <a:prstGeom prst="rect">
            <a:avLst/>
          </a:prstGeom>
          <a:noFill/>
          <a:ln w="9525">
            <a:noFill/>
            <a:miter lim="800000"/>
            <a:headEnd/>
            <a:tailEnd/>
          </a:ln>
          <a:effectLst/>
        </p:spPr>
        <p:txBody>
          <a:bodyPr vert="horz" wrap="square" lIns="95780" tIns="47890" rIns="95780" bIns="47890" numCol="1" anchor="t" anchorCtr="0" compatLnSpc="1">
            <a:prstTxWarp prst="textNoShape">
              <a:avLst/>
            </a:prstTxWarp>
          </a:bodyPr>
          <a:lstStyle>
            <a:lvl1pPr defTabSz="958850">
              <a:defRPr sz="1200"/>
            </a:lvl1pPr>
          </a:lstStyle>
          <a:p>
            <a:pPr>
              <a:defRPr/>
            </a:pPr>
            <a:endParaRPr lang="en-US"/>
          </a:p>
        </p:txBody>
      </p:sp>
      <p:sp>
        <p:nvSpPr>
          <p:cNvPr id="4099" name="Rectangle 3"/>
          <p:cNvSpPr>
            <a:spLocks noGrp="1" noChangeArrowheads="1"/>
          </p:cNvSpPr>
          <p:nvPr>
            <p:ph type="dt" idx="1"/>
          </p:nvPr>
        </p:nvSpPr>
        <p:spPr bwMode="auto">
          <a:xfrm>
            <a:off x="5438775" y="0"/>
            <a:ext cx="4162425" cy="365125"/>
          </a:xfrm>
          <a:prstGeom prst="rect">
            <a:avLst/>
          </a:prstGeom>
          <a:noFill/>
          <a:ln w="9525">
            <a:noFill/>
            <a:miter lim="800000"/>
            <a:headEnd/>
            <a:tailEnd/>
          </a:ln>
          <a:effectLst/>
        </p:spPr>
        <p:txBody>
          <a:bodyPr vert="horz" wrap="square" lIns="95780" tIns="47890" rIns="95780" bIns="47890" numCol="1" anchor="t" anchorCtr="0" compatLnSpc="1">
            <a:prstTxWarp prst="textNoShape">
              <a:avLst/>
            </a:prstTxWarp>
          </a:bodyPr>
          <a:lstStyle>
            <a:lvl1pPr algn="r" defTabSz="958850">
              <a:defRPr sz="1200"/>
            </a:lvl1pPr>
          </a:lstStyle>
          <a:p>
            <a:pPr>
              <a:defRPr/>
            </a:pPr>
            <a:endParaRPr lang="en-US"/>
          </a:p>
        </p:txBody>
      </p:sp>
      <p:sp>
        <p:nvSpPr>
          <p:cNvPr id="63492" name="Rectangle 4"/>
          <p:cNvSpPr>
            <a:spLocks noGrp="1" noRot="1" noChangeAspect="1" noChangeArrowheads="1" noTextEdit="1"/>
          </p:cNvSpPr>
          <p:nvPr>
            <p:ph type="sldImg" idx="2"/>
          </p:nvPr>
        </p:nvSpPr>
        <p:spPr bwMode="auto">
          <a:xfrm>
            <a:off x="2974975" y="547688"/>
            <a:ext cx="3659188" cy="27447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1281113" y="3475038"/>
            <a:ext cx="7038975" cy="3292475"/>
          </a:xfrm>
          <a:prstGeom prst="rect">
            <a:avLst/>
          </a:prstGeom>
          <a:noFill/>
          <a:ln w="9525">
            <a:noFill/>
            <a:miter lim="800000"/>
            <a:headEnd/>
            <a:tailEnd/>
          </a:ln>
          <a:effectLst/>
        </p:spPr>
        <p:txBody>
          <a:bodyPr vert="horz" wrap="square" lIns="95780" tIns="47890" rIns="95780" bIns="4789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6950075"/>
            <a:ext cx="4162425" cy="365125"/>
          </a:xfrm>
          <a:prstGeom prst="rect">
            <a:avLst/>
          </a:prstGeom>
          <a:noFill/>
          <a:ln w="9525">
            <a:noFill/>
            <a:miter lim="800000"/>
            <a:headEnd/>
            <a:tailEnd/>
          </a:ln>
          <a:effectLst/>
        </p:spPr>
        <p:txBody>
          <a:bodyPr vert="horz" wrap="square" lIns="95780" tIns="47890" rIns="95780" bIns="47890" numCol="1" anchor="b" anchorCtr="0" compatLnSpc="1">
            <a:prstTxWarp prst="textNoShape">
              <a:avLst/>
            </a:prstTxWarp>
          </a:bodyPr>
          <a:lstStyle>
            <a:lvl1pPr defTabSz="958850">
              <a:defRPr sz="1200"/>
            </a:lvl1pPr>
          </a:lstStyle>
          <a:p>
            <a:pPr>
              <a:defRPr/>
            </a:pPr>
            <a:endParaRPr lang="en-US"/>
          </a:p>
        </p:txBody>
      </p:sp>
      <p:sp>
        <p:nvSpPr>
          <p:cNvPr id="4103" name="Rectangle 7"/>
          <p:cNvSpPr>
            <a:spLocks noGrp="1" noChangeArrowheads="1"/>
          </p:cNvSpPr>
          <p:nvPr>
            <p:ph type="sldNum" sz="quarter" idx="5"/>
          </p:nvPr>
        </p:nvSpPr>
        <p:spPr bwMode="auto">
          <a:xfrm>
            <a:off x="5438775" y="6950075"/>
            <a:ext cx="4162425" cy="365125"/>
          </a:xfrm>
          <a:prstGeom prst="rect">
            <a:avLst/>
          </a:prstGeom>
          <a:noFill/>
          <a:ln w="9525">
            <a:noFill/>
            <a:miter lim="800000"/>
            <a:headEnd/>
            <a:tailEnd/>
          </a:ln>
          <a:effectLst/>
        </p:spPr>
        <p:txBody>
          <a:bodyPr vert="horz" wrap="square" lIns="95780" tIns="47890" rIns="95780" bIns="47890" numCol="1" anchor="b" anchorCtr="0" compatLnSpc="1">
            <a:prstTxWarp prst="textNoShape">
              <a:avLst/>
            </a:prstTxWarp>
          </a:bodyPr>
          <a:lstStyle>
            <a:lvl1pPr algn="r" defTabSz="958850">
              <a:defRPr sz="1200"/>
            </a:lvl1pPr>
          </a:lstStyle>
          <a:p>
            <a:pPr>
              <a:defRPr/>
            </a:pPr>
            <a:fld id="{FA4BC821-EAEC-46B5-A226-2E9FFCDE7A19}" type="slidenum">
              <a:rPr lang="en-US"/>
              <a:pPr>
                <a:defRPr/>
              </a:pPr>
              <a:t>‹#›</a:t>
            </a:fld>
            <a:endParaRPr lang="en-US"/>
          </a:p>
        </p:txBody>
      </p:sp>
    </p:spTree>
    <p:extLst>
      <p:ext uri="{BB962C8B-B14F-4D97-AF65-F5344CB8AC3E}">
        <p14:creationId xmlns:p14="http://schemas.microsoft.com/office/powerpoint/2010/main" val="3779784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F18C169A-EC1F-48FD-9EA4-60F376B9BADD}" type="slidenum">
              <a:rPr lang="en-US" smtClean="0"/>
              <a:pPr/>
              <a:t>1</a:t>
            </a:fld>
            <a:endParaRPr lang="en-US"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55143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85052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93682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40282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4005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871446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22</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52866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23</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83068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24</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79073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76016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709496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86470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159341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29366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29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636060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31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96000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35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70088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36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44318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37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99084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38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312264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39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454628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218682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54891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39307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42</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6348119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43</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234619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44</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73541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6436523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65336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49843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243221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49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624992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0663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106256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5595152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52</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584395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53</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26251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54</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9258209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3006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1313646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57</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9203792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319504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59</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4621810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60</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5436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12</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115404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61</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1237869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62</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250016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13</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44354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14</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848300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15</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98843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99EEF7E-5B73-45CF-A847-690D9C9C8168}" type="slidenum">
              <a:rPr lang="en-US" smtClean="0"/>
              <a:pPr/>
              <a:t>16</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48576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t> </a:t>
            </a:r>
            <a:fld id="{E72FAAA8-9F80-42D9-A070-B1758417597C}"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t> </a:t>
            </a:r>
            <a:fld id="{2621243C-6B8B-442A-84DE-5B212E13119B}"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5334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t> </a:t>
            </a:r>
            <a:fld id="{20498E88-8748-4E54-B9EF-E593ADD80782}"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32: </a:t>
            </a:r>
            <a:r>
              <a:rPr lang="en-US" dirty="0" err="1" smtClean="0"/>
              <a:t>SysemVerilog</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r>
              <a:rPr lang="en-US"/>
              <a:t> </a:t>
            </a:r>
            <a:fld id="{A28F431A-0E16-47CA-891F-78F408988EB7}"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t> </a:t>
            </a:r>
            <a:fld id="{7A760754-52DC-44CB-BBFC-B53CCEFD880E}"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t> </a:t>
            </a:r>
            <a:fld id="{DE0A8EBA-EBCE-49AF-9C78-07FD1ADDF67F}"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8" name="Rectangle 6"/>
          <p:cNvSpPr>
            <a:spLocks noGrp="1" noChangeArrowheads="1"/>
          </p:cNvSpPr>
          <p:nvPr>
            <p:ph type="sldNum" sz="quarter" idx="11"/>
          </p:nvPr>
        </p:nvSpPr>
        <p:spPr>
          <a:ln/>
        </p:spPr>
        <p:txBody>
          <a:bodyPr/>
          <a:lstStyle>
            <a:lvl1pPr>
              <a:defRPr/>
            </a:lvl1pPr>
          </a:lstStyle>
          <a:p>
            <a:pPr>
              <a:defRPr/>
            </a:pPr>
            <a:r>
              <a:rPr lang="en-US"/>
              <a:t> </a:t>
            </a:r>
            <a:fld id="{B95EE3A2-5F58-40A6-BCC5-9A2F3F6D4E2D}"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4" name="Rectangle 6"/>
          <p:cNvSpPr>
            <a:spLocks noGrp="1" noChangeArrowheads="1"/>
          </p:cNvSpPr>
          <p:nvPr>
            <p:ph type="sldNum" sz="quarter" idx="11"/>
          </p:nvPr>
        </p:nvSpPr>
        <p:spPr>
          <a:ln/>
        </p:spPr>
        <p:txBody>
          <a:bodyPr/>
          <a:lstStyle>
            <a:lvl1pPr>
              <a:defRPr/>
            </a:lvl1pPr>
          </a:lstStyle>
          <a:p>
            <a:pPr>
              <a:defRPr/>
            </a:pPr>
            <a:r>
              <a:rPr lang="en-US"/>
              <a:t> </a:t>
            </a:r>
            <a:fld id="{5E983470-F4AD-440C-A2A9-64B0355A9070}"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3" name="Rectangle 6"/>
          <p:cNvSpPr>
            <a:spLocks noGrp="1" noChangeArrowheads="1"/>
          </p:cNvSpPr>
          <p:nvPr>
            <p:ph type="sldNum" sz="quarter" idx="11"/>
          </p:nvPr>
        </p:nvSpPr>
        <p:spPr>
          <a:ln/>
        </p:spPr>
        <p:txBody>
          <a:bodyPr/>
          <a:lstStyle>
            <a:lvl1pPr>
              <a:defRPr/>
            </a:lvl1pPr>
          </a:lstStyle>
          <a:p>
            <a:pPr>
              <a:defRPr/>
            </a:pPr>
            <a:r>
              <a:rPr lang="en-US"/>
              <a:t> </a:t>
            </a:r>
            <a:fld id="{2D0D5BCB-425D-440F-BCAB-343570CFE0ED}"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t> </a:t>
            </a:r>
            <a:fld id="{201F54B5-2B05-427E-88D8-AE05E6A6BF30}"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17: Adders</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t> </a:t>
            </a:r>
            <a:fld id="{6EE0641F-EB9F-4BAA-B70D-945A3601F898}"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685800" y="381000"/>
            <a:ext cx="77724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27651" name="Rectangle 3"/>
          <p:cNvSpPr>
            <a:spLocks noGrp="1" noChangeArrowheads="1"/>
          </p:cNvSpPr>
          <p:nvPr>
            <p:ph type="body" idx="1"/>
          </p:nvPr>
        </p:nvSpPr>
        <p:spPr bwMode="auto">
          <a:xfrm>
            <a:off x="685800" y="1219200"/>
            <a:ext cx="7772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685800" y="6248400"/>
            <a:ext cx="7772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solidFill>
                  <a:srgbClr val="0000FF"/>
                </a:solidFill>
                <a:latin typeface="+mn-lt"/>
              </a:defRPr>
            </a:lvl1pPr>
          </a:lstStyle>
          <a:p>
            <a:pPr>
              <a:defRPr/>
            </a:pPr>
            <a:r>
              <a:rPr lang="en-US" dirty="0" smtClean="0"/>
              <a:t>17: HDL</a:t>
            </a:r>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solidFill>
                  <a:srgbClr val="0000FF"/>
                </a:solidFill>
                <a:latin typeface="+mn-lt"/>
              </a:defRPr>
            </a:lvl1pPr>
          </a:lstStyle>
          <a:p>
            <a:pPr>
              <a:defRPr/>
            </a:pPr>
            <a:r>
              <a:rPr lang="en-US"/>
              <a:t> </a:t>
            </a:r>
            <a:fld id="{8C1FA49D-B291-482E-BE38-561059BB5217}" type="slidenum">
              <a:rPr lang="en-US"/>
              <a:pPr>
                <a:defRPr/>
              </a:pPr>
              <a:t>‹#›</a:t>
            </a:fld>
            <a:endParaRPr lang="en-US"/>
          </a:p>
        </p:txBody>
      </p:sp>
      <p:sp>
        <p:nvSpPr>
          <p:cNvPr id="1031" name="Line 7"/>
          <p:cNvSpPr>
            <a:spLocks noChangeShapeType="1"/>
          </p:cNvSpPr>
          <p:nvPr userDrawn="1"/>
        </p:nvSpPr>
        <p:spPr bwMode="auto">
          <a:xfrm>
            <a:off x="457200" y="457200"/>
            <a:ext cx="0" cy="6172200"/>
          </a:xfrm>
          <a:prstGeom prst="line">
            <a:avLst/>
          </a:prstGeom>
          <a:noFill/>
          <a:ln w="38100">
            <a:solidFill>
              <a:srgbClr val="0000FF"/>
            </a:solidFill>
            <a:round/>
            <a:headEnd/>
            <a:tailEnd/>
          </a:ln>
          <a:effectLst/>
        </p:spPr>
        <p:txBody>
          <a:bodyPr/>
          <a:lstStyle/>
          <a:p>
            <a:pPr>
              <a:defRPr/>
            </a:pPr>
            <a:endParaRPr lang="en-US"/>
          </a:p>
        </p:txBody>
      </p:sp>
      <p:sp>
        <p:nvSpPr>
          <p:cNvPr id="1032" name="Line 8"/>
          <p:cNvSpPr>
            <a:spLocks noChangeShapeType="1"/>
          </p:cNvSpPr>
          <p:nvPr userDrawn="1"/>
        </p:nvSpPr>
        <p:spPr bwMode="auto">
          <a:xfrm>
            <a:off x="457200" y="457200"/>
            <a:ext cx="8305800" cy="0"/>
          </a:xfrm>
          <a:prstGeom prst="line">
            <a:avLst/>
          </a:prstGeom>
          <a:noFill/>
          <a:ln w="38100">
            <a:solidFill>
              <a:srgbClr val="0000FF"/>
            </a:solidFill>
            <a:round/>
            <a:headEnd/>
            <a:tailEnd/>
          </a:ln>
          <a:effectLst/>
        </p:spPr>
        <p:txBody>
          <a:bodyPr/>
          <a:lstStyle/>
          <a:p>
            <a:pPr>
              <a:defRPr/>
            </a:pPr>
            <a:endParaRPr lang="en-US"/>
          </a:p>
        </p:txBody>
      </p:sp>
      <p:sp>
        <p:nvSpPr>
          <p:cNvPr id="1033" name="Line 9"/>
          <p:cNvSpPr>
            <a:spLocks noChangeShapeType="1"/>
          </p:cNvSpPr>
          <p:nvPr userDrawn="1"/>
        </p:nvSpPr>
        <p:spPr bwMode="auto">
          <a:xfrm>
            <a:off x="8763000" y="457200"/>
            <a:ext cx="0" cy="6172200"/>
          </a:xfrm>
          <a:prstGeom prst="line">
            <a:avLst/>
          </a:prstGeom>
          <a:noFill/>
          <a:ln w="38100">
            <a:solidFill>
              <a:srgbClr val="0000FF"/>
            </a:solidFill>
            <a:round/>
            <a:headEnd/>
            <a:tailEnd/>
          </a:ln>
          <a:effectLst/>
        </p:spPr>
        <p:txBody>
          <a:bodyPr/>
          <a:lstStyle/>
          <a:p>
            <a:pPr>
              <a:defRPr/>
            </a:pPr>
            <a:endParaRPr lang="en-US"/>
          </a:p>
        </p:txBody>
      </p:sp>
      <p:sp>
        <p:nvSpPr>
          <p:cNvPr id="1034" name="Line 10"/>
          <p:cNvSpPr>
            <a:spLocks noChangeShapeType="1"/>
          </p:cNvSpPr>
          <p:nvPr userDrawn="1"/>
        </p:nvSpPr>
        <p:spPr bwMode="auto">
          <a:xfrm>
            <a:off x="457200" y="6629400"/>
            <a:ext cx="8305800" cy="0"/>
          </a:xfrm>
          <a:prstGeom prst="line">
            <a:avLst/>
          </a:prstGeom>
          <a:noFill/>
          <a:ln w="38100">
            <a:solidFill>
              <a:srgbClr val="0000FF"/>
            </a:solidFill>
            <a:round/>
            <a:headEnd/>
            <a:tailEnd/>
          </a:ln>
          <a:effectLst/>
        </p:spPr>
        <p:txBody>
          <a:bodyPr/>
          <a:lstStyle/>
          <a:p>
            <a:pPr>
              <a:defRPr/>
            </a:pPr>
            <a:endParaRPr lang="en-US"/>
          </a:p>
        </p:txBody>
      </p:sp>
      <p:sp>
        <p:nvSpPr>
          <p:cNvPr id="1035" name="Rectangle 11" descr="Small checker board"/>
          <p:cNvSpPr>
            <a:spLocks noChangeArrowheads="1"/>
          </p:cNvSpPr>
          <p:nvPr userDrawn="1"/>
        </p:nvSpPr>
        <p:spPr bwMode="auto">
          <a:xfrm>
            <a:off x="685800" y="6096000"/>
            <a:ext cx="7772400" cy="152400"/>
          </a:xfrm>
          <a:prstGeom prst="rect">
            <a:avLst/>
          </a:prstGeom>
          <a:pattFill prst="smCheck">
            <a:fgClr>
              <a:srgbClr val="0000FF"/>
            </a:fgClr>
            <a:bgClr>
              <a:srgbClr val="FFFFFF"/>
            </a:bgClr>
          </a:pattFill>
          <a:ln w="9525">
            <a:noFill/>
            <a:miter lim="800000"/>
            <a:headEnd/>
            <a:tailEnd/>
          </a:ln>
          <a:effectLst/>
        </p:spPr>
        <p:txBody>
          <a:bodyPr wrap="none" anchor="ctr"/>
          <a:lstStyle/>
          <a:p>
            <a:pPr>
              <a:defRPr/>
            </a:pPr>
            <a:endParaRPr lang="en-US"/>
          </a:p>
        </p:txBody>
      </p:sp>
      <p:sp>
        <p:nvSpPr>
          <p:cNvPr id="1036" name="Rectangle 12" descr="Small checker board"/>
          <p:cNvSpPr>
            <a:spLocks noChangeArrowheads="1"/>
          </p:cNvSpPr>
          <p:nvPr userDrawn="1"/>
        </p:nvSpPr>
        <p:spPr bwMode="auto">
          <a:xfrm>
            <a:off x="685800" y="990600"/>
            <a:ext cx="7772400" cy="152400"/>
          </a:xfrm>
          <a:prstGeom prst="rect">
            <a:avLst/>
          </a:prstGeom>
          <a:pattFill prst="smCheck">
            <a:fgClr>
              <a:srgbClr val="0000FF"/>
            </a:fgClr>
            <a:bgClr>
              <a:srgbClr val="FFFFFF"/>
            </a:bgClr>
          </a:pattFill>
          <a:ln w="9525">
            <a:noFill/>
            <a:miter lim="800000"/>
            <a:headEnd/>
            <a:tailEnd/>
          </a:ln>
          <a:effectLst/>
        </p:spPr>
        <p:txBody>
          <a:bodyPr wrap="none" anchor="ctr"/>
          <a:lstStyle/>
          <a:p>
            <a:pPr>
              <a:defRPr/>
            </a:pPr>
            <a:endParaRPr lang="en-US"/>
          </a:p>
        </p:txBody>
      </p:sp>
      <p:sp>
        <p:nvSpPr>
          <p:cNvPr id="1037" name="Text Box 13"/>
          <p:cNvSpPr txBox="1">
            <a:spLocks noChangeArrowheads="1"/>
          </p:cNvSpPr>
          <p:nvPr userDrawn="1"/>
        </p:nvSpPr>
        <p:spPr bwMode="auto">
          <a:xfrm>
            <a:off x="3733800" y="6248400"/>
            <a:ext cx="2209800" cy="304800"/>
          </a:xfrm>
          <a:prstGeom prst="rect">
            <a:avLst/>
          </a:prstGeom>
          <a:noFill/>
          <a:ln w="9525">
            <a:noFill/>
            <a:miter lim="800000"/>
            <a:headEnd/>
            <a:tailEnd/>
          </a:ln>
          <a:effectLst/>
        </p:spPr>
        <p:txBody>
          <a:bodyPr>
            <a:spAutoFit/>
          </a:bodyPr>
          <a:lstStyle/>
          <a:p>
            <a:pPr>
              <a:spcBef>
                <a:spcPct val="50000"/>
              </a:spcBef>
              <a:defRPr/>
            </a:pPr>
            <a:r>
              <a:rPr lang="en-US" sz="1400" b="1">
                <a:solidFill>
                  <a:srgbClr val="0000FF"/>
                </a:solidFill>
                <a:latin typeface="Arial" charset="0"/>
              </a:rPr>
              <a:t>CMOS VLSI Design</a:t>
            </a:r>
          </a:p>
        </p:txBody>
      </p:sp>
      <p:sp>
        <p:nvSpPr>
          <p:cNvPr id="1038" name="Text Box 14"/>
          <p:cNvSpPr txBox="1">
            <a:spLocks noChangeArrowheads="1"/>
          </p:cNvSpPr>
          <p:nvPr userDrawn="1"/>
        </p:nvSpPr>
        <p:spPr bwMode="auto">
          <a:xfrm>
            <a:off x="3733800" y="6248400"/>
            <a:ext cx="2286000" cy="304800"/>
          </a:xfrm>
          <a:prstGeom prst="rect">
            <a:avLst/>
          </a:prstGeom>
          <a:noFill/>
          <a:ln w="9525">
            <a:noFill/>
            <a:miter lim="800000"/>
            <a:headEnd/>
            <a:tailEnd/>
          </a:ln>
          <a:effectLst/>
        </p:spPr>
        <p:txBody>
          <a:bodyPr>
            <a:spAutoFit/>
          </a:bodyPr>
          <a:lstStyle/>
          <a:p>
            <a:pPr>
              <a:spcBef>
                <a:spcPct val="50000"/>
              </a:spcBef>
              <a:defRPr/>
            </a:pPr>
            <a:r>
              <a:rPr lang="en-US" sz="1400" b="1" dirty="0">
                <a:solidFill>
                  <a:srgbClr val="0000FF"/>
                </a:solidFill>
                <a:latin typeface="Arial" charset="0"/>
              </a:rPr>
              <a:t>CMOS VLSI Design </a:t>
            </a:r>
            <a:r>
              <a:rPr lang="en-US" sz="1400" b="1" baseline="30000" dirty="0">
                <a:solidFill>
                  <a:srgbClr val="0000FF"/>
                </a:solidFill>
                <a:latin typeface="Arial" charset="0"/>
              </a:rPr>
              <a:t>4th Ed.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hf hd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455613" indent="-455613" algn="l" rtl="0" eaLnBrk="0" fontAlgn="base" hangingPunct="0">
        <a:spcBef>
          <a:spcPct val="20000"/>
        </a:spcBef>
        <a:spcAft>
          <a:spcPct val="0"/>
        </a:spcAft>
        <a:buFont typeface="Wingdings" pitchFamily="2" charset="2"/>
        <a:buChar char="q"/>
        <a:defRPr sz="2400">
          <a:solidFill>
            <a:schemeClr val="tx1"/>
          </a:solidFill>
          <a:latin typeface="+mn-lt"/>
          <a:ea typeface="+mn-ea"/>
          <a:cs typeface="+mn-cs"/>
        </a:defRPr>
      </a:lvl1pPr>
      <a:lvl2pPr marL="855663" indent="-285750" algn="l" rtl="0" eaLnBrk="0" fontAlgn="base" hangingPunct="0">
        <a:spcBef>
          <a:spcPct val="20000"/>
        </a:spcBef>
        <a:spcAft>
          <a:spcPct val="0"/>
        </a:spcAft>
        <a:buChar char="–"/>
        <a:defRPr sz="2400">
          <a:solidFill>
            <a:schemeClr val="tx1"/>
          </a:solidFill>
          <a:latin typeface="+mn-lt"/>
        </a:defRPr>
      </a:lvl2pPr>
      <a:lvl3pPr marL="1198563"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Line 4"/>
          <p:cNvSpPr>
            <a:spLocks noChangeShapeType="1"/>
          </p:cNvSpPr>
          <p:nvPr/>
        </p:nvSpPr>
        <p:spPr bwMode="auto">
          <a:xfrm>
            <a:off x="457200" y="457200"/>
            <a:ext cx="0" cy="6172200"/>
          </a:xfrm>
          <a:prstGeom prst="line">
            <a:avLst/>
          </a:prstGeom>
          <a:noFill/>
          <a:ln w="38100">
            <a:solidFill>
              <a:srgbClr val="0000FF"/>
            </a:solidFill>
            <a:round/>
            <a:headEnd/>
            <a:tailEnd/>
          </a:ln>
        </p:spPr>
        <p:txBody>
          <a:bodyPr/>
          <a:lstStyle/>
          <a:p>
            <a:endParaRPr lang="en-US"/>
          </a:p>
        </p:txBody>
      </p:sp>
      <p:sp>
        <p:nvSpPr>
          <p:cNvPr id="28675" name="Line 5"/>
          <p:cNvSpPr>
            <a:spLocks noChangeShapeType="1"/>
          </p:cNvSpPr>
          <p:nvPr/>
        </p:nvSpPr>
        <p:spPr bwMode="auto">
          <a:xfrm>
            <a:off x="457200" y="457200"/>
            <a:ext cx="8305800" cy="0"/>
          </a:xfrm>
          <a:prstGeom prst="line">
            <a:avLst/>
          </a:prstGeom>
          <a:noFill/>
          <a:ln w="38100">
            <a:solidFill>
              <a:srgbClr val="0000FF"/>
            </a:solidFill>
            <a:round/>
            <a:headEnd/>
            <a:tailEnd/>
          </a:ln>
        </p:spPr>
        <p:txBody>
          <a:bodyPr/>
          <a:lstStyle/>
          <a:p>
            <a:endParaRPr lang="en-US"/>
          </a:p>
        </p:txBody>
      </p:sp>
      <p:sp>
        <p:nvSpPr>
          <p:cNvPr id="28676" name="Line 6"/>
          <p:cNvSpPr>
            <a:spLocks noChangeShapeType="1"/>
          </p:cNvSpPr>
          <p:nvPr/>
        </p:nvSpPr>
        <p:spPr bwMode="auto">
          <a:xfrm>
            <a:off x="8763000" y="457200"/>
            <a:ext cx="0" cy="6172200"/>
          </a:xfrm>
          <a:prstGeom prst="line">
            <a:avLst/>
          </a:prstGeom>
          <a:noFill/>
          <a:ln w="38100">
            <a:solidFill>
              <a:srgbClr val="0000FF"/>
            </a:solidFill>
            <a:round/>
            <a:headEnd/>
            <a:tailEnd/>
          </a:ln>
        </p:spPr>
        <p:txBody>
          <a:bodyPr/>
          <a:lstStyle/>
          <a:p>
            <a:endParaRPr lang="en-US"/>
          </a:p>
        </p:txBody>
      </p:sp>
      <p:sp>
        <p:nvSpPr>
          <p:cNvPr id="28677" name="Line 7"/>
          <p:cNvSpPr>
            <a:spLocks noChangeShapeType="1"/>
          </p:cNvSpPr>
          <p:nvPr/>
        </p:nvSpPr>
        <p:spPr bwMode="auto">
          <a:xfrm>
            <a:off x="457200" y="6629400"/>
            <a:ext cx="8305800" cy="0"/>
          </a:xfrm>
          <a:prstGeom prst="line">
            <a:avLst/>
          </a:prstGeom>
          <a:noFill/>
          <a:ln w="38100">
            <a:solidFill>
              <a:srgbClr val="0000FF"/>
            </a:solidFill>
            <a:round/>
            <a:headEnd/>
            <a:tailEnd/>
          </a:ln>
        </p:spPr>
        <p:txBody>
          <a:bodyPr/>
          <a:lstStyle/>
          <a:p>
            <a:endParaRPr lang="en-US"/>
          </a:p>
        </p:txBody>
      </p:sp>
      <p:sp>
        <p:nvSpPr>
          <p:cNvPr id="28678" name="Rectangle 11"/>
          <p:cNvSpPr>
            <a:spLocks noGrp="1" noChangeArrowheads="1"/>
          </p:cNvSpPr>
          <p:nvPr>
            <p:ph type="ctrTitle"/>
          </p:nvPr>
        </p:nvSpPr>
        <p:spPr>
          <a:xfrm>
            <a:off x="2362200" y="2209800"/>
            <a:ext cx="4953000" cy="2209800"/>
          </a:xfrm>
          <a:noFill/>
        </p:spPr>
        <p:txBody>
          <a:bodyPr/>
          <a:lstStyle/>
          <a:p>
            <a:pPr algn="l" eaLnBrk="1" hangingPunct="1"/>
            <a:r>
              <a:rPr lang="en-US" dirty="0" err="1" smtClean="0"/>
              <a:t>SystemVerilog</a:t>
            </a:r>
            <a:r>
              <a:rPr lang="en-US" dirty="0" smtClean="0"/>
              <a:t> for Synthesis and Verification</a:t>
            </a: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10</a:t>
            </a:fld>
            <a:endParaRPr lang="en-US"/>
          </a:p>
        </p:txBody>
      </p:sp>
      <p:sp>
        <p:nvSpPr>
          <p:cNvPr id="29700" name="Rectangle 2"/>
          <p:cNvSpPr>
            <a:spLocks noGrp="1" noChangeArrowheads="1"/>
          </p:cNvSpPr>
          <p:nvPr>
            <p:ph type="title"/>
          </p:nvPr>
        </p:nvSpPr>
        <p:spPr/>
        <p:txBody>
          <a:bodyPr/>
          <a:lstStyle/>
          <a:p>
            <a:pPr eaLnBrk="1" hangingPunct="1"/>
            <a:r>
              <a:rPr lang="en-US" dirty="0" smtClean="0"/>
              <a:t>Combinational Logic (CL)</a:t>
            </a:r>
          </a:p>
        </p:txBody>
      </p:sp>
      <p:sp>
        <p:nvSpPr>
          <p:cNvPr id="29701" name="Rectangle 3"/>
          <p:cNvSpPr>
            <a:spLocks noGrp="1" noChangeArrowheads="1"/>
          </p:cNvSpPr>
          <p:nvPr>
            <p:ph type="body" idx="1"/>
          </p:nvPr>
        </p:nvSpPr>
        <p:spPr/>
        <p:txBody>
          <a:bodyPr/>
          <a:lstStyle/>
          <a:p>
            <a:r>
              <a:rPr lang="en-US" sz="2000" dirty="0" smtClean="0"/>
              <a:t>The output of combinational logic depends only on current inputs. CL has no memory.</a:t>
            </a:r>
            <a:endParaRPr lang="en-US" sz="2000" dirty="0"/>
          </a:p>
          <a:p>
            <a:pPr marL="0" indent="0">
              <a:buNone/>
            </a:pPr>
            <a:r>
              <a:rPr lang="en-US" sz="2000" dirty="0" smtClean="0"/>
              <a:t>Behavioral model of Combinational Logic</a:t>
            </a:r>
            <a:endParaRPr lang="en-US" sz="2000" dirty="0"/>
          </a:p>
          <a:p>
            <a:pPr marL="0" indent="0">
              <a:buNone/>
            </a:pPr>
            <a:r>
              <a:rPr lang="en-US" sz="2000" dirty="0" smtClean="0">
                <a:solidFill>
                  <a:schemeClr val="tx1"/>
                </a:solidFill>
                <a:latin typeface="+mn-lt"/>
                <a:ea typeface="+mn-ea"/>
                <a:cs typeface="+mn-cs"/>
              </a:rPr>
              <a:t>2.1 Bitwise Operators</a:t>
            </a:r>
          </a:p>
          <a:p>
            <a:pPr marL="0" indent="0">
              <a:buNone/>
            </a:pPr>
            <a:r>
              <a:rPr lang="en-US" sz="2000" dirty="0" smtClean="0">
                <a:solidFill>
                  <a:schemeClr val="tx1"/>
                </a:solidFill>
                <a:latin typeface="+mn-lt"/>
                <a:ea typeface="+mn-ea"/>
                <a:cs typeface="+mn-cs"/>
              </a:rPr>
              <a:t>Bitwise operators act on single-bit signals or on </a:t>
            </a:r>
            <a:r>
              <a:rPr lang="en-US" sz="2000" dirty="0" err="1" smtClean="0">
                <a:solidFill>
                  <a:schemeClr val="tx1"/>
                </a:solidFill>
                <a:latin typeface="+mn-lt"/>
                <a:ea typeface="+mn-ea"/>
                <a:cs typeface="+mn-cs"/>
              </a:rPr>
              <a:t>multibit</a:t>
            </a:r>
            <a:r>
              <a:rPr lang="en-US" sz="2000" dirty="0" smtClean="0">
                <a:solidFill>
                  <a:schemeClr val="tx1"/>
                </a:solidFill>
                <a:latin typeface="+mn-lt"/>
                <a:ea typeface="+mn-ea"/>
                <a:cs typeface="+mn-cs"/>
              </a:rPr>
              <a:t> busses. For example, the inv module in Example A.3 describes four inverters connected to 4-bit busses.</a:t>
            </a:r>
          </a:p>
          <a:p>
            <a:pPr>
              <a:buNone/>
            </a:pPr>
            <a:r>
              <a:rPr lang="en-US" dirty="0" smtClean="0">
                <a:solidFill>
                  <a:schemeClr val="tx1"/>
                </a:solidFill>
                <a:latin typeface="+mn-lt"/>
                <a:ea typeface="+mn-ea"/>
                <a:cs typeface="+mn-cs"/>
              </a:rPr>
              <a:t>module inv(	input logic [3:0] a,</a:t>
            </a:r>
          </a:p>
          <a:p>
            <a:pPr>
              <a:buNone/>
            </a:pPr>
            <a:r>
              <a:rPr lang="en-US" dirty="0" smtClean="0">
                <a:solidFill>
                  <a:schemeClr val="tx1"/>
                </a:solidFill>
                <a:latin typeface="+mn-lt"/>
                <a:ea typeface="+mn-ea"/>
                <a:cs typeface="+mn-cs"/>
              </a:rPr>
              <a:t>			output logic [3:0] y);</a:t>
            </a:r>
          </a:p>
          <a:p>
            <a:pPr>
              <a:buNone/>
            </a:pPr>
            <a:r>
              <a:rPr lang="en-US" dirty="0" smtClean="0">
                <a:solidFill>
                  <a:schemeClr val="tx1"/>
                </a:solidFill>
                <a:latin typeface="+mn-lt"/>
                <a:ea typeface="+mn-ea"/>
                <a:cs typeface="+mn-cs"/>
              </a:rPr>
              <a:t>	assign y = ~a;</a:t>
            </a:r>
          </a:p>
          <a:p>
            <a:pPr>
              <a:buNone/>
            </a:pPr>
            <a:r>
              <a:rPr lang="en-US" dirty="0" err="1" smtClean="0"/>
              <a:t>e</a:t>
            </a:r>
            <a:r>
              <a:rPr lang="en-US" dirty="0" err="1" smtClean="0">
                <a:solidFill>
                  <a:schemeClr val="tx1"/>
                </a:solidFill>
                <a:latin typeface="+mn-lt"/>
                <a:ea typeface="+mn-ea"/>
                <a:cs typeface="+mn-cs"/>
              </a:rPr>
              <a:t>ndmodule</a:t>
            </a:r>
            <a:endParaRPr lang="en-US" dirty="0" smtClean="0">
              <a:solidFill>
                <a:schemeClr val="tx1"/>
              </a:solidFill>
              <a:latin typeface="+mn-lt"/>
              <a:ea typeface="+mn-ea"/>
              <a:cs typeface="+mn-cs"/>
            </a:endParaRPr>
          </a:p>
          <a:p>
            <a:pPr>
              <a:buNone/>
            </a:pPr>
            <a:r>
              <a:rPr lang="en-US" dirty="0" smtClean="0"/>
              <a:t>        </a:t>
            </a:r>
          </a:p>
        </p:txBody>
      </p:sp>
      <p:pic>
        <p:nvPicPr>
          <p:cNvPr id="122882" name="Picture 2"/>
          <p:cNvPicPr>
            <a:picLocks noChangeAspect="1" noChangeArrowheads="1"/>
          </p:cNvPicPr>
          <p:nvPr/>
        </p:nvPicPr>
        <p:blipFill>
          <a:blip r:embed="rId3"/>
          <a:srcRect/>
          <a:stretch>
            <a:fillRect/>
          </a:stretch>
        </p:blipFill>
        <p:spPr bwMode="auto">
          <a:xfrm>
            <a:off x="3276600" y="5356947"/>
            <a:ext cx="2933700" cy="56197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11</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Logic Gates</a:t>
            </a:r>
            <a:endParaRPr lang="en-US" sz="3600" dirty="0" smtClean="0"/>
          </a:p>
        </p:txBody>
      </p:sp>
      <p:sp>
        <p:nvSpPr>
          <p:cNvPr id="29701" name="Rectangle 3"/>
          <p:cNvSpPr>
            <a:spLocks noGrp="1" noChangeArrowheads="1"/>
          </p:cNvSpPr>
          <p:nvPr>
            <p:ph type="body" idx="1"/>
          </p:nvPr>
        </p:nvSpPr>
        <p:spPr/>
        <p:txBody>
          <a:bodyPr/>
          <a:lstStyle/>
          <a:p>
            <a:pPr marL="0" indent="0">
              <a:buNone/>
            </a:pPr>
            <a:r>
              <a:rPr lang="en-US" sz="2000" dirty="0" smtClean="0">
                <a:solidFill>
                  <a:schemeClr val="tx1"/>
                </a:solidFill>
                <a:latin typeface="+mn-lt"/>
                <a:ea typeface="+mn-ea"/>
                <a:cs typeface="+mn-cs"/>
              </a:rPr>
              <a:t>module gates(	input logic [3:0] a, b,</a:t>
            </a:r>
          </a:p>
          <a:p>
            <a:pPr marL="0" indent="0">
              <a:buNone/>
            </a:pPr>
            <a:r>
              <a:rPr lang="en-US" sz="2000" dirty="0" smtClean="0">
                <a:solidFill>
                  <a:schemeClr val="tx1"/>
                </a:solidFill>
                <a:latin typeface="+mn-lt"/>
                <a:ea typeface="+mn-ea"/>
                <a:cs typeface="+mn-cs"/>
              </a:rPr>
              <a:t>		output logic [3:0] y1, y2,y3, y4, y5);</a:t>
            </a:r>
          </a:p>
          <a:p>
            <a:pPr marL="0" indent="0">
              <a:buNone/>
            </a:pPr>
            <a:r>
              <a:rPr lang="en-US" sz="2000" dirty="0" smtClean="0">
                <a:solidFill>
                  <a:schemeClr val="tx1"/>
                </a:solidFill>
                <a:latin typeface="+mn-lt"/>
                <a:ea typeface="+mn-ea"/>
                <a:cs typeface="+mn-cs"/>
              </a:rPr>
              <a:t>/* Five different two-input logic   gates acting on 4 bit busses */</a:t>
            </a:r>
          </a:p>
          <a:p>
            <a:pPr marL="0" indent="0">
              <a:buNone/>
            </a:pPr>
            <a:r>
              <a:rPr lang="en-US" sz="2000" dirty="0" smtClean="0">
                <a:solidFill>
                  <a:schemeClr val="tx1"/>
                </a:solidFill>
                <a:latin typeface="+mn-lt"/>
                <a:ea typeface="+mn-ea"/>
                <a:cs typeface="+mn-cs"/>
              </a:rPr>
              <a:t>	assign y1 = a &amp; b; // AND</a:t>
            </a:r>
          </a:p>
          <a:p>
            <a:pPr marL="0" indent="0">
              <a:buNone/>
            </a:pPr>
            <a:r>
              <a:rPr lang="en-US" sz="2000" dirty="0" smtClean="0">
                <a:solidFill>
                  <a:schemeClr val="tx1"/>
                </a:solidFill>
                <a:latin typeface="+mn-lt"/>
                <a:ea typeface="+mn-ea"/>
                <a:cs typeface="+mn-cs"/>
              </a:rPr>
              <a:t>	assign y2 = a | b; // OR</a:t>
            </a:r>
          </a:p>
          <a:p>
            <a:pPr marL="0" indent="0">
              <a:buNone/>
            </a:pPr>
            <a:r>
              <a:rPr lang="en-US" sz="2000" dirty="0" smtClean="0">
                <a:solidFill>
                  <a:schemeClr val="tx1"/>
                </a:solidFill>
                <a:latin typeface="+mn-lt"/>
                <a:ea typeface="+mn-ea"/>
                <a:cs typeface="+mn-cs"/>
              </a:rPr>
              <a:t>	assign y3 = a ^ b; // XOR</a:t>
            </a:r>
          </a:p>
          <a:p>
            <a:pPr marL="0" indent="0">
              <a:buNone/>
            </a:pPr>
            <a:r>
              <a:rPr lang="en-US" sz="2000" dirty="0" smtClean="0">
                <a:solidFill>
                  <a:schemeClr val="tx1"/>
                </a:solidFill>
                <a:latin typeface="+mn-lt"/>
                <a:ea typeface="+mn-ea"/>
                <a:cs typeface="+mn-cs"/>
              </a:rPr>
              <a:t>	assign y4 = ~(a &amp; b); // NAND</a:t>
            </a:r>
          </a:p>
          <a:p>
            <a:pPr marL="0" indent="0">
              <a:buNone/>
            </a:pPr>
            <a:r>
              <a:rPr lang="en-US" sz="2000" dirty="0" smtClean="0">
                <a:solidFill>
                  <a:schemeClr val="tx1"/>
                </a:solidFill>
                <a:latin typeface="+mn-lt"/>
                <a:ea typeface="+mn-ea"/>
                <a:cs typeface="+mn-cs"/>
              </a:rPr>
              <a:t>	assign y5 = ~(a | b); // NOR</a:t>
            </a:r>
          </a:p>
          <a:p>
            <a:pPr marL="0" indent="0">
              <a:buNone/>
            </a:pPr>
            <a:r>
              <a:rPr lang="en-US" sz="2000" dirty="0" err="1" smtClean="0">
                <a:solidFill>
                  <a:schemeClr val="tx1"/>
                </a:solidFill>
                <a:latin typeface="+mn-lt"/>
                <a:ea typeface="+mn-ea"/>
                <a:cs typeface="+mn-cs"/>
              </a:rPr>
              <a:t>endmodule</a:t>
            </a:r>
            <a:endParaRPr lang="en-US" sz="2000" dirty="0" smtClean="0">
              <a:solidFill>
                <a:schemeClr val="tx1"/>
              </a:solidFill>
              <a:latin typeface="+mn-lt"/>
              <a:ea typeface="+mn-ea"/>
              <a:cs typeface="+mn-cs"/>
            </a:endParaRPr>
          </a:p>
          <a:p>
            <a:pPr marL="0" indent="0">
              <a:buNone/>
            </a:pPr>
            <a:r>
              <a:rPr lang="en-US" sz="2000" dirty="0" smtClean="0">
                <a:solidFill>
                  <a:schemeClr val="tx1"/>
                </a:solidFill>
                <a:latin typeface="+mn-lt"/>
                <a:ea typeface="+mn-ea"/>
                <a:cs typeface="+mn-cs"/>
              </a:rPr>
              <a:t>~, ^, and | are examples of </a:t>
            </a:r>
            <a:r>
              <a:rPr lang="en-US" sz="2000" dirty="0" err="1" smtClean="0">
                <a:solidFill>
                  <a:schemeClr val="tx1"/>
                </a:solidFill>
                <a:latin typeface="+mn-lt"/>
                <a:ea typeface="+mn-ea"/>
                <a:cs typeface="+mn-cs"/>
              </a:rPr>
              <a:t>SystemVerilog</a:t>
            </a:r>
            <a:r>
              <a:rPr lang="en-US" sz="2000" dirty="0" smtClean="0">
                <a:solidFill>
                  <a:schemeClr val="tx1"/>
                </a:solidFill>
                <a:latin typeface="+mn-lt"/>
                <a:ea typeface="+mn-ea"/>
                <a:cs typeface="+mn-cs"/>
              </a:rPr>
              <a:t> operators, while a, b, and y1 are operands. A combination of operators and operands, such as a &amp; b, or ~(a | b) are called expressions. A complete command such as assign y4 = ~(a &amp; b); is called a statement.</a:t>
            </a:r>
          </a:p>
          <a:p>
            <a:pPr>
              <a:buNone/>
            </a:pPr>
            <a:endParaRPr lang="en-US" dirty="0" smtClean="0"/>
          </a:p>
        </p:txBody>
      </p:sp>
    </p:spTree>
  </p:cSld>
  <p:clrMapOvr>
    <a:masterClrMapping/>
  </p:clrMapOvr>
  <p:transition>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12</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 Logic Gates</a:t>
            </a:r>
            <a:endParaRPr lang="en-US" sz="3600" dirty="0" smtClean="0"/>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2000" dirty="0" smtClean="0">
                <a:solidFill>
                  <a:schemeClr val="tx1"/>
                </a:solidFill>
                <a:latin typeface="+mn-lt"/>
                <a:ea typeface="+mn-ea"/>
                <a:cs typeface="+mn-cs"/>
              </a:rPr>
              <a:t>assign out = in1 op in2; is called a continuous assignment statement. Continuous assignment statements end with a semicolon. Any time the inputs on the right side of the = in a continuous assignment statement change, the output on the left side is re-computed. Thus, continuous assignment statements describe combinational logic.</a:t>
            </a:r>
          </a:p>
          <a:p>
            <a:pPr marL="0" indent="0">
              <a:buNone/>
            </a:pPr>
            <a:endParaRPr lang="en-US" sz="2000" dirty="0" smtClean="0">
              <a:solidFill>
                <a:schemeClr val="tx1"/>
              </a:solidFill>
              <a:latin typeface="+mn-lt"/>
              <a:ea typeface="+mn-ea"/>
              <a:cs typeface="+mn-cs"/>
            </a:endParaRPr>
          </a:p>
        </p:txBody>
      </p:sp>
      <p:pic>
        <p:nvPicPr>
          <p:cNvPr id="123906" name="Picture 2"/>
          <p:cNvPicPr>
            <a:picLocks noChangeAspect="1" noChangeArrowheads="1"/>
          </p:cNvPicPr>
          <p:nvPr/>
        </p:nvPicPr>
        <p:blipFill>
          <a:blip r:embed="rId3"/>
          <a:srcRect/>
          <a:stretch>
            <a:fillRect/>
          </a:stretch>
        </p:blipFill>
        <p:spPr bwMode="auto">
          <a:xfrm>
            <a:off x="2438400" y="3276600"/>
            <a:ext cx="4029075" cy="242887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13</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3 Reduction Operators</a:t>
            </a:r>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solidFill>
                  <a:schemeClr val="tx1"/>
                </a:solidFill>
                <a:latin typeface="+mn-lt"/>
                <a:ea typeface="+mn-ea"/>
                <a:cs typeface="+mn-cs"/>
              </a:rPr>
              <a:t>Reduction operators imply a multiple-input gate acting on a single bus. For example, example below describes an 8-input AND gate with inputs a0, a1, ..., a7.</a:t>
            </a:r>
          </a:p>
          <a:p>
            <a:pPr marL="0" indent="0">
              <a:buNone/>
            </a:pPr>
            <a:r>
              <a:rPr lang="en-US" sz="2000" dirty="0" smtClean="0"/>
              <a:t>module and8(	input logic [7:0] a,</a:t>
            </a:r>
          </a:p>
          <a:p>
            <a:pPr marL="0" indent="0">
              <a:buNone/>
            </a:pPr>
            <a:r>
              <a:rPr lang="en-US" sz="2000" dirty="0" smtClean="0"/>
              <a:t>		output logic y);</a:t>
            </a:r>
          </a:p>
          <a:p>
            <a:pPr marL="0" indent="0">
              <a:buNone/>
            </a:pPr>
            <a:r>
              <a:rPr lang="en-US" sz="2000" dirty="0" smtClean="0"/>
              <a:t>	assign y = &amp;a;</a:t>
            </a:r>
          </a:p>
          <a:p>
            <a:pPr marL="0" indent="0">
              <a:buNone/>
            </a:pPr>
            <a:r>
              <a:rPr lang="en-US" sz="2000" dirty="0" smtClean="0"/>
              <a:t>// &amp;a is much easier to write than</a:t>
            </a:r>
          </a:p>
          <a:p>
            <a:pPr marL="0" indent="0">
              <a:buNone/>
            </a:pPr>
            <a:r>
              <a:rPr lang="en-US" sz="2000" dirty="0" smtClean="0"/>
              <a:t>// assign y = a[7] &amp; a[6] &amp; a[5] &amp; a[4] &amp;</a:t>
            </a:r>
          </a:p>
          <a:p>
            <a:pPr marL="0" indent="0">
              <a:buNone/>
            </a:pPr>
            <a:r>
              <a:rPr lang="en-US" sz="2000" dirty="0" smtClean="0"/>
              <a:t>// a[3] &amp; a[2] &amp; a[1] &amp; a[0];</a:t>
            </a:r>
          </a:p>
          <a:p>
            <a:pPr marL="0" indent="0">
              <a:buNone/>
            </a:pPr>
            <a:r>
              <a:rPr lang="en-US" sz="2000" dirty="0" err="1" smtClean="0"/>
              <a:t>endmodule</a:t>
            </a:r>
            <a:endParaRPr lang="en-US" sz="2000" dirty="0" smtClean="0"/>
          </a:p>
          <a:p>
            <a:pPr marL="0" indent="0">
              <a:buNone/>
            </a:pPr>
            <a:endParaRPr lang="en-US" sz="2000" dirty="0" smtClean="0"/>
          </a:p>
          <a:p>
            <a:pPr marL="0" indent="0">
              <a:buNone/>
            </a:pPr>
            <a:r>
              <a:rPr lang="en-US" sz="1800" dirty="0" smtClean="0"/>
              <a:t>As one would expect, |, ^, ~&amp;, and ~| reduction operators are available for OR, XOR, NAND, and NOR as well. Recall that a multi-input XOR performs parity, returning TRUE if an odd number of inputs are TRUE.</a:t>
            </a:r>
          </a:p>
          <a:p>
            <a:pPr marL="0" indent="0">
              <a:buNone/>
            </a:pPr>
            <a:endParaRPr lang="en-US" sz="2000" dirty="0" smtClean="0">
              <a:solidFill>
                <a:schemeClr val="tx1"/>
              </a:solidFill>
              <a:latin typeface="+mn-lt"/>
              <a:ea typeface="+mn-ea"/>
              <a:cs typeface="+mn-cs"/>
            </a:endParaRPr>
          </a:p>
        </p:txBody>
      </p:sp>
      <p:pic>
        <p:nvPicPr>
          <p:cNvPr id="124930" name="Picture 2"/>
          <p:cNvPicPr>
            <a:picLocks noChangeAspect="1" noChangeArrowheads="1"/>
          </p:cNvPicPr>
          <p:nvPr/>
        </p:nvPicPr>
        <p:blipFill>
          <a:blip r:embed="rId3"/>
          <a:srcRect/>
          <a:stretch>
            <a:fillRect/>
          </a:stretch>
        </p:blipFill>
        <p:spPr bwMode="auto">
          <a:xfrm>
            <a:off x="5105400" y="2362200"/>
            <a:ext cx="3276600" cy="169545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14</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4. Conditional</a:t>
            </a:r>
            <a:r>
              <a:rPr lang="en-US" sz="3600" dirty="0" smtClean="0"/>
              <a:t> Operators</a:t>
            </a:r>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solidFill>
                  <a:schemeClr val="tx1"/>
                </a:solidFill>
                <a:latin typeface="+mn-lt"/>
                <a:ea typeface="+mn-ea"/>
                <a:cs typeface="+mn-cs"/>
              </a:rPr>
              <a:t>The conditional operator ?: chooses, based on a first expression, between a second and third expression. The first expression is called the condition. If the condition is 1, the operator chooses the second expression. If the condition is 0, the operator chooses the third expression.</a:t>
            </a:r>
          </a:p>
          <a:p>
            <a:pPr marL="0" indent="0">
              <a:buNone/>
            </a:pPr>
            <a:r>
              <a:rPr lang="en-US" sz="2000" dirty="0" smtClean="0"/>
              <a:t>module mux2(	input logic [3:0] d0, d1,</a:t>
            </a:r>
          </a:p>
          <a:p>
            <a:pPr marL="0" indent="0">
              <a:buNone/>
            </a:pPr>
            <a:r>
              <a:rPr lang="en-US" sz="2000" dirty="0" smtClean="0"/>
              <a:t>		input logic s,</a:t>
            </a:r>
          </a:p>
          <a:p>
            <a:pPr marL="0" indent="0">
              <a:buNone/>
            </a:pPr>
            <a:r>
              <a:rPr lang="en-US" sz="2000" dirty="0" smtClean="0"/>
              <a:t>		output logic [3:0] y);</a:t>
            </a:r>
          </a:p>
          <a:p>
            <a:pPr marL="0" indent="0">
              <a:buNone/>
            </a:pPr>
            <a:r>
              <a:rPr lang="en-US" sz="2000" dirty="0" smtClean="0"/>
              <a:t>	assign y = s ? d1 : d0;</a:t>
            </a:r>
          </a:p>
          <a:p>
            <a:pPr marL="0" indent="0">
              <a:buNone/>
            </a:pPr>
            <a:r>
              <a:rPr lang="en-US" sz="2000" dirty="0" err="1" smtClean="0"/>
              <a:t>endmodule</a:t>
            </a:r>
            <a:endParaRPr lang="en-US" sz="2000" dirty="0" smtClean="0"/>
          </a:p>
          <a:p>
            <a:pPr marL="0" indent="0">
              <a:buNone/>
            </a:pPr>
            <a:r>
              <a:rPr lang="en-US" sz="1800" dirty="0" smtClean="0"/>
              <a:t>If s = 1, then y = d</a:t>
            </a:r>
            <a:r>
              <a:rPr lang="en-US" sz="1800" baseline="-25000" dirty="0" smtClean="0"/>
              <a:t>1</a:t>
            </a:r>
            <a:r>
              <a:rPr lang="en-US" sz="1800" dirty="0" smtClean="0"/>
              <a:t>. If s = 0, then y = d</a:t>
            </a:r>
            <a:r>
              <a:rPr lang="en-US" sz="1800" baseline="-25000" dirty="0" smtClean="0"/>
              <a:t>0 </a:t>
            </a:r>
            <a:r>
              <a:rPr lang="en-US" sz="1800" dirty="0" smtClean="0"/>
              <a:t>. </a:t>
            </a:r>
          </a:p>
          <a:p>
            <a:pPr marL="0" indent="0">
              <a:buNone/>
            </a:pPr>
            <a:r>
              <a:rPr lang="en-US" sz="1800" dirty="0" smtClean="0"/>
              <a:t>?: is also called a ternary operator because it takes three inputs. It is used for the same purpose in the C and Java programming languages.</a:t>
            </a:r>
            <a:endParaRPr lang="en-US" sz="2000" baseline="-25000" dirty="0" smtClean="0">
              <a:solidFill>
                <a:schemeClr val="tx1"/>
              </a:solidFill>
              <a:latin typeface="+mn-lt"/>
              <a:ea typeface="+mn-ea"/>
              <a:cs typeface="+mn-cs"/>
            </a:endParaRPr>
          </a:p>
        </p:txBody>
      </p:sp>
      <p:pic>
        <p:nvPicPr>
          <p:cNvPr id="125954" name="Picture 2"/>
          <p:cNvPicPr>
            <a:picLocks noChangeAspect="1" noChangeArrowheads="1"/>
          </p:cNvPicPr>
          <p:nvPr/>
        </p:nvPicPr>
        <p:blipFill>
          <a:blip r:embed="rId3"/>
          <a:srcRect/>
          <a:stretch>
            <a:fillRect/>
          </a:stretch>
        </p:blipFill>
        <p:spPr bwMode="auto">
          <a:xfrm>
            <a:off x="5105400" y="2438400"/>
            <a:ext cx="3371850" cy="103822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15</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Conditional</a:t>
            </a:r>
            <a:r>
              <a:rPr lang="en-US" sz="3600" dirty="0" smtClean="0"/>
              <a:t> Operators</a:t>
            </a:r>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solidFill>
                  <a:schemeClr val="tx1"/>
                </a:solidFill>
                <a:latin typeface="+mn-lt"/>
                <a:ea typeface="+mn-ea"/>
                <a:cs typeface="+mn-cs"/>
              </a:rPr>
              <a:t>A 4:1 multiplexer can select one of four inputs using nested conditional</a:t>
            </a:r>
          </a:p>
          <a:p>
            <a:pPr marL="0" indent="0">
              <a:buNone/>
            </a:pPr>
            <a:r>
              <a:rPr lang="en-US" sz="1800" dirty="0" smtClean="0">
                <a:solidFill>
                  <a:schemeClr val="tx1"/>
                </a:solidFill>
                <a:latin typeface="+mn-lt"/>
                <a:ea typeface="+mn-ea"/>
                <a:cs typeface="+mn-cs"/>
              </a:rPr>
              <a:t>operators.</a:t>
            </a:r>
          </a:p>
          <a:p>
            <a:pPr marL="0" indent="0">
              <a:buNone/>
            </a:pPr>
            <a:r>
              <a:rPr lang="en-US" sz="2000" dirty="0" smtClean="0"/>
              <a:t>module mux4(	input logic [3:0] d0, d1, d2, d3,</a:t>
            </a:r>
          </a:p>
          <a:p>
            <a:pPr marL="0" indent="0">
              <a:buNone/>
            </a:pPr>
            <a:r>
              <a:rPr lang="en-US" sz="2000" dirty="0" smtClean="0"/>
              <a:t>		input logic [1:0] s,</a:t>
            </a:r>
          </a:p>
          <a:p>
            <a:pPr marL="0" indent="0">
              <a:buNone/>
            </a:pPr>
            <a:r>
              <a:rPr lang="en-US" sz="2000" dirty="0" smtClean="0"/>
              <a:t>		output logic [3:0] y);</a:t>
            </a:r>
          </a:p>
          <a:p>
            <a:pPr marL="0" indent="0">
              <a:buNone/>
            </a:pPr>
            <a:r>
              <a:rPr lang="en-US" sz="2000" dirty="0" smtClean="0"/>
              <a:t>	assign y = s[1] ? (s[0] ? d3 : d2) </a:t>
            </a:r>
          </a:p>
          <a:p>
            <a:pPr marL="0" indent="0">
              <a:buNone/>
            </a:pPr>
            <a:r>
              <a:rPr lang="en-US" sz="2000" dirty="0" smtClean="0"/>
              <a:t>			: (s[0] ? d1 : d0);</a:t>
            </a:r>
          </a:p>
          <a:p>
            <a:pPr marL="0" indent="0">
              <a:buNone/>
            </a:pPr>
            <a:r>
              <a:rPr lang="en-US" sz="2000" dirty="0" err="1" smtClean="0"/>
              <a:t>endmodule</a:t>
            </a:r>
            <a:endParaRPr lang="en-US" sz="2000" dirty="0" smtClean="0"/>
          </a:p>
          <a:p>
            <a:pPr marL="0" indent="0">
              <a:buNone/>
            </a:pPr>
            <a:endParaRPr lang="en-US" sz="2000" dirty="0" smtClean="0"/>
          </a:p>
          <a:p>
            <a:pPr marL="0" indent="0">
              <a:buNone/>
            </a:pPr>
            <a:r>
              <a:rPr lang="en-US" sz="1800" dirty="0" smtClean="0"/>
              <a:t>If s[1] = 1, then the multiplexer chooses the first expression, (s[0] ? d3 : d2). This expression in turn chooses either d3 or d2 based on s[0] (y = d3 if s[0] = 1 and d2 if s[0] = 0). If s[1] = 0, then the multiplexer similarly chooses the second expression, which gives either d1 or d0 based on s[0].</a:t>
            </a:r>
            <a:endParaRPr lang="en-US" sz="2000" baseline="-25000" dirty="0" smtClean="0">
              <a:solidFill>
                <a:schemeClr val="tx1"/>
              </a:solidFill>
              <a:latin typeface="+mn-lt"/>
              <a:ea typeface="+mn-ea"/>
              <a:cs typeface="+mn-cs"/>
            </a:endParaRPr>
          </a:p>
        </p:txBody>
      </p:sp>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16</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Internal Variables </a:t>
            </a:r>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t>Often, it is convenient to break a complex function into intermediate steps. For example, we sometime define the propagate signal as the XOR of the two inputs A and B. The sum from the adder is the XOR of the propagate signal and the carry-in. We can declare the propagate signal using a wire statement in much the same way we use local variables in a programming language. </a:t>
            </a:r>
            <a:endParaRPr lang="en-US" sz="1800" dirty="0" smtClean="0">
              <a:solidFill>
                <a:schemeClr val="tx1"/>
              </a:solidFill>
              <a:latin typeface="+mn-lt"/>
              <a:ea typeface="+mn-ea"/>
              <a:cs typeface="+mn-cs"/>
            </a:endParaRPr>
          </a:p>
          <a:p>
            <a:pPr marL="0" indent="0">
              <a:buNone/>
            </a:pPr>
            <a:endParaRPr lang="en-US" sz="2000" dirty="0" smtClean="0"/>
          </a:p>
          <a:p>
            <a:pPr marL="0" indent="0">
              <a:buNone/>
            </a:pPr>
            <a:r>
              <a:rPr lang="en-US" sz="2000" dirty="0" smtClean="0"/>
              <a:t>module </a:t>
            </a:r>
            <a:r>
              <a:rPr lang="en-US" sz="2000" dirty="0" err="1" smtClean="0"/>
              <a:t>fulladder</a:t>
            </a:r>
            <a:r>
              <a:rPr lang="en-US" sz="2000" dirty="0" smtClean="0"/>
              <a:t>(	input logic a, b, </a:t>
            </a:r>
            <a:r>
              <a:rPr lang="en-US" sz="2000" dirty="0" err="1" smtClean="0"/>
              <a:t>cin</a:t>
            </a:r>
            <a:r>
              <a:rPr lang="en-US" sz="2000" dirty="0" smtClean="0"/>
              <a:t>,</a:t>
            </a:r>
          </a:p>
          <a:p>
            <a:pPr marL="0" indent="0">
              <a:buNone/>
            </a:pPr>
            <a:r>
              <a:rPr lang="en-US" sz="2000" dirty="0" smtClean="0"/>
              <a:t>			output logic s, </a:t>
            </a:r>
            <a:r>
              <a:rPr lang="en-US" sz="2000" dirty="0" err="1" smtClean="0"/>
              <a:t>cout</a:t>
            </a:r>
            <a:r>
              <a:rPr lang="en-US" sz="2000" dirty="0" smtClean="0"/>
              <a:t>);</a:t>
            </a:r>
          </a:p>
          <a:p>
            <a:pPr marL="0" indent="0">
              <a:buNone/>
            </a:pPr>
            <a:r>
              <a:rPr lang="en-US" sz="2000" dirty="0" smtClean="0"/>
              <a:t>	logic p, g;</a:t>
            </a:r>
          </a:p>
          <a:p>
            <a:pPr marL="0" indent="0">
              <a:buNone/>
            </a:pPr>
            <a:r>
              <a:rPr lang="en-US" sz="2000" dirty="0" smtClean="0"/>
              <a:t>	assign p = a ^ b;</a:t>
            </a:r>
          </a:p>
          <a:p>
            <a:pPr marL="0" indent="0">
              <a:buNone/>
            </a:pPr>
            <a:r>
              <a:rPr lang="en-US" sz="2000" dirty="0" smtClean="0"/>
              <a:t>	assign g = a &amp; b;</a:t>
            </a:r>
          </a:p>
          <a:p>
            <a:pPr marL="0" indent="0">
              <a:buNone/>
            </a:pPr>
            <a:r>
              <a:rPr lang="en-US" sz="2000" dirty="0" smtClean="0"/>
              <a:t>	assign s = p ^ </a:t>
            </a:r>
            <a:r>
              <a:rPr lang="en-US" sz="2000" dirty="0" err="1" smtClean="0"/>
              <a:t>cin</a:t>
            </a:r>
            <a:r>
              <a:rPr lang="en-US" sz="2000" dirty="0" smtClean="0"/>
              <a:t>;</a:t>
            </a:r>
          </a:p>
          <a:p>
            <a:pPr marL="0" indent="0">
              <a:buNone/>
            </a:pPr>
            <a:r>
              <a:rPr lang="en-US" sz="2000" dirty="0" smtClean="0"/>
              <a:t>	assign </a:t>
            </a:r>
            <a:r>
              <a:rPr lang="en-US" sz="2000" dirty="0" err="1" smtClean="0"/>
              <a:t>cout</a:t>
            </a:r>
            <a:r>
              <a:rPr lang="en-US" sz="2000" dirty="0" smtClean="0"/>
              <a:t> = g | (p &amp; </a:t>
            </a:r>
            <a:r>
              <a:rPr lang="en-US" sz="2000" dirty="0" err="1" smtClean="0"/>
              <a:t>cin</a:t>
            </a:r>
            <a:r>
              <a:rPr lang="en-US" sz="2000" dirty="0" smtClean="0"/>
              <a:t>);</a:t>
            </a:r>
          </a:p>
          <a:p>
            <a:pPr marL="0" indent="0">
              <a:buNone/>
            </a:pPr>
            <a:r>
              <a:rPr lang="en-US" sz="2000" dirty="0" err="1" smtClean="0"/>
              <a:t>endmodule</a:t>
            </a:r>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4724400" y="4114800"/>
            <a:ext cx="3810000" cy="151447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17</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Operator Precedence</a:t>
            </a:r>
            <a:r>
              <a:rPr lang="en-US" sz="3600" dirty="0" smtClean="0"/>
              <a:t> </a:t>
            </a:r>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t>The operator precedence for </a:t>
            </a:r>
            <a:r>
              <a:rPr lang="en-US" sz="1800" dirty="0" err="1" smtClean="0"/>
              <a:t>SystemVerilog</a:t>
            </a:r>
            <a:r>
              <a:rPr lang="en-US" sz="1800" dirty="0" smtClean="0"/>
              <a:t> is much like we would</a:t>
            </a:r>
          </a:p>
          <a:p>
            <a:pPr marL="0" indent="0">
              <a:buNone/>
            </a:pPr>
            <a:r>
              <a:rPr lang="en-US" sz="1800" dirty="0" smtClean="0"/>
              <a:t>expect in other programming languages. In particular, as shown in</a:t>
            </a:r>
          </a:p>
          <a:p>
            <a:pPr marL="0" indent="0">
              <a:buNone/>
            </a:pPr>
            <a:r>
              <a:rPr lang="en-US" sz="1800" dirty="0" smtClean="0"/>
              <a:t>Table A.1, AND has precedence over OR etc.</a:t>
            </a:r>
            <a:endParaRPr lang="en-US" sz="1800" dirty="0" smtClean="0">
              <a:solidFill>
                <a:schemeClr val="tx1"/>
              </a:solidFill>
              <a:latin typeface="+mn-lt"/>
              <a:ea typeface="+mn-ea"/>
              <a:cs typeface="+mn-cs"/>
            </a:endParaRPr>
          </a:p>
          <a:p>
            <a:pPr marL="0" indent="0">
              <a:buNone/>
            </a:pPr>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2489278" y="2286000"/>
            <a:ext cx="3768648" cy="353377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18</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err="1" smtClean="0"/>
              <a:t>SystemVerilog</a:t>
            </a:r>
            <a:r>
              <a:rPr lang="en-US" sz="3600" dirty="0" smtClean="0"/>
              <a:t> Numbers </a:t>
            </a:r>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t>As shown in Table A.3, </a:t>
            </a:r>
            <a:r>
              <a:rPr lang="en-US" sz="1800" dirty="0" err="1" smtClean="0"/>
              <a:t>SystemVerilog</a:t>
            </a:r>
            <a:r>
              <a:rPr lang="en-US" sz="1800" dirty="0" smtClean="0"/>
              <a:t> numbers can specify their base and size (the number of bits used to represent them). The format for declaring constants is </a:t>
            </a:r>
            <a:r>
              <a:rPr lang="en-US" sz="1800" dirty="0" err="1" smtClean="0"/>
              <a:t>N'Bvalue</a:t>
            </a:r>
            <a:r>
              <a:rPr lang="en-US" sz="1800" dirty="0" smtClean="0"/>
              <a:t>, where N is the size in bits, B is the base, and value gives the value. For example 9'h25 indicates a 9-bit number with a value of 2516 = 3710 = 0001001012. </a:t>
            </a:r>
            <a:r>
              <a:rPr lang="en-US" sz="1800" dirty="0" err="1" smtClean="0"/>
              <a:t>SystemVerilog</a:t>
            </a:r>
            <a:r>
              <a:rPr lang="en-US" sz="1800" dirty="0" smtClean="0"/>
              <a:t> supports 'b for binary (base 2), 'o for octal (base 8), 'd for decimal (base 10), and 'h for hexadecimal (base 16). If the base is omitted, the base defaults to decimal.</a:t>
            </a:r>
            <a:endParaRPr lang="en-US" sz="1800" dirty="0" smtClean="0">
              <a:solidFill>
                <a:schemeClr val="tx1"/>
              </a:solidFill>
              <a:latin typeface="+mn-lt"/>
              <a:ea typeface="+mn-ea"/>
              <a:cs typeface="+mn-cs"/>
            </a:endParaRPr>
          </a:p>
          <a:p>
            <a:pPr marL="0" indent="0">
              <a:buNone/>
            </a:pPr>
            <a:endParaRPr lang="en-US" sz="2000" dirty="0" smtClean="0"/>
          </a:p>
        </p:txBody>
      </p:sp>
      <p:pic>
        <p:nvPicPr>
          <p:cNvPr id="3074" name="Picture 2"/>
          <p:cNvPicPr>
            <a:picLocks noChangeAspect="1" noChangeArrowheads="1"/>
          </p:cNvPicPr>
          <p:nvPr/>
        </p:nvPicPr>
        <p:blipFill>
          <a:blip r:embed="rId3"/>
          <a:srcRect/>
          <a:stretch>
            <a:fillRect/>
          </a:stretch>
        </p:blipFill>
        <p:spPr bwMode="auto">
          <a:xfrm>
            <a:off x="2895599" y="3200400"/>
            <a:ext cx="4589721" cy="28194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19</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err="1" smtClean="0"/>
              <a:t>Zs</a:t>
            </a:r>
            <a:r>
              <a:rPr lang="en-US" sz="3600" dirty="0" smtClean="0"/>
              <a:t> and </a:t>
            </a:r>
            <a:r>
              <a:rPr lang="en-US" sz="3600" dirty="0" err="1" smtClean="0"/>
              <a:t>Xs</a:t>
            </a:r>
            <a:endParaRPr lang="en-US" sz="3600" dirty="0" smtClean="0"/>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t>HDL use z to indicate a floating value. z is particularly useful for describing a </a:t>
            </a:r>
            <a:r>
              <a:rPr lang="en-US" sz="1800" dirty="0" err="1" smtClean="0"/>
              <a:t>tristate</a:t>
            </a:r>
            <a:r>
              <a:rPr lang="en-US" sz="1800" dirty="0" smtClean="0"/>
              <a:t> buffer, whose output floats when the enable is 0. A bus can be driven by several </a:t>
            </a:r>
            <a:r>
              <a:rPr lang="en-US" sz="1800" dirty="0" err="1" smtClean="0"/>
              <a:t>tristate</a:t>
            </a:r>
            <a:r>
              <a:rPr lang="en-US" sz="1800" dirty="0" smtClean="0"/>
              <a:t> buffers, exactly one of which should be enabled.</a:t>
            </a:r>
          </a:p>
          <a:p>
            <a:pPr marL="0" indent="0">
              <a:buNone/>
            </a:pPr>
            <a:endParaRPr lang="en-US" sz="1800" dirty="0">
              <a:solidFill>
                <a:schemeClr val="tx1"/>
              </a:solidFill>
              <a:latin typeface="+mn-lt"/>
              <a:ea typeface="+mn-ea"/>
              <a:cs typeface="+mn-cs"/>
            </a:endParaRPr>
          </a:p>
          <a:p>
            <a:pPr marL="0" indent="0">
              <a:buNone/>
            </a:pPr>
            <a:r>
              <a:rPr lang="en-US" sz="1800" dirty="0"/>
              <a:t>module </a:t>
            </a:r>
            <a:r>
              <a:rPr lang="en-US" sz="1800" dirty="0" err="1" smtClean="0"/>
              <a:t>tristate</a:t>
            </a:r>
            <a:r>
              <a:rPr lang="en-US" sz="1800" dirty="0" smtClean="0"/>
              <a:t>(</a:t>
            </a:r>
            <a:r>
              <a:rPr lang="en-US" sz="1800" dirty="0"/>
              <a:t>	input logic </a:t>
            </a:r>
            <a:r>
              <a:rPr lang="en-US" sz="1800" dirty="0" smtClean="0"/>
              <a:t>[3:0] a,</a:t>
            </a:r>
            <a:endParaRPr lang="en-US" sz="1800" dirty="0"/>
          </a:p>
          <a:p>
            <a:pPr marL="0" indent="0">
              <a:buNone/>
            </a:pPr>
            <a:r>
              <a:rPr lang="en-US" sz="1800" dirty="0"/>
              <a:t>		</a:t>
            </a:r>
            <a:r>
              <a:rPr lang="en-US" sz="1800" dirty="0" smtClean="0"/>
              <a:t>input </a:t>
            </a:r>
            <a:r>
              <a:rPr lang="en-US" sz="1800" dirty="0"/>
              <a:t>logic </a:t>
            </a:r>
            <a:r>
              <a:rPr lang="en-US" sz="1800" dirty="0" smtClean="0"/>
              <a:t>en</a:t>
            </a:r>
          </a:p>
          <a:p>
            <a:pPr marL="0" indent="0">
              <a:buNone/>
            </a:pPr>
            <a:r>
              <a:rPr lang="en-US" sz="1800" dirty="0"/>
              <a:t>	</a:t>
            </a:r>
            <a:r>
              <a:rPr lang="en-US" sz="1800" dirty="0" smtClean="0"/>
              <a:t>	output tri [3:0] y);</a:t>
            </a:r>
            <a:endParaRPr lang="en-US" sz="1800" dirty="0"/>
          </a:p>
          <a:p>
            <a:pPr marL="0" indent="0">
              <a:buNone/>
            </a:pPr>
            <a:r>
              <a:rPr lang="en-US" sz="1800" dirty="0"/>
              <a:t>	</a:t>
            </a:r>
            <a:r>
              <a:rPr lang="en-US" sz="1800" dirty="0" smtClean="0"/>
              <a:t>assign y = en ? A : 4’bz;</a:t>
            </a:r>
            <a:endParaRPr lang="en-US" sz="1800" dirty="0"/>
          </a:p>
          <a:p>
            <a:pPr marL="0" indent="0">
              <a:buNone/>
            </a:pPr>
            <a:r>
              <a:rPr lang="en-US" sz="1800" dirty="0" err="1" smtClean="0"/>
              <a:t>endmodule</a:t>
            </a:r>
            <a:endParaRPr lang="en-US" sz="1800" dirty="0" smtClean="0"/>
          </a:p>
          <a:p>
            <a:r>
              <a:rPr lang="en-US" sz="1800" dirty="0" smtClean="0"/>
              <a:t>Notice </a:t>
            </a:r>
            <a:r>
              <a:rPr lang="en-US" sz="1800" dirty="0"/>
              <a:t>that y is declared as tri rather than logic. logic signals can only have a single driver</a:t>
            </a:r>
          </a:p>
          <a:p>
            <a:r>
              <a:rPr lang="en-US" sz="1800" dirty="0" smtClean="0"/>
              <a:t>Tristate busses can have multiple drivers, so they should be declared as net.</a:t>
            </a:r>
          </a:p>
          <a:p>
            <a:r>
              <a:rPr lang="en-US" sz="1800" dirty="0"/>
              <a:t> </a:t>
            </a:r>
            <a:r>
              <a:rPr lang="en-US" sz="1800" dirty="0" smtClean="0"/>
              <a:t>There are 2 types of net in System Verilog : tri and </a:t>
            </a:r>
            <a:r>
              <a:rPr lang="en-US" sz="1800" dirty="0" err="1" smtClean="0"/>
              <a:t>trireg</a:t>
            </a:r>
            <a:endParaRPr lang="en-US" sz="1800" dirty="0" smtClean="0"/>
          </a:p>
          <a:p>
            <a:r>
              <a:rPr lang="en-US" sz="1800" dirty="0"/>
              <a:t> </a:t>
            </a:r>
            <a:r>
              <a:rPr lang="en-US" sz="1800" dirty="0" smtClean="0"/>
              <a:t>If no driver is active, a tri floats (z) while a </a:t>
            </a:r>
            <a:r>
              <a:rPr lang="en-US" sz="1800" dirty="0" err="1" smtClean="0"/>
              <a:t>trireg</a:t>
            </a:r>
            <a:r>
              <a:rPr lang="en-US" sz="1800" dirty="0" smtClean="0"/>
              <a:t> retains the previous value.</a:t>
            </a:r>
            <a:endParaRPr lang="en-US" sz="1800" dirty="0"/>
          </a:p>
          <a:p>
            <a:pPr marL="0" indent="0">
              <a:buNone/>
            </a:pPr>
            <a:endParaRPr lang="en-US" sz="1800" dirty="0" smtClean="0">
              <a:solidFill>
                <a:schemeClr val="tx1"/>
              </a:solidFill>
              <a:latin typeface="+mn-lt"/>
              <a:ea typeface="+mn-ea"/>
              <a:cs typeface="+mn-cs"/>
            </a:endParaRPr>
          </a:p>
          <a:p>
            <a:pPr marL="0" indent="0">
              <a:buNone/>
            </a:pPr>
            <a:endParaRPr lang="en-US" sz="2000" dirty="0" smtClean="0"/>
          </a:p>
        </p:txBody>
      </p:sp>
      <p:pic>
        <p:nvPicPr>
          <p:cNvPr id="2" name="Picture 1"/>
          <p:cNvPicPr>
            <a:picLocks noChangeAspect="1"/>
          </p:cNvPicPr>
          <p:nvPr/>
        </p:nvPicPr>
        <p:blipFill>
          <a:blip r:embed="rId3"/>
          <a:stretch>
            <a:fillRect/>
          </a:stretch>
        </p:blipFill>
        <p:spPr>
          <a:xfrm>
            <a:off x="5029200" y="2514600"/>
            <a:ext cx="2768785" cy="851484"/>
          </a:xfrm>
          <a:prstGeom prst="rect">
            <a:avLst/>
          </a:prstGeom>
        </p:spPr>
      </p:pic>
    </p:spTree>
    <p:extLst>
      <p:ext uri="{BB962C8B-B14F-4D97-AF65-F5344CB8AC3E}">
        <p14:creationId xmlns:p14="http://schemas.microsoft.com/office/powerpoint/2010/main" val="811760840"/>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2</a:t>
            </a:fld>
            <a:endParaRPr lang="en-US"/>
          </a:p>
        </p:txBody>
      </p:sp>
      <p:grpSp>
        <p:nvGrpSpPr>
          <p:cNvPr id="43" name="Group 42"/>
          <p:cNvGrpSpPr/>
          <p:nvPr/>
        </p:nvGrpSpPr>
        <p:grpSpPr>
          <a:xfrm>
            <a:off x="806735" y="1295400"/>
            <a:ext cx="7680325" cy="4724400"/>
            <a:chOff x="457200" y="457200"/>
            <a:chExt cx="8137525" cy="5638800"/>
          </a:xfrm>
        </p:grpSpPr>
        <p:sp>
          <p:nvSpPr>
            <p:cNvPr id="13" name="Rectangle 12"/>
            <p:cNvSpPr>
              <a:spLocks noChangeArrowheads="1"/>
            </p:cNvSpPr>
            <p:nvPr/>
          </p:nvSpPr>
          <p:spPr bwMode="auto">
            <a:xfrm>
              <a:off x="1981200" y="914400"/>
              <a:ext cx="4267200" cy="304800"/>
            </a:xfrm>
            <a:prstGeom prst="rect">
              <a:avLst/>
            </a:prstGeom>
            <a:solidFill>
              <a:srgbClr val="FFFF00"/>
            </a:soli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000000"/>
                  </a:solidFill>
                  <a:latin typeface="Tahoma" pitchFamily="34" charset="0"/>
                  <a:ea typeface="ＭＳ Ｐゴシック" pitchFamily="16" charset="-128"/>
                </a:rPr>
                <a:t>Design Entry (Schematic/HDL)</a:t>
              </a:r>
            </a:p>
          </p:txBody>
        </p:sp>
        <p:grpSp>
          <p:nvGrpSpPr>
            <p:cNvPr id="42" name="Group 41"/>
            <p:cNvGrpSpPr/>
            <p:nvPr/>
          </p:nvGrpSpPr>
          <p:grpSpPr>
            <a:xfrm>
              <a:off x="457200" y="457200"/>
              <a:ext cx="8137525" cy="5638800"/>
              <a:chOff x="457200" y="457200"/>
              <a:chExt cx="8137525" cy="5638800"/>
            </a:xfrm>
          </p:grpSpPr>
          <p:sp>
            <p:nvSpPr>
              <p:cNvPr id="6" name="AutoShape 5"/>
              <p:cNvSpPr>
                <a:spLocks noChangeArrowheads="1"/>
              </p:cNvSpPr>
              <p:nvPr/>
            </p:nvSpPr>
            <p:spPr bwMode="auto">
              <a:xfrm>
                <a:off x="1981200" y="457200"/>
                <a:ext cx="4267200" cy="304800"/>
              </a:xfrm>
              <a:prstGeom prst="roundRect">
                <a:avLst>
                  <a:gd name="adj" fmla="val 16667"/>
                </a:avLst>
              </a:prstGeom>
              <a:solidFill>
                <a:srgbClr val="FFCCFF"/>
              </a:solidFill>
              <a:ln w="9525">
                <a:solidFill>
                  <a:schemeClr val="tx1"/>
                </a:solidFill>
                <a:round/>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000000"/>
                    </a:solidFill>
                    <a:latin typeface="Tahoma" pitchFamily="34" charset="0"/>
                    <a:ea typeface="ＭＳ Ｐゴシック" pitchFamily="16" charset="-128"/>
                  </a:rPr>
                  <a:t>Design Specifications</a:t>
                </a:r>
              </a:p>
            </p:txBody>
          </p:sp>
          <p:sp>
            <p:nvSpPr>
              <p:cNvPr id="7" name="AutoShape 19"/>
              <p:cNvSpPr>
                <a:spLocks noChangeArrowheads="1"/>
              </p:cNvSpPr>
              <p:nvPr/>
            </p:nvSpPr>
            <p:spPr bwMode="auto">
              <a:xfrm>
                <a:off x="7197725" y="1676400"/>
                <a:ext cx="1143000" cy="762000"/>
              </a:xfrm>
              <a:prstGeom prst="can">
                <a:avLst>
                  <a:gd name="adj" fmla="val 25000"/>
                </a:avLst>
              </a:prstGeom>
              <a:solidFill>
                <a:srgbClr val="CC99FF"/>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IN" altLang="en-US"/>
              </a:p>
            </p:txBody>
          </p:sp>
          <p:sp>
            <p:nvSpPr>
              <p:cNvPr id="8" name="Text Box 20"/>
              <p:cNvSpPr txBox="1">
                <a:spLocks noChangeArrowheads="1"/>
              </p:cNvSpPr>
              <p:nvPr/>
            </p:nvSpPr>
            <p:spPr bwMode="auto">
              <a:xfrm>
                <a:off x="7197725" y="1905000"/>
                <a:ext cx="11763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en-US" sz="1400" b="1" dirty="0"/>
                  <a:t>Technology</a:t>
                </a:r>
              </a:p>
              <a:p>
                <a:pPr algn="ctr" eaLnBrk="1" hangingPunct="1"/>
                <a:r>
                  <a:rPr lang="en-US" altLang="en-US" sz="1400" b="1" dirty="0"/>
                  <a:t>Library</a:t>
                </a:r>
              </a:p>
            </p:txBody>
          </p:sp>
          <p:sp>
            <p:nvSpPr>
              <p:cNvPr id="9" name="AutoShape 22"/>
              <p:cNvSpPr>
                <a:spLocks noChangeArrowheads="1"/>
              </p:cNvSpPr>
              <p:nvPr/>
            </p:nvSpPr>
            <p:spPr bwMode="auto">
              <a:xfrm>
                <a:off x="533400" y="4897438"/>
                <a:ext cx="1066800" cy="685800"/>
              </a:xfrm>
              <a:prstGeom prst="can">
                <a:avLst>
                  <a:gd name="adj" fmla="val 25000"/>
                </a:avLst>
              </a:prstGeom>
              <a:solidFill>
                <a:srgbClr val="CC99FF"/>
              </a:solidFill>
              <a:ln w="9525">
                <a:solidFill>
                  <a:schemeClr val="tx1"/>
                </a:solidFill>
                <a:round/>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IN" altLang="en-US"/>
              </a:p>
            </p:txBody>
          </p:sp>
          <p:sp>
            <p:nvSpPr>
              <p:cNvPr id="10" name="Text Box 23"/>
              <p:cNvSpPr txBox="1">
                <a:spLocks noChangeArrowheads="1"/>
              </p:cNvSpPr>
              <p:nvPr/>
            </p:nvSpPr>
            <p:spPr bwMode="auto">
              <a:xfrm>
                <a:off x="533400" y="5049838"/>
                <a:ext cx="10223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r>
                  <a:rPr lang="en-US" altLang="en-US" sz="1400" b="1" dirty="0"/>
                  <a:t>SDF &amp;</a:t>
                </a:r>
              </a:p>
              <a:p>
                <a:pPr algn="ctr" eaLnBrk="1" hangingPunct="1"/>
                <a:r>
                  <a:rPr lang="en-US" altLang="en-US" sz="1400" b="1" dirty="0" err="1"/>
                  <a:t>Parasitics</a:t>
                </a:r>
                <a:endParaRPr lang="en-US" altLang="en-US" sz="1400" b="1" dirty="0"/>
              </a:p>
            </p:txBody>
          </p:sp>
          <p:sp>
            <p:nvSpPr>
              <p:cNvPr id="11" name="Line 25"/>
              <p:cNvSpPr>
                <a:spLocks noChangeShapeType="1"/>
              </p:cNvSpPr>
              <p:nvPr/>
            </p:nvSpPr>
            <p:spPr bwMode="auto">
              <a:xfrm flipH="1">
                <a:off x="4111625" y="762000"/>
                <a:ext cx="3175" cy="1633538"/>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Line 26"/>
              <p:cNvSpPr>
                <a:spLocks noChangeShapeType="1"/>
              </p:cNvSpPr>
              <p:nvPr/>
            </p:nvSpPr>
            <p:spPr bwMode="auto">
              <a:xfrm>
                <a:off x="1295400" y="2395538"/>
                <a:ext cx="56388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Rectangle 13"/>
              <p:cNvSpPr>
                <a:spLocks noChangeArrowheads="1"/>
              </p:cNvSpPr>
              <p:nvPr/>
            </p:nvSpPr>
            <p:spPr bwMode="auto">
              <a:xfrm>
                <a:off x="1981200" y="1371600"/>
                <a:ext cx="4267200" cy="381000"/>
              </a:xfrm>
              <a:prstGeom prst="rect">
                <a:avLst/>
              </a:prstGeom>
              <a:gradFill rotWithShape="1">
                <a:gsLst>
                  <a:gs pos="0">
                    <a:srgbClr val="FFFF00"/>
                  </a:gs>
                  <a:gs pos="100000">
                    <a:schemeClr val="accent1"/>
                  </a:gs>
                </a:gsLst>
                <a:lin ang="5400000" scaled="1"/>
              </a:gra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FF0000"/>
                    </a:solidFill>
                    <a:latin typeface="Tahoma" pitchFamily="34" charset="0"/>
                    <a:ea typeface="ＭＳ Ｐゴシック" pitchFamily="16" charset="-128"/>
                  </a:rPr>
                  <a:t>Functional Verification &amp; Power Analysis</a:t>
                </a:r>
              </a:p>
            </p:txBody>
          </p:sp>
          <p:sp>
            <p:nvSpPr>
              <p:cNvPr id="15" name="Rectangle 14"/>
              <p:cNvSpPr>
                <a:spLocks noChangeArrowheads="1"/>
              </p:cNvSpPr>
              <p:nvPr/>
            </p:nvSpPr>
            <p:spPr bwMode="auto">
              <a:xfrm>
                <a:off x="1981200" y="1905000"/>
                <a:ext cx="4267200" cy="381000"/>
              </a:xfrm>
              <a:prstGeom prst="rect">
                <a:avLst/>
              </a:prstGeom>
              <a:solidFill>
                <a:srgbClr val="FFFF00"/>
              </a:soli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000000"/>
                    </a:solidFill>
                    <a:latin typeface="Tahoma" pitchFamily="34" charset="0"/>
                    <a:ea typeface="ＭＳ Ｐゴシック" pitchFamily="16" charset="-128"/>
                  </a:rPr>
                  <a:t>Logic &amp; Test Synthesis</a:t>
                </a:r>
              </a:p>
            </p:txBody>
          </p:sp>
          <p:sp>
            <p:nvSpPr>
              <p:cNvPr id="16" name="Line 27"/>
              <p:cNvSpPr>
                <a:spLocks noChangeShapeType="1"/>
              </p:cNvSpPr>
              <p:nvPr/>
            </p:nvSpPr>
            <p:spPr bwMode="auto">
              <a:xfrm>
                <a:off x="1295400" y="2395538"/>
                <a:ext cx="0" cy="107791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Line 28"/>
              <p:cNvSpPr>
                <a:spLocks noChangeShapeType="1"/>
              </p:cNvSpPr>
              <p:nvPr/>
            </p:nvSpPr>
            <p:spPr bwMode="auto">
              <a:xfrm>
                <a:off x="2895600" y="2395538"/>
                <a:ext cx="0" cy="107791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Line 29"/>
              <p:cNvSpPr>
                <a:spLocks noChangeShapeType="1"/>
              </p:cNvSpPr>
              <p:nvPr/>
            </p:nvSpPr>
            <p:spPr bwMode="auto">
              <a:xfrm>
                <a:off x="5029200" y="2395538"/>
                <a:ext cx="0" cy="107791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Line 30"/>
              <p:cNvSpPr>
                <a:spLocks noChangeShapeType="1"/>
              </p:cNvSpPr>
              <p:nvPr/>
            </p:nvSpPr>
            <p:spPr bwMode="auto">
              <a:xfrm>
                <a:off x="6934200" y="2395538"/>
                <a:ext cx="0" cy="1077912"/>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Line 31"/>
              <p:cNvSpPr>
                <a:spLocks noChangeShapeType="1"/>
              </p:cNvSpPr>
              <p:nvPr/>
            </p:nvSpPr>
            <p:spPr bwMode="auto">
              <a:xfrm>
                <a:off x="1295400" y="3470275"/>
                <a:ext cx="5638800" cy="0"/>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Line 32"/>
              <p:cNvSpPr>
                <a:spLocks noChangeShapeType="1"/>
              </p:cNvSpPr>
              <p:nvPr/>
            </p:nvSpPr>
            <p:spPr bwMode="auto">
              <a:xfrm>
                <a:off x="4114800" y="3471863"/>
                <a:ext cx="0" cy="2422525"/>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Rectangle 21"/>
              <p:cNvSpPr>
                <a:spLocks noChangeArrowheads="1"/>
              </p:cNvSpPr>
              <p:nvPr/>
            </p:nvSpPr>
            <p:spPr bwMode="auto">
              <a:xfrm>
                <a:off x="1981200" y="4100513"/>
                <a:ext cx="4191000" cy="369887"/>
              </a:xfrm>
              <a:prstGeom prst="rect">
                <a:avLst/>
              </a:prstGeom>
              <a:solidFill>
                <a:srgbClr val="FFCC99"/>
              </a:soli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000000"/>
                    </a:solidFill>
                    <a:latin typeface="Tahoma" pitchFamily="34" charset="0"/>
                    <a:ea typeface="ＭＳ Ｐゴシック" pitchFamily="16" charset="-128"/>
                  </a:rPr>
                  <a:t>Layout Design</a:t>
                </a:r>
              </a:p>
            </p:txBody>
          </p:sp>
          <p:sp>
            <p:nvSpPr>
              <p:cNvPr id="23" name="Rectangle 22"/>
              <p:cNvSpPr>
                <a:spLocks noChangeArrowheads="1"/>
              </p:cNvSpPr>
              <p:nvPr/>
            </p:nvSpPr>
            <p:spPr bwMode="auto">
              <a:xfrm>
                <a:off x="1981200" y="4638675"/>
                <a:ext cx="4191000" cy="369888"/>
              </a:xfrm>
              <a:prstGeom prst="rect">
                <a:avLst/>
              </a:prstGeom>
              <a:solidFill>
                <a:srgbClr val="FFCC99"/>
              </a:soli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000000"/>
                    </a:solidFill>
                    <a:latin typeface="Tahoma" pitchFamily="34" charset="0"/>
                    <a:ea typeface="ＭＳ Ｐゴシック" pitchFamily="16" charset="-128"/>
                  </a:rPr>
                  <a:t>Placement &amp; Routing</a:t>
                </a:r>
              </a:p>
            </p:txBody>
          </p:sp>
          <p:sp>
            <p:nvSpPr>
              <p:cNvPr id="24" name="Rectangle 23"/>
              <p:cNvSpPr>
                <a:spLocks noChangeArrowheads="1"/>
              </p:cNvSpPr>
              <p:nvPr/>
            </p:nvSpPr>
            <p:spPr bwMode="auto">
              <a:xfrm>
                <a:off x="457200" y="2593975"/>
                <a:ext cx="1219200" cy="762000"/>
              </a:xfrm>
              <a:prstGeom prst="rect">
                <a:avLst/>
              </a:prstGeom>
              <a:gradFill rotWithShape="1">
                <a:gsLst>
                  <a:gs pos="0">
                    <a:srgbClr val="FFFF00"/>
                  </a:gs>
                  <a:gs pos="100000">
                    <a:schemeClr val="accent1"/>
                  </a:gs>
                </a:gsLst>
                <a:lin ang="5400000" scaled="1"/>
              </a:gra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FF0000"/>
                    </a:solidFill>
                    <a:latin typeface="Tahoma" pitchFamily="34" charset="0"/>
                    <a:ea typeface="ＭＳ Ｐゴシック" pitchFamily="16" charset="-128"/>
                  </a:rPr>
                  <a:t>Static</a:t>
                </a:r>
              </a:p>
              <a:p>
                <a:pPr algn="ctr" eaLnBrk="0" hangingPunct="0">
                  <a:defRPr/>
                </a:pPr>
                <a:r>
                  <a:rPr lang="en-US" sz="1400" b="1" dirty="0">
                    <a:solidFill>
                      <a:srgbClr val="FF0000"/>
                    </a:solidFill>
                    <a:latin typeface="Tahoma" pitchFamily="34" charset="0"/>
                    <a:ea typeface="ＭＳ Ｐゴシック" pitchFamily="16" charset="-128"/>
                  </a:rPr>
                  <a:t>Timing</a:t>
                </a:r>
              </a:p>
              <a:p>
                <a:pPr algn="ctr" eaLnBrk="0" hangingPunct="0">
                  <a:defRPr/>
                </a:pPr>
                <a:r>
                  <a:rPr lang="en-US" sz="1400" b="1" dirty="0">
                    <a:solidFill>
                      <a:srgbClr val="FF0000"/>
                    </a:solidFill>
                    <a:latin typeface="Tahoma" pitchFamily="34" charset="0"/>
                    <a:ea typeface="ＭＳ Ｐゴシック" pitchFamily="16" charset="-128"/>
                  </a:rPr>
                  <a:t>Analysis</a:t>
                </a:r>
              </a:p>
            </p:txBody>
          </p:sp>
          <p:sp>
            <p:nvSpPr>
              <p:cNvPr id="25" name="Rectangle 24"/>
              <p:cNvSpPr>
                <a:spLocks noChangeArrowheads="1"/>
              </p:cNvSpPr>
              <p:nvPr/>
            </p:nvSpPr>
            <p:spPr bwMode="auto">
              <a:xfrm>
                <a:off x="2362200" y="2587625"/>
                <a:ext cx="1143000" cy="762000"/>
              </a:xfrm>
              <a:prstGeom prst="rect">
                <a:avLst/>
              </a:prstGeom>
              <a:gradFill rotWithShape="1">
                <a:gsLst>
                  <a:gs pos="0">
                    <a:srgbClr val="FFFF00"/>
                  </a:gs>
                  <a:gs pos="100000">
                    <a:schemeClr val="accent1"/>
                  </a:gs>
                </a:gsLst>
                <a:lin ang="5400000" scaled="1"/>
              </a:gra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FF0000"/>
                    </a:solidFill>
                    <a:latin typeface="Tahoma" pitchFamily="34" charset="0"/>
                    <a:ea typeface="ＭＳ Ｐゴシック" pitchFamily="16" charset="-128"/>
                  </a:rPr>
                  <a:t>Gate</a:t>
                </a:r>
              </a:p>
              <a:p>
                <a:pPr algn="ctr" eaLnBrk="0" hangingPunct="0">
                  <a:defRPr/>
                </a:pPr>
                <a:r>
                  <a:rPr lang="en-US" sz="1400" b="1" dirty="0">
                    <a:solidFill>
                      <a:srgbClr val="FF0000"/>
                    </a:solidFill>
                    <a:latin typeface="Tahoma" pitchFamily="34" charset="0"/>
                    <a:ea typeface="ＭＳ Ｐゴシック" pitchFamily="16" charset="-128"/>
                  </a:rPr>
                  <a:t>Level</a:t>
                </a:r>
              </a:p>
              <a:p>
                <a:pPr algn="ctr" eaLnBrk="0" hangingPunct="0">
                  <a:defRPr/>
                </a:pPr>
                <a:r>
                  <a:rPr lang="en-US" sz="1400" b="1" dirty="0">
                    <a:solidFill>
                      <a:srgbClr val="FF0000"/>
                    </a:solidFill>
                    <a:latin typeface="Tahoma" pitchFamily="34" charset="0"/>
                    <a:ea typeface="ＭＳ Ｐゴシック" pitchFamily="16" charset="-128"/>
                  </a:rPr>
                  <a:t>Simulation</a:t>
                </a:r>
              </a:p>
            </p:txBody>
          </p:sp>
          <p:sp>
            <p:nvSpPr>
              <p:cNvPr id="26" name="Rectangle 25"/>
              <p:cNvSpPr>
                <a:spLocks noChangeArrowheads="1"/>
              </p:cNvSpPr>
              <p:nvPr/>
            </p:nvSpPr>
            <p:spPr bwMode="auto">
              <a:xfrm>
                <a:off x="4419600" y="2593975"/>
                <a:ext cx="1143000" cy="762000"/>
              </a:xfrm>
              <a:prstGeom prst="rect">
                <a:avLst/>
              </a:prstGeom>
              <a:gradFill rotWithShape="1">
                <a:gsLst>
                  <a:gs pos="0">
                    <a:srgbClr val="FFFF00"/>
                  </a:gs>
                  <a:gs pos="100000">
                    <a:schemeClr val="accent1"/>
                  </a:gs>
                </a:gsLst>
                <a:lin ang="5400000" scaled="1"/>
              </a:gra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FF0000"/>
                    </a:solidFill>
                    <a:latin typeface="Tahoma" pitchFamily="34" charset="0"/>
                    <a:ea typeface="ＭＳ Ｐゴシック" pitchFamily="16" charset="-128"/>
                  </a:rPr>
                  <a:t>Formal</a:t>
                </a:r>
              </a:p>
              <a:p>
                <a:pPr algn="ctr" eaLnBrk="0" hangingPunct="0">
                  <a:defRPr/>
                </a:pPr>
                <a:r>
                  <a:rPr lang="en-US" sz="1400" b="1" dirty="0">
                    <a:solidFill>
                      <a:srgbClr val="FF0000"/>
                    </a:solidFill>
                    <a:latin typeface="Tahoma" pitchFamily="34" charset="0"/>
                    <a:ea typeface="ＭＳ Ｐゴシック" pitchFamily="16" charset="-128"/>
                  </a:rPr>
                  <a:t>Verification</a:t>
                </a:r>
              </a:p>
            </p:txBody>
          </p:sp>
          <p:sp>
            <p:nvSpPr>
              <p:cNvPr id="27" name="Rectangle 26"/>
              <p:cNvSpPr>
                <a:spLocks noChangeArrowheads="1"/>
              </p:cNvSpPr>
              <p:nvPr/>
            </p:nvSpPr>
            <p:spPr bwMode="auto">
              <a:xfrm>
                <a:off x="6324600" y="2593975"/>
                <a:ext cx="1066800" cy="762000"/>
              </a:xfrm>
              <a:prstGeom prst="rect">
                <a:avLst/>
              </a:prstGeom>
              <a:gradFill rotWithShape="1">
                <a:gsLst>
                  <a:gs pos="0">
                    <a:srgbClr val="FFFF00"/>
                  </a:gs>
                  <a:gs pos="100000">
                    <a:schemeClr val="accent1"/>
                  </a:gs>
                </a:gsLst>
                <a:lin ang="5400000" scaled="1"/>
              </a:gra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FF0000"/>
                    </a:solidFill>
                    <a:latin typeface="Tahoma" pitchFamily="34" charset="0"/>
                    <a:ea typeface="ＭＳ Ｐゴシック" pitchFamily="16" charset="-128"/>
                  </a:rPr>
                  <a:t>Power</a:t>
                </a:r>
              </a:p>
              <a:p>
                <a:pPr algn="ctr" eaLnBrk="0" hangingPunct="0">
                  <a:defRPr/>
                </a:pPr>
                <a:r>
                  <a:rPr lang="en-US" sz="1400" b="1" dirty="0">
                    <a:solidFill>
                      <a:srgbClr val="FF0000"/>
                    </a:solidFill>
                    <a:latin typeface="Tahoma" pitchFamily="34" charset="0"/>
                    <a:ea typeface="ＭＳ Ｐゴシック" pitchFamily="16" charset="-128"/>
                  </a:rPr>
                  <a:t>Estimation</a:t>
                </a:r>
              </a:p>
            </p:txBody>
          </p:sp>
          <p:sp>
            <p:nvSpPr>
              <p:cNvPr id="28" name="Line 33"/>
              <p:cNvSpPr>
                <a:spLocks noChangeShapeType="1"/>
              </p:cNvSpPr>
              <p:nvPr/>
            </p:nvSpPr>
            <p:spPr bwMode="auto">
              <a:xfrm flipH="1">
                <a:off x="6248400" y="2051050"/>
                <a:ext cx="935038"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Line 37"/>
              <p:cNvSpPr>
                <a:spLocks noChangeShapeType="1"/>
              </p:cNvSpPr>
              <p:nvPr/>
            </p:nvSpPr>
            <p:spPr bwMode="auto">
              <a:xfrm flipH="1">
                <a:off x="1614488" y="5353050"/>
                <a:ext cx="381000" cy="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Line 38"/>
              <p:cNvSpPr>
                <a:spLocks noChangeShapeType="1"/>
              </p:cNvSpPr>
              <p:nvPr/>
            </p:nvSpPr>
            <p:spPr bwMode="auto">
              <a:xfrm flipV="1">
                <a:off x="1076325" y="3355975"/>
                <a:ext cx="0" cy="1536700"/>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Rectangle 30"/>
              <p:cNvSpPr>
                <a:spLocks noChangeArrowheads="1"/>
              </p:cNvSpPr>
              <p:nvPr/>
            </p:nvSpPr>
            <p:spPr bwMode="auto">
              <a:xfrm>
                <a:off x="1981200" y="5213350"/>
                <a:ext cx="4191000" cy="369888"/>
              </a:xfrm>
              <a:prstGeom prst="rect">
                <a:avLst/>
              </a:prstGeom>
              <a:solidFill>
                <a:srgbClr val="FFCC99"/>
              </a:soli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FF0000"/>
                    </a:solidFill>
                    <a:latin typeface="Tahoma" pitchFamily="34" charset="0"/>
                    <a:ea typeface="ＭＳ Ｐゴシック" pitchFamily="16" charset="-128"/>
                  </a:rPr>
                  <a:t>Physical </a:t>
                </a:r>
                <a:r>
                  <a:rPr lang="en-US" sz="1400" b="1" dirty="0" smtClean="0">
                    <a:solidFill>
                      <a:srgbClr val="FF0000"/>
                    </a:solidFill>
                    <a:latin typeface="Tahoma" pitchFamily="34" charset="0"/>
                    <a:ea typeface="ＭＳ Ｐゴシック" pitchFamily="16" charset="-128"/>
                  </a:rPr>
                  <a:t>Verification (DRC &amp; LVS)</a:t>
                </a:r>
                <a:endParaRPr lang="en-US" sz="1400" b="1" dirty="0">
                  <a:solidFill>
                    <a:srgbClr val="FF0000"/>
                  </a:solidFill>
                  <a:latin typeface="Tahoma" pitchFamily="34" charset="0"/>
                  <a:ea typeface="ＭＳ Ｐゴシック" pitchFamily="16" charset="-128"/>
                </a:endParaRPr>
              </a:p>
            </p:txBody>
          </p:sp>
          <p:sp>
            <p:nvSpPr>
              <p:cNvPr id="32" name="Rectangle 31"/>
              <p:cNvSpPr>
                <a:spLocks noChangeArrowheads="1"/>
              </p:cNvSpPr>
              <p:nvPr/>
            </p:nvSpPr>
            <p:spPr bwMode="auto">
              <a:xfrm>
                <a:off x="1981200" y="5726113"/>
                <a:ext cx="4191000" cy="369887"/>
              </a:xfrm>
              <a:prstGeom prst="rect">
                <a:avLst/>
              </a:prstGeom>
              <a:solidFill>
                <a:srgbClr val="FFCC99"/>
              </a:soli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err="1">
                    <a:solidFill>
                      <a:srgbClr val="000000"/>
                    </a:solidFill>
                    <a:latin typeface="Tahoma" pitchFamily="34" charset="0"/>
                    <a:ea typeface="ＭＳ Ｐゴシック" pitchFamily="16" charset="-128"/>
                  </a:rPr>
                  <a:t>Tapeout</a:t>
                </a:r>
                <a:endParaRPr lang="en-US" sz="1400" b="1" dirty="0">
                  <a:solidFill>
                    <a:srgbClr val="000000"/>
                  </a:solidFill>
                  <a:latin typeface="Tahoma" pitchFamily="34" charset="0"/>
                  <a:ea typeface="ＭＳ Ｐゴシック" pitchFamily="16" charset="-128"/>
                </a:endParaRPr>
              </a:p>
            </p:txBody>
          </p:sp>
          <p:grpSp>
            <p:nvGrpSpPr>
              <p:cNvPr id="33" name="Group 32"/>
              <p:cNvGrpSpPr/>
              <p:nvPr/>
            </p:nvGrpSpPr>
            <p:grpSpPr>
              <a:xfrm>
                <a:off x="6400800" y="4648200"/>
                <a:ext cx="2193925" cy="1066800"/>
                <a:chOff x="6797675" y="5181600"/>
                <a:chExt cx="2193925" cy="1066800"/>
              </a:xfrm>
            </p:grpSpPr>
            <p:sp>
              <p:nvSpPr>
                <p:cNvPr id="35" name="Rectangle 34"/>
                <p:cNvSpPr>
                  <a:spLocks noChangeArrowheads="1"/>
                </p:cNvSpPr>
                <p:nvPr/>
              </p:nvSpPr>
              <p:spPr bwMode="auto">
                <a:xfrm>
                  <a:off x="6950075" y="5334000"/>
                  <a:ext cx="457200" cy="152400"/>
                </a:xfrm>
                <a:prstGeom prst="rect">
                  <a:avLst/>
                </a:prstGeom>
                <a:solidFill>
                  <a:srgbClr val="FFFF00"/>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IN" altLang="en-US"/>
                </a:p>
              </p:txBody>
            </p:sp>
            <p:sp>
              <p:nvSpPr>
                <p:cNvPr id="36" name="Rectangle 35"/>
                <p:cNvSpPr>
                  <a:spLocks noChangeArrowheads="1"/>
                </p:cNvSpPr>
                <p:nvPr/>
              </p:nvSpPr>
              <p:spPr bwMode="auto">
                <a:xfrm>
                  <a:off x="6950075" y="5638800"/>
                  <a:ext cx="457200" cy="152400"/>
                </a:xfrm>
                <a:prstGeom prst="rect">
                  <a:avLst/>
                </a:prstGeom>
                <a:solidFill>
                  <a:srgbClr val="FFCC99"/>
                </a:soli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IN" altLang="en-US"/>
                </a:p>
              </p:txBody>
            </p:sp>
            <p:sp>
              <p:nvSpPr>
                <p:cNvPr id="37" name="Rectangle 36"/>
                <p:cNvSpPr>
                  <a:spLocks noChangeArrowheads="1"/>
                </p:cNvSpPr>
                <p:nvPr/>
              </p:nvSpPr>
              <p:spPr bwMode="auto">
                <a:xfrm>
                  <a:off x="6797675" y="5181600"/>
                  <a:ext cx="2133600" cy="1066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IN" altLang="en-US"/>
                </a:p>
              </p:txBody>
            </p:sp>
            <p:sp>
              <p:nvSpPr>
                <p:cNvPr id="38" name="Text Box 44"/>
                <p:cNvSpPr txBox="1">
                  <a:spLocks noChangeArrowheads="1"/>
                </p:cNvSpPr>
                <p:nvPr/>
              </p:nvSpPr>
              <p:spPr bwMode="auto">
                <a:xfrm>
                  <a:off x="7407275" y="5280025"/>
                  <a:ext cx="9064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200" b="1"/>
                    <a:t>Front End</a:t>
                  </a:r>
                </a:p>
              </p:txBody>
            </p:sp>
            <p:sp>
              <p:nvSpPr>
                <p:cNvPr id="39" name="Rectangle 38"/>
                <p:cNvSpPr>
                  <a:spLocks noChangeArrowheads="1"/>
                </p:cNvSpPr>
                <p:nvPr/>
              </p:nvSpPr>
              <p:spPr bwMode="auto">
                <a:xfrm>
                  <a:off x="6950075" y="5943600"/>
                  <a:ext cx="457200" cy="152400"/>
                </a:xfrm>
                <a:prstGeom prst="rect">
                  <a:avLst/>
                </a:prstGeom>
                <a:gradFill rotWithShape="1">
                  <a:gsLst>
                    <a:gs pos="0">
                      <a:srgbClr val="FFFF00"/>
                    </a:gs>
                    <a:gs pos="100000">
                      <a:schemeClr val="accent1"/>
                    </a:gs>
                  </a:gsLst>
                  <a:lin ang="5400000" scaled="1"/>
                </a:gradFill>
                <a:ln w="9525">
                  <a:solidFill>
                    <a:schemeClr val="tx1"/>
                  </a:solidFill>
                  <a:miter lim="800000"/>
                  <a:headEnd/>
                  <a:tailEnd/>
                </a:ln>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endParaRPr lang="en-IN" altLang="en-US"/>
                </a:p>
              </p:txBody>
            </p:sp>
            <p:sp>
              <p:nvSpPr>
                <p:cNvPr id="40" name="Text Box 46"/>
                <p:cNvSpPr txBox="1">
                  <a:spLocks noChangeArrowheads="1"/>
                </p:cNvSpPr>
                <p:nvPr/>
              </p:nvSpPr>
              <p:spPr bwMode="auto">
                <a:xfrm>
                  <a:off x="7407275" y="5584825"/>
                  <a:ext cx="8778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200" b="1"/>
                    <a:t>Back End</a:t>
                  </a:r>
                </a:p>
              </p:txBody>
            </p:sp>
            <p:sp>
              <p:nvSpPr>
                <p:cNvPr id="41" name="Text Box 47"/>
                <p:cNvSpPr txBox="1">
                  <a:spLocks noChangeArrowheads="1"/>
                </p:cNvSpPr>
                <p:nvPr/>
              </p:nvSpPr>
              <p:spPr bwMode="auto">
                <a:xfrm>
                  <a:off x="7407275" y="5889625"/>
                  <a:ext cx="15843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en-US" sz="1200" b="1"/>
                    <a:t>Verification Signoff</a:t>
                  </a:r>
                </a:p>
              </p:txBody>
            </p:sp>
          </p:grpSp>
          <p:sp>
            <p:nvSpPr>
              <p:cNvPr id="34" name="Rectangle 33"/>
              <p:cNvSpPr>
                <a:spLocks noChangeArrowheads="1"/>
              </p:cNvSpPr>
              <p:nvPr/>
            </p:nvSpPr>
            <p:spPr bwMode="auto">
              <a:xfrm>
                <a:off x="1993900" y="3600450"/>
                <a:ext cx="4191000" cy="369888"/>
              </a:xfrm>
              <a:prstGeom prst="rect">
                <a:avLst/>
              </a:prstGeom>
              <a:solidFill>
                <a:srgbClr val="FFCC99"/>
              </a:solidFill>
              <a:ln w="9525">
                <a:solidFill>
                  <a:schemeClr val="tx1"/>
                </a:solidFill>
                <a:miter lim="800000"/>
                <a:headEnd/>
                <a:tailEnd/>
              </a:ln>
              <a:effectLst>
                <a:outerShdw dist="20000" dir="5400000" rotWithShape="0">
                  <a:srgbClr val="808080">
                    <a:alpha val="37999"/>
                  </a:srgbClr>
                </a:outerShdw>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0" hangingPunct="0">
                  <a:defRPr/>
                </a:pPr>
                <a:r>
                  <a:rPr lang="en-US" sz="1400" b="1" dirty="0">
                    <a:solidFill>
                      <a:srgbClr val="000000"/>
                    </a:solidFill>
                    <a:latin typeface="Tahoma" pitchFamily="34" charset="0"/>
                    <a:ea typeface="ＭＳ Ｐゴシック" pitchFamily="16" charset="-128"/>
                  </a:rPr>
                  <a:t>Floor Planning &amp; CTS</a:t>
                </a:r>
              </a:p>
            </p:txBody>
          </p:sp>
        </p:grpSp>
      </p:grpSp>
      <p:sp>
        <p:nvSpPr>
          <p:cNvPr id="44" name="Rectangle 2"/>
          <p:cNvSpPr>
            <a:spLocks noGrp="1" noChangeArrowheads="1"/>
          </p:cNvSpPr>
          <p:nvPr>
            <p:ph type="title"/>
          </p:nvPr>
        </p:nvSpPr>
        <p:spPr>
          <a:xfrm>
            <a:off x="685800" y="381000"/>
            <a:ext cx="7772400" cy="685800"/>
          </a:xfrm>
        </p:spPr>
        <p:txBody>
          <a:bodyPr/>
          <a:lstStyle/>
          <a:p>
            <a:pPr eaLnBrk="1" hangingPunct="1"/>
            <a:r>
              <a:rPr lang="en-US" dirty="0" smtClean="0"/>
              <a:t>VLSI Design Flow</a:t>
            </a:r>
          </a:p>
        </p:txBody>
      </p:sp>
      <p:cxnSp>
        <p:nvCxnSpPr>
          <p:cNvPr id="45" name="Straight Connector 44"/>
          <p:cNvCxnSpPr/>
          <p:nvPr/>
        </p:nvCxnSpPr>
        <p:spPr>
          <a:xfrm>
            <a:off x="1629306" y="3810000"/>
            <a:ext cx="0" cy="457200"/>
          </a:xfrm>
          <a:prstGeom prst="line">
            <a:avLst/>
          </a:prstGeom>
          <a:ln w="25400">
            <a:headEnd type="arrow"/>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629306" y="4300405"/>
            <a:ext cx="2657998" cy="0"/>
          </a:xfrm>
          <a:prstGeom prst="line">
            <a:avLst/>
          </a:prstGeom>
          <a:ln w="25400">
            <a:headEnd type="none"/>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1612075" y="4724400"/>
            <a:ext cx="2657998" cy="0"/>
          </a:xfrm>
          <a:prstGeom prst="line">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1612075" y="4300405"/>
            <a:ext cx="17231" cy="42399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284361"/>
      </p:ext>
    </p:extLst>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20</a:t>
            </a:fld>
            <a:endParaRPr lang="en-US"/>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Bit </a:t>
            </a:r>
            <a:r>
              <a:rPr lang="en-US" sz="3600" dirty="0" err="1" smtClean="0"/>
              <a:t>Swizzling</a:t>
            </a:r>
            <a:endParaRPr lang="en-US" sz="3600" dirty="0" smtClean="0"/>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t>Often it is necessary to operate on a subset of a bus or to concatenate i.e., join together , signals to form busses. These operations are collectively known as bit </a:t>
            </a:r>
            <a:r>
              <a:rPr lang="en-US" sz="1800" dirty="0" err="1" smtClean="0"/>
              <a:t>swizzling</a:t>
            </a:r>
            <a:r>
              <a:rPr lang="en-US" sz="1800" dirty="0" smtClean="0"/>
              <a:t>.</a:t>
            </a:r>
          </a:p>
          <a:p>
            <a:pPr marL="0" indent="0">
              <a:buNone/>
            </a:pPr>
            <a:r>
              <a:rPr lang="en-US" sz="1800" dirty="0" smtClean="0">
                <a:solidFill>
                  <a:schemeClr val="tx1"/>
                </a:solidFill>
                <a:latin typeface="+mn-lt"/>
                <a:ea typeface="+mn-ea"/>
                <a:cs typeface="+mn-cs"/>
              </a:rPr>
              <a:t>In example below y is given the 9-bit value c2c1d0d0d0c0101 using bit </a:t>
            </a:r>
            <a:r>
              <a:rPr lang="en-US" sz="1800" dirty="0" err="1" smtClean="0">
                <a:solidFill>
                  <a:schemeClr val="tx1"/>
                </a:solidFill>
                <a:latin typeface="+mn-lt"/>
                <a:ea typeface="+mn-ea"/>
                <a:cs typeface="+mn-cs"/>
              </a:rPr>
              <a:t>swizzling</a:t>
            </a:r>
            <a:r>
              <a:rPr lang="en-US" sz="1800" dirty="0" smtClean="0">
                <a:solidFill>
                  <a:schemeClr val="tx1"/>
                </a:solidFill>
                <a:latin typeface="+mn-lt"/>
                <a:ea typeface="+mn-ea"/>
                <a:cs typeface="+mn-cs"/>
              </a:rPr>
              <a:t> operation</a:t>
            </a:r>
          </a:p>
          <a:p>
            <a:pPr marL="0" indent="0">
              <a:buNone/>
            </a:pPr>
            <a:endParaRPr lang="en-US" sz="800" dirty="0">
              <a:solidFill>
                <a:schemeClr val="tx1"/>
              </a:solidFill>
              <a:latin typeface="+mn-lt"/>
              <a:ea typeface="+mn-ea"/>
              <a:cs typeface="+mn-cs"/>
            </a:endParaRPr>
          </a:p>
          <a:p>
            <a:pPr marL="0" indent="0">
              <a:buNone/>
            </a:pPr>
            <a:r>
              <a:rPr lang="en-US" sz="1800" dirty="0" smtClean="0"/>
              <a:t>    assign y = {c[2:1], {3{d[0]}}, c[0], 3’b101};</a:t>
            </a:r>
          </a:p>
          <a:p>
            <a:pPr marL="0" indent="0">
              <a:buNone/>
            </a:pPr>
            <a:endParaRPr lang="en-US" sz="1800" dirty="0" smtClean="0"/>
          </a:p>
          <a:p>
            <a:r>
              <a:rPr lang="en-US" sz="1800" dirty="0" smtClean="0"/>
              <a:t>The </a:t>
            </a:r>
            <a:r>
              <a:rPr lang="en-US" sz="1800" dirty="0"/>
              <a:t>{} operate is used to concatenate busses.</a:t>
            </a:r>
          </a:p>
          <a:p>
            <a:r>
              <a:rPr lang="en-US" sz="1800" dirty="0" smtClean="0"/>
              <a:t>Note that it was critical to specify the length of 3 bits in the </a:t>
            </a:r>
            <a:r>
              <a:rPr lang="en-US" sz="1800" dirty="0" err="1" smtClean="0"/>
              <a:t>cosntant</a:t>
            </a:r>
            <a:endParaRPr lang="en-US" sz="1800" dirty="0"/>
          </a:p>
          <a:p>
            <a:pPr marL="0" indent="0">
              <a:buNone/>
            </a:pPr>
            <a:r>
              <a:rPr lang="en-US" sz="1800" dirty="0" smtClean="0">
                <a:solidFill>
                  <a:schemeClr val="tx1"/>
                </a:solidFill>
                <a:latin typeface="+mn-lt"/>
                <a:ea typeface="+mn-ea"/>
                <a:cs typeface="+mn-cs"/>
              </a:rPr>
              <a:t>Example below shows how to split an output into 2 pieces using bit </a:t>
            </a:r>
            <a:r>
              <a:rPr lang="en-US" sz="1800" dirty="0" err="1" smtClean="0">
                <a:solidFill>
                  <a:schemeClr val="tx1"/>
                </a:solidFill>
                <a:latin typeface="+mn-lt"/>
                <a:ea typeface="+mn-ea"/>
                <a:cs typeface="+mn-cs"/>
              </a:rPr>
              <a:t>swizzling</a:t>
            </a:r>
            <a:endParaRPr lang="en-US" sz="1800" dirty="0" smtClean="0">
              <a:solidFill>
                <a:schemeClr val="tx1"/>
              </a:solidFill>
              <a:latin typeface="+mn-lt"/>
              <a:ea typeface="+mn-ea"/>
              <a:cs typeface="+mn-cs"/>
            </a:endParaRPr>
          </a:p>
          <a:p>
            <a:pPr marL="0" indent="0">
              <a:buNone/>
            </a:pPr>
            <a:r>
              <a:rPr lang="en-US" sz="2000" dirty="0"/>
              <a:t>m</a:t>
            </a:r>
            <a:r>
              <a:rPr lang="en-US" sz="2000" dirty="0" smtClean="0"/>
              <a:t>odule </a:t>
            </a:r>
            <a:r>
              <a:rPr lang="en-US" sz="2000" dirty="0" err="1" smtClean="0"/>
              <a:t>mul</a:t>
            </a:r>
            <a:r>
              <a:rPr lang="en-US" sz="2000" dirty="0" smtClean="0"/>
              <a:t> ( input logic [7:0] </a:t>
            </a:r>
            <a:r>
              <a:rPr lang="en-US" sz="2000" dirty="0" err="1" smtClean="0"/>
              <a:t>a,b</a:t>
            </a:r>
            <a:r>
              <a:rPr lang="en-US" sz="2000" dirty="0" smtClean="0"/>
              <a:t>,</a:t>
            </a:r>
          </a:p>
          <a:p>
            <a:pPr marL="0" indent="0">
              <a:buNone/>
            </a:pPr>
            <a:r>
              <a:rPr lang="en-US" sz="2000" dirty="0"/>
              <a:t> </a:t>
            </a:r>
            <a:r>
              <a:rPr lang="en-US" sz="2000" dirty="0" smtClean="0"/>
              <a:t>                     output logic [7:0] upper, lower);</a:t>
            </a:r>
          </a:p>
          <a:p>
            <a:pPr marL="0" indent="0">
              <a:buNone/>
            </a:pPr>
            <a:r>
              <a:rPr lang="en-US" sz="2000" dirty="0"/>
              <a:t> </a:t>
            </a:r>
            <a:r>
              <a:rPr lang="en-US" sz="2000" dirty="0" smtClean="0"/>
              <a:t>   assign {upper, lower} = a*b;</a:t>
            </a:r>
          </a:p>
          <a:p>
            <a:pPr marL="0" indent="0">
              <a:buNone/>
            </a:pPr>
            <a:r>
              <a:rPr lang="en-US" sz="2000" dirty="0" err="1" smtClean="0"/>
              <a:t>endmodule</a:t>
            </a:r>
            <a:endParaRPr lang="en-US" sz="2000" dirty="0" smtClean="0"/>
          </a:p>
        </p:txBody>
      </p:sp>
      <p:pic>
        <p:nvPicPr>
          <p:cNvPr id="3" name="Picture 2"/>
          <p:cNvPicPr>
            <a:picLocks noChangeAspect="1"/>
          </p:cNvPicPr>
          <p:nvPr/>
        </p:nvPicPr>
        <p:blipFill>
          <a:blip r:embed="rId3"/>
          <a:stretch>
            <a:fillRect/>
          </a:stretch>
        </p:blipFill>
        <p:spPr>
          <a:xfrm>
            <a:off x="5135658" y="5105400"/>
            <a:ext cx="3322542" cy="892031"/>
          </a:xfrm>
          <a:prstGeom prst="rect">
            <a:avLst/>
          </a:prstGeom>
        </p:spPr>
      </p:pic>
    </p:spTree>
    <p:extLst>
      <p:ext uri="{BB962C8B-B14F-4D97-AF65-F5344CB8AC3E}">
        <p14:creationId xmlns:p14="http://schemas.microsoft.com/office/powerpoint/2010/main" val="1470055565"/>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21</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Delays</a:t>
            </a:r>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t>HDL statements may be associated with delays specified in arbitrary units. They are helpful during simulation to predict how fast a circuit will work (if you specify meaningful delays) and also for debugging purposes to understand cause and effect (deducing the source of a bad output is tricky if all signals change simultaneously in the simulation results). These delays are ignored during synthesis; the delay of a gate produced by the synthesizer depends on its </a:t>
            </a:r>
            <a:r>
              <a:rPr lang="en-US" sz="1800" dirty="0" err="1" smtClean="0"/>
              <a:t>tpd</a:t>
            </a:r>
            <a:r>
              <a:rPr lang="en-US" sz="1800" dirty="0" smtClean="0"/>
              <a:t> and </a:t>
            </a:r>
            <a:r>
              <a:rPr lang="en-US" sz="1800" dirty="0" err="1" smtClean="0"/>
              <a:t>tcd</a:t>
            </a:r>
            <a:r>
              <a:rPr lang="en-US" sz="1800" dirty="0" smtClean="0"/>
              <a:t> specifications, not on numbers in HDL code.</a:t>
            </a:r>
          </a:p>
          <a:p>
            <a:pPr>
              <a:buNone/>
            </a:pPr>
            <a:r>
              <a:rPr lang="en-US" sz="1800" i="1" dirty="0" smtClean="0"/>
              <a:t>timescale 1ns/1ps</a:t>
            </a:r>
          </a:p>
          <a:p>
            <a:pPr>
              <a:buNone/>
            </a:pPr>
            <a:r>
              <a:rPr lang="en-US" sz="1800" i="1" dirty="0" smtClean="0"/>
              <a:t>module example(	input logic a, b, c, output logic y);</a:t>
            </a:r>
          </a:p>
          <a:p>
            <a:pPr>
              <a:buNone/>
            </a:pPr>
            <a:r>
              <a:rPr lang="en-US" sz="1800" i="1" dirty="0" smtClean="0"/>
              <a:t>	logic </a:t>
            </a:r>
            <a:r>
              <a:rPr lang="en-US" sz="1800" i="1" dirty="0" err="1" smtClean="0"/>
              <a:t>ab</a:t>
            </a:r>
            <a:r>
              <a:rPr lang="en-US" sz="1800" i="1" dirty="0" smtClean="0"/>
              <a:t>, bb, </a:t>
            </a:r>
            <a:r>
              <a:rPr lang="en-US" sz="1800" i="1" dirty="0" err="1" smtClean="0"/>
              <a:t>cb</a:t>
            </a:r>
            <a:r>
              <a:rPr lang="en-US" sz="1800" i="1" dirty="0" smtClean="0"/>
              <a:t>, n1, n2, n3;</a:t>
            </a:r>
          </a:p>
          <a:p>
            <a:pPr>
              <a:buNone/>
            </a:pPr>
            <a:r>
              <a:rPr lang="en-US" sz="1800" i="1" dirty="0" smtClean="0"/>
              <a:t>	assign #1 {</a:t>
            </a:r>
            <a:r>
              <a:rPr lang="en-US" sz="1800" i="1" dirty="0" err="1" smtClean="0"/>
              <a:t>ab</a:t>
            </a:r>
            <a:r>
              <a:rPr lang="en-US" sz="1800" i="1" dirty="0" smtClean="0"/>
              <a:t>, bb, </a:t>
            </a:r>
            <a:r>
              <a:rPr lang="en-US" sz="1800" i="1" dirty="0" err="1" smtClean="0"/>
              <a:t>cb</a:t>
            </a:r>
            <a:r>
              <a:rPr lang="en-US" sz="1800" i="1" dirty="0" smtClean="0"/>
              <a:t>} = ~{a, b, c};</a:t>
            </a:r>
          </a:p>
          <a:p>
            <a:pPr>
              <a:buNone/>
            </a:pPr>
            <a:r>
              <a:rPr lang="en-US" sz="1800" i="1" dirty="0" smtClean="0"/>
              <a:t>	assign #2 n1 = </a:t>
            </a:r>
            <a:r>
              <a:rPr lang="en-US" sz="1800" i="1" dirty="0" err="1" smtClean="0"/>
              <a:t>ab</a:t>
            </a:r>
            <a:r>
              <a:rPr lang="en-US" sz="1800" i="1" dirty="0" smtClean="0"/>
              <a:t> &amp; bb &amp; </a:t>
            </a:r>
            <a:r>
              <a:rPr lang="en-US" sz="1800" i="1" dirty="0" err="1" smtClean="0"/>
              <a:t>cb</a:t>
            </a:r>
            <a:r>
              <a:rPr lang="en-US" sz="1800" i="1" dirty="0" smtClean="0"/>
              <a:t>;</a:t>
            </a:r>
          </a:p>
          <a:p>
            <a:pPr>
              <a:buNone/>
            </a:pPr>
            <a:r>
              <a:rPr lang="en-US" sz="1800" i="1" dirty="0" smtClean="0"/>
              <a:t>	assign #2 n2 = a &amp; bb &amp; </a:t>
            </a:r>
            <a:r>
              <a:rPr lang="en-US" sz="1800" i="1" dirty="0" err="1" smtClean="0"/>
              <a:t>cb</a:t>
            </a:r>
            <a:r>
              <a:rPr lang="en-US" sz="1800" i="1" dirty="0" smtClean="0"/>
              <a:t>;</a:t>
            </a:r>
          </a:p>
          <a:p>
            <a:pPr>
              <a:buNone/>
            </a:pPr>
            <a:r>
              <a:rPr lang="en-US" sz="1800" i="1" dirty="0" smtClean="0"/>
              <a:t>	assign #2 n3 = a &amp; bb &amp; c;</a:t>
            </a:r>
          </a:p>
          <a:p>
            <a:pPr>
              <a:buNone/>
            </a:pPr>
            <a:r>
              <a:rPr lang="en-US" sz="1800" i="1" dirty="0" smtClean="0"/>
              <a:t>	assign #4 y = n1 | n2 | n3;</a:t>
            </a:r>
          </a:p>
          <a:p>
            <a:pPr>
              <a:buNone/>
            </a:pPr>
            <a:r>
              <a:rPr lang="en-US" sz="1800" i="1" dirty="0" err="1" smtClean="0"/>
              <a:t>endmodule</a:t>
            </a:r>
            <a:endParaRPr lang="en-US" sz="1800" i="1" dirty="0" smtClean="0"/>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22</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Structural Modeling</a:t>
            </a:r>
            <a:endParaRPr lang="en-US" sz="3600" dirty="0" smtClean="0"/>
          </a:p>
        </p:txBody>
      </p:sp>
      <p:sp>
        <p:nvSpPr>
          <p:cNvPr id="29701" name="Rectangle 3"/>
          <p:cNvSpPr>
            <a:spLocks noGrp="1" noChangeArrowheads="1"/>
          </p:cNvSpPr>
          <p:nvPr>
            <p:ph type="body" idx="1"/>
          </p:nvPr>
        </p:nvSpPr>
        <p:spPr>
          <a:xfrm>
            <a:off x="533400" y="1219200"/>
            <a:ext cx="8229600" cy="4876800"/>
          </a:xfrm>
        </p:spPr>
        <p:txBody>
          <a:bodyPr/>
          <a:lstStyle/>
          <a:p>
            <a:pPr marL="0" indent="0">
              <a:buNone/>
            </a:pPr>
            <a:r>
              <a:rPr lang="en-US" sz="1800" dirty="0" smtClean="0"/>
              <a:t>This section examines structural modeling, </a:t>
            </a:r>
          </a:p>
          <a:p>
            <a:pPr marL="0" indent="0">
              <a:buNone/>
            </a:pPr>
            <a:r>
              <a:rPr lang="en-US" sz="1800" dirty="0" smtClean="0"/>
              <a:t>Example below shows how to assemble a 4:1 multiplexer from three 2:1 multiplexers. Each copy of the 2:1 multiplexer is called an instance. Multiple instances of the same module are distinguished by distinct names. This is an example of regularity, in which the 2:1 multiplexer is reused three times.</a:t>
            </a:r>
          </a:p>
          <a:p>
            <a:pPr marL="0" indent="0">
              <a:buNone/>
            </a:pPr>
            <a:r>
              <a:rPr lang="en-US" sz="1800" i="1" dirty="0" smtClean="0"/>
              <a:t>module mux4(	input logic [3:0] d0, d1, d2, d3,</a:t>
            </a:r>
          </a:p>
          <a:p>
            <a:pPr marL="0" indent="0">
              <a:buNone/>
            </a:pPr>
            <a:r>
              <a:rPr lang="en-US" sz="1800" i="1" dirty="0" smtClean="0"/>
              <a:t>		input logic [1:0] s,</a:t>
            </a:r>
          </a:p>
          <a:p>
            <a:pPr marL="0" indent="0">
              <a:buNone/>
            </a:pPr>
            <a:r>
              <a:rPr lang="en-US" sz="1800" i="1" dirty="0" smtClean="0"/>
              <a:t>		output logic [3:0] y);</a:t>
            </a:r>
          </a:p>
          <a:p>
            <a:pPr marL="0" indent="0">
              <a:buNone/>
            </a:pPr>
            <a:r>
              <a:rPr lang="en-US" sz="1800" i="1" dirty="0" smtClean="0"/>
              <a:t>logic [3:0] low, high;</a:t>
            </a:r>
          </a:p>
          <a:p>
            <a:pPr marL="0" indent="0">
              <a:buNone/>
            </a:pPr>
            <a:r>
              <a:rPr lang="en-US" sz="1800" i="1" dirty="0" smtClean="0"/>
              <a:t>mux2 </a:t>
            </a:r>
            <a:r>
              <a:rPr lang="en-US" sz="1800" i="1" dirty="0" err="1" smtClean="0"/>
              <a:t>lowmux</a:t>
            </a:r>
            <a:r>
              <a:rPr lang="en-US" sz="1800" i="1" dirty="0" smtClean="0"/>
              <a:t>(d0, d1, s[0], low);</a:t>
            </a:r>
          </a:p>
          <a:p>
            <a:pPr marL="0" indent="0">
              <a:buNone/>
            </a:pPr>
            <a:r>
              <a:rPr lang="en-US" sz="1800" i="1" dirty="0" smtClean="0"/>
              <a:t>mux2 </a:t>
            </a:r>
            <a:r>
              <a:rPr lang="en-US" sz="1800" i="1" dirty="0" err="1" smtClean="0"/>
              <a:t>highmux</a:t>
            </a:r>
            <a:r>
              <a:rPr lang="en-US" sz="1800" i="1" dirty="0" smtClean="0"/>
              <a:t>(d2, d3, s[0], high);</a:t>
            </a:r>
          </a:p>
          <a:p>
            <a:pPr marL="0" indent="0">
              <a:buNone/>
            </a:pPr>
            <a:r>
              <a:rPr lang="en-US" sz="1800" i="1" dirty="0" smtClean="0"/>
              <a:t>mux2 </a:t>
            </a:r>
            <a:r>
              <a:rPr lang="en-US" sz="1800" i="1" dirty="0" err="1" smtClean="0"/>
              <a:t>finalmux</a:t>
            </a:r>
            <a:r>
              <a:rPr lang="en-US" sz="1800" i="1" dirty="0" smtClean="0"/>
              <a:t>(low, high, s[1], y);</a:t>
            </a:r>
          </a:p>
          <a:p>
            <a:pPr marL="0" indent="0">
              <a:buNone/>
            </a:pPr>
            <a:r>
              <a:rPr lang="en-US" sz="1800" i="1" dirty="0" err="1" smtClean="0"/>
              <a:t>endmodule</a:t>
            </a:r>
            <a:endParaRPr lang="en-US" sz="1800" i="1" dirty="0" smtClean="0"/>
          </a:p>
          <a:p>
            <a:pPr marL="0" indent="0">
              <a:buNone/>
            </a:pPr>
            <a:r>
              <a:rPr lang="en-US" sz="1800" dirty="0" smtClean="0"/>
              <a:t>The three mux2 instances are called </a:t>
            </a:r>
            <a:r>
              <a:rPr lang="en-US" sz="1800" dirty="0" err="1" smtClean="0"/>
              <a:t>lowmux</a:t>
            </a:r>
            <a:r>
              <a:rPr lang="en-US" sz="1800" dirty="0" smtClean="0"/>
              <a:t>, </a:t>
            </a:r>
            <a:r>
              <a:rPr lang="en-US" sz="1800" dirty="0" err="1" smtClean="0"/>
              <a:t>highmux</a:t>
            </a:r>
            <a:r>
              <a:rPr lang="en-US" sz="1800" dirty="0" smtClean="0"/>
              <a:t>, and </a:t>
            </a:r>
            <a:r>
              <a:rPr lang="en-US" sz="1800" dirty="0" err="1" smtClean="0"/>
              <a:t>finalmux</a:t>
            </a:r>
            <a:r>
              <a:rPr lang="en-US" sz="1800" dirty="0" smtClean="0"/>
              <a:t>. The mux2 module must be defined elsewhere in the </a:t>
            </a:r>
            <a:r>
              <a:rPr lang="en-US" sz="1800" dirty="0" err="1" smtClean="0"/>
              <a:t>SystemVerilog</a:t>
            </a:r>
            <a:r>
              <a:rPr lang="en-US" sz="1800" dirty="0" smtClean="0"/>
              <a:t> code.</a:t>
            </a:r>
          </a:p>
        </p:txBody>
      </p:sp>
      <p:pic>
        <p:nvPicPr>
          <p:cNvPr id="4098" name="Picture 2"/>
          <p:cNvPicPr>
            <a:picLocks noChangeAspect="1" noChangeArrowheads="1"/>
          </p:cNvPicPr>
          <p:nvPr/>
        </p:nvPicPr>
        <p:blipFill>
          <a:blip r:embed="rId3"/>
          <a:srcRect/>
          <a:stretch>
            <a:fillRect/>
          </a:stretch>
        </p:blipFill>
        <p:spPr bwMode="auto">
          <a:xfrm>
            <a:off x="4800601" y="3352801"/>
            <a:ext cx="3813708" cy="1752599"/>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23</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Sequential Logic</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smtClean="0"/>
              <a:t>Assign statements are reevaluated every time any term on the right side changes. Therefore, they might describe combinational logic. Always block are reevaluated only when signals in the sensitivity list changes. Depending on the form, always block can imply either sequential or combinational circuits. </a:t>
            </a:r>
          </a:p>
          <a:p>
            <a:pPr marL="0" indent="0">
              <a:buNone/>
            </a:pPr>
            <a:r>
              <a:rPr lang="en-US" sz="1800" dirty="0" smtClean="0">
                <a:solidFill>
                  <a:srgbClr val="00B0F0"/>
                </a:solidFill>
              </a:rPr>
              <a:t>Registers </a:t>
            </a:r>
          </a:p>
          <a:p>
            <a:pPr marL="0" indent="0">
              <a:buNone/>
            </a:pPr>
            <a:r>
              <a:rPr lang="en-US" sz="1800" i="1" dirty="0" smtClean="0"/>
              <a:t>module flop (	input logic </a:t>
            </a:r>
            <a:r>
              <a:rPr lang="en-US" sz="1800" i="1" dirty="0" err="1" smtClean="0"/>
              <a:t>clk</a:t>
            </a:r>
            <a:r>
              <a:rPr lang="en-US" sz="1800" i="1" dirty="0" smtClean="0"/>
              <a:t>, </a:t>
            </a:r>
          </a:p>
          <a:p>
            <a:pPr marL="0" indent="0">
              <a:buNone/>
            </a:pPr>
            <a:r>
              <a:rPr lang="en-US" sz="1800" i="1" dirty="0" smtClean="0"/>
              <a:t>		input logic [3:0] d, </a:t>
            </a:r>
          </a:p>
          <a:p>
            <a:pPr marL="0" indent="0">
              <a:buNone/>
            </a:pPr>
            <a:r>
              <a:rPr lang="en-US" sz="1800" i="1" dirty="0" smtClean="0"/>
              <a:t>		output logic [3:0] q);</a:t>
            </a:r>
          </a:p>
          <a:p>
            <a:pPr marL="0" indent="0">
              <a:buNone/>
            </a:pPr>
            <a:r>
              <a:rPr lang="en-US" sz="1800" i="1" dirty="0" smtClean="0"/>
              <a:t>	</a:t>
            </a:r>
            <a:r>
              <a:rPr lang="en-US" sz="1800" i="1" dirty="0" err="1" smtClean="0"/>
              <a:t>always_ff</a:t>
            </a:r>
            <a:r>
              <a:rPr lang="en-US" sz="1800" i="1" dirty="0" smtClean="0"/>
              <a:t> @(</a:t>
            </a:r>
            <a:r>
              <a:rPr lang="en-US" sz="1800" i="1" dirty="0" err="1" smtClean="0"/>
              <a:t>posedge</a:t>
            </a:r>
            <a:r>
              <a:rPr lang="en-US" sz="1800" i="1" dirty="0" smtClean="0"/>
              <a:t> </a:t>
            </a:r>
            <a:r>
              <a:rPr lang="en-US" sz="1800" i="1" dirty="0" err="1" smtClean="0"/>
              <a:t>clk</a:t>
            </a:r>
            <a:r>
              <a:rPr lang="en-US" sz="1800" i="1" dirty="0" smtClean="0"/>
              <a:t>)</a:t>
            </a:r>
          </a:p>
          <a:p>
            <a:pPr marL="0" indent="0">
              <a:buNone/>
            </a:pPr>
            <a:r>
              <a:rPr lang="en-US" sz="1800" i="1" dirty="0" smtClean="0"/>
              <a:t>q &lt;= d;</a:t>
            </a:r>
          </a:p>
          <a:p>
            <a:pPr marL="0" indent="0">
              <a:buNone/>
            </a:pPr>
            <a:r>
              <a:rPr lang="en-US" sz="1800" i="1" dirty="0" err="1" smtClean="0"/>
              <a:t>endmodule</a:t>
            </a:r>
            <a:endParaRPr lang="en-US" sz="1800" i="1" dirty="0" smtClean="0"/>
          </a:p>
          <a:p>
            <a:pPr marL="0" indent="0">
              <a:buNone/>
            </a:pPr>
            <a:r>
              <a:rPr lang="en-US" sz="1600" dirty="0" smtClean="0"/>
              <a:t>As will be seen in subsequent sections, always statements can be used to imply flip-flops, latches, or combinational logic, depending on the sensitivity list and statement. Because of this flexibility, it is easy to produce the wrong hardware inadvertently. </a:t>
            </a:r>
            <a:r>
              <a:rPr lang="en-US" sz="1600" dirty="0" err="1" smtClean="0"/>
              <a:t>SystemVerilog</a:t>
            </a:r>
            <a:r>
              <a:rPr lang="en-US" sz="1600" dirty="0" smtClean="0"/>
              <a:t> introduces </a:t>
            </a:r>
            <a:r>
              <a:rPr lang="en-US" sz="1600" dirty="0" err="1" smtClean="0"/>
              <a:t>always_ff</a:t>
            </a:r>
            <a:r>
              <a:rPr lang="en-US" sz="1600" dirty="0" smtClean="0"/>
              <a:t>, </a:t>
            </a:r>
            <a:r>
              <a:rPr lang="en-US" sz="1600" dirty="0" err="1" smtClean="0"/>
              <a:t>always_latch</a:t>
            </a:r>
            <a:r>
              <a:rPr lang="en-US" sz="1600" dirty="0" smtClean="0"/>
              <a:t>, and </a:t>
            </a:r>
            <a:r>
              <a:rPr lang="en-US" sz="1600" dirty="0" err="1" smtClean="0"/>
              <a:t>always_comb</a:t>
            </a:r>
            <a:r>
              <a:rPr lang="en-US" sz="1600" dirty="0" smtClean="0"/>
              <a:t> to reduce the risk of common errors. </a:t>
            </a:r>
            <a:r>
              <a:rPr lang="en-US" sz="1600" dirty="0" err="1" smtClean="0"/>
              <a:t>always_ff</a:t>
            </a:r>
            <a:r>
              <a:rPr lang="en-US" sz="1600" dirty="0" smtClean="0"/>
              <a:t> behaves like always, but is used exclusively to imply flip-flops and allows tools to produce a warning if anything else is implied.</a:t>
            </a:r>
          </a:p>
        </p:txBody>
      </p:sp>
      <p:pic>
        <p:nvPicPr>
          <p:cNvPr id="1026" name="Picture 2"/>
          <p:cNvPicPr>
            <a:picLocks noChangeAspect="1" noChangeArrowheads="1"/>
          </p:cNvPicPr>
          <p:nvPr/>
        </p:nvPicPr>
        <p:blipFill>
          <a:blip r:embed="rId3"/>
          <a:srcRect/>
          <a:stretch>
            <a:fillRect/>
          </a:stretch>
        </p:blipFill>
        <p:spPr bwMode="auto">
          <a:xfrm>
            <a:off x="4648200" y="3048000"/>
            <a:ext cx="3714750" cy="60007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24</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Sequential Logic</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smtClean="0"/>
              <a:t>A </a:t>
            </a:r>
            <a:r>
              <a:rPr lang="en-US" sz="1800" dirty="0" err="1" smtClean="0"/>
              <a:t>Verilog</a:t>
            </a:r>
            <a:r>
              <a:rPr lang="en-US" sz="1800" dirty="0" smtClean="0"/>
              <a:t> always statement is written in the form always @(sensitivity list)</a:t>
            </a:r>
          </a:p>
          <a:p>
            <a:pPr marL="0" indent="0">
              <a:buNone/>
            </a:pPr>
            <a:r>
              <a:rPr lang="en-US" sz="1800" dirty="0" smtClean="0"/>
              <a:t>statement;</a:t>
            </a:r>
          </a:p>
          <a:p>
            <a:pPr marL="0" indent="0">
              <a:buNone/>
            </a:pPr>
            <a:r>
              <a:rPr lang="en-US" sz="1800" dirty="0" smtClean="0"/>
              <a:t>The statement is executed only when the event specified in the sensitivity</a:t>
            </a:r>
          </a:p>
          <a:p>
            <a:pPr marL="0" indent="0">
              <a:buNone/>
            </a:pPr>
            <a:r>
              <a:rPr lang="en-US" sz="1800" dirty="0" smtClean="0"/>
              <a:t>list occurs. In this example, the statement is q &lt;= d (pronounced “q gets d”). Hence, the flip-flop copies d to q on the positive edge of the clock and otherwise remembers the old state of q.</a:t>
            </a:r>
          </a:p>
          <a:p>
            <a:pPr marL="0" indent="0">
              <a:buNone/>
            </a:pPr>
            <a:r>
              <a:rPr lang="en-US" sz="1800" dirty="0" smtClean="0"/>
              <a:t>&lt;= is called a </a:t>
            </a:r>
            <a:r>
              <a:rPr lang="en-US" sz="1800" dirty="0" err="1" smtClean="0"/>
              <a:t>nonblocking</a:t>
            </a:r>
            <a:r>
              <a:rPr lang="en-US" sz="1800" dirty="0" smtClean="0"/>
              <a:t> assignment. Note that &lt;= is used instead of assign inside an always statement.</a:t>
            </a:r>
          </a:p>
        </p:txBody>
      </p:sp>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25</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Sequential Logic</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err="1" smtClean="0">
                <a:solidFill>
                  <a:srgbClr val="00B050"/>
                </a:solidFill>
              </a:rPr>
              <a:t>SystemVerilog</a:t>
            </a:r>
            <a:r>
              <a:rPr lang="en-US" sz="1800" dirty="0" smtClean="0">
                <a:solidFill>
                  <a:srgbClr val="00B050"/>
                </a:solidFill>
              </a:rPr>
              <a:t> : Synchronous reset</a:t>
            </a:r>
          </a:p>
          <a:p>
            <a:pPr marL="0" indent="0">
              <a:buNone/>
            </a:pPr>
            <a:r>
              <a:rPr lang="en-US" sz="1800" dirty="0" smtClean="0">
                <a:solidFill>
                  <a:srgbClr val="0000FF"/>
                </a:solidFill>
              </a:rPr>
              <a:t>Synchronous reset takes fewer transistors and reduces the risk of timing problems on the trailing edge of reset. However, if clock gating is used, care must be taken that all </a:t>
            </a:r>
            <a:r>
              <a:rPr lang="en-US" sz="1800" dirty="0" err="1" smtClean="0">
                <a:solidFill>
                  <a:srgbClr val="0000FF"/>
                </a:solidFill>
              </a:rPr>
              <a:t>flipflops</a:t>
            </a:r>
            <a:r>
              <a:rPr lang="en-US" sz="1800" dirty="0" smtClean="0">
                <a:solidFill>
                  <a:srgbClr val="0000FF"/>
                </a:solidFill>
              </a:rPr>
              <a:t> reset properly at startup.</a:t>
            </a:r>
          </a:p>
          <a:p>
            <a:pPr marL="0" indent="0">
              <a:buNone/>
            </a:pPr>
            <a:endParaRPr lang="en-US" sz="1800" dirty="0" smtClean="0">
              <a:solidFill>
                <a:srgbClr val="0000FF"/>
              </a:solidFill>
            </a:endParaRPr>
          </a:p>
          <a:p>
            <a:pPr marL="0" indent="0">
              <a:buNone/>
            </a:pPr>
            <a:r>
              <a:rPr lang="en-US" sz="1800" dirty="0" smtClean="0"/>
              <a:t>module </a:t>
            </a:r>
            <a:r>
              <a:rPr lang="en-US" sz="1800" dirty="0" err="1" smtClean="0"/>
              <a:t>flopr</a:t>
            </a:r>
            <a:r>
              <a:rPr lang="en-US" sz="1800" dirty="0" smtClean="0"/>
              <a:t>(	input logic </a:t>
            </a:r>
            <a:r>
              <a:rPr lang="en-US" sz="1800" dirty="0" err="1" smtClean="0"/>
              <a:t>clk</a:t>
            </a:r>
            <a:r>
              <a:rPr lang="en-US" sz="1800" dirty="0" smtClean="0"/>
              <a:t>, </a:t>
            </a:r>
          </a:p>
          <a:p>
            <a:pPr marL="0" indent="0">
              <a:buNone/>
            </a:pPr>
            <a:r>
              <a:rPr lang="en-US" sz="1800" dirty="0" smtClean="0"/>
              <a:t>		input logic reset, </a:t>
            </a:r>
          </a:p>
          <a:p>
            <a:pPr marL="0" indent="0">
              <a:buNone/>
            </a:pPr>
            <a:r>
              <a:rPr lang="en-US" sz="1800" dirty="0" smtClean="0"/>
              <a:t>		input logic [3:0] d,</a:t>
            </a:r>
          </a:p>
          <a:p>
            <a:pPr marL="0" indent="0">
              <a:buNone/>
            </a:pPr>
            <a:r>
              <a:rPr lang="en-US" sz="1800" dirty="0" smtClean="0"/>
              <a:t>		output logic [3:0] q);</a:t>
            </a:r>
          </a:p>
          <a:p>
            <a:pPr marL="0" indent="0">
              <a:buNone/>
            </a:pPr>
            <a:r>
              <a:rPr lang="en-US" sz="1800" dirty="0" smtClean="0"/>
              <a:t>// synchronous reset</a:t>
            </a:r>
          </a:p>
          <a:p>
            <a:pPr marL="0" indent="0">
              <a:buNone/>
            </a:pPr>
            <a:r>
              <a:rPr lang="en-US" sz="1800" dirty="0" smtClean="0"/>
              <a:t>	</a:t>
            </a:r>
            <a:r>
              <a:rPr lang="en-US" sz="1800" dirty="0" err="1" smtClean="0"/>
              <a:t>always_ff</a:t>
            </a:r>
            <a:r>
              <a:rPr lang="en-US" sz="1800" dirty="0" smtClean="0"/>
              <a:t> @(</a:t>
            </a:r>
            <a:r>
              <a:rPr lang="en-US" sz="1800" dirty="0" err="1" smtClean="0"/>
              <a:t>posedge</a:t>
            </a:r>
            <a:r>
              <a:rPr lang="en-US" sz="1800" dirty="0" smtClean="0"/>
              <a:t> </a:t>
            </a:r>
            <a:r>
              <a:rPr lang="en-US" sz="1800" dirty="0" err="1" smtClean="0"/>
              <a:t>clk</a:t>
            </a:r>
            <a:r>
              <a:rPr lang="en-US" sz="1800" dirty="0" smtClean="0"/>
              <a:t>)</a:t>
            </a:r>
          </a:p>
          <a:p>
            <a:pPr marL="0" indent="0">
              <a:buNone/>
            </a:pPr>
            <a:r>
              <a:rPr lang="en-US" sz="1800" dirty="0" smtClean="0"/>
              <a:t>	if (reset) q &lt;= 4'b0;</a:t>
            </a:r>
          </a:p>
          <a:p>
            <a:pPr marL="0" indent="0">
              <a:buNone/>
            </a:pPr>
            <a:r>
              <a:rPr lang="en-US" sz="1800" dirty="0" smtClean="0"/>
              <a:t>	else q &lt;= d;</a:t>
            </a:r>
          </a:p>
          <a:p>
            <a:pPr marL="0" indent="0">
              <a:buNone/>
            </a:pPr>
            <a:r>
              <a:rPr lang="en-US" sz="1800" dirty="0" err="1" smtClean="0"/>
              <a:t>endmodule</a:t>
            </a:r>
            <a:endParaRPr lang="en-US" sz="1800" dirty="0" smtClean="0"/>
          </a:p>
        </p:txBody>
      </p:sp>
      <p:pic>
        <p:nvPicPr>
          <p:cNvPr id="2050" name="Picture 2"/>
          <p:cNvPicPr>
            <a:picLocks noChangeAspect="1" noChangeArrowheads="1"/>
          </p:cNvPicPr>
          <p:nvPr/>
        </p:nvPicPr>
        <p:blipFill>
          <a:blip r:embed="rId3"/>
          <a:srcRect/>
          <a:stretch>
            <a:fillRect/>
          </a:stretch>
        </p:blipFill>
        <p:spPr bwMode="auto">
          <a:xfrm>
            <a:off x="4724400" y="3352800"/>
            <a:ext cx="3829050" cy="74295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26</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Sequential Logic</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err="1" smtClean="0">
                <a:solidFill>
                  <a:srgbClr val="00B050"/>
                </a:solidFill>
              </a:rPr>
              <a:t>SystemVerilog</a:t>
            </a:r>
            <a:r>
              <a:rPr lang="en-US" sz="1800" dirty="0" smtClean="0">
                <a:solidFill>
                  <a:srgbClr val="00B050"/>
                </a:solidFill>
              </a:rPr>
              <a:t> : </a:t>
            </a:r>
            <a:r>
              <a:rPr lang="en-US" sz="1800" dirty="0" err="1" smtClean="0">
                <a:solidFill>
                  <a:srgbClr val="00B050"/>
                </a:solidFill>
              </a:rPr>
              <a:t>asynchornous</a:t>
            </a:r>
            <a:r>
              <a:rPr lang="en-US" sz="1800" dirty="0" smtClean="0">
                <a:solidFill>
                  <a:srgbClr val="00B050"/>
                </a:solidFill>
              </a:rPr>
              <a:t> reset</a:t>
            </a:r>
          </a:p>
          <a:p>
            <a:pPr marL="0" indent="0">
              <a:buNone/>
            </a:pPr>
            <a:r>
              <a:rPr lang="en-US" sz="1800" dirty="0" smtClean="0">
                <a:solidFill>
                  <a:srgbClr val="0000FF"/>
                </a:solidFill>
              </a:rPr>
              <a:t>Asynchronous reset occurs immediately, hence reset  signal is included in the sensitivity list. Thus, the asynchronously resettable flop immediately responds to a rising edge on reset, but the synchronously resettable flop only responds to reset on the rising edge of the clock.</a:t>
            </a:r>
          </a:p>
          <a:p>
            <a:pPr marL="0" indent="0">
              <a:buNone/>
            </a:pPr>
            <a:endParaRPr lang="en-US" sz="1800" dirty="0" smtClean="0"/>
          </a:p>
          <a:p>
            <a:pPr marL="0" indent="0">
              <a:buNone/>
            </a:pPr>
            <a:r>
              <a:rPr lang="en-US" sz="1800" dirty="0" smtClean="0"/>
              <a:t>module </a:t>
            </a:r>
            <a:r>
              <a:rPr lang="en-US" sz="1800" dirty="0" err="1" smtClean="0"/>
              <a:t>flopr</a:t>
            </a:r>
            <a:r>
              <a:rPr lang="en-US" sz="1800" dirty="0" smtClean="0"/>
              <a:t>(	input logic </a:t>
            </a:r>
            <a:r>
              <a:rPr lang="en-US" sz="1800" dirty="0" err="1" smtClean="0"/>
              <a:t>clk</a:t>
            </a:r>
            <a:r>
              <a:rPr lang="en-US" sz="1800" dirty="0" smtClean="0"/>
              <a:t>,</a:t>
            </a:r>
          </a:p>
          <a:p>
            <a:pPr marL="0" indent="0">
              <a:buNone/>
            </a:pPr>
            <a:r>
              <a:rPr lang="en-US" sz="1800" dirty="0" smtClean="0"/>
              <a:t>		input logic reset,</a:t>
            </a:r>
          </a:p>
          <a:p>
            <a:pPr marL="0" indent="0">
              <a:buNone/>
            </a:pPr>
            <a:r>
              <a:rPr lang="en-US" sz="1800" dirty="0" smtClean="0"/>
              <a:t>		input logic [3:0] d,</a:t>
            </a:r>
          </a:p>
          <a:p>
            <a:pPr marL="0" indent="0">
              <a:buNone/>
            </a:pPr>
            <a:r>
              <a:rPr lang="en-US" sz="1800" dirty="0" smtClean="0"/>
              <a:t>		output logic [3:0] q);</a:t>
            </a:r>
          </a:p>
          <a:p>
            <a:pPr marL="0" indent="0">
              <a:buNone/>
            </a:pPr>
            <a:r>
              <a:rPr lang="en-US" sz="1800" dirty="0" smtClean="0"/>
              <a:t>// asynchronous reset</a:t>
            </a:r>
          </a:p>
          <a:p>
            <a:pPr marL="0" indent="0">
              <a:buNone/>
            </a:pPr>
            <a:r>
              <a:rPr lang="en-US" sz="1800" dirty="0" smtClean="0"/>
              <a:t>	</a:t>
            </a:r>
            <a:r>
              <a:rPr lang="en-US" sz="1800" dirty="0" err="1" smtClean="0"/>
              <a:t>always_ff</a:t>
            </a:r>
            <a:r>
              <a:rPr lang="en-US" sz="1800" dirty="0" smtClean="0"/>
              <a:t> @(</a:t>
            </a:r>
            <a:r>
              <a:rPr lang="en-US" sz="1800" dirty="0" err="1" smtClean="0"/>
              <a:t>posedge</a:t>
            </a:r>
            <a:r>
              <a:rPr lang="en-US" sz="1800" dirty="0" smtClean="0"/>
              <a:t> </a:t>
            </a:r>
            <a:r>
              <a:rPr lang="en-US" sz="1800" dirty="0" err="1" smtClean="0"/>
              <a:t>clk</a:t>
            </a:r>
            <a:r>
              <a:rPr lang="en-US" sz="1800" dirty="0" smtClean="0"/>
              <a:t>, </a:t>
            </a:r>
            <a:r>
              <a:rPr lang="en-US" sz="1800" dirty="0" err="1" smtClean="0"/>
              <a:t>posedge</a:t>
            </a:r>
            <a:r>
              <a:rPr lang="en-US" sz="1800" dirty="0" smtClean="0"/>
              <a:t> reset)</a:t>
            </a:r>
          </a:p>
          <a:p>
            <a:pPr marL="0" indent="0">
              <a:buNone/>
            </a:pPr>
            <a:r>
              <a:rPr lang="en-US" sz="1800" dirty="0" smtClean="0"/>
              <a:t>		if (reset) q &lt;= 4'b0;</a:t>
            </a:r>
          </a:p>
          <a:p>
            <a:pPr marL="0" indent="0">
              <a:buNone/>
            </a:pPr>
            <a:r>
              <a:rPr lang="en-US" sz="1800" dirty="0" smtClean="0"/>
              <a:t>		else q &lt;= d;</a:t>
            </a:r>
          </a:p>
          <a:p>
            <a:pPr marL="0" indent="0">
              <a:buNone/>
            </a:pPr>
            <a:r>
              <a:rPr lang="en-US" sz="1800" dirty="0" err="1" smtClean="0"/>
              <a:t>endmodule</a:t>
            </a:r>
            <a:endParaRPr lang="en-US" sz="1800" dirty="0" smtClean="0"/>
          </a:p>
        </p:txBody>
      </p:sp>
      <p:pic>
        <p:nvPicPr>
          <p:cNvPr id="3074" name="Picture 2"/>
          <p:cNvPicPr>
            <a:picLocks noChangeAspect="1" noChangeArrowheads="1"/>
          </p:cNvPicPr>
          <p:nvPr/>
        </p:nvPicPr>
        <p:blipFill>
          <a:blip r:embed="rId3"/>
          <a:srcRect/>
          <a:stretch>
            <a:fillRect/>
          </a:stretch>
        </p:blipFill>
        <p:spPr bwMode="auto">
          <a:xfrm>
            <a:off x="4876800" y="3048000"/>
            <a:ext cx="3800475" cy="9525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27</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Sequential Logic</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err="1" smtClean="0">
                <a:solidFill>
                  <a:srgbClr val="00B050"/>
                </a:solidFill>
              </a:rPr>
              <a:t>SystemVerilog</a:t>
            </a:r>
            <a:r>
              <a:rPr lang="en-US" sz="1800" dirty="0" smtClean="0">
                <a:solidFill>
                  <a:srgbClr val="00B050"/>
                </a:solidFill>
              </a:rPr>
              <a:t> : Resettable Enabled Register</a:t>
            </a:r>
          </a:p>
          <a:p>
            <a:pPr marL="0" indent="0">
              <a:buNone/>
            </a:pPr>
            <a:r>
              <a:rPr lang="en-US" sz="1800" dirty="0" smtClean="0">
                <a:solidFill>
                  <a:srgbClr val="0000FF"/>
                </a:solidFill>
              </a:rPr>
              <a:t>Asynchronous reset occurs immediately, hence reset  signal is included in the sensitivity list. Thus, the asynchronously resettable flop immediately responds to a rising edge on reset, but the synchronously resettable flop only responds to reset on the rising edge of the clock.</a:t>
            </a:r>
          </a:p>
          <a:p>
            <a:pPr marL="0" indent="0">
              <a:buNone/>
            </a:pPr>
            <a:endParaRPr lang="en-US" sz="1800" dirty="0" smtClean="0"/>
          </a:p>
          <a:p>
            <a:pPr marL="0" indent="0">
              <a:buNone/>
            </a:pPr>
            <a:r>
              <a:rPr lang="en-US" sz="1800" i="1" dirty="0" smtClean="0"/>
              <a:t>module </a:t>
            </a:r>
            <a:r>
              <a:rPr lang="en-US" sz="1800" i="1" dirty="0" err="1" smtClean="0"/>
              <a:t>flopenr</a:t>
            </a:r>
            <a:r>
              <a:rPr lang="en-US" sz="1800" i="1" dirty="0" smtClean="0"/>
              <a:t>(	input logic </a:t>
            </a:r>
            <a:r>
              <a:rPr lang="en-US" sz="1800" i="1" dirty="0" err="1" smtClean="0"/>
              <a:t>clk</a:t>
            </a:r>
            <a:r>
              <a:rPr lang="en-US" sz="1800" i="1" dirty="0" smtClean="0"/>
              <a:t>, input logic reset,</a:t>
            </a:r>
          </a:p>
          <a:p>
            <a:pPr marL="0" indent="0">
              <a:buNone/>
            </a:pPr>
            <a:r>
              <a:rPr lang="en-US" sz="1800" i="1" dirty="0" smtClean="0"/>
              <a:t>		input logic en,</a:t>
            </a:r>
          </a:p>
          <a:p>
            <a:pPr marL="0" indent="0">
              <a:buNone/>
            </a:pPr>
            <a:r>
              <a:rPr lang="en-US" sz="1800" i="1" dirty="0" smtClean="0"/>
              <a:t>		input logic [3:0] d,</a:t>
            </a:r>
          </a:p>
          <a:p>
            <a:pPr marL="0" indent="0">
              <a:buNone/>
            </a:pPr>
            <a:r>
              <a:rPr lang="en-US" sz="1800" i="1" dirty="0" smtClean="0"/>
              <a:t>		output logic [3:0] q);</a:t>
            </a:r>
          </a:p>
          <a:p>
            <a:pPr marL="0" indent="0">
              <a:buNone/>
            </a:pPr>
            <a:r>
              <a:rPr lang="en-US" sz="1800" i="1" dirty="0" smtClean="0"/>
              <a:t>// synchronous reset</a:t>
            </a:r>
          </a:p>
          <a:p>
            <a:pPr marL="0" indent="0">
              <a:buNone/>
            </a:pPr>
            <a:r>
              <a:rPr lang="en-US" sz="1800" i="1" dirty="0" smtClean="0"/>
              <a:t>	</a:t>
            </a:r>
            <a:r>
              <a:rPr lang="en-US" sz="1800" i="1" dirty="0" err="1" smtClean="0"/>
              <a:t>always_ff</a:t>
            </a:r>
            <a:r>
              <a:rPr lang="en-US" sz="1800" i="1" dirty="0" smtClean="0"/>
              <a:t> @(</a:t>
            </a:r>
            <a:r>
              <a:rPr lang="en-US" sz="1800" i="1" dirty="0" err="1" smtClean="0"/>
              <a:t>posedge</a:t>
            </a:r>
            <a:r>
              <a:rPr lang="en-US" sz="1800" i="1" dirty="0" smtClean="0"/>
              <a:t> </a:t>
            </a:r>
            <a:r>
              <a:rPr lang="en-US" sz="1800" i="1" dirty="0" err="1" smtClean="0"/>
              <a:t>clk</a:t>
            </a:r>
            <a:r>
              <a:rPr lang="en-US" sz="1800" i="1" dirty="0" smtClean="0"/>
              <a:t>)</a:t>
            </a:r>
          </a:p>
          <a:p>
            <a:pPr marL="0" indent="0">
              <a:buNone/>
            </a:pPr>
            <a:r>
              <a:rPr lang="en-US" sz="1800" i="1" dirty="0" smtClean="0"/>
              <a:t>	if (reset) q &lt;= 4'b0;</a:t>
            </a:r>
          </a:p>
          <a:p>
            <a:pPr marL="0" indent="0">
              <a:buNone/>
            </a:pPr>
            <a:r>
              <a:rPr lang="en-US" sz="1800" i="1" dirty="0" smtClean="0"/>
              <a:t>	else if (en) q &lt;= d;</a:t>
            </a:r>
          </a:p>
          <a:p>
            <a:pPr marL="0" indent="0">
              <a:buNone/>
            </a:pPr>
            <a:r>
              <a:rPr lang="en-US" sz="1800" i="1" dirty="0" err="1" smtClean="0"/>
              <a:t>endmodule</a:t>
            </a:r>
            <a:endParaRPr lang="en-US" sz="1800" i="1" dirty="0" smtClean="0"/>
          </a:p>
        </p:txBody>
      </p:sp>
      <p:pic>
        <p:nvPicPr>
          <p:cNvPr id="4098" name="Picture 2"/>
          <p:cNvPicPr>
            <a:picLocks noChangeAspect="1" noChangeArrowheads="1"/>
          </p:cNvPicPr>
          <p:nvPr/>
        </p:nvPicPr>
        <p:blipFill>
          <a:blip r:embed="rId3"/>
          <a:srcRect/>
          <a:stretch>
            <a:fillRect/>
          </a:stretch>
        </p:blipFill>
        <p:spPr bwMode="auto">
          <a:xfrm>
            <a:off x="4572000" y="4191000"/>
            <a:ext cx="3886200" cy="111442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28</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Sequential Logic</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err="1" smtClean="0">
                <a:solidFill>
                  <a:srgbClr val="00B050"/>
                </a:solidFill>
              </a:rPr>
              <a:t>SystemVerilog</a:t>
            </a:r>
            <a:r>
              <a:rPr lang="en-US" sz="1800" dirty="0" smtClean="0">
                <a:solidFill>
                  <a:srgbClr val="00B050"/>
                </a:solidFill>
              </a:rPr>
              <a:t> : Multiple Register</a:t>
            </a:r>
          </a:p>
          <a:p>
            <a:pPr marL="0" indent="0">
              <a:buNone/>
            </a:pPr>
            <a:r>
              <a:rPr lang="en-US" sz="1800" dirty="0" smtClean="0">
                <a:solidFill>
                  <a:srgbClr val="0000FF"/>
                </a:solidFill>
              </a:rPr>
              <a:t>A single always / process statement can be used to describe multiple pieces of hardware. For example, consider describing a synchronizer made of two back-to-back </a:t>
            </a:r>
            <a:r>
              <a:rPr lang="en-US" sz="1800" dirty="0" err="1" smtClean="0">
                <a:solidFill>
                  <a:srgbClr val="0000FF"/>
                </a:solidFill>
              </a:rPr>
              <a:t>flipflops</a:t>
            </a:r>
            <a:r>
              <a:rPr lang="en-US" sz="1800" dirty="0" smtClean="0">
                <a:solidFill>
                  <a:srgbClr val="0000FF"/>
                </a:solidFill>
              </a:rPr>
              <a:t>, as shown in Figure A.20. Example A.23 describes the synchronizer. On the rising edge of </a:t>
            </a:r>
            <a:r>
              <a:rPr lang="en-US" sz="1800" dirty="0" err="1" smtClean="0">
                <a:solidFill>
                  <a:srgbClr val="0000FF"/>
                </a:solidFill>
              </a:rPr>
              <a:t>clk</a:t>
            </a:r>
            <a:r>
              <a:rPr lang="en-US" sz="1800" dirty="0" smtClean="0">
                <a:solidFill>
                  <a:srgbClr val="0000FF"/>
                </a:solidFill>
              </a:rPr>
              <a:t>, d is copied to n1. At the same time, n1 is copied to q.</a:t>
            </a:r>
            <a:endParaRPr lang="en-US" sz="1800" dirty="0" smtClean="0"/>
          </a:p>
          <a:p>
            <a:pPr marL="0" indent="0">
              <a:buNone/>
            </a:pPr>
            <a:r>
              <a:rPr lang="en-US" sz="1800" i="1" dirty="0" smtClean="0"/>
              <a:t>module sync(	input logic </a:t>
            </a:r>
            <a:r>
              <a:rPr lang="en-US" sz="1800" i="1" dirty="0" err="1" smtClean="0"/>
              <a:t>clk</a:t>
            </a:r>
            <a:r>
              <a:rPr lang="en-US" sz="1800" i="1" dirty="0" smtClean="0"/>
              <a:t>, input logic d,</a:t>
            </a:r>
          </a:p>
          <a:p>
            <a:pPr marL="0" indent="0">
              <a:buNone/>
            </a:pPr>
            <a:r>
              <a:rPr lang="en-US" sz="1800" i="1" dirty="0" smtClean="0"/>
              <a:t>		output logic q);</a:t>
            </a:r>
          </a:p>
          <a:p>
            <a:pPr marL="0" indent="0">
              <a:buNone/>
            </a:pPr>
            <a:r>
              <a:rPr lang="en-US" sz="1800" i="1" dirty="0" smtClean="0"/>
              <a:t>	logic n1;</a:t>
            </a:r>
          </a:p>
          <a:p>
            <a:pPr marL="0" indent="0">
              <a:buNone/>
            </a:pPr>
            <a:r>
              <a:rPr lang="en-US" sz="1800" i="1" dirty="0" smtClean="0"/>
              <a:t>	</a:t>
            </a:r>
            <a:r>
              <a:rPr lang="en-US" sz="1800" i="1" dirty="0" err="1" smtClean="0"/>
              <a:t>always_ff</a:t>
            </a:r>
            <a:r>
              <a:rPr lang="en-US" sz="1800" i="1" dirty="0" smtClean="0"/>
              <a:t> @(</a:t>
            </a:r>
            <a:r>
              <a:rPr lang="en-US" sz="1800" i="1" dirty="0" err="1" smtClean="0"/>
              <a:t>posedge</a:t>
            </a:r>
            <a:r>
              <a:rPr lang="en-US" sz="1800" i="1" dirty="0" smtClean="0"/>
              <a:t> </a:t>
            </a:r>
            <a:r>
              <a:rPr lang="en-US" sz="1800" i="1" dirty="0" err="1" smtClean="0"/>
              <a:t>clk</a:t>
            </a:r>
            <a:r>
              <a:rPr lang="en-US" sz="1800" i="1" dirty="0" smtClean="0"/>
              <a:t>)</a:t>
            </a:r>
          </a:p>
          <a:p>
            <a:pPr marL="0" indent="0">
              <a:buNone/>
            </a:pPr>
            <a:r>
              <a:rPr lang="en-US" sz="1800" i="1" dirty="0" smtClean="0"/>
              <a:t>		begin</a:t>
            </a:r>
          </a:p>
          <a:p>
            <a:pPr marL="0" indent="0">
              <a:buNone/>
            </a:pPr>
            <a:r>
              <a:rPr lang="en-US" sz="1800" i="1" dirty="0" smtClean="0"/>
              <a:t>			n1 &lt;= d;</a:t>
            </a:r>
          </a:p>
          <a:p>
            <a:pPr marL="0" indent="0">
              <a:buNone/>
            </a:pPr>
            <a:r>
              <a:rPr lang="en-US" sz="1800" i="1" dirty="0" smtClean="0"/>
              <a:t>			q &lt;= n1;</a:t>
            </a:r>
          </a:p>
          <a:p>
            <a:pPr marL="0" indent="0">
              <a:buNone/>
            </a:pPr>
            <a:r>
              <a:rPr lang="en-US" sz="1800" i="1" dirty="0" smtClean="0"/>
              <a:t>		end</a:t>
            </a:r>
          </a:p>
          <a:p>
            <a:pPr marL="0" indent="0">
              <a:buNone/>
            </a:pPr>
            <a:r>
              <a:rPr lang="en-US" sz="1800" i="1" dirty="0" err="1" smtClean="0"/>
              <a:t>endmodule</a:t>
            </a:r>
            <a:endParaRPr lang="en-US" sz="1800" i="1" dirty="0" smtClean="0"/>
          </a:p>
        </p:txBody>
      </p:sp>
      <p:pic>
        <p:nvPicPr>
          <p:cNvPr id="5122" name="Picture 2"/>
          <p:cNvPicPr>
            <a:picLocks noChangeAspect="1" noChangeArrowheads="1"/>
          </p:cNvPicPr>
          <p:nvPr/>
        </p:nvPicPr>
        <p:blipFill>
          <a:blip r:embed="rId3"/>
          <a:srcRect/>
          <a:stretch>
            <a:fillRect/>
          </a:stretch>
        </p:blipFill>
        <p:spPr bwMode="auto">
          <a:xfrm>
            <a:off x="6019800" y="3037436"/>
            <a:ext cx="2667000" cy="1076325"/>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4495800" y="3324225"/>
            <a:ext cx="1076325" cy="514350"/>
          </a:xfrm>
          <a:prstGeom prst="rect">
            <a:avLst/>
          </a:prstGeom>
          <a:noFill/>
          <a:ln w="9525">
            <a:noFill/>
            <a:miter lim="800000"/>
            <a:headEnd/>
            <a:tailEnd/>
          </a:ln>
          <a:effectLst/>
        </p:spPr>
      </p:pic>
      <p:pic>
        <p:nvPicPr>
          <p:cNvPr id="2" name="Picture 1"/>
          <p:cNvPicPr>
            <a:picLocks noChangeAspect="1"/>
          </p:cNvPicPr>
          <p:nvPr/>
        </p:nvPicPr>
        <p:blipFill>
          <a:blip r:embed="rId5"/>
          <a:stretch>
            <a:fillRect/>
          </a:stretch>
        </p:blipFill>
        <p:spPr>
          <a:xfrm>
            <a:off x="5035941" y="4067175"/>
            <a:ext cx="3550560" cy="2586891"/>
          </a:xfrm>
          <a:prstGeom prst="rect">
            <a:avLst/>
          </a:prstGeom>
        </p:spPr>
      </p:pic>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29</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Sequential Logic</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err="1" smtClean="0">
                <a:solidFill>
                  <a:srgbClr val="00B050"/>
                </a:solidFill>
              </a:rPr>
              <a:t>SystemVerilog</a:t>
            </a:r>
            <a:r>
              <a:rPr lang="en-US" sz="1800" dirty="0" smtClean="0">
                <a:solidFill>
                  <a:srgbClr val="00B050"/>
                </a:solidFill>
              </a:rPr>
              <a:t> : Latches</a:t>
            </a:r>
          </a:p>
          <a:p>
            <a:pPr marL="0" indent="0">
              <a:buNone/>
            </a:pPr>
            <a:r>
              <a:rPr lang="en-US" sz="1800" dirty="0" smtClean="0">
                <a:solidFill>
                  <a:srgbClr val="0000FF"/>
                </a:solidFill>
              </a:rPr>
              <a:t>Recall that a D latch is transparent when the clock is HIGH, allowing data to flow from input to output. The latch becomes opaque when the clock is LOW, retaining its old state. Example below shows the idiom for a D latch.</a:t>
            </a:r>
          </a:p>
          <a:p>
            <a:pPr marL="0" indent="0">
              <a:buNone/>
            </a:pPr>
            <a:r>
              <a:rPr lang="en-US" sz="1800" i="1" dirty="0" smtClean="0"/>
              <a:t>module latch(	input logic </a:t>
            </a:r>
            <a:r>
              <a:rPr lang="en-US" sz="1800" i="1" dirty="0" err="1" smtClean="0"/>
              <a:t>clk</a:t>
            </a:r>
            <a:r>
              <a:rPr lang="en-US" sz="1800" i="1" dirty="0" smtClean="0"/>
              <a:t>,</a:t>
            </a:r>
          </a:p>
          <a:p>
            <a:pPr marL="0" indent="0">
              <a:buNone/>
            </a:pPr>
            <a:r>
              <a:rPr lang="en-US" sz="1800" i="1" dirty="0" smtClean="0"/>
              <a:t>		input logic [3:0] d,</a:t>
            </a:r>
          </a:p>
          <a:p>
            <a:pPr marL="0" indent="0">
              <a:buNone/>
            </a:pPr>
            <a:r>
              <a:rPr lang="en-US" sz="1800" i="1" dirty="0" smtClean="0"/>
              <a:t>		output logic [3:0] q);</a:t>
            </a:r>
          </a:p>
          <a:p>
            <a:pPr marL="0" indent="0">
              <a:buNone/>
            </a:pPr>
            <a:r>
              <a:rPr lang="en-US" sz="1800" i="1" dirty="0" smtClean="0"/>
              <a:t>	</a:t>
            </a:r>
            <a:r>
              <a:rPr lang="en-US" sz="1800" i="1" dirty="0" err="1" smtClean="0"/>
              <a:t>always_latch</a:t>
            </a:r>
            <a:endParaRPr lang="en-US" sz="1800" i="1" dirty="0" smtClean="0"/>
          </a:p>
          <a:p>
            <a:pPr marL="0" indent="0">
              <a:buNone/>
            </a:pPr>
            <a:r>
              <a:rPr lang="en-US" sz="1800" i="1" dirty="0" smtClean="0"/>
              <a:t>		if (</a:t>
            </a:r>
            <a:r>
              <a:rPr lang="en-US" sz="1800" i="1" dirty="0" err="1" smtClean="0"/>
              <a:t>clk</a:t>
            </a:r>
            <a:r>
              <a:rPr lang="en-US" sz="1800" i="1" dirty="0" smtClean="0"/>
              <a:t>) q &lt;= d;</a:t>
            </a:r>
          </a:p>
          <a:p>
            <a:pPr marL="0" indent="0">
              <a:buNone/>
            </a:pPr>
            <a:r>
              <a:rPr lang="en-US" sz="1800" i="1" dirty="0" err="1" smtClean="0"/>
              <a:t>endmodule</a:t>
            </a:r>
            <a:r>
              <a:rPr lang="en-US" sz="1800" i="1" dirty="0" smtClean="0"/>
              <a:t> </a:t>
            </a:r>
          </a:p>
          <a:p>
            <a:pPr marL="0" indent="0">
              <a:buNone/>
            </a:pPr>
            <a:r>
              <a:rPr lang="en-US" sz="1800" dirty="0" err="1" smtClean="0">
                <a:solidFill>
                  <a:srgbClr val="0000FF"/>
                </a:solidFill>
              </a:rPr>
              <a:t>always_latch</a:t>
            </a:r>
            <a:r>
              <a:rPr lang="en-US" sz="1800" dirty="0" smtClean="0">
                <a:solidFill>
                  <a:srgbClr val="0000FF"/>
                </a:solidFill>
              </a:rPr>
              <a:t> is equivalent to always @(</a:t>
            </a:r>
            <a:r>
              <a:rPr lang="en-US" sz="1800" dirty="0" err="1" smtClean="0">
                <a:solidFill>
                  <a:srgbClr val="0000FF"/>
                </a:solidFill>
              </a:rPr>
              <a:t>clk</a:t>
            </a:r>
            <a:r>
              <a:rPr lang="en-US" sz="1800" dirty="0" smtClean="0">
                <a:solidFill>
                  <a:srgbClr val="0000FF"/>
                </a:solidFill>
              </a:rPr>
              <a:t>, d) and is the preferred way of describing a latch in </a:t>
            </a:r>
            <a:r>
              <a:rPr lang="en-US" sz="1800" dirty="0" err="1" smtClean="0">
                <a:solidFill>
                  <a:srgbClr val="0000FF"/>
                </a:solidFill>
              </a:rPr>
              <a:t>SystemVerilog</a:t>
            </a:r>
            <a:r>
              <a:rPr lang="en-US" sz="1800" dirty="0" smtClean="0">
                <a:solidFill>
                  <a:srgbClr val="0000FF"/>
                </a:solidFill>
              </a:rPr>
              <a:t>. It evaluates any time </a:t>
            </a:r>
            <a:r>
              <a:rPr lang="en-US" sz="1800" dirty="0" err="1" smtClean="0">
                <a:solidFill>
                  <a:srgbClr val="0000FF"/>
                </a:solidFill>
              </a:rPr>
              <a:t>clk</a:t>
            </a:r>
            <a:r>
              <a:rPr lang="en-US" sz="1800" dirty="0" smtClean="0">
                <a:solidFill>
                  <a:srgbClr val="0000FF"/>
                </a:solidFill>
              </a:rPr>
              <a:t> or d changes. If </a:t>
            </a:r>
            <a:r>
              <a:rPr lang="en-US" sz="1800" dirty="0" err="1" smtClean="0">
                <a:solidFill>
                  <a:srgbClr val="0000FF"/>
                </a:solidFill>
              </a:rPr>
              <a:t>clk</a:t>
            </a:r>
            <a:r>
              <a:rPr lang="en-US" sz="1800" dirty="0" smtClean="0">
                <a:solidFill>
                  <a:srgbClr val="0000FF"/>
                </a:solidFill>
              </a:rPr>
              <a:t> is HIGH, d flows through to q, so this code describes a positive level sensitive latch. Otherwise, q keeps its old value. </a:t>
            </a:r>
            <a:r>
              <a:rPr lang="en-US" sz="1800" dirty="0" err="1" smtClean="0">
                <a:solidFill>
                  <a:srgbClr val="0000FF"/>
                </a:solidFill>
              </a:rPr>
              <a:t>SystemVerilog</a:t>
            </a:r>
            <a:r>
              <a:rPr lang="en-US" sz="1800" dirty="0" smtClean="0">
                <a:solidFill>
                  <a:srgbClr val="0000FF"/>
                </a:solidFill>
              </a:rPr>
              <a:t> can generate a warning if the </a:t>
            </a:r>
            <a:r>
              <a:rPr lang="en-US" sz="1800" dirty="0" err="1" smtClean="0">
                <a:solidFill>
                  <a:srgbClr val="0000FF"/>
                </a:solidFill>
              </a:rPr>
              <a:t>always_latch</a:t>
            </a:r>
            <a:r>
              <a:rPr lang="en-US" sz="1800" dirty="0" smtClean="0">
                <a:solidFill>
                  <a:srgbClr val="0000FF"/>
                </a:solidFill>
              </a:rPr>
              <a:t> block doesn’t imply a latch.</a:t>
            </a:r>
          </a:p>
        </p:txBody>
      </p:sp>
      <p:pic>
        <p:nvPicPr>
          <p:cNvPr id="6146" name="Picture 2"/>
          <p:cNvPicPr>
            <a:picLocks noChangeAspect="1" noChangeArrowheads="1"/>
          </p:cNvPicPr>
          <p:nvPr/>
        </p:nvPicPr>
        <p:blipFill>
          <a:blip r:embed="rId3"/>
          <a:srcRect/>
          <a:stretch>
            <a:fillRect/>
          </a:stretch>
        </p:blipFill>
        <p:spPr bwMode="auto">
          <a:xfrm>
            <a:off x="4876800" y="2819400"/>
            <a:ext cx="3781425" cy="10668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Design Synthesis and Verification</a:t>
            </a:r>
            <a:endParaRPr lang="en-US" sz="3200"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3</a:t>
            </a:fld>
            <a:endParaRPr lang="en-US"/>
          </a:p>
        </p:txBody>
      </p:sp>
      <p:sp>
        <p:nvSpPr>
          <p:cNvPr id="8" name="TextBox 7"/>
          <p:cNvSpPr txBox="1"/>
          <p:nvPr/>
        </p:nvSpPr>
        <p:spPr>
          <a:xfrm>
            <a:off x="2171700" y="3173902"/>
            <a:ext cx="5334000" cy="2862322"/>
          </a:xfrm>
          <a:prstGeom prst="rect">
            <a:avLst/>
          </a:prstGeom>
          <a:noFill/>
        </p:spPr>
        <p:txBody>
          <a:bodyPr wrap="square" rtlCol="0">
            <a:spAutoFit/>
          </a:bodyPr>
          <a:lstStyle/>
          <a:p>
            <a:r>
              <a:rPr lang="en-GB" dirty="0"/>
              <a:t>Input for Verification engineers </a:t>
            </a:r>
          </a:p>
          <a:p>
            <a:endParaRPr lang="en-GB" sz="1200" dirty="0"/>
          </a:p>
          <a:p>
            <a:pPr marL="285750" indent="-285750">
              <a:buFont typeface="Arial" panose="020B0604020202020204" pitchFamily="34" charset="0"/>
              <a:buChar char="•"/>
            </a:pPr>
            <a:r>
              <a:rPr lang="en-GB" dirty="0"/>
              <a:t>Good Specifications of the RTL</a:t>
            </a:r>
          </a:p>
          <a:p>
            <a:pPr marL="285750" indent="-285750">
              <a:buFont typeface="Arial" panose="020B0604020202020204" pitchFamily="34" charset="0"/>
              <a:buChar char="•"/>
            </a:pPr>
            <a:endParaRPr lang="en-GB" sz="1200" dirty="0"/>
          </a:p>
          <a:p>
            <a:r>
              <a:rPr lang="en-GB" dirty="0"/>
              <a:t>Deliverables by verification engineers:</a:t>
            </a:r>
          </a:p>
          <a:p>
            <a:endParaRPr lang="en-GB" sz="1200" dirty="0"/>
          </a:p>
          <a:p>
            <a:pPr marL="285750" indent="-285750">
              <a:buFont typeface="Arial" panose="020B0604020202020204" pitchFamily="34" charset="0"/>
              <a:buChar char="•"/>
            </a:pPr>
            <a:r>
              <a:rPr lang="en-GB" dirty="0"/>
              <a:t>A good verification plan </a:t>
            </a:r>
          </a:p>
          <a:p>
            <a:pPr marL="285750" indent="-285750">
              <a:buFont typeface="Arial" panose="020B0604020202020204" pitchFamily="34" charset="0"/>
              <a:buChar char="•"/>
            </a:pPr>
            <a:r>
              <a:rPr lang="en-GB" dirty="0"/>
              <a:t>Details of testcase and test environment</a:t>
            </a:r>
          </a:p>
          <a:p>
            <a:pPr marL="285750" indent="-285750">
              <a:buFont typeface="Arial" panose="020B0604020202020204" pitchFamily="34" charset="0"/>
              <a:buChar char="•"/>
            </a:pPr>
            <a:r>
              <a:rPr lang="en-GB" dirty="0"/>
              <a:t>Scheduled Review with RTL Designer </a:t>
            </a:r>
          </a:p>
        </p:txBody>
      </p:sp>
      <p:pic>
        <p:nvPicPr>
          <p:cNvPr id="9" name="Picture 8"/>
          <p:cNvPicPr>
            <a:picLocks noChangeAspect="1"/>
          </p:cNvPicPr>
          <p:nvPr/>
        </p:nvPicPr>
        <p:blipFill>
          <a:blip r:embed="rId2"/>
          <a:stretch>
            <a:fillRect/>
          </a:stretch>
        </p:blipFill>
        <p:spPr>
          <a:xfrm>
            <a:off x="2171700" y="1421611"/>
            <a:ext cx="4592926" cy="1646203"/>
          </a:xfrm>
          <a:prstGeom prst="rect">
            <a:avLst/>
          </a:prstGeom>
        </p:spPr>
      </p:pic>
    </p:spTree>
    <p:extLst>
      <p:ext uri="{BB962C8B-B14F-4D97-AF65-F5344CB8AC3E}">
        <p14:creationId xmlns:p14="http://schemas.microsoft.com/office/powerpoint/2010/main" val="1680255547"/>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30</a:t>
            </a:fld>
            <a:endParaRPr lang="en-US"/>
          </a:p>
        </p:txBody>
      </p:sp>
      <p:sp>
        <p:nvSpPr>
          <p:cNvPr id="6" name="Rectangle 5"/>
          <p:cNvSpPr/>
          <p:nvPr/>
        </p:nvSpPr>
        <p:spPr>
          <a:xfrm>
            <a:off x="685800" y="990575"/>
            <a:ext cx="4572000" cy="400110"/>
          </a:xfrm>
          <a:prstGeom prst="rect">
            <a:avLst/>
          </a:prstGeom>
        </p:spPr>
        <p:txBody>
          <a:bodyPr>
            <a:spAutoFit/>
          </a:bodyPr>
          <a:lstStyle/>
          <a:p>
            <a:pPr marL="0" indent="0">
              <a:buNone/>
            </a:pPr>
            <a:r>
              <a:rPr lang="en-US" sz="2000" dirty="0" smtClean="0">
                <a:solidFill>
                  <a:srgbClr val="00B050"/>
                </a:solidFill>
              </a:rPr>
              <a:t>Behavioral code of  a counter</a:t>
            </a:r>
            <a:endParaRPr lang="en-US" sz="2000" dirty="0">
              <a:solidFill>
                <a:srgbClr val="00B050"/>
              </a:solidFill>
            </a:endParaRPr>
          </a:p>
        </p:txBody>
      </p:sp>
      <p:sp>
        <p:nvSpPr>
          <p:cNvPr id="7" name="Rectangle 6"/>
          <p:cNvSpPr/>
          <p:nvPr/>
        </p:nvSpPr>
        <p:spPr>
          <a:xfrm>
            <a:off x="838200" y="1314460"/>
            <a:ext cx="5105400" cy="1815882"/>
          </a:xfrm>
          <a:prstGeom prst="rect">
            <a:avLst/>
          </a:prstGeom>
        </p:spPr>
        <p:txBody>
          <a:bodyPr wrap="square">
            <a:spAutoFit/>
          </a:bodyPr>
          <a:lstStyle/>
          <a:p>
            <a:pPr marL="0" indent="0">
              <a:buNone/>
            </a:pPr>
            <a:r>
              <a:rPr lang="en-US" sz="1600" dirty="0"/>
              <a:t>module </a:t>
            </a:r>
            <a:r>
              <a:rPr lang="en-US" sz="1600" dirty="0" smtClean="0"/>
              <a:t> counter (input </a:t>
            </a:r>
            <a:r>
              <a:rPr lang="en-US" sz="1600" dirty="0"/>
              <a:t>logic </a:t>
            </a:r>
            <a:r>
              <a:rPr lang="en-US" sz="1600" dirty="0" err="1"/>
              <a:t>clk</a:t>
            </a:r>
            <a:r>
              <a:rPr lang="en-US" sz="1600" dirty="0"/>
              <a:t>,</a:t>
            </a:r>
          </a:p>
          <a:p>
            <a:pPr marL="0" indent="0">
              <a:buNone/>
            </a:pPr>
            <a:r>
              <a:rPr lang="en-US" sz="1600" dirty="0"/>
              <a:t>	 </a:t>
            </a:r>
            <a:r>
              <a:rPr lang="en-US" sz="1600" dirty="0" smtClean="0"/>
              <a:t>         input </a:t>
            </a:r>
            <a:r>
              <a:rPr lang="en-US" sz="1600" dirty="0"/>
              <a:t>logic </a:t>
            </a:r>
            <a:r>
              <a:rPr lang="en-US" sz="1600" dirty="0" smtClean="0"/>
              <a:t>reset,</a:t>
            </a:r>
            <a:endParaRPr lang="en-US" sz="1600" dirty="0"/>
          </a:p>
          <a:p>
            <a:pPr marL="0" indent="0">
              <a:buNone/>
            </a:pPr>
            <a:r>
              <a:rPr lang="en-US" sz="1600" dirty="0"/>
              <a:t>	</a:t>
            </a:r>
            <a:r>
              <a:rPr lang="en-US" sz="1600" dirty="0" smtClean="0"/>
              <a:t>          output </a:t>
            </a:r>
            <a:r>
              <a:rPr lang="en-US" sz="1600" dirty="0"/>
              <a:t>logic [3:0] q);</a:t>
            </a:r>
          </a:p>
          <a:p>
            <a:pPr marL="0" indent="0">
              <a:buNone/>
            </a:pPr>
            <a:r>
              <a:rPr lang="en-US" sz="1600" dirty="0" smtClean="0"/>
              <a:t>	</a:t>
            </a:r>
            <a:r>
              <a:rPr lang="en-US" sz="1600" dirty="0" err="1" smtClean="0"/>
              <a:t>always_ff</a:t>
            </a:r>
            <a:r>
              <a:rPr lang="en-US" sz="1600" dirty="0" smtClean="0"/>
              <a:t> @ (</a:t>
            </a:r>
            <a:r>
              <a:rPr lang="en-US" sz="1600" dirty="0" err="1" smtClean="0"/>
              <a:t>posedge</a:t>
            </a:r>
            <a:r>
              <a:rPr lang="en-US" sz="1600" dirty="0" smtClean="0"/>
              <a:t> clock)</a:t>
            </a:r>
          </a:p>
          <a:p>
            <a:pPr marL="0" indent="0">
              <a:buNone/>
            </a:pPr>
            <a:r>
              <a:rPr lang="en-US" sz="1600" dirty="0"/>
              <a:t>	</a:t>
            </a:r>
            <a:r>
              <a:rPr lang="en-US" sz="1600" dirty="0" smtClean="0"/>
              <a:t>	if (reset) q  &lt;= 4’b0;</a:t>
            </a:r>
            <a:endParaRPr lang="en-US" sz="1600" dirty="0"/>
          </a:p>
          <a:p>
            <a:pPr marL="0" indent="0">
              <a:buNone/>
            </a:pPr>
            <a:r>
              <a:rPr lang="en-US" sz="1600" dirty="0"/>
              <a:t>		</a:t>
            </a:r>
            <a:r>
              <a:rPr lang="en-US" sz="1600" dirty="0" smtClean="0"/>
              <a:t>else  </a:t>
            </a:r>
            <a:r>
              <a:rPr lang="en-US" sz="1600" dirty="0"/>
              <a:t>q &lt;= </a:t>
            </a:r>
            <a:r>
              <a:rPr lang="en-US" sz="1600" dirty="0" smtClean="0"/>
              <a:t>q+1;</a:t>
            </a:r>
            <a:endParaRPr lang="en-US" sz="1600" dirty="0"/>
          </a:p>
          <a:p>
            <a:pPr marL="0" indent="0">
              <a:buNone/>
            </a:pPr>
            <a:r>
              <a:rPr lang="en-US" sz="1600" dirty="0" err="1"/>
              <a:t>endmodule</a:t>
            </a:r>
            <a:r>
              <a:rPr lang="en-US" sz="1600" dirty="0"/>
              <a:t> </a:t>
            </a:r>
          </a:p>
        </p:txBody>
      </p:sp>
      <p:sp>
        <p:nvSpPr>
          <p:cNvPr id="8" name="Rectangle 7"/>
          <p:cNvSpPr/>
          <p:nvPr/>
        </p:nvSpPr>
        <p:spPr>
          <a:xfrm>
            <a:off x="838200" y="2977892"/>
            <a:ext cx="5552704" cy="400110"/>
          </a:xfrm>
          <a:prstGeom prst="rect">
            <a:avLst/>
          </a:prstGeom>
        </p:spPr>
        <p:txBody>
          <a:bodyPr wrap="square">
            <a:spAutoFit/>
          </a:bodyPr>
          <a:lstStyle/>
          <a:p>
            <a:pPr marL="0" indent="0">
              <a:buNone/>
            </a:pPr>
            <a:r>
              <a:rPr lang="en-US" sz="2000" dirty="0">
                <a:solidFill>
                  <a:srgbClr val="00B050"/>
                </a:solidFill>
              </a:rPr>
              <a:t>Behavioral code of  </a:t>
            </a:r>
            <a:r>
              <a:rPr lang="en-US" sz="2000" dirty="0" smtClean="0">
                <a:solidFill>
                  <a:srgbClr val="00B050"/>
                </a:solidFill>
              </a:rPr>
              <a:t>shift register with parallel load</a:t>
            </a:r>
            <a:endParaRPr lang="en-US" sz="2000" dirty="0">
              <a:solidFill>
                <a:srgbClr val="00B050"/>
              </a:solidFill>
            </a:endParaRPr>
          </a:p>
        </p:txBody>
      </p:sp>
      <p:sp>
        <p:nvSpPr>
          <p:cNvPr id="9" name="Rectangle 8"/>
          <p:cNvSpPr/>
          <p:nvPr/>
        </p:nvSpPr>
        <p:spPr>
          <a:xfrm>
            <a:off x="1061852" y="3206822"/>
            <a:ext cx="5105400" cy="3046988"/>
          </a:xfrm>
          <a:prstGeom prst="rect">
            <a:avLst/>
          </a:prstGeom>
        </p:spPr>
        <p:txBody>
          <a:bodyPr wrap="square">
            <a:spAutoFit/>
          </a:bodyPr>
          <a:lstStyle/>
          <a:p>
            <a:pPr marL="0" indent="0">
              <a:buNone/>
            </a:pPr>
            <a:r>
              <a:rPr lang="en-US" sz="1600" dirty="0"/>
              <a:t>module </a:t>
            </a:r>
            <a:r>
              <a:rPr lang="en-US" sz="1600" dirty="0" smtClean="0"/>
              <a:t> </a:t>
            </a:r>
            <a:r>
              <a:rPr lang="en-US" sz="1600" dirty="0" err="1" smtClean="0"/>
              <a:t>shiftreg</a:t>
            </a:r>
            <a:r>
              <a:rPr lang="en-US" sz="1600" dirty="0" smtClean="0"/>
              <a:t> (input </a:t>
            </a:r>
            <a:r>
              <a:rPr lang="en-US" sz="1600" dirty="0"/>
              <a:t>logic </a:t>
            </a:r>
            <a:r>
              <a:rPr lang="en-US" sz="1600" dirty="0" err="1"/>
              <a:t>clk</a:t>
            </a:r>
            <a:r>
              <a:rPr lang="en-US" sz="1600" dirty="0"/>
              <a:t>,</a:t>
            </a:r>
          </a:p>
          <a:p>
            <a:pPr marL="0" indent="0">
              <a:buNone/>
            </a:pPr>
            <a:r>
              <a:rPr lang="en-US" sz="1600" dirty="0"/>
              <a:t>	 </a:t>
            </a:r>
            <a:r>
              <a:rPr lang="en-US" sz="1600" dirty="0" smtClean="0"/>
              <a:t>         input </a:t>
            </a:r>
            <a:r>
              <a:rPr lang="en-US" sz="1600" dirty="0"/>
              <a:t>logic </a:t>
            </a:r>
            <a:r>
              <a:rPr lang="en-US" sz="1600" dirty="0" smtClean="0"/>
              <a:t>reset, load,</a:t>
            </a:r>
          </a:p>
          <a:p>
            <a:pPr marL="0" indent="0">
              <a:buNone/>
            </a:pPr>
            <a:r>
              <a:rPr lang="en-US" sz="1600" dirty="0" smtClean="0"/>
              <a:t>	</a:t>
            </a:r>
            <a:r>
              <a:rPr lang="en-US" sz="1600" dirty="0"/>
              <a:t> </a:t>
            </a:r>
            <a:r>
              <a:rPr lang="en-US" sz="1600" dirty="0" smtClean="0"/>
              <a:t>          input logic sin,</a:t>
            </a:r>
          </a:p>
          <a:p>
            <a:pPr marL="0" indent="0">
              <a:buNone/>
            </a:pPr>
            <a:r>
              <a:rPr lang="en-US" sz="1600" dirty="0"/>
              <a:t>	</a:t>
            </a:r>
            <a:r>
              <a:rPr lang="en-US" sz="1600" dirty="0" smtClean="0"/>
              <a:t>           input logic [3:0] d,</a:t>
            </a:r>
          </a:p>
          <a:p>
            <a:r>
              <a:rPr lang="en-US" sz="1600" dirty="0" smtClean="0"/>
              <a:t>	           input </a:t>
            </a:r>
            <a:r>
              <a:rPr lang="en-US" sz="1600" dirty="0"/>
              <a:t>logic [3:0] </a:t>
            </a:r>
            <a:r>
              <a:rPr lang="en-US" sz="1600" dirty="0" smtClean="0"/>
              <a:t>q,</a:t>
            </a:r>
            <a:endParaRPr lang="en-US" sz="1600" dirty="0"/>
          </a:p>
          <a:p>
            <a:pPr marL="0" indent="0">
              <a:buNone/>
            </a:pPr>
            <a:r>
              <a:rPr lang="en-US" sz="1600" dirty="0"/>
              <a:t>	</a:t>
            </a:r>
            <a:r>
              <a:rPr lang="en-US" sz="1600" dirty="0" smtClean="0"/>
              <a:t>          output </a:t>
            </a:r>
            <a:r>
              <a:rPr lang="en-US" sz="1600" dirty="0"/>
              <a:t>logic </a:t>
            </a:r>
            <a:r>
              <a:rPr lang="en-US" sz="1600" dirty="0" err="1" smtClean="0"/>
              <a:t>sout</a:t>
            </a:r>
            <a:r>
              <a:rPr lang="en-US" sz="1600" dirty="0" smtClean="0"/>
              <a:t>);</a:t>
            </a:r>
            <a:endParaRPr lang="en-US" sz="1600" dirty="0"/>
          </a:p>
          <a:p>
            <a:pPr marL="0" indent="0">
              <a:buNone/>
            </a:pPr>
            <a:r>
              <a:rPr lang="en-US" sz="1600" dirty="0" smtClean="0"/>
              <a:t>	</a:t>
            </a:r>
            <a:r>
              <a:rPr lang="en-US" sz="1600" dirty="0" err="1" smtClean="0"/>
              <a:t>always_ff</a:t>
            </a:r>
            <a:r>
              <a:rPr lang="en-US" sz="1600" dirty="0" smtClean="0"/>
              <a:t> @ (</a:t>
            </a:r>
            <a:r>
              <a:rPr lang="en-US" sz="1600" dirty="0" err="1" smtClean="0"/>
              <a:t>posedge</a:t>
            </a:r>
            <a:r>
              <a:rPr lang="en-US" sz="1600" dirty="0" smtClean="0"/>
              <a:t> clock)</a:t>
            </a:r>
          </a:p>
          <a:p>
            <a:pPr marL="0" indent="0">
              <a:buNone/>
            </a:pPr>
            <a:r>
              <a:rPr lang="en-US" sz="1600" dirty="0"/>
              <a:t>	</a:t>
            </a:r>
            <a:r>
              <a:rPr lang="en-US" sz="1600" dirty="0" smtClean="0"/>
              <a:t>	if (reset) q  &lt;= 0;</a:t>
            </a:r>
            <a:endParaRPr lang="en-US" sz="1600" dirty="0"/>
          </a:p>
          <a:p>
            <a:pPr marL="0" indent="0">
              <a:buNone/>
            </a:pPr>
            <a:r>
              <a:rPr lang="en-US" sz="1600" dirty="0"/>
              <a:t>		</a:t>
            </a:r>
            <a:r>
              <a:rPr lang="en-US" sz="1600" dirty="0" smtClean="0"/>
              <a:t>else  if (load) q </a:t>
            </a:r>
            <a:r>
              <a:rPr lang="en-US" sz="1600" dirty="0"/>
              <a:t>&lt;= </a:t>
            </a:r>
            <a:r>
              <a:rPr lang="en-US" sz="1600" dirty="0" smtClean="0"/>
              <a:t>d;</a:t>
            </a:r>
          </a:p>
          <a:p>
            <a:pPr marL="0" indent="0">
              <a:buNone/>
            </a:pPr>
            <a:r>
              <a:rPr lang="en-US" sz="1600" dirty="0"/>
              <a:t>	</a:t>
            </a:r>
            <a:r>
              <a:rPr lang="en-US" sz="1600" dirty="0" smtClean="0"/>
              <a:t>                   else               q &lt;= {q[2:0], sin};</a:t>
            </a:r>
          </a:p>
          <a:p>
            <a:pPr marL="0" indent="0">
              <a:buNone/>
            </a:pPr>
            <a:r>
              <a:rPr lang="en-US" sz="1600" dirty="0" smtClean="0"/>
              <a:t>	              assign </a:t>
            </a:r>
            <a:r>
              <a:rPr lang="en-US" sz="1600" dirty="0" err="1" smtClean="0"/>
              <a:t>sout</a:t>
            </a:r>
            <a:r>
              <a:rPr lang="en-US" sz="1600" dirty="0" smtClean="0"/>
              <a:t> = q[3]:</a:t>
            </a:r>
            <a:endParaRPr lang="en-US" sz="1600" dirty="0"/>
          </a:p>
          <a:p>
            <a:pPr marL="0" indent="0">
              <a:buNone/>
            </a:pPr>
            <a:r>
              <a:rPr lang="en-US" sz="1600" dirty="0" err="1"/>
              <a:t>endmodule</a:t>
            </a:r>
            <a:r>
              <a:rPr lang="en-US" sz="1600" dirty="0"/>
              <a:t> </a:t>
            </a:r>
          </a:p>
        </p:txBody>
      </p:sp>
      <p:pic>
        <p:nvPicPr>
          <p:cNvPr id="10" name="Picture 9"/>
          <p:cNvPicPr>
            <a:picLocks noChangeAspect="1"/>
          </p:cNvPicPr>
          <p:nvPr/>
        </p:nvPicPr>
        <p:blipFill>
          <a:blip r:embed="rId2"/>
          <a:stretch>
            <a:fillRect/>
          </a:stretch>
        </p:blipFill>
        <p:spPr>
          <a:xfrm>
            <a:off x="4685743" y="1382404"/>
            <a:ext cx="3772457" cy="1235711"/>
          </a:xfrm>
          <a:prstGeom prst="rect">
            <a:avLst/>
          </a:prstGeom>
        </p:spPr>
      </p:pic>
      <p:pic>
        <p:nvPicPr>
          <p:cNvPr id="11" name="Picture 10"/>
          <p:cNvPicPr>
            <a:picLocks noChangeAspect="1"/>
          </p:cNvPicPr>
          <p:nvPr/>
        </p:nvPicPr>
        <p:blipFill>
          <a:blip r:embed="rId3"/>
          <a:stretch>
            <a:fillRect/>
          </a:stretch>
        </p:blipFill>
        <p:spPr>
          <a:xfrm>
            <a:off x="4635341" y="3429000"/>
            <a:ext cx="4051459" cy="1815520"/>
          </a:xfrm>
          <a:prstGeom prst="rect">
            <a:avLst/>
          </a:prstGeom>
        </p:spPr>
      </p:pic>
      <p:sp>
        <p:nvSpPr>
          <p:cNvPr id="12" name="Rectangle 2"/>
          <p:cNvSpPr>
            <a:spLocks noGrp="1" noChangeArrowheads="1"/>
          </p:cNvSpPr>
          <p:nvPr>
            <p:ph type="title"/>
          </p:nvPr>
        </p:nvSpPr>
        <p:spPr/>
        <p:txBody>
          <a:bodyPr/>
          <a:lstStyle/>
          <a:p>
            <a:pPr eaLnBrk="1" hangingPunct="1"/>
            <a:r>
              <a:rPr lang="en-US" dirty="0" smtClean="0"/>
              <a:t>Sequential Logic</a:t>
            </a:r>
            <a:endParaRPr lang="en-US" sz="3600" dirty="0" smtClean="0"/>
          </a:p>
        </p:txBody>
      </p:sp>
    </p:spTree>
    <p:extLst>
      <p:ext uri="{BB962C8B-B14F-4D97-AF65-F5344CB8AC3E}">
        <p14:creationId xmlns:p14="http://schemas.microsoft.com/office/powerpoint/2010/main" val="1861745805"/>
      </p:ext>
    </p:extLst>
  </p:cSld>
  <p:clrMapOvr>
    <a:masterClrMapping/>
  </p:clrMapOvr>
  <p:transition>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31</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Blocking &amp; Non-blocking</a:t>
            </a:r>
          </a:p>
        </p:txBody>
      </p:sp>
      <p:sp>
        <p:nvSpPr>
          <p:cNvPr id="29701" name="Rectangle 3"/>
          <p:cNvSpPr>
            <a:spLocks noGrp="1" noChangeArrowheads="1"/>
          </p:cNvSpPr>
          <p:nvPr>
            <p:ph type="body" idx="1"/>
          </p:nvPr>
        </p:nvSpPr>
        <p:spPr>
          <a:xfrm>
            <a:off x="609600" y="1066800"/>
            <a:ext cx="8229600" cy="5181600"/>
          </a:xfrm>
        </p:spPr>
        <p:txBody>
          <a:bodyPr/>
          <a:lstStyle/>
          <a:p>
            <a:pPr marL="0" indent="0">
              <a:buNone/>
            </a:pPr>
            <a:r>
              <a:rPr lang="en-US" sz="1800" dirty="0" smtClean="0">
                <a:solidFill>
                  <a:srgbClr val="0000FF"/>
                </a:solidFill>
              </a:rPr>
              <a:t>Always statements can also be used to describe combinational logic behaviorally if the sensitivity list is written to respond to changes in all of the inputs and the body prescribes the output value for every possible input combination.</a:t>
            </a:r>
          </a:p>
          <a:p>
            <a:pPr marL="0" indent="0">
              <a:buNone/>
            </a:pPr>
            <a:r>
              <a:rPr lang="en-US" sz="1800" i="1" dirty="0" smtClean="0"/>
              <a:t>module inv(	input logic [3:0] a, output logic [3:0] y);</a:t>
            </a:r>
          </a:p>
          <a:p>
            <a:pPr marL="0" indent="0">
              <a:buNone/>
            </a:pPr>
            <a:r>
              <a:rPr lang="en-US" sz="1800" i="1" dirty="0" smtClean="0"/>
              <a:t>	</a:t>
            </a:r>
            <a:r>
              <a:rPr lang="en-US" sz="1800" i="1" dirty="0" err="1" smtClean="0"/>
              <a:t>always_comb</a:t>
            </a:r>
            <a:endParaRPr lang="en-US" sz="1800" i="1" dirty="0" smtClean="0"/>
          </a:p>
          <a:p>
            <a:pPr marL="0" indent="0">
              <a:buNone/>
            </a:pPr>
            <a:r>
              <a:rPr lang="en-US" sz="1800" i="1" dirty="0" smtClean="0"/>
              <a:t>	y = ~a;</a:t>
            </a:r>
          </a:p>
          <a:p>
            <a:pPr marL="0" indent="0">
              <a:buNone/>
            </a:pPr>
            <a:r>
              <a:rPr lang="en-US" sz="1800" i="1" dirty="0" err="1" smtClean="0"/>
              <a:t>endmodule</a:t>
            </a:r>
            <a:endParaRPr lang="en-US" sz="1800" i="1" dirty="0" smtClean="0"/>
          </a:p>
          <a:p>
            <a:pPr marL="0" indent="0">
              <a:buNone/>
            </a:pPr>
            <a:r>
              <a:rPr lang="en-US" sz="1600" dirty="0" err="1" smtClean="0">
                <a:solidFill>
                  <a:srgbClr val="0000FF"/>
                </a:solidFill>
              </a:rPr>
              <a:t>always_comb</a:t>
            </a:r>
            <a:r>
              <a:rPr lang="en-US" sz="1600" dirty="0" smtClean="0">
                <a:solidFill>
                  <a:srgbClr val="0000FF"/>
                </a:solidFill>
              </a:rPr>
              <a:t> is equivalent to always @(*) and is the preferred way of describing combinational logic in </a:t>
            </a:r>
            <a:r>
              <a:rPr lang="en-US" sz="1600" dirty="0" err="1" smtClean="0">
                <a:solidFill>
                  <a:srgbClr val="0000FF"/>
                </a:solidFill>
              </a:rPr>
              <a:t>SystemVerilog</a:t>
            </a:r>
            <a:r>
              <a:rPr lang="en-US" sz="1600" dirty="0" smtClean="0">
                <a:solidFill>
                  <a:srgbClr val="0000FF"/>
                </a:solidFill>
              </a:rPr>
              <a:t>. </a:t>
            </a:r>
            <a:r>
              <a:rPr lang="en-US" sz="1600" dirty="0" err="1" smtClean="0">
                <a:solidFill>
                  <a:srgbClr val="0000FF"/>
                </a:solidFill>
              </a:rPr>
              <a:t>always_comb</a:t>
            </a:r>
            <a:r>
              <a:rPr lang="en-US" sz="1600" dirty="0" smtClean="0">
                <a:solidFill>
                  <a:srgbClr val="0000FF"/>
                </a:solidFill>
              </a:rPr>
              <a:t> reevaluates the statements inside the always statement any time any of the signals on the right-hand side of &lt;= or = inside the always statement change. Thus, </a:t>
            </a:r>
            <a:r>
              <a:rPr lang="en-US" sz="1600" dirty="0" err="1" smtClean="0">
                <a:solidFill>
                  <a:srgbClr val="0000FF"/>
                </a:solidFill>
              </a:rPr>
              <a:t>always_comb</a:t>
            </a:r>
            <a:r>
              <a:rPr lang="en-US" sz="1600" dirty="0" smtClean="0">
                <a:solidFill>
                  <a:srgbClr val="0000FF"/>
                </a:solidFill>
              </a:rPr>
              <a:t> is a safe way to model combinational logic.</a:t>
            </a:r>
          </a:p>
          <a:p>
            <a:pPr marL="0" indent="0">
              <a:buNone/>
            </a:pPr>
            <a:r>
              <a:rPr lang="en-US" sz="1600" dirty="0" smtClean="0">
                <a:solidFill>
                  <a:srgbClr val="0000FF"/>
                </a:solidFill>
              </a:rPr>
              <a:t>The = in the always statement is called a blocking assignment, in contrast to the &lt;= </a:t>
            </a:r>
            <a:r>
              <a:rPr lang="en-US" sz="1600" dirty="0" err="1" smtClean="0">
                <a:solidFill>
                  <a:srgbClr val="0000FF"/>
                </a:solidFill>
              </a:rPr>
              <a:t>nonblocking</a:t>
            </a:r>
            <a:r>
              <a:rPr lang="en-US" sz="1600" dirty="0" smtClean="0">
                <a:solidFill>
                  <a:srgbClr val="0000FF"/>
                </a:solidFill>
              </a:rPr>
              <a:t> assignment. In </a:t>
            </a:r>
            <a:r>
              <a:rPr lang="en-US" sz="1600" dirty="0" err="1" smtClean="0">
                <a:solidFill>
                  <a:srgbClr val="0000FF"/>
                </a:solidFill>
              </a:rPr>
              <a:t>SystemVerilog</a:t>
            </a:r>
            <a:r>
              <a:rPr lang="en-US" sz="1600" dirty="0" smtClean="0">
                <a:solidFill>
                  <a:srgbClr val="0000FF"/>
                </a:solidFill>
              </a:rPr>
              <a:t>, it is good practice to use blocking assignments for combinational logic and </a:t>
            </a:r>
            <a:r>
              <a:rPr lang="en-US" sz="1600" dirty="0" err="1" smtClean="0">
                <a:solidFill>
                  <a:srgbClr val="0000FF"/>
                </a:solidFill>
              </a:rPr>
              <a:t>nonblocking</a:t>
            </a:r>
            <a:r>
              <a:rPr lang="en-US" sz="1600" dirty="0" smtClean="0">
                <a:solidFill>
                  <a:srgbClr val="0000FF"/>
                </a:solidFill>
              </a:rPr>
              <a:t> assignments for sequential logic.</a:t>
            </a:r>
          </a:p>
          <a:p>
            <a:pPr marL="0" indent="0">
              <a:buNone/>
            </a:pPr>
            <a:r>
              <a:rPr lang="en-US" sz="1600" dirty="0" smtClean="0">
                <a:solidFill>
                  <a:srgbClr val="0000FF"/>
                </a:solidFill>
              </a:rPr>
              <a:t>Inside always, A group of blocking assignment are evaluated in the order thy appear in the code while </a:t>
            </a:r>
            <a:r>
              <a:rPr lang="en-US" sz="1600" dirty="0" err="1" smtClean="0">
                <a:solidFill>
                  <a:srgbClr val="0000FF"/>
                </a:solidFill>
              </a:rPr>
              <a:t>nonblocking</a:t>
            </a:r>
            <a:r>
              <a:rPr lang="en-US" sz="1600" dirty="0" smtClean="0">
                <a:solidFill>
                  <a:srgbClr val="0000FF"/>
                </a:solidFill>
              </a:rPr>
              <a:t> </a:t>
            </a:r>
            <a:r>
              <a:rPr lang="en-US" sz="1600" dirty="0" err="1" smtClean="0">
                <a:solidFill>
                  <a:srgbClr val="0000FF"/>
                </a:solidFill>
              </a:rPr>
              <a:t>assignements</a:t>
            </a:r>
            <a:r>
              <a:rPr lang="en-US" sz="1600" dirty="0" smtClean="0">
                <a:solidFill>
                  <a:srgbClr val="0000FF"/>
                </a:solidFill>
              </a:rPr>
              <a:t> are evaluated concurrently;</a:t>
            </a: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and if statement</a:t>
            </a:r>
            <a:endParaRPr lang="en-US" dirty="0"/>
          </a:p>
        </p:txBody>
      </p:sp>
      <p:sp>
        <p:nvSpPr>
          <p:cNvPr id="3" name="Content Placeholder 2"/>
          <p:cNvSpPr>
            <a:spLocks noGrp="1"/>
          </p:cNvSpPr>
          <p:nvPr>
            <p:ph idx="1"/>
          </p:nvPr>
        </p:nvSpPr>
        <p:spPr/>
        <p:txBody>
          <a:bodyPr/>
          <a:lstStyle/>
          <a:p>
            <a:pPr marL="0" indent="0">
              <a:buNone/>
            </a:pPr>
            <a:r>
              <a:rPr lang="en-US" sz="1600" dirty="0"/>
              <a:t>These two examples are poor applications of </a:t>
            </a:r>
            <a:r>
              <a:rPr lang="en-US" sz="1600" dirty="0" smtClean="0"/>
              <a:t>always process </a:t>
            </a:r>
            <a:r>
              <a:rPr lang="en-US" sz="1600" dirty="0"/>
              <a:t>statements </a:t>
            </a:r>
            <a:r>
              <a:rPr lang="en-US" sz="1600" dirty="0" smtClean="0"/>
              <a:t>for modeling </a:t>
            </a:r>
            <a:r>
              <a:rPr lang="en-US" sz="1600" dirty="0"/>
              <a:t>combinational logic because they require more lines than the equivalent</a:t>
            </a:r>
          </a:p>
          <a:p>
            <a:pPr marL="0" indent="0">
              <a:buNone/>
            </a:pPr>
            <a:r>
              <a:rPr lang="en-US" sz="1600" dirty="0"/>
              <a:t>approach with assign </a:t>
            </a:r>
            <a:r>
              <a:rPr lang="en-US" sz="1600" dirty="0" smtClean="0"/>
              <a:t>statements. </a:t>
            </a:r>
            <a:r>
              <a:rPr lang="en-US" sz="1600" dirty="0"/>
              <a:t>Moreover, they pose the risk </a:t>
            </a:r>
            <a:r>
              <a:rPr lang="en-US" sz="1600" dirty="0" smtClean="0"/>
              <a:t>of inadvertently </a:t>
            </a:r>
            <a:r>
              <a:rPr lang="en-US" sz="1600" dirty="0"/>
              <a:t>implying sequential logic if the sensitivity list leaves out </a:t>
            </a:r>
            <a:r>
              <a:rPr lang="en-US" sz="1600" dirty="0" smtClean="0"/>
              <a:t>inputs.</a:t>
            </a:r>
          </a:p>
          <a:p>
            <a:pPr marL="0" indent="0">
              <a:buNone/>
            </a:pPr>
            <a:endParaRPr lang="en-US" sz="1600" dirty="0" smtClean="0"/>
          </a:p>
          <a:p>
            <a:pPr marL="0" indent="0">
              <a:buNone/>
            </a:pPr>
            <a:r>
              <a:rPr lang="en-US" sz="1600" dirty="0" smtClean="0"/>
              <a:t>However, case and if statements are convenient for modelling more complicated combinational logic. case and if statements can only appear within always statement.</a:t>
            </a:r>
            <a:endParaRPr lang="en-US" sz="1600"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32</a:t>
            </a:fld>
            <a:endParaRPr lang="en-US"/>
          </a:p>
        </p:txBody>
      </p:sp>
    </p:spTree>
    <p:extLst>
      <p:ext uri="{BB962C8B-B14F-4D97-AF65-F5344CB8AC3E}">
        <p14:creationId xmlns:p14="http://schemas.microsoft.com/office/powerpoint/2010/main" val="1624834297"/>
      </p:ext>
    </p:extLst>
  </p:cSld>
  <p:clrMapOvr>
    <a:masterClrMapping/>
  </p:clrMapOvr>
  <p:transition>
    <p:zo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statement</a:t>
            </a:r>
            <a:endParaRPr lang="en-US" dirty="0"/>
          </a:p>
        </p:txBody>
      </p:sp>
      <p:sp>
        <p:nvSpPr>
          <p:cNvPr id="3" name="Content Placeholder 2"/>
          <p:cNvSpPr>
            <a:spLocks noGrp="1"/>
          </p:cNvSpPr>
          <p:nvPr>
            <p:ph idx="1"/>
          </p:nvPr>
        </p:nvSpPr>
        <p:spPr/>
        <p:txBody>
          <a:bodyPr/>
          <a:lstStyle/>
          <a:p>
            <a:r>
              <a:rPr lang="en-US" sz="1600" dirty="0" smtClean="0"/>
              <a:t>module </a:t>
            </a:r>
            <a:r>
              <a:rPr lang="en-US" sz="1600" dirty="0" err="1"/>
              <a:t>sevenseg</a:t>
            </a:r>
            <a:r>
              <a:rPr lang="en-US" sz="1600" dirty="0"/>
              <a:t>(input logic [3:0] data,</a:t>
            </a:r>
          </a:p>
          <a:p>
            <a:pPr marL="0" indent="0">
              <a:buNone/>
            </a:pPr>
            <a:r>
              <a:rPr lang="en-US" sz="1600" dirty="0" smtClean="0"/>
              <a:t>	output </a:t>
            </a:r>
            <a:r>
              <a:rPr lang="en-US" sz="1600" dirty="0"/>
              <a:t>logic [6:0] segments);</a:t>
            </a:r>
          </a:p>
          <a:p>
            <a:pPr marL="0" indent="0">
              <a:buNone/>
            </a:pPr>
            <a:r>
              <a:rPr lang="en-US" sz="1600" dirty="0" smtClean="0"/>
              <a:t>	</a:t>
            </a:r>
            <a:r>
              <a:rPr lang="en-US" sz="1600" dirty="0" err="1" smtClean="0"/>
              <a:t>always_comb</a:t>
            </a:r>
            <a:endParaRPr lang="en-US" sz="1600" dirty="0"/>
          </a:p>
          <a:p>
            <a:pPr marL="0" indent="0">
              <a:buNone/>
            </a:pPr>
            <a:r>
              <a:rPr lang="en-US" sz="1600" dirty="0" smtClean="0"/>
              <a:t>	case </a:t>
            </a:r>
            <a:r>
              <a:rPr lang="en-US" sz="1600" dirty="0"/>
              <a:t>(data)</a:t>
            </a:r>
          </a:p>
          <a:p>
            <a:pPr marL="0" indent="0">
              <a:buNone/>
            </a:pPr>
            <a:r>
              <a:rPr lang="en-US" sz="1600" dirty="0" smtClean="0"/>
              <a:t>		// </a:t>
            </a:r>
            <a:r>
              <a:rPr lang="en-US" sz="1600" dirty="0" err="1"/>
              <a:t>abc_defg</a:t>
            </a:r>
            <a:endParaRPr lang="en-US" sz="1600" dirty="0"/>
          </a:p>
          <a:p>
            <a:pPr marL="0" indent="0">
              <a:buNone/>
            </a:pPr>
            <a:r>
              <a:rPr lang="en-US" sz="1600" dirty="0" smtClean="0"/>
              <a:t>	0</a:t>
            </a:r>
            <a:r>
              <a:rPr lang="en-US" sz="1600" dirty="0"/>
              <a:t>: segments = 7'b111_1110;</a:t>
            </a:r>
          </a:p>
          <a:p>
            <a:pPr marL="0" indent="0">
              <a:buNone/>
            </a:pPr>
            <a:r>
              <a:rPr lang="en-US" sz="1600" dirty="0" smtClean="0"/>
              <a:t>	1</a:t>
            </a:r>
            <a:r>
              <a:rPr lang="en-US" sz="1600" dirty="0"/>
              <a:t>: segments = 7'b011_0000;</a:t>
            </a:r>
          </a:p>
          <a:p>
            <a:pPr marL="0" indent="0">
              <a:buNone/>
            </a:pPr>
            <a:r>
              <a:rPr lang="en-US" sz="1600" dirty="0" smtClean="0"/>
              <a:t>	2</a:t>
            </a:r>
            <a:r>
              <a:rPr lang="en-US" sz="1600" dirty="0"/>
              <a:t>: segments = 7'b110_1101;</a:t>
            </a:r>
          </a:p>
          <a:p>
            <a:pPr marL="0" indent="0">
              <a:buNone/>
            </a:pPr>
            <a:r>
              <a:rPr lang="en-US" sz="1600" dirty="0" smtClean="0"/>
              <a:t>	3</a:t>
            </a:r>
            <a:r>
              <a:rPr lang="en-US" sz="1600" dirty="0"/>
              <a:t>: segments = 7'b111_1001;</a:t>
            </a:r>
          </a:p>
          <a:p>
            <a:pPr marL="0" indent="0">
              <a:buNone/>
            </a:pPr>
            <a:r>
              <a:rPr lang="en-US" sz="1600" dirty="0" smtClean="0"/>
              <a:t>	4</a:t>
            </a:r>
            <a:r>
              <a:rPr lang="en-US" sz="1600" dirty="0"/>
              <a:t>: segments = 7'b011_0011;</a:t>
            </a:r>
          </a:p>
          <a:p>
            <a:pPr marL="0" indent="0">
              <a:buNone/>
            </a:pPr>
            <a:r>
              <a:rPr lang="en-US" sz="1600" dirty="0" smtClean="0"/>
              <a:t>	5</a:t>
            </a:r>
            <a:r>
              <a:rPr lang="en-US" sz="1600" dirty="0"/>
              <a:t>: segments = 7'b101_1011;</a:t>
            </a:r>
          </a:p>
          <a:p>
            <a:pPr marL="0" indent="0">
              <a:buNone/>
            </a:pPr>
            <a:r>
              <a:rPr lang="en-US" sz="1600" dirty="0" smtClean="0"/>
              <a:t>	6</a:t>
            </a:r>
            <a:r>
              <a:rPr lang="en-US" sz="1600" dirty="0"/>
              <a:t>: segments = </a:t>
            </a:r>
            <a:r>
              <a:rPr lang="en-US" sz="1600" dirty="0" smtClean="0"/>
              <a:t>7'b101_1111;</a:t>
            </a:r>
          </a:p>
          <a:p>
            <a:pPr marL="0" indent="0">
              <a:buNone/>
            </a:pPr>
            <a:r>
              <a:rPr lang="en-US" sz="1600" dirty="0"/>
              <a:t>	</a:t>
            </a:r>
            <a:r>
              <a:rPr lang="en-US" sz="1600" dirty="0" smtClean="0"/>
              <a:t>7</a:t>
            </a:r>
            <a:r>
              <a:rPr lang="en-US" sz="1600" dirty="0"/>
              <a:t>: segments = 7'b111_0000;</a:t>
            </a:r>
          </a:p>
          <a:p>
            <a:pPr marL="0" indent="0">
              <a:buNone/>
            </a:pPr>
            <a:r>
              <a:rPr lang="en-US" sz="1600" dirty="0" smtClean="0"/>
              <a:t>	8</a:t>
            </a:r>
            <a:r>
              <a:rPr lang="en-US" sz="1600" dirty="0"/>
              <a:t>: segments = 7'b111_1111;</a:t>
            </a:r>
          </a:p>
          <a:p>
            <a:pPr marL="0" indent="0">
              <a:buNone/>
            </a:pPr>
            <a:r>
              <a:rPr lang="en-US" sz="1600" dirty="0" smtClean="0"/>
              <a:t>	9</a:t>
            </a:r>
            <a:r>
              <a:rPr lang="en-US" sz="1600" dirty="0"/>
              <a:t>: segments = 7'b111_1011;</a:t>
            </a:r>
          </a:p>
          <a:p>
            <a:pPr marL="0" indent="0">
              <a:buNone/>
            </a:pPr>
            <a:r>
              <a:rPr lang="en-US" sz="1600" dirty="0" smtClean="0"/>
              <a:t>	default</a:t>
            </a:r>
            <a:r>
              <a:rPr lang="en-US" sz="1600" dirty="0"/>
              <a:t>: segments = 7'b000_0000;</a:t>
            </a:r>
          </a:p>
          <a:p>
            <a:pPr marL="0" indent="0">
              <a:buNone/>
            </a:pPr>
            <a:r>
              <a:rPr lang="en-US" sz="1600" dirty="0" smtClean="0"/>
              <a:t>	</a:t>
            </a:r>
            <a:r>
              <a:rPr lang="en-US" sz="1600" dirty="0" err="1" smtClean="0"/>
              <a:t>endcase</a:t>
            </a:r>
            <a:endParaRPr lang="en-US" sz="1600" dirty="0"/>
          </a:p>
          <a:p>
            <a:pPr marL="0" indent="0">
              <a:buNone/>
            </a:pPr>
            <a:r>
              <a:rPr lang="en-US" sz="1600" dirty="0"/>
              <a:t> </a:t>
            </a:r>
            <a:r>
              <a:rPr lang="en-US" sz="1600" dirty="0" smtClean="0"/>
              <a:t>    </a:t>
            </a:r>
            <a:r>
              <a:rPr lang="en-US" sz="1600" dirty="0" err="1" smtClean="0"/>
              <a:t>endmodule</a:t>
            </a:r>
            <a:endParaRPr lang="en-US" sz="1600"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33</a:t>
            </a:fld>
            <a:endParaRPr lang="en-US"/>
          </a:p>
        </p:txBody>
      </p:sp>
      <p:pic>
        <p:nvPicPr>
          <p:cNvPr id="6" name="Picture 5"/>
          <p:cNvPicPr>
            <a:picLocks noChangeAspect="1"/>
          </p:cNvPicPr>
          <p:nvPr/>
        </p:nvPicPr>
        <p:blipFill>
          <a:blip r:embed="rId2"/>
          <a:stretch>
            <a:fillRect/>
          </a:stretch>
        </p:blipFill>
        <p:spPr>
          <a:xfrm>
            <a:off x="5638800" y="2513441"/>
            <a:ext cx="1335532" cy="1767844"/>
          </a:xfrm>
          <a:prstGeom prst="rect">
            <a:avLst/>
          </a:prstGeom>
        </p:spPr>
      </p:pic>
      <p:sp>
        <p:nvSpPr>
          <p:cNvPr id="7" name="TextBox 6"/>
          <p:cNvSpPr txBox="1"/>
          <p:nvPr/>
        </p:nvSpPr>
        <p:spPr>
          <a:xfrm>
            <a:off x="4495800" y="1828800"/>
            <a:ext cx="3962400" cy="584775"/>
          </a:xfrm>
          <a:prstGeom prst="rect">
            <a:avLst/>
          </a:prstGeom>
          <a:noFill/>
        </p:spPr>
        <p:txBody>
          <a:bodyPr wrap="square" rtlCol="0">
            <a:spAutoFit/>
          </a:bodyPr>
          <a:lstStyle/>
          <a:p>
            <a:r>
              <a:rPr lang="en-US" sz="1600" dirty="0" smtClean="0"/>
              <a:t>In </a:t>
            </a:r>
            <a:r>
              <a:rPr lang="en-US" sz="1600" dirty="0" err="1" smtClean="0"/>
              <a:t>SystemVerilog</a:t>
            </a:r>
            <a:r>
              <a:rPr lang="en-US" sz="1600" dirty="0" smtClean="0"/>
              <a:t> case statements must appear inside always statements.</a:t>
            </a:r>
            <a:endParaRPr lang="en-US" sz="1600" dirty="0"/>
          </a:p>
        </p:txBody>
      </p:sp>
      <p:pic>
        <p:nvPicPr>
          <p:cNvPr id="8" name="Picture 7"/>
          <p:cNvPicPr>
            <a:picLocks noChangeAspect="1"/>
          </p:cNvPicPr>
          <p:nvPr/>
        </p:nvPicPr>
        <p:blipFill>
          <a:blip r:embed="rId3"/>
          <a:stretch>
            <a:fillRect/>
          </a:stretch>
        </p:blipFill>
        <p:spPr>
          <a:xfrm>
            <a:off x="4495800" y="4494229"/>
            <a:ext cx="4011426" cy="992171"/>
          </a:xfrm>
          <a:prstGeom prst="rect">
            <a:avLst/>
          </a:prstGeom>
        </p:spPr>
      </p:pic>
    </p:spTree>
    <p:extLst>
      <p:ext uri="{BB962C8B-B14F-4D97-AF65-F5344CB8AC3E}">
        <p14:creationId xmlns:p14="http://schemas.microsoft.com/office/powerpoint/2010/main" val="3566013984"/>
      </p:ext>
    </p:extLst>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statement</a:t>
            </a:r>
            <a:endParaRPr lang="en-US" dirty="0"/>
          </a:p>
        </p:txBody>
      </p:sp>
      <p:sp>
        <p:nvSpPr>
          <p:cNvPr id="3" name="Content Placeholder 2"/>
          <p:cNvSpPr>
            <a:spLocks noGrp="1"/>
          </p:cNvSpPr>
          <p:nvPr>
            <p:ph idx="1"/>
          </p:nvPr>
        </p:nvSpPr>
        <p:spPr/>
        <p:txBody>
          <a:bodyPr/>
          <a:lstStyle/>
          <a:p>
            <a:r>
              <a:rPr lang="en-US" sz="1600" dirty="0"/>
              <a:t>always / process statements can also contain if statements. The if may be </a:t>
            </a:r>
            <a:r>
              <a:rPr lang="en-US" sz="1600" dirty="0" smtClean="0"/>
              <a:t>followed by </a:t>
            </a:r>
            <a:r>
              <a:rPr lang="en-US" sz="1600" dirty="0"/>
              <a:t>an else statement. When all possible input combinations are handled, the </a:t>
            </a:r>
            <a:r>
              <a:rPr lang="en-US" sz="1600" dirty="0" smtClean="0"/>
              <a:t>statement implies </a:t>
            </a:r>
            <a:r>
              <a:rPr lang="en-US" sz="1600" dirty="0"/>
              <a:t>combinational logic; otherwise it produces sequential logic (like the latch in Section</a:t>
            </a:r>
          </a:p>
          <a:p>
            <a:pPr marL="0" indent="0">
              <a:buNone/>
            </a:pPr>
            <a:endParaRPr lang="en-US" sz="1600" dirty="0" smtClean="0"/>
          </a:p>
          <a:p>
            <a:pPr marL="0" indent="0">
              <a:buNone/>
            </a:pPr>
            <a:r>
              <a:rPr lang="en-US" sz="1600" dirty="0" smtClean="0"/>
              <a:t>module </a:t>
            </a:r>
            <a:r>
              <a:rPr lang="en-US" sz="1600" dirty="0" err="1" smtClean="0"/>
              <a:t>priorityckt</a:t>
            </a:r>
            <a:r>
              <a:rPr lang="en-US" sz="1600" dirty="0" smtClean="0"/>
              <a:t>(	input </a:t>
            </a:r>
            <a:r>
              <a:rPr lang="en-US" sz="1600" dirty="0"/>
              <a:t>logic [3:0] a,</a:t>
            </a:r>
          </a:p>
          <a:p>
            <a:pPr marL="0" indent="0">
              <a:buNone/>
            </a:pPr>
            <a:r>
              <a:rPr lang="en-US" sz="1600" dirty="0" smtClean="0"/>
              <a:t>		output </a:t>
            </a:r>
            <a:r>
              <a:rPr lang="en-US" sz="1600" dirty="0"/>
              <a:t>logic [3:0] y);</a:t>
            </a:r>
          </a:p>
          <a:p>
            <a:pPr marL="0" indent="0">
              <a:buNone/>
            </a:pPr>
            <a:r>
              <a:rPr lang="en-US" sz="1600" dirty="0" smtClean="0"/>
              <a:t>	</a:t>
            </a:r>
            <a:r>
              <a:rPr lang="en-US" sz="1600" dirty="0" err="1" smtClean="0"/>
              <a:t>always_comb</a:t>
            </a:r>
            <a:endParaRPr lang="en-US" sz="1600" dirty="0"/>
          </a:p>
          <a:p>
            <a:pPr marL="0" indent="0">
              <a:buNone/>
            </a:pPr>
            <a:r>
              <a:rPr lang="en-US" sz="1600" dirty="0" smtClean="0"/>
              <a:t>	   if </a:t>
            </a:r>
            <a:r>
              <a:rPr lang="en-US" sz="1600" dirty="0"/>
              <a:t>(a[3]) y = 4'b1000;</a:t>
            </a:r>
          </a:p>
          <a:p>
            <a:pPr marL="0" indent="0">
              <a:buNone/>
            </a:pPr>
            <a:r>
              <a:rPr lang="en-US" sz="1600" dirty="0" smtClean="0"/>
              <a:t>	   else </a:t>
            </a:r>
            <a:r>
              <a:rPr lang="en-US" sz="1600" dirty="0"/>
              <a:t>if (a[2]) y = 4'b0100;</a:t>
            </a:r>
          </a:p>
          <a:p>
            <a:pPr marL="0" indent="0">
              <a:buNone/>
            </a:pPr>
            <a:r>
              <a:rPr lang="en-US" sz="1600" dirty="0" smtClean="0"/>
              <a:t>	   else </a:t>
            </a:r>
            <a:r>
              <a:rPr lang="en-US" sz="1600" dirty="0"/>
              <a:t>if (a[1]) y = 4'b0010;</a:t>
            </a:r>
          </a:p>
          <a:p>
            <a:pPr marL="0" indent="0">
              <a:buNone/>
            </a:pPr>
            <a:r>
              <a:rPr lang="en-US" sz="1600" dirty="0" smtClean="0"/>
              <a:t>	   else </a:t>
            </a:r>
            <a:r>
              <a:rPr lang="en-US" sz="1600" dirty="0"/>
              <a:t>if (a[0]) y = 4'b0001;</a:t>
            </a:r>
          </a:p>
          <a:p>
            <a:pPr marL="0" indent="0">
              <a:buNone/>
            </a:pPr>
            <a:r>
              <a:rPr lang="en-US" sz="1600" dirty="0" smtClean="0"/>
              <a:t>	   else </a:t>
            </a:r>
            <a:r>
              <a:rPr lang="en-US" sz="1600" dirty="0"/>
              <a:t>y = 4'b0000;</a:t>
            </a:r>
          </a:p>
          <a:p>
            <a:pPr marL="0" indent="0">
              <a:buNone/>
            </a:pPr>
            <a:r>
              <a:rPr lang="en-US" sz="1600" dirty="0" err="1" smtClean="0"/>
              <a:t>endmodule</a:t>
            </a:r>
            <a:endParaRPr lang="en-US" sz="1600"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34</a:t>
            </a:fld>
            <a:endParaRPr lang="en-US"/>
          </a:p>
        </p:txBody>
      </p:sp>
      <p:pic>
        <p:nvPicPr>
          <p:cNvPr id="9" name="Picture 8"/>
          <p:cNvPicPr>
            <a:picLocks noChangeAspect="1"/>
          </p:cNvPicPr>
          <p:nvPr/>
        </p:nvPicPr>
        <p:blipFill>
          <a:blip r:embed="rId2"/>
          <a:stretch>
            <a:fillRect/>
          </a:stretch>
        </p:blipFill>
        <p:spPr>
          <a:xfrm>
            <a:off x="4267200" y="3048000"/>
            <a:ext cx="4389342" cy="2844335"/>
          </a:xfrm>
          <a:prstGeom prst="rect">
            <a:avLst/>
          </a:prstGeom>
        </p:spPr>
      </p:pic>
    </p:spTree>
    <p:extLst>
      <p:ext uri="{BB962C8B-B14F-4D97-AF65-F5344CB8AC3E}">
        <p14:creationId xmlns:p14="http://schemas.microsoft.com/office/powerpoint/2010/main" val="3665079351"/>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35</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Finite State Machine</a:t>
            </a:r>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smtClean="0">
                <a:solidFill>
                  <a:srgbClr val="0000FF"/>
                </a:solidFill>
              </a:rPr>
              <a:t>There are two styles of finite state machines. In Mealy machines (Figure A.32(a)), , the output is a function of the current state and inputs. In Moore machines (Figure A.32(b)), the output is a function of the current state only. In both types, the FSM can be partitioned into a state register, next state logic, and output logic. HDL descriptions of state machines are correspondingly divided into these same three parts.</a:t>
            </a:r>
          </a:p>
        </p:txBody>
      </p:sp>
      <p:pic>
        <p:nvPicPr>
          <p:cNvPr id="7170" name="Picture 2"/>
          <p:cNvPicPr>
            <a:picLocks noChangeAspect="1" noChangeArrowheads="1"/>
          </p:cNvPicPr>
          <p:nvPr/>
        </p:nvPicPr>
        <p:blipFill>
          <a:blip r:embed="rId3"/>
          <a:srcRect/>
          <a:stretch>
            <a:fillRect/>
          </a:stretch>
        </p:blipFill>
        <p:spPr bwMode="auto">
          <a:xfrm>
            <a:off x="2819400" y="3276600"/>
            <a:ext cx="3648075" cy="2181225"/>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36</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FSM: Divide by 3 counter</a:t>
            </a:r>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smtClean="0">
                <a:solidFill>
                  <a:srgbClr val="0000FF"/>
                </a:solidFill>
              </a:rPr>
              <a:t>The simple finite state machine considered here is a divide-by-3 counter which has one output and one input. The output should be asserted every three clock cycles. The state transition diagram for a Moore machine is shown in figure below. The output value is labeled in each state because the output is only a function of the state.</a:t>
            </a:r>
          </a:p>
          <a:p>
            <a:pPr marL="0" indent="0">
              <a:buNone/>
            </a:pPr>
            <a:endParaRPr lang="en-US" sz="1600" i="1" dirty="0" smtClean="0"/>
          </a:p>
        </p:txBody>
      </p:sp>
      <p:pic>
        <p:nvPicPr>
          <p:cNvPr id="8194" name="Picture 2"/>
          <p:cNvPicPr>
            <a:picLocks noChangeAspect="1" noChangeArrowheads="1"/>
          </p:cNvPicPr>
          <p:nvPr/>
        </p:nvPicPr>
        <p:blipFill>
          <a:blip r:embed="rId3"/>
          <a:srcRect/>
          <a:stretch>
            <a:fillRect/>
          </a:stretch>
        </p:blipFill>
        <p:spPr bwMode="auto">
          <a:xfrm>
            <a:off x="3600450" y="4800600"/>
            <a:ext cx="1809750" cy="1971675"/>
          </a:xfrm>
          <a:prstGeom prst="rect">
            <a:avLst/>
          </a:prstGeom>
          <a:noFill/>
          <a:ln w="9525">
            <a:noFill/>
            <a:miter lim="800000"/>
            <a:headEnd/>
            <a:tailEnd/>
          </a:ln>
          <a:effectLst/>
        </p:spPr>
      </p:pic>
      <p:graphicFrame>
        <p:nvGraphicFramePr>
          <p:cNvPr id="7" name="Table 6"/>
          <p:cNvGraphicFramePr>
            <a:graphicFrameLocks noGrp="1"/>
          </p:cNvGraphicFramePr>
          <p:nvPr>
            <p:extLst>
              <p:ext uri="{D42A27DB-BD31-4B8C-83A1-F6EECF244321}">
                <p14:modId xmlns:p14="http://schemas.microsoft.com/office/powerpoint/2010/main" val="256798660"/>
              </p:ext>
            </p:extLst>
          </p:nvPr>
        </p:nvGraphicFramePr>
        <p:xfrm>
          <a:off x="609601" y="2667000"/>
          <a:ext cx="3962399" cy="2269100"/>
        </p:xfrm>
        <a:graphic>
          <a:graphicData uri="http://schemas.openxmlformats.org/drawingml/2006/table">
            <a:tbl>
              <a:tblPr firstRow="1" bandRow="1">
                <a:tableStyleId>{5C22544A-7EE6-4342-B048-85BDC9FD1C3A}</a:tableStyleId>
              </a:tblPr>
              <a:tblGrid>
                <a:gridCol w="909402"/>
                <a:gridCol w="844446"/>
                <a:gridCol w="957267"/>
                <a:gridCol w="1251284"/>
              </a:tblGrid>
              <a:tr h="609599">
                <a:tc rowSpan="2">
                  <a:txBody>
                    <a:bodyPr/>
                    <a:lstStyle/>
                    <a:p>
                      <a:pPr algn="ctr"/>
                      <a:r>
                        <a:rPr lang="en-US" sz="1600" dirty="0" smtClean="0"/>
                        <a:t>Present</a:t>
                      </a:r>
                      <a:r>
                        <a:rPr lang="en-US" sz="1600" baseline="0" dirty="0" smtClean="0"/>
                        <a:t> State</a:t>
                      </a:r>
                      <a:endParaRPr lang="en-US" sz="1600" dirty="0"/>
                    </a:p>
                  </a:txBody>
                  <a:tcPr/>
                </a:tc>
                <a:tc gridSpan="2">
                  <a:txBody>
                    <a:bodyPr/>
                    <a:lstStyle/>
                    <a:p>
                      <a:pPr algn="ctr"/>
                      <a:r>
                        <a:rPr lang="en-US" sz="1600" dirty="0" smtClean="0"/>
                        <a:t>Next State</a:t>
                      </a:r>
                      <a:endParaRPr lang="en-US" sz="1600" dirty="0"/>
                    </a:p>
                  </a:txBody>
                  <a:tcPr/>
                </a:tc>
                <a:tc hMerge="1">
                  <a:txBody>
                    <a:bodyPr/>
                    <a:lstStyle/>
                    <a:p>
                      <a:endParaRPr lang="en-US" sz="1600" dirty="0"/>
                    </a:p>
                  </a:txBody>
                  <a:tcPr/>
                </a:tc>
                <a:tc rowSpan="2">
                  <a:txBody>
                    <a:bodyPr/>
                    <a:lstStyle/>
                    <a:p>
                      <a:pPr algn="ctr"/>
                      <a:r>
                        <a:rPr lang="en-US" sz="1600" dirty="0" smtClean="0"/>
                        <a:t>Output </a:t>
                      </a:r>
                    </a:p>
                    <a:p>
                      <a:pPr algn="ctr"/>
                      <a:r>
                        <a:rPr lang="en-US" sz="1600" dirty="0" smtClean="0"/>
                        <a:t>y</a:t>
                      </a:r>
                      <a:endParaRPr lang="en-US" sz="1600" dirty="0"/>
                    </a:p>
                  </a:txBody>
                  <a:tcPr/>
                </a:tc>
              </a:tr>
              <a:tr h="433510">
                <a:tc vMerge="1">
                  <a:txBody>
                    <a:bodyPr/>
                    <a:lstStyle/>
                    <a:p>
                      <a:endParaRPr lang="en-US" dirty="0"/>
                    </a:p>
                  </a:txBody>
                  <a:tcPr/>
                </a:tc>
                <a:tc>
                  <a:txBody>
                    <a:bodyPr/>
                    <a:lstStyle/>
                    <a:p>
                      <a:r>
                        <a:rPr lang="en-US" sz="1400" dirty="0" err="1" smtClean="0">
                          <a:solidFill>
                            <a:schemeClr val="accent2"/>
                          </a:solidFill>
                        </a:rPr>
                        <a:t>posedge</a:t>
                      </a:r>
                      <a:r>
                        <a:rPr lang="en-US" sz="1400" dirty="0" smtClean="0">
                          <a:solidFill>
                            <a:schemeClr val="accent2"/>
                          </a:solidFill>
                        </a:rPr>
                        <a:t>=0</a:t>
                      </a:r>
                      <a:endParaRPr lang="en-US" sz="1400" dirty="0">
                        <a:solidFill>
                          <a:schemeClr val="accent2"/>
                        </a:solidFill>
                      </a:endParaRPr>
                    </a:p>
                  </a:txBody>
                  <a:tcPr/>
                </a:tc>
                <a:tc>
                  <a:txBody>
                    <a:bodyPr/>
                    <a:lstStyle/>
                    <a:p>
                      <a:r>
                        <a:rPr lang="en-US" sz="1400" dirty="0" err="1" smtClean="0">
                          <a:solidFill>
                            <a:schemeClr val="accent2"/>
                          </a:solidFill>
                        </a:rPr>
                        <a:t>Posedge</a:t>
                      </a:r>
                      <a:r>
                        <a:rPr lang="en-US" sz="1400" dirty="0" smtClean="0">
                          <a:solidFill>
                            <a:schemeClr val="accent2"/>
                          </a:solidFill>
                        </a:rPr>
                        <a:t>=1</a:t>
                      </a:r>
                      <a:endParaRPr lang="en-US" sz="1400" dirty="0">
                        <a:solidFill>
                          <a:schemeClr val="accent2"/>
                        </a:solidFill>
                      </a:endParaRPr>
                    </a:p>
                  </a:txBody>
                  <a:tcPr/>
                </a:tc>
                <a:tc vMerge="1">
                  <a:txBody>
                    <a:bodyPr/>
                    <a:lstStyle/>
                    <a:p>
                      <a:endParaRPr lang="en-US" dirty="0"/>
                    </a:p>
                  </a:txBody>
                  <a:tcPr/>
                </a:tc>
              </a:tr>
              <a:tr h="380447">
                <a:tc>
                  <a:txBody>
                    <a:bodyPr/>
                    <a:lstStyle/>
                    <a:p>
                      <a:pPr algn="ctr"/>
                      <a:r>
                        <a:rPr lang="en-US" dirty="0" smtClean="0"/>
                        <a:t>S0</a:t>
                      </a:r>
                      <a:endParaRPr lang="en-US" dirty="0"/>
                    </a:p>
                  </a:txBody>
                  <a:tcPr/>
                </a:tc>
                <a:tc>
                  <a:txBody>
                    <a:bodyPr/>
                    <a:lstStyle/>
                    <a:p>
                      <a:pPr algn="ctr"/>
                      <a:r>
                        <a:rPr lang="en-US" dirty="0" smtClean="0"/>
                        <a:t>S0</a:t>
                      </a:r>
                      <a:endParaRPr lang="en-US" dirty="0"/>
                    </a:p>
                  </a:txBody>
                  <a:tcPr/>
                </a:tc>
                <a:tc>
                  <a:txBody>
                    <a:bodyPr/>
                    <a:lstStyle/>
                    <a:p>
                      <a:pPr algn="ctr"/>
                      <a:r>
                        <a:rPr lang="en-US" dirty="0" smtClean="0"/>
                        <a:t>S1</a:t>
                      </a:r>
                      <a:endParaRPr lang="en-US" dirty="0"/>
                    </a:p>
                  </a:txBody>
                  <a:tcPr/>
                </a:tc>
                <a:tc>
                  <a:txBody>
                    <a:bodyPr/>
                    <a:lstStyle/>
                    <a:p>
                      <a:pPr algn="ctr"/>
                      <a:r>
                        <a:rPr lang="en-US" dirty="0" smtClean="0"/>
                        <a:t>1</a:t>
                      </a:r>
                      <a:endParaRPr lang="en-US" dirty="0"/>
                    </a:p>
                  </a:txBody>
                  <a:tcPr/>
                </a:tc>
              </a:tr>
              <a:tr h="380447">
                <a:tc>
                  <a:txBody>
                    <a:bodyPr/>
                    <a:lstStyle/>
                    <a:p>
                      <a:pPr algn="ctr"/>
                      <a:r>
                        <a:rPr lang="en-US" dirty="0" smtClean="0"/>
                        <a:t>S1</a:t>
                      </a:r>
                      <a:endParaRPr lang="en-US" dirty="0"/>
                    </a:p>
                  </a:txBody>
                  <a:tcPr/>
                </a:tc>
                <a:tc>
                  <a:txBody>
                    <a:bodyPr/>
                    <a:lstStyle/>
                    <a:p>
                      <a:pPr algn="ctr"/>
                      <a:r>
                        <a:rPr lang="en-US" dirty="0" smtClean="0"/>
                        <a:t>S1</a:t>
                      </a:r>
                      <a:endParaRPr lang="en-US" dirty="0"/>
                    </a:p>
                  </a:txBody>
                  <a:tcPr/>
                </a:tc>
                <a:tc>
                  <a:txBody>
                    <a:bodyPr/>
                    <a:lstStyle/>
                    <a:p>
                      <a:pPr algn="ctr"/>
                      <a:r>
                        <a:rPr lang="en-US" dirty="0" smtClean="0"/>
                        <a:t>S2</a:t>
                      </a:r>
                      <a:endParaRPr lang="en-US" dirty="0"/>
                    </a:p>
                  </a:txBody>
                  <a:tcPr/>
                </a:tc>
                <a:tc>
                  <a:txBody>
                    <a:bodyPr/>
                    <a:lstStyle/>
                    <a:p>
                      <a:pPr algn="ctr"/>
                      <a:r>
                        <a:rPr lang="en-US" dirty="0" smtClean="0"/>
                        <a:t>0</a:t>
                      </a:r>
                      <a:endParaRPr lang="en-US" dirty="0"/>
                    </a:p>
                  </a:txBody>
                  <a:tcPr/>
                </a:tc>
              </a:tr>
              <a:tr h="380447">
                <a:tc>
                  <a:txBody>
                    <a:bodyPr/>
                    <a:lstStyle/>
                    <a:p>
                      <a:pPr algn="ctr"/>
                      <a:r>
                        <a:rPr lang="en-US" dirty="0" smtClean="0"/>
                        <a:t>S2</a:t>
                      </a:r>
                      <a:endParaRPr lang="en-US" dirty="0"/>
                    </a:p>
                  </a:txBody>
                  <a:tcPr/>
                </a:tc>
                <a:tc>
                  <a:txBody>
                    <a:bodyPr/>
                    <a:lstStyle/>
                    <a:p>
                      <a:pPr algn="ctr"/>
                      <a:r>
                        <a:rPr lang="en-US" dirty="0" smtClean="0"/>
                        <a:t>S2</a:t>
                      </a:r>
                      <a:endParaRPr lang="en-US" dirty="0"/>
                    </a:p>
                  </a:txBody>
                  <a:tcPr/>
                </a:tc>
                <a:tc>
                  <a:txBody>
                    <a:bodyPr/>
                    <a:lstStyle/>
                    <a:p>
                      <a:pPr algn="ctr"/>
                      <a:r>
                        <a:rPr lang="en-US" dirty="0" smtClean="0"/>
                        <a:t>S0</a:t>
                      </a:r>
                      <a:endParaRPr lang="en-US" dirty="0"/>
                    </a:p>
                  </a:txBody>
                  <a:tcPr/>
                </a:tc>
                <a:tc>
                  <a:txBody>
                    <a:bodyPr/>
                    <a:lstStyle/>
                    <a:p>
                      <a:pPr algn="ctr"/>
                      <a:r>
                        <a:rPr lang="en-US" dirty="0" smtClean="0"/>
                        <a:t>0</a:t>
                      </a:r>
                      <a:endParaRPr lang="en-US" dirty="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6964630"/>
              </p:ext>
            </p:extLst>
          </p:nvPr>
        </p:nvGraphicFramePr>
        <p:xfrm>
          <a:off x="4648200" y="2683900"/>
          <a:ext cx="4114800" cy="2269100"/>
        </p:xfrm>
        <a:graphic>
          <a:graphicData uri="http://schemas.openxmlformats.org/drawingml/2006/table">
            <a:tbl>
              <a:tblPr firstRow="1" bandRow="1">
                <a:tableStyleId>{5C22544A-7EE6-4342-B048-85BDC9FD1C3A}</a:tableStyleId>
              </a:tblPr>
              <a:tblGrid>
                <a:gridCol w="944380"/>
                <a:gridCol w="876924"/>
                <a:gridCol w="994085"/>
                <a:gridCol w="1299411"/>
              </a:tblGrid>
              <a:tr h="609599">
                <a:tc rowSpan="2">
                  <a:txBody>
                    <a:bodyPr/>
                    <a:lstStyle/>
                    <a:p>
                      <a:pPr algn="ctr"/>
                      <a:r>
                        <a:rPr lang="en-US" sz="1600" dirty="0" smtClean="0"/>
                        <a:t>Present</a:t>
                      </a:r>
                      <a:r>
                        <a:rPr lang="en-US" sz="1600" baseline="0" dirty="0" smtClean="0"/>
                        <a:t> State</a:t>
                      </a:r>
                      <a:endParaRPr lang="en-US" sz="1600" dirty="0"/>
                    </a:p>
                  </a:txBody>
                  <a:tcPr/>
                </a:tc>
                <a:tc gridSpan="2">
                  <a:txBody>
                    <a:bodyPr/>
                    <a:lstStyle/>
                    <a:p>
                      <a:pPr algn="ctr"/>
                      <a:r>
                        <a:rPr lang="en-US" sz="1600" dirty="0" smtClean="0"/>
                        <a:t>Next State</a:t>
                      </a:r>
                      <a:endParaRPr lang="en-US" sz="1600" dirty="0"/>
                    </a:p>
                  </a:txBody>
                  <a:tcPr/>
                </a:tc>
                <a:tc hMerge="1">
                  <a:txBody>
                    <a:bodyPr/>
                    <a:lstStyle/>
                    <a:p>
                      <a:endParaRPr lang="en-US" sz="1600" dirty="0"/>
                    </a:p>
                  </a:txBody>
                  <a:tcPr/>
                </a:tc>
                <a:tc rowSpan="2">
                  <a:txBody>
                    <a:bodyPr/>
                    <a:lstStyle/>
                    <a:p>
                      <a:pPr algn="ctr"/>
                      <a:r>
                        <a:rPr lang="en-US" sz="1600" dirty="0" smtClean="0"/>
                        <a:t>Output </a:t>
                      </a:r>
                    </a:p>
                    <a:p>
                      <a:pPr algn="ctr"/>
                      <a:r>
                        <a:rPr lang="en-US" sz="1600" dirty="0" smtClean="0"/>
                        <a:t>y</a:t>
                      </a:r>
                      <a:endParaRPr lang="en-US" sz="1600" dirty="0"/>
                    </a:p>
                  </a:txBody>
                  <a:tcPr/>
                </a:tc>
              </a:tr>
              <a:tr h="433510">
                <a:tc vMerge="1">
                  <a:txBody>
                    <a:bodyPr/>
                    <a:lstStyle/>
                    <a:p>
                      <a:endParaRPr lang="en-US" dirty="0"/>
                    </a:p>
                  </a:txBody>
                  <a:tcPr/>
                </a:tc>
                <a:tc>
                  <a:txBody>
                    <a:bodyPr/>
                    <a:lstStyle/>
                    <a:p>
                      <a:r>
                        <a:rPr lang="en-US" sz="1400" dirty="0" err="1" smtClean="0">
                          <a:solidFill>
                            <a:schemeClr val="accent2"/>
                          </a:solidFill>
                        </a:rPr>
                        <a:t>posedge</a:t>
                      </a:r>
                      <a:r>
                        <a:rPr lang="en-US" sz="1400" dirty="0" smtClean="0">
                          <a:solidFill>
                            <a:schemeClr val="accent2"/>
                          </a:solidFill>
                        </a:rPr>
                        <a:t>=0</a:t>
                      </a:r>
                      <a:endParaRPr lang="en-US" sz="1400" dirty="0">
                        <a:solidFill>
                          <a:schemeClr val="accent2"/>
                        </a:solidFill>
                      </a:endParaRPr>
                    </a:p>
                  </a:txBody>
                  <a:tcPr/>
                </a:tc>
                <a:tc>
                  <a:txBody>
                    <a:bodyPr/>
                    <a:lstStyle/>
                    <a:p>
                      <a:r>
                        <a:rPr lang="en-US" sz="1400" dirty="0" err="1" smtClean="0">
                          <a:solidFill>
                            <a:schemeClr val="accent2"/>
                          </a:solidFill>
                        </a:rPr>
                        <a:t>Posedge</a:t>
                      </a:r>
                      <a:r>
                        <a:rPr lang="en-US" sz="1400" dirty="0" smtClean="0">
                          <a:solidFill>
                            <a:schemeClr val="accent2"/>
                          </a:solidFill>
                        </a:rPr>
                        <a:t>=1</a:t>
                      </a:r>
                      <a:endParaRPr lang="en-US" sz="1400" dirty="0">
                        <a:solidFill>
                          <a:schemeClr val="accent2"/>
                        </a:solidFill>
                      </a:endParaRPr>
                    </a:p>
                  </a:txBody>
                  <a:tcPr/>
                </a:tc>
                <a:tc vMerge="1">
                  <a:txBody>
                    <a:bodyPr/>
                    <a:lstStyle/>
                    <a:p>
                      <a:endParaRPr lang="en-US" dirty="0"/>
                    </a:p>
                  </a:txBody>
                  <a:tcPr/>
                </a:tc>
              </a:tr>
              <a:tr h="380447">
                <a:tc>
                  <a:txBody>
                    <a:bodyPr/>
                    <a:lstStyle/>
                    <a:p>
                      <a:pPr algn="ctr"/>
                      <a:r>
                        <a:rPr lang="en-US" dirty="0" smtClean="0"/>
                        <a:t>00</a:t>
                      </a:r>
                      <a:endParaRPr lang="en-US" dirty="0"/>
                    </a:p>
                  </a:txBody>
                  <a:tcPr/>
                </a:tc>
                <a:tc>
                  <a:txBody>
                    <a:bodyPr/>
                    <a:lstStyle/>
                    <a:p>
                      <a:pPr algn="ctr"/>
                      <a:r>
                        <a:rPr lang="en-US" dirty="0" smtClean="0"/>
                        <a:t>00</a:t>
                      </a:r>
                      <a:endParaRPr lang="en-US" dirty="0"/>
                    </a:p>
                  </a:txBody>
                  <a:tcPr/>
                </a:tc>
                <a:tc>
                  <a:txBody>
                    <a:bodyPr/>
                    <a:lstStyle/>
                    <a:p>
                      <a:pPr algn="ctr"/>
                      <a:r>
                        <a:rPr lang="en-US" dirty="0" smtClean="0"/>
                        <a:t>01</a:t>
                      </a:r>
                      <a:endParaRPr lang="en-US" dirty="0"/>
                    </a:p>
                  </a:txBody>
                  <a:tcPr/>
                </a:tc>
                <a:tc>
                  <a:txBody>
                    <a:bodyPr/>
                    <a:lstStyle/>
                    <a:p>
                      <a:pPr algn="ctr"/>
                      <a:r>
                        <a:rPr lang="en-US" dirty="0" smtClean="0"/>
                        <a:t>1</a:t>
                      </a:r>
                      <a:endParaRPr lang="en-US" dirty="0"/>
                    </a:p>
                  </a:txBody>
                  <a:tcPr/>
                </a:tc>
              </a:tr>
              <a:tr h="380447">
                <a:tc>
                  <a:txBody>
                    <a:bodyPr/>
                    <a:lstStyle/>
                    <a:p>
                      <a:pPr algn="ctr"/>
                      <a:r>
                        <a:rPr lang="en-US" dirty="0" smtClean="0"/>
                        <a:t>01</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0</a:t>
                      </a:r>
                      <a:endParaRPr lang="en-US" dirty="0"/>
                    </a:p>
                  </a:txBody>
                  <a:tcPr/>
                </a:tc>
              </a:tr>
              <a:tr h="380447">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c>
                  <a:txBody>
                    <a:bodyPr/>
                    <a:lstStyle/>
                    <a:p>
                      <a:pPr algn="ctr"/>
                      <a:r>
                        <a:rPr lang="en-US" dirty="0" smtClean="0"/>
                        <a:t>00</a:t>
                      </a:r>
                      <a:endParaRPr lang="en-US" dirty="0"/>
                    </a:p>
                  </a:txBody>
                  <a:tcPr/>
                </a:tc>
                <a:tc>
                  <a:txBody>
                    <a:bodyPr/>
                    <a:lstStyle/>
                    <a:p>
                      <a:pPr algn="ctr"/>
                      <a:r>
                        <a:rPr lang="en-US" dirty="0" smtClean="0"/>
                        <a:t>0</a:t>
                      </a:r>
                      <a:endParaRPr lang="en-US" dirty="0"/>
                    </a:p>
                  </a:txBody>
                  <a:tcPr/>
                </a:tc>
              </a:tr>
            </a:tbl>
          </a:graphicData>
        </a:graphic>
      </p:graphicFrame>
    </p:spTree>
  </p:cSld>
  <p:clrMapOvr>
    <a:masterClrMapping/>
  </p:clrMapOvr>
  <p:transition>
    <p:zo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37</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FSM: Divide by 3 counter</a:t>
            </a:r>
          </a:p>
        </p:txBody>
      </p:sp>
      <p:sp>
        <p:nvSpPr>
          <p:cNvPr id="29701" name="Rectangle 3"/>
          <p:cNvSpPr>
            <a:spLocks noGrp="1" noChangeArrowheads="1"/>
          </p:cNvSpPr>
          <p:nvPr>
            <p:ph type="body" idx="1"/>
          </p:nvPr>
        </p:nvSpPr>
        <p:spPr>
          <a:xfrm>
            <a:off x="533400" y="1143000"/>
            <a:ext cx="8229600" cy="5029200"/>
          </a:xfrm>
        </p:spPr>
        <p:txBody>
          <a:bodyPr/>
          <a:lstStyle/>
          <a:p>
            <a:pPr marL="0" indent="0">
              <a:buNone/>
            </a:pPr>
            <a:r>
              <a:rPr lang="en-US" sz="1600" i="1" dirty="0" smtClean="0"/>
              <a:t>module divideby3FSM(input logic </a:t>
            </a:r>
            <a:r>
              <a:rPr lang="en-US" sz="1600" i="1" dirty="0" err="1" smtClean="0"/>
              <a:t>clk</a:t>
            </a:r>
            <a:r>
              <a:rPr lang="en-US" sz="1600" i="1" dirty="0" smtClean="0"/>
              <a:t>, input logic reset, output logic y);</a:t>
            </a:r>
          </a:p>
          <a:p>
            <a:pPr marL="0" indent="0">
              <a:buNone/>
            </a:pPr>
            <a:r>
              <a:rPr lang="en-US" sz="1600" i="1" dirty="0" smtClean="0"/>
              <a:t>		logic [1:0] state, </a:t>
            </a:r>
            <a:r>
              <a:rPr lang="en-US" sz="1600" i="1" dirty="0" err="1" smtClean="0"/>
              <a:t>nextstate</a:t>
            </a:r>
            <a:r>
              <a:rPr lang="en-US" sz="1600" i="1" dirty="0" smtClean="0"/>
              <a:t>;</a:t>
            </a:r>
          </a:p>
          <a:p>
            <a:pPr marL="0" indent="0">
              <a:buNone/>
            </a:pPr>
            <a:r>
              <a:rPr lang="en-US" sz="1600" i="1" dirty="0" smtClean="0"/>
              <a:t>// State Register</a:t>
            </a:r>
          </a:p>
          <a:p>
            <a:pPr marL="0" indent="0">
              <a:buNone/>
            </a:pPr>
            <a:r>
              <a:rPr lang="en-US" sz="1600" i="1" dirty="0" smtClean="0"/>
              <a:t>	</a:t>
            </a:r>
            <a:r>
              <a:rPr lang="en-US" sz="1600" i="1" dirty="0" err="1" smtClean="0"/>
              <a:t>always_ff</a:t>
            </a:r>
            <a:r>
              <a:rPr lang="en-US" sz="1600" i="1" dirty="0" smtClean="0"/>
              <a:t> @(</a:t>
            </a:r>
            <a:r>
              <a:rPr lang="en-US" sz="1600" i="1" dirty="0" err="1" smtClean="0"/>
              <a:t>posedge</a:t>
            </a:r>
            <a:r>
              <a:rPr lang="en-US" sz="1600" i="1" dirty="0" smtClean="0"/>
              <a:t> </a:t>
            </a:r>
            <a:r>
              <a:rPr lang="en-US" sz="1600" i="1" dirty="0" err="1" smtClean="0"/>
              <a:t>clk</a:t>
            </a:r>
            <a:r>
              <a:rPr lang="en-US" sz="1600" i="1" dirty="0" smtClean="0"/>
              <a:t>)</a:t>
            </a:r>
          </a:p>
          <a:p>
            <a:pPr marL="0" indent="0">
              <a:buNone/>
            </a:pPr>
            <a:r>
              <a:rPr lang="en-US" sz="1600" i="1" dirty="0" smtClean="0"/>
              <a:t>	if (reset) state &lt;= 2'b00;</a:t>
            </a:r>
          </a:p>
          <a:p>
            <a:pPr marL="0" indent="0">
              <a:buNone/>
            </a:pPr>
            <a:r>
              <a:rPr lang="en-US" sz="1600" i="1" dirty="0" smtClean="0"/>
              <a:t>	else state &lt;= </a:t>
            </a:r>
            <a:r>
              <a:rPr lang="en-US" sz="1600" i="1" dirty="0" err="1" smtClean="0"/>
              <a:t>nextstate</a:t>
            </a:r>
            <a:r>
              <a:rPr lang="en-US" sz="1600" i="1" dirty="0" smtClean="0"/>
              <a:t>;</a:t>
            </a:r>
          </a:p>
          <a:p>
            <a:pPr marL="0" indent="0">
              <a:buNone/>
            </a:pPr>
            <a:r>
              <a:rPr lang="en-US" sz="1600" i="1" dirty="0" smtClean="0"/>
              <a:t>// Next State Logic</a:t>
            </a:r>
          </a:p>
          <a:p>
            <a:pPr marL="0" indent="0">
              <a:buNone/>
            </a:pPr>
            <a:r>
              <a:rPr lang="en-US" sz="1600" i="1" dirty="0" smtClean="0"/>
              <a:t>	</a:t>
            </a:r>
            <a:r>
              <a:rPr lang="en-US" sz="1600" i="1" dirty="0" err="1" smtClean="0"/>
              <a:t>always_comb</a:t>
            </a:r>
            <a:endParaRPr lang="en-US" sz="1600" i="1" dirty="0" smtClean="0"/>
          </a:p>
          <a:p>
            <a:pPr marL="0" indent="0">
              <a:buNone/>
            </a:pPr>
            <a:r>
              <a:rPr lang="en-US" sz="1600" i="1" dirty="0" smtClean="0"/>
              <a:t>		case (state)</a:t>
            </a:r>
          </a:p>
          <a:p>
            <a:pPr marL="0" indent="0">
              <a:buNone/>
            </a:pPr>
            <a:r>
              <a:rPr lang="en-US" sz="1600" i="1" dirty="0" smtClean="0"/>
              <a:t>		2'b00: </a:t>
            </a:r>
            <a:r>
              <a:rPr lang="en-US" sz="1600" i="1" dirty="0" err="1" smtClean="0"/>
              <a:t>nextstate</a:t>
            </a:r>
            <a:r>
              <a:rPr lang="en-US" sz="1600" i="1" dirty="0" smtClean="0"/>
              <a:t> = 2'b01;</a:t>
            </a:r>
          </a:p>
          <a:p>
            <a:pPr marL="0" indent="0">
              <a:buNone/>
            </a:pPr>
            <a:r>
              <a:rPr lang="en-US" sz="1600" i="1" dirty="0" smtClean="0"/>
              <a:t>		2'b01: </a:t>
            </a:r>
            <a:r>
              <a:rPr lang="en-US" sz="1600" i="1" dirty="0" err="1" smtClean="0"/>
              <a:t>nextstate</a:t>
            </a:r>
            <a:r>
              <a:rPr lang="en-US" sz="1600" i="1" dirty="0" smtClean="0"/>
              <a:t> = 2'b10;</a:t>
            </a:r>
          </a:p>
          <a:p>
            <a:pPr marL="0" indent="0">
              <a:buNone/>
            </a:pPr>
            <a:r>
              <a:rPr lang="en-US" sz="1600" i="1" dirty="0" smtClean="0"/>
              <a:t>		2'b10: </a:t>
            </a:r>
            <a:r>
              <a:rPr lang="en-US" sz="1600" i="1" dirty="0" err="1" smtClean="0"/>
              <a:t>nextstate</a:t>
            </a:r>
            <a:r>
              <a:rPr lang="en-US" sz="1600" i="1" dirty="0" smtClean="0"/>
              <a:t> = 2'b00;</a:t>
            </a:r>
          </a:p>
          <a:p>
            <a:pPr marL="0" indent="0">
              <a:buNone/>
            </a:pPr>
            <a:r>
              <a:rPr lang="en-US" sz="1600" i="1" dirty="0" smtClean="0"/>
              <a:t>		default: </a:t>
            </a:r>
            <a:r>
              <a:rPr lang="en-US" sz="1600" i="1" dirty="0" err="1" smtClean="0"/>
              <a:t>nextstate</a:t>
            </a:r>
            <a:r>
              <a:rPr lang="en-US" sz="1600" i="1" dirty="0" smtClean="0"/>
              <a:t> = 2'b00;</a:t>
            </a:r>
          </a:p>
          <a:p>
            <a:pPr marL="0" indent="0">
              <a:buNone/>
            </a:pPr>
            <a:r>
              <a:rPr lang="en-US" sz="1600" i="1" dirty="0" err="1" smtClean="0"/>
              <a:t>endcase</a:t>
            </a:r>
            <a:endParaRPr lang="en-US" sz="1600" i="1" dirty="0" smtClean="0"/>
          </a:p>
          <a:p>
            <a:pPr marL="0" indent="0">
              <a:buNone/>
            </a:pPr>
            <a:r>
              <a:rPr lang="en-US" sz="1600" i="1" dirty="0" smtClean="0"/>
              <a:t>// Output Logic</a:t>
            </a:r>
          </a:p>
          <a:p>
            <a:pPr marL="0" indent="0">
              <a:buNone/>
            </a:pPr>
            <a:r>
              <a:rPr lang="en-US" sz="1600" i="1" dirty="0" smtClean="0"/>
              <a:t>assign y = (state == 2'b00);</a:t>
            </a:r>
          </a:p>
          <a:p>
            <a:pPr marL="0" indent="0">
              <a:buNone/>
            </a:pPr>
            <a:r>
              <a:rPr lang="en-US" sz="1600" i="1" dirty="0" err="1" smtClean="0"/>
              <a:t>endmodule</a:t>
            </a:r>
            <a:endParaRPr lang="en-US" sz="1600" i="1" dirty="0" smtClean="0"/>
          </a:p>
        </p:txBody>
      </p:sp>
      <p:pic>
        <p:nvPicPr>
          <p:cNvPr id="1026" name="Picture 2"/>
          <p:cNvPicPr>
            <a:picLocks noChangeAspect="1" noChangeArrowheads="1"/>
          </p:cNvPicPr>
          <p:nvPr/>
        </p:nvPicPr>
        <p:blipFill>
          <a:blip r:embed="rId3"/>
          <a:srcRect/>
          <a:stretch>
            <a:fillRect/>
          </a:stretch>
        </p:blipFill>
        <p:spPr bwMode="auto">
          <a:xfrm>
            <a:off x="5029200" y="2667000"/>
            <a:ext cx="3800475" cy="287655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38</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FSM: </a:t>
            </a:r>
            <a:r>
              <a:rPr lang="en-US" dirty="0" smtClean="0"/>
              <a:t>Mealy</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smtClean="0">
                <a:solidFill>
                  <a:srgbClr val="0000FF"/>
                </a:solidFill>
              </a:rPr>
              <a:t>Example below describes a finite state machine with an input a and two outputs. Output x is true when the input is the same now as it was last cycle. Output y is true when the input is the same now as it was for the past two</a:t>
            </a:r>
          </a:p>
          <a:p>
            <a:pPr marL="0" indent="0">
              <a:buNone/>
            </a:pPr>
            <a:r>
              <a:rPr lang="en-US" sz="1800" dirty="0" smtClean="0">
                <a:solidFill>
                  <a:srgbClr val="0000FF"/>
                </a:solidFill>
              </a:rPr>
              <a:t>cycles. The state transition diagram indicates a Mealy machine because the output depends on the current inputs as well as the state. </a:t>
            </a:r>
          </a:p>
          <a:p>
            <a:pPr marL="0" indent="0">
              <a:buNone/>
            </a:pPr>
            <a:endParaRPr lang="en-US" sz="1600" i="1" dirty="0" smtClean="0"/>
          </a:p>
        </p:txBody>
      </p:sp>
      <p:pic>
        <p:nvPicPr>
          <p:cNvPr id="1026" name="Picture 2"/>
          <p:cNvPicPr>
            <a:picLocks noChangeAspect="1" noChangeArrowheads="1"/>
          </p:cNvPicPr>
          <p:nvPr/>
        </p:nvPicPr>
        <p:blipFill>
          <a:blip r:embed="rId3"/>
          <a:srcRect/>
          <a:stretch>
            <a:fillRect/>
          </a:stretch>
        </p:blipFill>
        <p:spPr bwMode="auto">
          <a:xfrm>
            <a:off x="3276600" y="2895600"/>
            <a:ext cx="2990850" cy="29718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39</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FSM: </a:t>
            </a:r>
            <a:r>
              <a:rPr lang="en-US" dirty="0" smtClean="0"/>
              <a:t>Mealy</a:t>
            </a:r>
            <a:endParaRPr lang="en-US" sz="3600" dirty="0" smtClean="0"/>
          </a:p>
        </p:txBody>
      </p:sp>
      <p:sp>
        <p:nvSpPr>
          <p:cNvPr id="29701" name="Rectangle 3"/>
          <p:cNvSpPr>
            <a:spLocks noGrp="1" noChangeArrowheads="1"/>
          </p:cNvSpPr>
          <p:nvPr>
            <p:ph type="body" idx="1"/>
          </p:nvPr>
        </p:nvSpPr>
        <p:spPr>
          <a:xfrm>
            <a:off x="533400" y="1066800"/>
            <a:ext cx="8229600" cy="5105400"/>
          </a:xfrm>
        </p:spPr>
        <p:txBody>
          <a:bodyPr/>
          <a:lstStyle/>
          <a:p>
            <a:pPr marL="0" indent="0">
              <a:buNone/>
            </a:pPr>
            <a:r>
              <a:rPr lang="en-US" sz="1600" i="1" dirty="0" smtClean="0"/>
              <a:t>module </a:t>
            </a:r>
            <a:r>
              <a:rPr lang="en-US" sz="1600" i="1" dirty="0" err="1" smtClean="0"/>
              <a:t>historyFSM</a:t>
            </a:r>
            <a:r>
              <a:rPr lang="en-US" sz="1600" i="1" dirty="0" smtClean="0"/>
              <a:t>(input logic </a:t>
            </a:r>
            <a:r>
              <a:rPr lang="en-US" sz="1600" i="1" dirty="0" err="1" smtClean="0"/>
              <a:t>clk</a:t>
            </a:r>
            <a:r>
              <a:rPr lang="en-US" sz="1600" i="1" dirty="0" smtClean="0"/>
              <a:t>, input logic reset, input logic a, output logic x, y);</a:t>
            </a:r>
          </a:p>
          <a:p>
            <a:pPr marL="0" indent="0">
              <a:buNone/>
            </a:pPr>
            <a:r>
              <a:rPr lang="en-US" sz="1600" i="1" dirty="0" smtClean="0"/>
              <a:t>	</a:t>
            </a:r>
            <a:r>
              <a:rPr lang="en-US" sz="1600" i="1" dirty="0" err="1" smtClean="0"/>
              <a:t>typedef</a:t>
            </a:r>
            <a:r>
              <a:rPr lang="en-US" sz="1600" i="1" dirty="0" smtClean="0"/>
              <a:t> </a:t>
            </a:r>
            <a:r>
              <a:rPr lang="en-US" sz="1600" i="1" dirty="0" err="1" smtClean="0"/>
              <a:t>enum</a:t>
            </a:r>
            <a:r>
              <a:rPr lang="en-US" sz="1600" i="1" dirty="0" smtClean="0"/>
              <a:t> logic [2:0]</a:t>
            </a:r>
          </a:p>
          <a:p>
            <a:pPr marL="0" indent="0">
              <a:buNone/>
            </a:pPr>
            <a:r>
              <a:rPr lang="en-US" sz="1600" i="1" dirty="0" smtClean="0"/>
              <a:t>		{S0, S1, S2, S3, S4} </a:t>
            </a:r>
            <a:r>
              <a:rPr lang="en-US" sz="1600" i="1" dirty="0" err="1" smtClean="0"/>
              <a:t>statetype</a:t>
            </a:r>
            <a:r>
              <a:rPr lang="en-US" sz="1600" i="1" dirty="0" smtClean="0"/>
              <a:t>;</a:t>
            </a:r>
          </a:p>
          <a:p>
            <a:pPr marL="0" indent="0">
              <a:buNone/>
            </a:pPr>
            <a:r>
              <a:rPr lang="en-US" sz="1600" i="1" dirty="0" smtClean="0"/>
              <a:t>	</a:t>
            </a:r>
            <a:r>
              <a:rPr lang="en-US" sz="1600" i="1" dirty="0" err="1" smtClean="0"/>
              <a:t>statetype</a:t>
            </a:r>
            <a:r>
              <a:rPr lang="en-US" sz="1600" i="1" dirty="0" smtClean="0"/>
              <a:t> state, </a:t>
            </a:r>
            <a:r>
              <a:rPr lang="en-US" sz="1600" i="1" dirty="0" err="1" smtClean="0"/>
              <a:t>nextstate</a:t>
            </a:r>
            <a:r>
              <a:rPr lang="en-US" sz="1600" i="1" dirty="0" smtClean="0"/>
              <a:t>;</a:t>
            </a:r>
          </a:p>
          <a:p>
            <a:pPr marL="0" indent="0">
              <a:buNone/>
            </a:pPr>
            <a:r>
              <a:rPr lang="en-US" sz="1600" i="1" dirty="0" smtClean="0"/>
              <a:t>// State Register</a:t>
            </a:r>
          </a:p>
          <a:p>
            <a:pPr marL="0" indent="0">
              <a:buNone/>
            </a:pPr>
            <a:r>
              <a:rPr lang="en-US" sz="1600" i="1" dirty="0" smtClean="0"/>
              <a:t>	</a:t>
            </a:r>
            <a:r>
              <a:rPr lang="en-US" sz="1600" i="1" dirty="0" err="1" smtClean="0"/>
              <a:t>always_ff</a:t>
            </a:r>
            <a:r>
              <a:rPr lang="en-US" sz="1600" i="1" dirty="0" smtClean="0"/>
              <a:t> @(</a:t>
            </a:r>
            <a:r>
              <a:rPr lang="en-US" sz="1600" i="1" dirty="0" err="1" smtClean="0"/>
              <a:t>posedge</a:t>
            </a:r>
            <a:r>
              <a:rPr lang="en-US" sz="1600" i="1" dirty="0" smtClean="0"/>
              <a:t> </a:t>
            </a:r>
            <a:r>
              <a:rPr lang="en-US" sz="1600" i="1" dirty="0" err="1" smtClean="0"/>
              <a:t>clk</a:t>
            </a:r>
            <a:r>
              <a:rPr lang="en-US" sz="1600" i="1" dirty="0" smtClean="0"/>
              <a:t>)</a:t>
            </a:r>
          </a:p>
          <a:p>
            <a:pPr marL="0" indent="0">
              <a:buNone/>
            </a:pPr>
            <a:r>
              <a:rPr lang="en-US" sz="1600" i="1" dirty="0" smtClean="0"/>
              <a:t>	if (reset) state &lt;= S0;</a:t>
            </a:r>
          </a:p>
          <a:p>
            <a:pPr marL="0" indent="0">
              <a:buNone/>
            </a:pPr>
            <a:r>
              <a:rPr lang="en-US" sz="1600" i="1" dirty="0" smtClean="0"/>
              <a:t>	else state &lt;= </a:t>
            </a:r>
            <a:r>
              <a:rPr lang="en-US" sz="1600" i="1" dirty="0" err="1" smtClean="0"/>
              <a:t>nextstate</a:t>
            </a:r>
            <a:r>
              <a:rPr lang="en-US" sz="1600" i="1" dirty="0" smtClean="0"/>
              <a:t>;</a:t>
            </a:r>
          </a:p>
          <a:p>
            <a:pPr marL="0" indent="0">
              <a:buNone/>
            </a:pPr>
            <a:r>
              <a:rPr lang="en-US" sz="1600" i="1" dirty="0" smtClean="0"/>
              <a:t>// Next State Logic</a:t>
            </a:r>
          </a:p>
          <a:p>
            <a:pPr marL="0" indent="0">
              <a:buNone/>
            </a:pPr>
            <a:r>
              <a:rPr lang="en-US" sz="1600" i="1" dirty="0" smtClean="0"/>
              <a:t>	</a:t>
            </a:r>
            <a:r>
              <a:rPr lang="en-US" sz="1600" i="1" dirty="0" err="1" smtClean="0"/>
              <a:t>always_comb</a:t>
            </a:r>
            <a:endParaRPr lang="en-US" sz="1600" i="1" dirty="0" smtClean="0"/>
          </a:p>
          <a:p>
            <a:pPr marL="0" indent="0">
              <a:buNone/>
            </a:pPr>
            <a:r>
              <a:rPr lang="en-US" sz="1600" i="1" dirty="0" smtClean="0"/>
              <a:t>		case (state)</a:t>
            </a:r>
          </a:p>
          <a:p>
            <a:pPr marL="0" indent="0">
              <a:buNone/>
            </a:pPr>
            <a:r>
              <a:rPr lang="en-US" sz="1600" i="1" dirty="0" smtClean="0"/>
              <a:t>		S0: if (a) </a:t>
            </a:r>
            <a:r>
              <a:rPr lang="en-US" sz="1600" i="1" dirty="0" err="1" smtClean="0"/>
              <a:t>nextstate</a:t>
            </a:r>
            <a:r>
              <a:rPr lang="en-US" sz="1600" i="1" dirty="0" smtClean="0"/>
              <a:t> = S3;</a:t>
            </a:r>
          </a:p>
          <a:p>
            <a:pPr marL="0" indent="0">
              <a:buNone/>
            </a:pPr>
            <a:r>
              <a:rPr lang="en-US" sz="1600" i="1" dirty="0" smtClean="0"/>
              <a:t>		else </a:t>
            </a:r>
            <a:r>
              <a:rPr lang="en-US" sz="1600" i="1" dirty="0" err="1" smtClean="0"/>
              <a:t>nextstate</a:t>
            </a:r>
            <a:r>
              <a:rPr lang="en-US" sz="1600" i="1" dirty="0" smtClean="0"/>
              <a:t> = S1;</a:t>
            </a:r>
          </a:p>
          <a:p>
            <a:pPr marL="0" indent="0">
              <a:buNone/>
            </a:pPr>
            <a:r>
              <a:rPr lang="en-US" sz="1600" i="1" dirty="0" smtClean="0"/>
              <a:t>		S1: if (a) </a:t>
            </a:r>
            <a:r>
              <a:rPr lang="en-US" sz="1600" i="1" dirty="0" err="1" smtClean="0"/>
              <a:t>nextstate</a:t>
            </a:r>
            <a:r>
              <a:rPr lang="en-US" sz="1600" i="1" dirty="0" smtClean="0"/>
              <a:t> = S3;</a:t>
            </a:r>
          </a:p>
          <a:p>
            <a:pPr marL="0" indent="0">
              <a:buNone/>
            </a:pPr>
            <a:r>
              <a:rPr lang="en-US" sz="1600" i="1" dirty="0" smtClean="0"/>
              <a:t>		else </a:t>
            </a:r>
            <a:r>
              <a:rPr lang="en-US" sz="1600" i="1" dirty="0" err="1" smtClean="0"/>
              <a:t>nextstate</a:t>
            </a:r>
            <a:r>
              <a:rPr lang="en-US" sz="1600" i="1" dirty="0" smtClean="0"/>
              <a:t> = S2;</a:t>
            </a:r>
          </a:p>
          <a:p>
            <a:pPr marL="0" indent="0">
              <a:buNone/>
            </a:pPr>
            <a:r>
              <a:rPr lang="en-US" sz="1600" i="1" dirty="0" smtClean="0"/>
              <a:t>		S2: if (a) </a:t>
            </a:r>
            <a:r>
              <a:rPr lang="en-US" sz="1600" i="1" dirty="0" err="1" smtClean="0"/>
              <a:t>nextstate</a:t>
            </a:r>
            <a:r>
              <a:rPr lang="en-US" sz="1600" i="1" dirty="0" smtClean="0"/>
              <a:t> = S3;</a:t>
            </a:r>
          </a:p>
          <a:p>
            <a:pPr marL="0" indent="0">
              <a:buNone/>
            </a:pPr>
            <a:r>
              <a:rPr lang="en-US" sz="1600" i="1" dirty="0" smtClean="0"/>
              <a:t>		else </a:t>
            </a:r>
            <a:r>
              <a:rPr lang="en-US" sz="1600" i="1" dirty="0" err="1" smtClean="0"/>
              <a:t>nextstate</a:t>
            </a:r>
            <a:r>
              <a:rPr lang="en-US" sz="1600" i="1" dirty="0" smtClean="0"/>
              <a:t> = S2;</a:t>
            </a:r>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DUT and </a:t>
            </a:r>
            <a:r>
              <a:rPr lang="en-US" dirty="0" err="1" smtClean="0"/>
              <a:t>Testbench</a:t>
            </a:r>
            <a:endParaRPr lang="en-US"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4</a:t>
            </a:fld>
            <a:endParaRPr lang="en-US"/>
          </a:p>
        </p:txBody>
      </p:sp>
      <p:sp>
        <p:nvSpPr>
          <p:cNvPr id="6" name="Content Placeholder 2">
            <a:extLst>
              <a:ext uri="{FF2B5EF4-FFF2-40B4-BE49-F238E27FC236}">
                <a16:creationId xmlns:a16="http://schemas.microsoft.com/office/drawing/2014/main" xmlns="" id="{9EF09F02-A153-48C0-B2D2-FF3BCC6776F7}"/>
              </a:ext>
            </a:extLst>
          </p:cNvPr>
          <p:cNvSpPr txBox="1">
            <a:spLocks/>
          </p:cNvSpPr>
          <p:nvPr/>
        </p:nvSpPr>
        <p:spPr bwMode="auto">
          <a:xfrm>
            <a:off x="855216" y="2784757"/>
            <a:ext cx="2802384" cy="17456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455613" indent="-455613" algn="l" rtl="0" eaLnBrk="0" fontAlgn="base" hangingPunct="0">
              <a:spcBef>
                <a:spcPct val="20000"/>
              </a:spcBef>
              <a:spcAft>
                <a:spcPct val="0"/>
              </a:spcAft>
              <a:buFont typeface="Wingdings" pitchFamily="2" charset="2"/>
              <a:buChar char="q"/>
              <a:defRPr sz="2400">
                <a:solidFill>
                  <a:schemeClr val="tx1"/>
                </a:solidFill>
                <a:latin typeface="+mn-lt"/>
                <a:ea typeface="+mn-ea"/>
                <a:cs typeface="+mn-cs"/>
              </a:defRPr>
            </a:lvl1pPr>
            <a:lvl2pPr marL="855663" indent="-285750" algn="l" rtl="0" eaLnBrk="0" fontAlgn="base" hangingPunct="0">
              <a:spcBef>
                <a:spcPct val="20000"/>
              </a:spcBef>
              <a:spcAft>
                <a:spcPct val="0"/>
              </a:spcAft>
              <a:buChar char="–"/>
              <a:defRPr sz="2400">
                <a:solidFill>
                  <a:schemeClr val="tx1"/>
                </a:solidFill>
                <a:latin typeface="+mn-lt"/>
              </a:defRPr>
            </a:lvl2pPr>
            <a:lvl3pPr marL="1198563"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2000" kern="0" dirty="0" smtClean="0"/>
              <a:t>I/O:</a:t>
            </a:r>
          </a:p>
          <a:p>
            <a:r>
              <a:rPr lang="en-US" sz="2000" kern="0" dirty="0" smtClean="0"/>
              <a:t>4 bit OPCODE</a:t>
            </a:r>
          </a:p>
          <a:p>
            <a:r>
              <a:rPr lang="en-US" sz="2000" kern="0" dirty="0" smtClean="0"/>
              <a:t>8 bit OPERANDS</a:t>
            </a:r>
          </a:p>
          <a:p>
            <a:r>
              <a:rPr lang="en-US" sz="2000" kern="0" dirty="0" smtClean="0"/>
              <a:t>16 bit OUTPUT</a:t>
            </a:r>
            <a:endParaRPr lang="en-US" sz="2000" kern="0" dirty="0"/>
          </a:p>
        </p:txBody>
      </p:sp>
      <p:graphicFrame>
        <p:nvGraphicFramePr>
          <p:cNvPr id="7" name="Table 6">
            <a:extLst>
              <a:ext uri="{FF2B5EF4-FFF2-40B4-BE49-F238E27FC236}">
                <a16:creationId xmlns:a16="http://schemas.microsoft.com/office/drawing/2014/main" xmlns="" id="{6B1EE5BB-0813-41BB-8013-54BEC550DF5B}"/>
              </a:ext>
            </a:extLst>
          </p:cNvPr>
          <p:cNvGraphicFramePr>
            <a:graphicFrameLocks noGrp="1"/>
          </p:cNvGraphicFramePr>
          <p:nvPr>
            <p:extLst>
              <p:ext uri="{D42A27DB-BD31-4B8C-83A1-F6EECF244321}">
                <p14:modId xmlns:p14="http://schemas.microsoft.com/office/powerpoint/2010/main" val="3582553665"/>
              </p:ext>
            </p:extLst>
          </p:nvPr>
        </p:nvGraphicFramePr>
        <p:xfrm>
          <a:off x="3962400" y="1447800"/>
          <a:ext cx="4267200" cy="4467991"/>
        </p:xfrm>
        <a:graphic>
          <a:graphicData uri="http://schemas.openxmlformats.org/drawingml/2006/table">
            <a:tbl>
              <a:tblPr>
                <a:tableStyleId>{5C22544A-7EE6-4342-B048-85BDC9FD1C3A}</a:tableStyleId>
              </a:tblPr>
              <a:tblGrid>
                <a:gridCol w="1375764">
                  <a:extLst>
                    <a:ext uri="{9D8B030D-6E8A-4147-A177-3AD203B41FA5}">
                      <a16:colId xmlns:a16="http://schemas.microsoft.com/office/drawing/2014/main" xmlns="" val="2534718669"/>
                    </a:ext>
                  </a:extLst>
                </a:gridCol>
                <a:gridCol w="2891436">
                  <a:extLst>
                    <a:ext uri="{9D8B030D-6E8A-4147-A177-3AD203B41FA5}">
                      <a16:colId xmlns:a16="http://schemas.microsoft.com/office/drawing/2014/main" xmlns="" val="452574329"/>
                    </a:ext>
                  </a:extLst>
                </a:gridCol>
              </a:tblGrid>
              <a:tr h="262823">
                <a:tc>
                  <a:txBody>
                    <a:bodyPr/>
                    <a:lstStyle/>
                    <a:p>
                      <a:pPr algn="ctr" fontAlgn="b"/>
                      <a:r>
                        <a:rPr lang="en-US" sz="1600" u="none" strike="noStrike" dirty="0">
                          <a:effectLst/>
                        </a:rPr>
                        <a:t>OP CODE</a:t>
                      </a:r>
                      <a:endParaRPr lang="en-US" sz="1600" b="1" i="0" u="none" strike="noStrike" dirty="0">
                        <a:solidFill>
                          <a:srgbClr val="FFFFFF"/>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FUNCTIONALITY</a:t>
                      </a:r>
                      <a:endParaRPr lang="en-US" sz="1600" b="1" i="0" u="none" strike="noStrike">
                        <a:solidFill>
                          <a:srgbClr val="FFFFFF"/>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2123917034"/>
                  </a:ext>
                </a:extLst>
              </a:tr>
              <a:tr h="262823">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Addition</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4156666760"/>
                  </a:ext>
                </a:extLst>
              </a:tr>
              <a:tr h="262823">
                <a:tc>
                  <a:txBody>
                    <a:bodyPr/>
                    <a:lstStyle/>
                    <a:p>
                      <a:pPr algn="ctr" fontAlgn="b"/>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Subtraction</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4171629052"/>
                  </a:ext>
                </a:extLst>
              </a:tr>
              <a:tr h="262823">
                <a:tc>
                  <a:txBody>
                    <a:bodyPr/>
                    <a:lstStyle/>
                    <a:p>
                      <a:pPr algn="ctr" fontAlgn="b"/>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Multiplication</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3974636252"/>
                  </a:ext>
                </a:extLst>
              </a:tr>
              <a:tr h="262823">
                <a:tc>
                  <a:txBody>
                    <a:bodyPr/>
                    <a:lstStyle/>
                    <a:p>
                      <a:pPr algn="ctr" fontAlgn="b"/>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Division</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689173261"/>
                  </a:ext>
                </a:extLst>
              </a:tr>
              <a:tr h="262823">
                <a:tc>
                  <a:txBody>
                    <a:bodyPr/>
                    <a:lstStyle/>
                    <a:p>
                      <a:pPr algn="ctr" fontAlgn="b"/>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Modulo Division</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3105593749"/>
                  </a:ext>
                </a:extLst>
              </a:tr>
              <a:tr h="262823">
                <a:tc>
                  <a:txBody>
                    <a:bodyPr/>
                    <a:lstStyle/>
                    <a:p>
                      <a:pPr algn="ctr" fontAlgn="b"/>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dirty="0">
                          <a:effectLst/>
                        </a:rPr>
                        <a:t>Logical AND</a:t>
                      </a:r>
                      <a:endParaRPr lang="en-US" sz="1600" b="0" i="0" u="none" strike="noStrike" dirty="0">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3859334716"/>
                  </a:ext>
                </a:extLst>
              </a:tr>
              <a:tr h="262823">
                <a:tc>
                  <a:txBody>
                    <a:bodyPr/>
                    <a:lstStyle/>
                    <a:p>
                      <a:pPr algn="ctr" fontAlgn="b"/>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Logical OR</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1662387025"/>
                  </a:ext>
                </a:extLst>
              </a:tr>
              <a:tr h="262823">
                <a:tc>
                  <a:txBody>
                    <a:bodyPr/>
                    <a:lstStyle/>
                    <a:p>
                      <a:pPr algn="ctr" fontAlgn="b"/>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Logical Negation</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4280085579"/>
                  </a:ext>
                </a:extLst>
              </a:tr>
              <a:tr h="262823">
                <a:tc>
                  <a:txBody>
                    <a:bodyPr/>
                    <a:lstStyle/>
                    <a:p>
                      <a:pPr algn="ctr" fontAlgn="b"/>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dirty="0">
                          <a:effectLst/>
                        </a:rPr>
                        <a:t>Bitwise Negation</a:t>
                      </a:r>
                      <a:endParaRPr lang="en-US" sz="1600" b="0" i="0" u="none" strike="noStrike" dirty="0">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565481625"/>
                  </a:ext>
                </a:extLst>
              </a:tr>
              <a:tr h="262823">
                <a:tc>
                  <a:txBody>
                    <a:bodyPr/>
                    <a:lstStyle/>
                    <a:p>
                      <a:pPr algn="ctr" fontAlgn="b"/>
                      <a:r>
                        <a:rPr lang="en-US" sz="1600" u="none" strike="noStrike" dirty="0">
                          <a:effectLst/>
                        </a:rPr>
                        <a:t>9</a:t>
                      </a:r>
                      <a:endParaRPr lang="en-US" sz="1600" b="0" i="0" u="none" strike="noStrike" dirty="0">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dirty="0">
                          <a:effectLst/>
                        </a:rPr>
                        <a:t>Bitwise AND</a:t>
                      </a:r>
                      <a:endParaRPr lang="en-US" sz="1600" b="0" i="0" u="none" strike="noStrike" dirty="0">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3663774304"/>
                  </a:ext>
                </a:extLst>
              </a:tr>
              <a:tr h="262823">
                <a:tc>
                  <a:txBody>
                    <a:bodyPr/>
                    <a:lstStyle/>
                    <a:p>
                      <a:pPr algn="ctr" fontAlgn="b"/>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Bitwise OR</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3397301212"/>
                  </a:ext>
                </a:extLst>
              </a:tr>
              <a:tr h="262823">
                <a:tc>
                  <a:txBody>
                    <a:bodyPr/>
                    <a:lstStyle/>
                    <a:p>
                      <a:pPr algn="ctr" fontAlgn="b"/>
                      <a:r>
                        <a:rPr lang="en-US" sz="1600" u="none" strike="noStrike">
                          <a:effectLst/>
                        </a:rPr>
                        <a:t>11</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Bitwise XOR</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2685291999"/>
                  </a:ext>
                </a:extLst>
              </a:tr>
              <a:tr h="262823">
                <a:tc>
                  <a:txBody>
                    <a:bodyPr/>
                    <a:lstStyle/>
                    <a:p>
                      <a:pPr algn="ctr" fontAlgn="b"/>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Left Shift</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4037623520"/>
                  </a:ext>
                </a:extLst>
              </a:tr>
              <a:tr h="262823">
                <a:tc>
                  <a:txBody>
                    <a:bodyPr/>
                    <a:lstStyle/>
                    <a:p>
                      <a:pPr algn="ctr" fontAlgn="b"/>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Right Shift</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817581716"/>
                  </a:ext>
                </a:extLst>
              </a:tr>
              <a:tr h="262823">
                <a:tc>
                  <a:txBody>
                    <a:bodyPr/>
                    <a:lstStyle/>
                    <a:p>
                      <a:pPr algn="ctr" fontAlgn="b"/>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a:effectLst/>
                        </a:rPr>
                        <a:t>Increment</a:t>
                      </a:r>
                      <a:endParaRPr lang="en-US" sz="1600" b="0" i="0" u="none" strike="noStrike">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3473488728"/>
                  </a:ext>
                </a:extLst>
              </a:tr>
              <a:tr h="262823">
                <a:tc>
                  <a:txBody>
                    <a:bodyPr/>
                    <a:lstStyle/>
                    <a:p>
                      <a:pPr algn="ctr" fontAlgn="b"/>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10951" marR="10951" marT="10951" marB="0" anchor="b"/>
                </a:tc>
                <a:tc>
                  <a:txBody>
                    <a:bodyPr/>
                    <a:lstStyle/>
                    <a:p>
                      <a:pPr algn="l" fontAlgn="b"/>
                      <a:r>
                        <a:rPr lang="en-US" sz="1600" u="none" strike="noStrike" dirty="0">
                          <a:effectLst/>
                        </a:rPr>
                        <a:t>Decrement</a:t>
                      </a:r>
                      <a:endParaRPr lang="en-US" sz="1600" b="0" i="0" u="none" strike="noStrike" dirty="0">
                        <a:solidFill>
                          <a:srgbClr val="000000"/>
                        </a:solidFill>
                        <a:effectLst/>
                        <a:latin typeface="Calibri" panose="020F0502020204030204" pitchFamily="34" charset="0"/>
                      </a:endParaRPr>
                    </a:p>
                  </a:txBody>
                  <a:tcPr marL="10951" marR="10951" marT="10951" marB="0" anchor="b"/>
                </a:tc>
                <a:extLst>
                  <a:ext uri="{0D108BD9-81ED-4DB2-BD59-A6C34878D82A}">
                    <a16:rowId xmlns:a16="http://schemas.microsoft.com/office/drawing/2014/main" xmlns="" val="526582288"/>
                  </a:ext>
                </a:extLst>
              </a:tr>
            </a:tbl>
          </a:graphicData>
        </a:graphic>
      </p:graphicFrame>
      <p:sp>
        <p:nvSpPr>
          <p:cNvPr id="8" name="TextBox 7"/>
          <p:cNvSpPr txBox="1"/>
          <p:nvPr/>
        </p:nvSpPr>
        <p:spPr>
          <a:xfrm>
            <a:off x="685800" y="1371600"/>
            <a:ext cx="3200400" cy="461665"/>
          </a:xfrm>
          <a:prstGeom prst="rect">
            <a:avLst/>
          </a:prstGeom>
          <a:noFill/>
        </p:spPr>
        <p:txBody>
          <a:bodyPr wrap="square" rtlCol="0">
            <a:spAutoFit/>
          </a:bodyPr>
          <a:lstStyle/>
          <a:p>
            <a:r>
              <a:rPr lang="en-US" dirty="0" smtClean="0"/>
              <a:t>Specification of an ALU</a:t>
            </a:r>
            <a:endParaRPr lang="en-US" dirty="0"/>
          </a:p>
        </p:txBody>
      </p:sp>
    </p:spTree>
    <p:extLst>
      <p:ext uri="{BB962C8B-B14F-4D97-AF65-F5344CB8AC3E}">
        <p14:creationId xmlns:p14="http://schemas.microsoft.com/office/powerpoint/2010/main" val="230962952"/>
      </p:ext>
    </p:extLst>
  </p:cSld>
  <p:clrMapOvr>
    <a:masterClrMapping/>
  </p:clrMapOvr>
  <p:transition>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40</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FSM: </a:t>
            </a:r>
            <a:r>
              <a:rPr lang="en-US" dirty="0" smtClean="0"/>
              <a:t>Mealy</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600" i="1" dirty="0" smtClean="0"/>
              <a:t>		S3: if (a) </a:t>
            </a:r>
            <a:r>
              <a:rPr lang="en-US" sz="1600" i="1" dirty="0" err="1" smtClean="0"/>
              <a:t>nextstate</a:t>
            </a:r>
            <a:r>
              <a:rPr lang="en-US" sz="1600" i="1" dirty="0" smtClean="0"/>
              <a:t> = S4;</a:t>
            </a:r>
          </a:p>
          <a:p>
            <a:pPr marL="0" indent="0">
              <a:buNone/>
            </a:pPr>
            <a:r>
              <a:rPr lang="en-US" sz="1600" i="1" dirty="0" smtClean="0"/>
              <a:t>		else </a:t>
            </a:r>
            <a:r>
              <a:rPr lang="en-US" sz="1600" i="1" dirty="0" err="1" smtClean="0"/>
              <a:t>nextstate</a:t>
            </a:r>
            <a:r>
              <a:rPr lang="en-US" sz="1600" i="1" dirty="0" smtClean="0"/>
              <a:t> = S1;</a:t>
            </a:r>
          </a:p>
          <a:p>
            <a:pPr marL="0" indent="0">
              <a:buNone/>
            </a:pPr>
            <a:r>
              <a:rPr lang="en-US" sz="1600" i="1" dirty="0" smtClean="0"/>
              <a:t>		S4: if (a) </a:t>
            </a:r>
            <a:r>
              <a:rPr lang="en-US" sz="1600" i="1" dirty="0" err="1" smtClean="0"/>
              <a:t>nextstate</a:t>
            </a:r>
            <a:r>
              <a:rPr lang="en-US" sz="1600" i="1" dirty="0" smtClean="0"/>
              <a:t> = S4;</a:t>
            </a:r>
          </a:p>
          <a:p>
            <a:pPr marL="0" indent="0">
              <a:buNone/>
            </a:pPr>
            <a:r>
              <a:rPr lang="en-US" sz="1600" i="1" dirty="0" smtClean="0"/>
              <a:t>		else </a:t>
            </a:r>
            <a:r>
              <a:rPr lang="en-US" sz="1600" i="1" dirty="0" err="1" smtClean="0"/>
              <a:t>nextstate</a:t>
            </a:r>
            <a:r>
              <a:rPr lang="en-US" sz="1600" i="1" dirty="0" smtClean="0"/>
              <a:t> = S1;</a:t>
            </a:r>
          </a:p>
          <a:p>
            <a:pPr marL="0" indent="0">
              <a:buNone/>
            </a:pPr>
            <a:r>
              <a:rPr lang="en-US" sz="1600" i="1" dirty="0" smtClean="0"/>
              <a:t>		default: </a:t>
            </a:r>
            <a:r>
              <a:rPr lang="en-US" sz="1600" i="1" dirty="0" err="1" smtClean="0"/>
              <a:t>nextstate</a:t>
            </a:r>
            <a:r>
              <a:rPr lang="en-US" sz="1600" i="1" dirty="0" smtClean="0"/>
              <a:t> = S0;</a:t>
            </a:r>
          </a:p>
          <a:p>
            <a:pPr marL="0" indent="0">
              <a:buNone/>
            </a:pPr>
            <a:r>
              <a:rPr lang="en-US" sz="1600" i="1" dirty="0" smtClean="0"/>
              <a:t>		</a:t>
            </a:r>
            <a:r>
              <a:rPr lang="en-US" sz="1600" i="1" dirty="0" err="1" smtClean="0"/>
              <a:t>endcase</a:t>
            </a:r>
            <a:endParaRPr lang="en-US" sz="1600" i="1" dirty="0" smtClean="0"/>
          </a:p>
          <a:p>
            <a:pPr marL="0" indent="0">
              <a:buNone/>
            </a:pPr>
            <a:r>
              <a:rPr lang="en-US" sz="1600" i="1" dirty="0" smtClean="0"/>
              <a:t>// Output Logic</a:t>
            </a:r>
          </a:p>
          <a:p>
            <a:pPr marL="0" indent="0">
              <a:buNone/>
            </a:pPr>
            <a:r>
              <a:rPr lang="en-US" sz="1600" i="1" dirty="0" smtClean="0"/>
              <a:t>assign x = ((state == S1 | state == S2) &amp; ~a) | ((state == S3 | state == S4) &amp; a);</a:t>
            </a:r>
          </a:p>
          <a:p>
            <a:pPr marL="0" indent="0">
              <a:buNone/>
            </a:pPr>
            <a:r>
              <a:rPr lang="en-US" sz="1600" i="1" dirty="0" smtClean="0"/>
              <a:t>assign y = (state == S2 &amp; ~a) | (state == S4 &amp; a);</a:t>
            </a:r>
          </a:p>
          <a:p>
            <a:pPr marL="0" indent="0">
              <a:buNone/>
            </a:pPr>
            <a:r>
              <a:rPr lang="en-US" sz="1600" i="1" dirty="0" err="1" smtClean="0"/>
              <a:t>endmodule</a:t>
            </a:r>
            <a:endParaRPr lang="en-US" sz="1600" i="1" dirty="0" smtClean="0"/>
          </a:p>
        </p:txBody>
      </p:sp>
      <p:pic>
        <p:nvPicPr>
          <p:cNvPr id="6" name="Picture 2"/>
          <p:cNvPicPr>
            <a:picLocks noChangeAspect="1" noChangeArrowheads="1"/>
          </p:cNvPicPr>
          <p:nvPr/>
        </p:nvPicPr>
        <p:blipFill>
          <a:blip r:embed="rId3"/>
          <a:srcRect/>
          <a:stretch>
            <a:fillRect/>
          </a:stretch>
        </p:blipFill>
        <p:spPr bwMode="auto">
          <a:xfrm>
            <a:off x="6153150" y="3581400"/>
            <a:ext cx="2990850" cy="2971800"/>
          </a:xfrm>
          <a:prstGeom prst="rect">
            <a:avLst/>
          </a:prstGeom>
          <a:noFill/>
          <a:ln w="9525">
            <a:noFill/>
            <a:miter lim="800000"/>
            <a:headEnd/>
            <a:tailEnd/>
          </a:ln>
          <a:effectLst/>
        </p:spPr>
      </p:pic>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a:xfrm>
            <a:off x="6553200" y="6253348"/>
            <a:ext cx="1905000" cy="457200"/>
          </a:xfrm>
        </p:spPr>
        <p:txBody>
          <a:bodyPr/>
          <a:lstStyle/>
          <a:p>
            <a:pPr>
              <a:defRPr/>
            </a:pPr>
            <a:r>
              <a:rPr lang="en-US" dirty="0"/>
              <a:t> </a:t>
            </a:r>
            <a:fld id="{DAC9B3D9-C8A5-4508-9ED1-6076B5FCE611}" type="slidenum">
              <a:rPr lang="en-US"/>
              <a:pPr>
                <a:defRPr/>
              </a:pPr>
              <a:t>41</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Memory</a:t>
            </a:r>
          </a:p>
        </p:txBody>
      </p:sp>
      <p:sp>
        <p:nvSpPr>
          <p:cNvPr id="2" name="Content Placeholder 1"/>
          <p:cNvSpPr>
            <a:spLocks noGrp="1"/>
          </p:cNvSpPr>
          <p:nvPr>
            <p:ph idx="1"/>
          </p:nvPr>
        </p:nvSpPr>
        <p:spPr>
          <a:xfrm>
            <a:off x="685800" y="1219200"/>
            <a:ext cx="7543800" cy="1295400"/>
          </a:xfrm>
        </p:spPr>
        <p:txBody>
          <a:bodyPr/>
          <a:lstStyle/>
          <a:p>
            <a:pPr algn="just"/>
            <a:r>
              <a:rPr lang="en-US" sz="1600" dirty="0"/>
              <a:t>Memories such as RAMs and ROMs are straightforward to model in HDL. Unfortunately</a:t>
            </a:r>
            <a:r>
              <a:rPr lang="en-US" sz="1600" dirty="0" smtClean="0"/>
              <a:t>, efficient </a:t>
            </a:r>
            <a:r>
              <a:rPr lang="en-US" sz="1600" dirty="0"/>
              <a:t>circuit implementations are so specialized and process-specific that </a:t>
            </a:r>
            <a:r>
              <a:rPr lang="en-US" sz="1600" dirty="0" smtClean="0"/>
              <a:t>most tools </a:t>
            </a:r>
            <a:r>
              <a:rPr lang="en-US" sz="1600" dirty="0"/>
              <a:t>cannot synthesize memories directly. Instead, a special memory generator tool </a:t>
            </a:r>
            <a:r>
              <a:rPr lang="en-US" sz="1600" dirty="0" smtClean="0"/>
              <a:t>or memory </a:t>
            </a:r>
            <a:r>
              <a:rPr lang="en-US" sz="1600" dirty="0"/>
              <a:t>library may be used, or the memory can be custom-designed</a:t>
            </a:r>
            <a:r>
              <a:rPr lang="en-US" sz="1600" dirty="0" smtClean="0"/>
              <a:t>.</a:t>
            </a:r>
          </a:p>
          <a:p>
            <a:pPr marL="0" indent="0">
              <a:buNone/>
            </a:pPr>
            <a:endParaRPr lang="pt-BR" sz="1800" dirty="0" smtClean="0"/>
          </a:p>
        </p:txBody>
      </p:sp>
      <p:sp>
        <p:nvSpPr>
          <p:cNvPr id="7" name="TextBox 6"/>
          <p:cNvSpPr txBox="1"/>
          <p:nvPr/>
        </p:nvSpPr>
        <p:spPr>
          <a:xfrm>
            <a:off x="685800" y="2487881"/>
            <a:ext cx="3886200" cy="3170099"/>
          </a:xfrm>
          <a:prstGeom prst="rect">
            <a:avLst/>
          </a:prstGeom>
          <a:noFill/>
        </p:spPr>
        <p:txBody>
          <a:bodyPr wrap="square" rtlCol="0">
            <a:spAutoFit/>
          </a:bodyPr>
          <a:lstStyle/>
          <a:p>
            <a:pPr marL="0" indent="0">
              <a:buNone/>
            </a:pPr>
            <a:r>
              <a:rPr lang="pt-BR" sz="1600" dirty="0"/>
              <a:t>module ram #(parameter N = 6, M = 32) </a:t>
            </a:r>
            <a:r>
              <a:rPr lang="pt-BR" sz="1600" dirty="0" smtClean="0"/>
              <a:t> </a:t>
            </a:r>
            <a:endParaRPr lang="pt-BR" sz="1600" dirty="0"/>
          </a:p>
          <a:p>
            <a:pPr marL="0" indent="0">
              <a:buNone/>
            </a:pPr>
            <a:r>
              <a:rPr lang="en-US" sz="1600" dirty="0"/>
              <a:t>	(input logic </a:t>
            </a:r>
            <a:r>
              <a:rPr lang="en-US" sz="1600" dirty="0" err="1"/>
              <a:t>clk</a:t>
            </a:r>
            <a:r>
              <a:rPr lang="en-US" sz="1600" dirty="0"/>
              <a:t>, 			</a:t>
            </a:r>
            <a:r>
              <a:rPr lang="en-US" sz="1600" dirty="0" smtClean="0"/>
              <a:t> input logic we,			input </a:t>
            </a:r>
            <a:r>
              <a:rPr lang="en-US" sz="1600" dirty="0"/>
              <a:t>logic [N-1:0] </a:t>
            </a:r>
            <a:r>
              <a:rPr lang="en-US" sz="1600" dirty="0" err="1"/>
              <a:t>adr</a:t>
            </a:r>
            <a:r>
              <a:rPr lang="en-US" sz="1600" dirty="0"/>
              <a:t>,</a:t>
            </a:r>
          </a:p>
          <a:p>
            <a:pPr marL="0" indent="0">
              <a:buNone/>
            </a:pPr>
            <a:r>
              <a:rPr lang="en-US" sz="1600" dirty="0"/>
              <a:t>	input logic [M-1:0] din,</a:t>
            </a:r>
          </a:p>
          <a:p>
            <a:pPr marL="0" indent="0">
              <a:buNone/>
            </a:pPr>
            <a:r>
              <a:rPr lang="en-US" sz="1600" dirty="0"/>
              <a:t>	output logic [M-1:0] </a:t>
            </a:r>
            <a:r>
              <a:rPr lang="en-US" sz="1600" dirty="0" err="1"/>
              <a:t>dout</a:t>
            </a:r>
            <a:r>
              <a:rPr lang="en-US" sz="1600" dirty="0"/>
              <a:t>);</a:t>
            </a:r>
          </a:p>
          <a:p>
            <a:pPr marL="0" indent="0">
              <a:buNone/>
            </a:pPr>
            <a:r>
              <a:rPr lang="en-US" sz="1600" dirty="0"/>
              <a:t>    logic [M-1:0] </a:t>
            </a:r>
            <a:r>
              <a:rPr lang="en-US" sz="1600" dirty="0" err="1"/>
              <a:t>mem</a:t>
            </a:r>
            <a:r>
              <a:rPr lang="en-US" sz="1600" dirty="0"/>
              <a:t>[2**N-1:0];</a:t>
            </a:r>
          </a:p>
          <a:p>
            <a:pPr marL="0" indent="0">
              <a:buNone/>
            </a:pPr>
            <a:r>
              <a:rPr lang="en-US" sz="1600" dirty="0"/>
              <a:t>     always @(</a:t>
            </a:r>
            <a:r>
              <a:rPr lang="en-US" sz="1600" dirty="0" err="1"/>
              <a:t>posedge</a:t>
            </a:r>
            <a:r>
              <a:rPr lang="en-US" sz="1600" dirty="0"/>
              <a:t> </a:t>
            </a:r>
            <a:r>
              <a:rPr lang="en-US" sz="1600" dirty="0" err="1"/>
              <a:t>clk</a:t>
            </a:r>
            <a:r>
              <a:rPr lang="en-US" sz="1600" dirty="0"/>
              <a:t>)</a:t>
            </a:r>
          </a:p>
          <a:p>
            <a:pPr marL="0" indent="0">
              <a:buNone/>
            </a:pPr>
            <a:r>
              <a:rPr lang="en-US" sz="1600" dirty="0"/>
              <a:t>         if (we) </a:t>
            </a:r>
            <a:r>
              <a:rPr lang="en-US" sz="1600" dirty="0" err="1"/>
              <a:t>mem</a:t>
            </a:r>
            <a:r>
              <a:rPr lang="en-US" sz="1600" dirty="0"/>
              <a:t>[</a:t>
            </a:r>
            <a:r>
              <a:rPr lang="en-US" sz="1600" dirty="0" err="1"/>
              <a:t>adr</a:t>
            </a:r>
            <a:r>
              <a:rPr lang="en-US" sz="1600" dirty="0"/>
              <a:t>] &lt;= din;</a:t>
            </a:r>
          </a:p>
          <a:p>
            <a:pPr marL="0" indent="0">
              <a:buNone/>
            </a:pPr>
            <a:r>
              <a:rPr lang="en-US" sz="1600" dirty="0"/>
              <a:t>             assign </a:t>
            </a:r>
            <a:r>
              <a:rPr lang="en-US" sz="1600" dirty="0" err="1"/>
              <a:t>dout</a:t>
            </a:r>
            <a:r>
              <a:rPr lang="en-US" sz="1600" dirty="0"/>
              <a:t> = </a:t>
            </a:r>
            <a:r>
              <a:rPr lang="en-US" sz="1600" dirty="0" err="1"/>
              <a:t>mem</a:t>
            </a:r>
            <a:r>
              <a:rPr lang="en-US" sz="1600" dirty="0"/>
              <a:t>[</a:t>
            </a:r>
            <a:r>
              <a:rPr lang="en-US" sz="1600" dirty="0" err="1"/>
              <a:t>adr</a:t>
            </a:r>
            <a:r>
              <a:rPr lang="en-US" sz="1600" dirty="0"/>
              <a:t>];</a:t>
            </a:r>
          </a:p>
          <a:p>
            <a:pPr marL="0" indent="0">
              <a:buNone/>
            </a:pPr>
            <a:r>
              <a:rPr lang="en-US" sz="1600" dirty="0"/>
              <a:t>     </a:t>
            </a:r>
            <a:r>
              <a:rPr lang="en-US" sz="1600" dirty="0" err="1"/>
              <a:t>endmodule</a:t>
            </a:r>
            <a:endParaRPr lang="en-US" sz="1600" dirty="0"/>
          </a:p>
          <a:p>
            <a:endParaRPr lang="en-US" dirty="0"/>
          </a:p>
        </p:txBody>
      </p:sp>
      <p:sp>
        <p:nvSpPr>
          <p:cNvPr id="8" name="TextBox 7"/>
          <p:cNvSpPr txBox="1"/>
          <p:nvPr/>
        </p:nvSpPr>
        <p:spPr>
          <a:xfrm>
            <a:off x="4724400" y="2514600"/>
            <a:ext cx="3733800" cy="1815882"/>
          </a:xfrm>
          <a:prstGeom prst="rect">
            <a:avLst/>
          </a:prstGeom>
          <a:noFill/>
        </p:spPr>
        <p:txBody>
          <a:bodyPr wrap="square" rtlCol="0">
            <a:spAutoFit/>
          </a:bodyPr>
          <a:lstStyle/>
          <a:p>
            <a:r>
              <a:rPr lang="en-US" sz="1600" dirty="0" smtClean="0"/>
              <a:t>This example describe a single-ported 64-wordx32-bit synchronous RAM with separate read and write data busses. When the write enable, we, is asserted, the selected address in the RAM is written with din on the rising edge of the clock. An nay event, the RAM is read out onto </a:t>
            </a:r>
            <a:r>
              <a:rPr lang="en-US" sz="1600" dirty="0" err="1" smtClean="0"/>
              <a:t>dout</a:t>
            </a:r>
            <a:r>
              <a:rPr lang="en-US" sz="1600" dirty="0" smtClean="0"/>
              <a:t>.</a:t>
            </a:r>
            <a:endParaRPr lang="en-US" sz="1600" dirty="0"/>
          </a:p>
        </p:txBody>
      </p:sp>
      <p:pic>
        <p:nvPicPr>
          <p:cNvPr id="9" name="Picture 8"/>
          <p:cNvPicPr>
            <a:picLocks noChangeAspect="1"/>
          </p:cNvPicPr>
          <p:nvPr/>
        </p:nvPicPr>
        <p:blipFill>
          <a:blip r:embed="rId3"/>
          <a:stretch>
            <a:fillRect/>
          </a:stretch>
        </p:blipFill>
        <p:spPr>
          <a:xfrm>
            <a:off x="3505200" y="4439445"/>
            <a:ext cx="5439849" cy="2043563"/>
          </a:xfrm>
          <a:prstGeom prst="rect">
            <a:avLst/>
          </a:prstGeom>
        </p:spPr>
      </p:pic>
    </p:spTree>
    <p:extLst>
      <p:ext uri="{BB962C8B-B14F-4D97-AF65-F5344CB8AC3E}">
        <p14:creationId xmlns:p14="http://schemas.microsoft.com/office/powerpoint/2010/main" val="1678079670"/>
      </p:ext>
    </p:extLst>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a:xfrm>
            <a:off x="6553200" y="6253348"/>
            <a:ext cx="1905000" cy="457200"/>
          </a:xfrm>
        </p:spPr>
        <p:txBody>
          <a:bodyPr/>
          <a:lstStyle/>
          <a:p>
            <a:pPr>
              <a:defRPr/>
            </a:pPr>
            <a:r>
              <a:rPr lang="en-US" dirty="0"/>
              <a:t> </a:t>
            </a:r>
            <a:fld id="{DAC9B3D9-C8A5-4508-9ED1-6076B5FCE611}" type="slidenum">
              <a:rPr lang="en-US"/>
              <a:pPr>
                <a:defRPr/>
              </a:pPr>
              <a:t>42</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Memory : </a:t>
            </a:r>
            <a:r>
              <a:rPr lang="en-US" sz="3600" dirty="0" err="1" smtClean="0"/>
              <a:t>Monoport</a:t>
            </a:r>
            <a:endParaRPr lang="en-US" sz="3600" dirty="0" smtClean="0"/>
          </a:p>
        </p:txBody>
      </p:sp>
      <p:sp>
        <p:nvSpPr>
          <p:cNvPr id="2" name="Content Placeholder 1"/>
          <p:cNvSpPr>
            <a:spLocks noGrp="1"/>
          </p:cNvSpPr>
          <p:nvPr>
            <p:ph idx="1"/>
          </p:nvPr>
        </p:nvSpPr>
        <p:spPr>
          <a:xfrm>
            <a:off x="685800" y="1219200"/>
            <a:ext cx="7543800" cy="1295400"/>
          </a:xfrm>
        </p:spPr>
        <p:txBody>
          <a:bodyPr/>
          <a:lstStyle/>
          <a:p>
            <a:pPr algn="just"/>
            <a:r>
              <a:rPr lang="en-US" sz="1600" dirty="0"/>
              <a:t>Memories such as RAMs and ROMs are straightforward to model in HDL. Unfortunately</a:t>
            </a:r>
            <a:r>
              <a:rPr lang="en-US" sz="1600" dirty="0" smtClean="0"/>
              <a:t>, efficient </a:t>
            </a:r>
            <a:r>
              <a:rPr lang="en-US" sz="1600" dirty="0"/>
              <a:t>circuit implementations are so specialized and process-specific that </a:t>
            </a:r>
            <a:r>
              <a:rPr lang="en-US" sz="1600" dirty="0" smtClean="0"/>
              <a:t>most tools </a:t>
            </a:r>
            <a:r>
              <a:rPr lang="en-US" sz="1600" dirty="0"/>
              <a:t>cannot synthesize memories directly. Instead, a special memory generator tool </a:t>
            </a:r>
            <a:r>
              <a:rPr lang="en-US" sz="1600" dirty="0" smtClean="0"/>
              <a:t>or memory </a:t>
            </a:r>
            <a:r>
              <a:rPr lang="en-US" sz="1600" dirty="0"/>
              <a:t>library may be used, or the memory can be custom-designed</a:t>
            </a:r>
            <a:r>
              <a:rPr lang="en-US" sz="1600" dirty="0" smtClean="0"/>
              <a:t>.</a:t>
            </a:r>
          </a:p>
          <a:p>
            <a:pPr marL="0" indent="0">
              <a:buNone/>
            </a:pPr>
            <a:endParaRPr lang="pt-BR" sz="1800" dirty="0" smtClean="0"/>
          </a:p>
        </p:txBody>
      </p:sp>
      <p:sp>
        <p:nvSpPr>
          <p:cNvPr id="7" name="TextBox 6"/>
          <p:cNvSpPr txBox="1"/>
          <p:nvPr/>
        </p:nvSpPr>
        <p:spPr>
          <a:xfrm>
            <a:off x="685800" y="2487881"/>
            <a:ext cx="3886200" cy="3170099"/>
          </a:xfrm>
          <a:prstGeom prst="rect">
            <a:avLst/>
          </a:prstGeom>
          <a:noFill/>
        </p:spPr>
        <p:txBody>
          <a:bodyPr wrap="square" rtlCol="0">
            <a:spAutoFit/>
          </a:bodyPr>
          <a:lstStyle/>
          <a:p>
            <a:pPr marL="0" indent="0">
              <a:buNone/>
            </a:pPr>
            <a:r>
              <a:rPr lang="pt-BR" sz="1600" dirty="0"/>
              <a:t>module ram #(parameter N = 6, M = 32) </a:t>
            </a:r>
            <a:r>
              <a:rPr lang="pt-BR" sz="1600" dirty="0" smtClean="0"/>
              <a:t> </a:t>
            </a:r>
            <a:endParaRPr lang="pt-BR" sz="1600" dirty="0"/>
          </a:p>
          <a:p>
            <a:pPr marL="0" indent="0">
              <a:buNone/>
            </a:pPr>
            <a:r>
              <a:rPr lang="en-US" sz="1600" dirty="0"/>
              <a:t>	(input logic </a:t>
            </a:r>
            <a:r>
              <a:rPr lang="en-US" sz="1600" dirty="0" err="1"/>
              <a:t>clk</a:t>
            </a:r>
            <a:r>
              <a:rPr lang="en-US" sz="1600" dirty="0"/>
              <a:t>, 			</a:t>
            </a:r>
            <a:r>
              <a:rPr lang="en-US" sz="1600" dirty="0" smtClean="0"/>
              <a:t> input logic we,			input </a:t>
            </a:r>
            <a:r>
              <a:rPr lang="en-US" sz="1600" dirty="0"/>
              <a:t>logic [N-1:0] </a:t>
            </a:r>
            <a:r>
              <a:rPr lang="en-US" sz="1600" dirty="0" err="1"/>
              <a:t>adr</a:t>
            </a:r>
            <a:r>
              <a:rPr lang="en-US" sz="1600" dirty="0"/>
              <a:t>,</a:t>
            </a:r>
          </a:p>
          <a:p>
            <a:pPr marL="0" indent="0">
              <a:buNone/>
            </a:pPr>
            <a:r>
              <a:rPr lang="en-US" sz="1600" dirty="0"/>
              <a:t>	input logic [M-1:0] din,</a:t>
            </a:r>
          </a:p>
          <a:p>
            <a:pPr marL="0" indent="0">
              <a:buNone/>
            </a:pPr>
            <a:r>
              <a:rPr lang="en-US" sz="1600" dirty="0"/>
              <a:t>	output logic [M-1:0] </a:t>
            </a:r>
            <a:r>
              <a:rPr lang="en-US" sz="1600" dirty="0" err="1"/>
              <a:t>dout</a:t>
            </a:r>
            <a:r>
              <a:rPr lang="en-US" sz="1600" dirty="0"/>
              <a:t>);</a:t>
            </a:r>
          </a:p>
          <a:p>
            <a:pPr marL="0" indent="0">
              <a:buNone/>
            </a:pPr>
            <a:r>
              <a:rPr lang="en-US" sz="1600" dirty="0"/>
              <a:t>    logic [M-1:0] </a:t>
            </a:r>
            <a:r>
              <a:rPr lang="en-US" sz="1600" dirty="0" err="1"/>
              <a:t>mem</a:t>
            </a:r>
            <a:r>
              <a:rPr lang="en-US" sz="1600" dirty="0"/>
              <a:t>[2**N-1:0];</a:t>
            </a:r>
          </a:p>
          <a:p>
            <a:pPr marL="0" indent="0">
              <a:buNone/>
            </a:pPr>
            <a:r>
              <a:rPr lang="en-US" sz="1600" dirty="0"/>
              <a:t>     always @(</a:t>
            </a:r>
            <a:r>
              <a:rPr lang="en-US" sz="1600" dirty="0" err="1"/>
              <a:t>posedge</a:t>
            </a:r>
            <a:r>
              <a:rPr lang="en-US" sz="1600" dirty="0"/>
              <a:t> </a:t>
            </a:r>
            <a:r>
              <a:rPr lang="en-US" sz="1600" dirty="0" err="1"/>
              <a:t>clk</a:t>
            </a:r>
            <a:r>
              <a:rPr lang="en-US" sz="1600" dirty="0"/>
              <a:t>)</a:t>
            </a:r>
          </a:p>
          <a:p>
            <a:pPr marL="0" indent="0">
              <a:buNone/>
            </a:pPr>
            <a:r>
              <a:rPr lang="en-US" sz="1600" dirty="0"/>
              <a:t>         if (we) </a:t>
            </a:r>
            <a:r>
              <a:rPr lang="en-US" sz="1600" dirty="0" err="1"/>
              <a:t>mem</a:t>
            </a:r>
            <a:r>
              <a:rPr lang="en-US" sz="1600" dirty="0"/>
              <a:t>[</a:t>
            </a:r>
            <a:r>
              <a:rPr lang="en-US" sz="1600" dirty="0" err="1"/>
              <a:t>adr</a:t>
            </a:r>
            <a:r>
              <a:rPr lang="en-US" sz="1600" dirty="0"/>
              <a:t>] &lt;= din;</a:t>
            </a:r>
          </a:p>
          <a:p>
            <a:pPr marL="0" indent="0">
              <a:buNone/>
            </a:pPr>
            <a:r>
              <a:rPr lang="en-US" sz="1600" dirty="0"/>
              <a:t>             assign </a:t>
            </a:r>
            <a:r>
              <a:rPr lang="en-US" sz="1600" dirty="0" err="1"/>
              <a:t>dout</a:t>
            </a:r>
            <a:r>
              <a:rPr lang="en-US" sz="1600" dirty="0"/>
              <a:t> = </a:t>
            </a:r>
            <a:r>
              <a:rPr lang="en-US" sz="1600" dirty="0" err="1"/>
              <a:t>mem</a:t>
            </a:r>
            <a:r>
              <a:rPr lang="en-US" sz="1600" dirty="0"/>
              <a:t>[</a:t>
            </a:r>
            <a:r>
              <a:rPr lang="en-US" sz="1600" dirty="0" err="1"/>
              <a:t>adr</a:t>
            </a:r>
            <a:r>
              <a:rPr lang="en-US" sz="1600" dirty="0"/>
              <a:t>];</a:t>
            </a:r>
          </a:p>
          <a:p>
            <a:pPr marL="0" indent="0">
              <a:buNone/>
            </a:pPr>
            <a:r>
              <a:rPr lang="en-US" sz="1600" dirty="0"/>
              <a:t>     </a:t>
            </a:r>
            <a:r>
              <a:rPr lang="en-US" sz="1600" dirty="0" err="1"/>
              <a:t>endmodule</a:t>
            </a:r>
            <a:endParaRPr lang="en-US" sz="1600" dirty="0"/>
          </a:p>
          <a:p>
            <a:endParaRPr lang="en-US" dirty="0"/>
          </a:p>
        </p:txBody>
      </p:sp>
      <p:sp>
        <p:nvSpPr>
          <p:cNvPr id="8" name="TextBox 7"/>
          <p:cNvSpPr txBox="1"/>
          <p:nvPr/>
        </p:nvSpPr>
        <p:spPr>
          <a:xfrm>
            <a:off x="4724400" y="2514600"/>
            <a:ext cx="3733800" cy="1815882"/>
          </a:xfrm>
          <a:prstGeom prst="rect">
            <a:avLst/>
          </a:prstGeom>
          <a:noFill/>
        </p:spPr>
        <p:txBody>
          <a:bodyPr wrap="square" rtlCol="0">
            <a:spAutoFit/>
          </a:bodyPr>
          <a:lstStyle/>
          <a:p>
            <a:r>
              <a:rPr lang="en-US" sz="1600" dirty="0" smtClean="0"/>
              <a:t>This example describe a single-ported 64-wordx32-bit synchronous RAM with separate read and write data busses. When the write enable, we, is asserted, the selected address in the RAM is written with din on the rising edge of the clock. In any event, the RAM is read out onto </a:t>
            </a:r>
            <a:r>
              <a:rPr lang="en-US" sz="1600" dirty="0" err="1" smtClean="0"/>
              <a:t>dout</a:t>
            </a:r>
            <a:r>
              <a:rPr lang="en-US" sz="1600" dirty="0" smtClean="0"/>
              <a:t>.</a:t>
            </a:r>
            <a:endParaRPr lang="en-US" sz="1600" dirty="0"/>
          </a:p>
        </p:txBody>
      </p:sp>
      <p:pic>
        <p:nvPicPr>
          <p:cNvPr id="9" name="Picture 8"/>
          <p:cNvPicPr>
            <a:picLocks noChangeAspect="1"/>
          </p:cNvPicPr>
          <p:nvPr/>
        </p:nvPicPr>
        <p:blipFill>
          <a:blip r:embed="rId3"/>
          <a:stretch>
            <a:fillRect/>
          </a:stretch>
        </p:blipFill>
        <p:spPr>
          <a:xfrm>
            <a:off x="3505201" y="4439445"/>
            <a:ext cx="5221016" cy="1961355"/>
          </a:xfrm>
          <a:prstGeom prst="rect">
            <a:avLst/>
          </a:prstGeom>
        </p:spPr>
      </p:pic>
    </p:spTree>
    <p:extLst>
      <p:ext uri="{BB962C8B-B14F-4D97-AF65-F5344CB8AC3E}">
        <p14:creationId xmlns:p14="http://schemas.microsoft.com/office/powerpoint/2010/main" val="791998067"/>
      </p:ext>
    </p:extLst>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a:xfrm>
            <a:off x="6553200" y="6253348"/>
            <a:ext cx="1905000" cy="457200"/>
          </a:xfrm>
        </p:spPr>
        <p:txBody>
          <a:bodyPr/>
          <a:lstStyle/>
          <a:p>
            <a:pPr>
              <a:defRPr/>
            </a:pPr>
            <a:r>
              <a:rPr lang="en-US" dirty="0"/>
              <a:t> </a:t>
            </a:r>
            <a:fld id="{DAC9B3D9-C8A5-4508-9ED1-6076B5FCE611}" type="slidenum">
              <a:rPr lang="en-US"/>
              <a:pPr>
                <a:defRPr/>
              </a:pPr>
              <a:t>43</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2800" dirty="0" smtClean="0"/>
              <a:t>Memory : Bi-directional Data Bus</a:t>
            </a:r>
          </a:p>
        </p:txBody>
      </p:sp>
      <p:sp>
        <p:nvSpPr>
          <p:cNvPr id="2" name="Content Placeholder 1"/>
          <p:cNvSpPr>
            <a:spLocks noGrp="1"/>
          </p:cNvSpPr>
          <p:nvPr>
            <p:ph idx="1"/>
          </p:nvPr>
        </p:nvSpPr>
        <p:spPr>
          <a:xfrm>
            <a:off x="685800" y="1219200"/>
            <a:ext cx="7543800" cy="1067860"/>
          </a:xfrm>
        </p:spPr>
        <p:txBody>
          <a:bodyPr/>
          <a:lstStyle/>
          <a:p>
            <a:pPr algn="just"/>
            <a:r>
              <a:rPr lang="en-US" sz="1600" dirty="0" smtClean="0"/>
              <a:t>The example shows </a:t>
            </a:r>
            <a:r>
              <a:rPr lang="en-US" sz="1600" dirty="0"/>
              <a:t>how to modify the RAM to have a single bidirectional data bus</a:t>
            </a:r>
            <a:r>
              <a:rPr lang="en-US" sz="1600" dirty="0" smtClean="0"/>
              <a:t>. This </a:t>
            </a:r>
            <a:r>
              <a:rPr lang="en-US" sz="1600" dirty="0"/>
              <a:t>reduces the number of wires needed, but requires that </a:t>
            </a:r>
            <a:r>
              <a:rPr lang="en-US" sz="1600" dirty="0" err="1"/>
              <a:t>tristate</a:t>
            </a:r>
            <a:r>
              <a:rPr lang="en-US" sz="1600" dirty="0"/>
              <a:t> drivers be added </a:t>
            </a:r>
            <a:r>
              <a:rPr lang="en-US" sz="1600" dirty="0" smtClean="0"/>
              <a:t>to both </a:t>
            </a:r>
            <a:r>
              <a:rPr lang="en-US" sz="1600" dirty="0"/>
              <a:t>ends of the bus. Usually point-to-point wiring is preferred over </a:t>
            </a:r>
            <a:r>
              <a:rPr lang="en-US" sz="1600" dirty="0" err="1"/>
              <a:t>tristate</a:t>
            </a:r>
            <a:r>
              <a:rPr lang="en-US" sz="1600" dirty="0"/>
              <a:t> busses </a:t>
            </a:r>
            <a:r>
              <a:rPr lang="en-US" sz="1600" dirty="0" smtClean="0"/>
              <a:t>in VLSI </a:t>
            </a:r>
            <a:r>
              <a:rPr lang="en-US" sz="1600" dirty="0"/>
              <a:t>implementations</a:t>
            </a:r>
            <a:r>
              <a:rPr lang="en-US" sz="1600" dirty="0" smtClean="0"/>
              <a:t>. </a:t>
            </a:r>
            <a:endParaRPr lang="pt-BR" sz="1800" dirty="0" smtClean="0"/>
          </a:p>
        </p:txBody>
      </p:sp>
      <p:sp>
        <p:nvSpPr>
          <p:cNvPr id="7" name="TextBox 6"/>
          <p:cNvSpPr txBox="1"/>
          <p:nvPr/>
        </p:nvSpPr>
        <p:spPr>
          <a:xfrm>
            <a:off x="685800" y="2487881"/>
            <a:ext cx="3886200" cy="2554545"/>
          </a:xfrm>
          <a:prstGeom prst="rect">
            <a:avLst/>
          </a:prstGeom>
          <a:noFill/>
        </p:spPr>
        <p:txBody>
          <a:bodyPr wrap="square" rtlCol="0">
            <a:spAutoFit/>
          </a:bodyPr>
          <a:lstStyle/>
          <a:p>
            <a:r>
              <a:rPr lang="pt-BR" sz="1600" dirty="0"/>
              <a:t>module ram #(parameter N = 6, M = 32)</a:t>
            </a:r>
          </a:p>
          <a:p>
            <a:r>
              <a:rPr lang="en-US" sz="1600" dirty="0" smtClean="0"/>
              <a:t>	(</a:t>
            </a:r>
            <a:r>
              <a:rPr lang="en-US" sz="1600" dirty="0"/>
              <a:t>input logic </a:t>
            </a:r>
            <a:r>
              <a:rPr lang="en-US" sz="1600" dirty="0" err="1"/>
              <a:t>clk</a:t>
            </a:r>
            <a:r>
              <a:rPr lang="en-US" sz="1600" dirty="0"/>
              <a:t>,</a:t>
            </a:r>
          </a:p>
          <a:p>
            <a:r>
              <a:rPr lang="en-US" sz="1600" dirty="0" smtClean="0"/>
              <a:t>	input </a:t>
            </a:r>
            <a:r>
              <a:rPr lang="en-US" sz="1600" dirty="0"/>
              <a:t>logic we,</a:t>
            </a:r>
          </a:p>
          <a:p>
            <a:r>
              <a:rPr lang="en-US" sz="1600" dirty="0" smtClean="0"/>
              <a:t>	input </a:t>
            </a:r>
            <a:r>
              <a:rPr lang="en-US" sz="1600" dirty="0"/>
              <a:t>logic [N-1:0] </a:t>
            </a:r>
            <a:r>
              <a:rPr lang="en-US" sz="1600" dirty="0" err="1"/>
              <a:t>adr</a:t>
            </a:r>
            <a:r>
              <a:rPr lang="en-US" sz="1600" dirty="0"/>
              <a:t>,</a:t>
            </a:r>
          </a:p>
          <a:p>
            <a:r>
              <a:rPr lang="en-US" sz="1600" dirty="0" smtClean="0"/>
              <a:t>	</a:t>
            </a:r>
            <a:r>
              <a:rPr lang="en-US" sz="1600" dirty="0" err="1" smtClean="0"/>
              <a:t>inout</a:t>
            </a:r>
            <a:r>
              <a:rPr lang="en-US" sz="1600" dirty="0" smtClean="0"/>
              <a:t> </a:t>
            </a:r>
            <a:r>
              <a:rPr lang="en-US" sz="1600" dirty="0"/>
              <a:t>tri [M-1:0] data);</a:t>
            </a:r>
          </a:p>
          <a:p>
            <a:r>
              <a:rPr lang="en-US" sz="1600" dirty="0"/>
              <a:t> </a:t>
            </a:r>
            <a:r>
              <a:rPr lang="en-US" sz="1600" dirty="0" smtClean="0"/>
              <a:t>     logic </a:t>
            </a:r>
            <a:r>
              <a:rPr lang="en-US" sz="1600" dirty="0"/>
              <a:t>[M-1:0] </a:t>
            </a:r>
            <a:r>
              <a:rPr lang="en-US" sz="1600" dirty="0" err="1"/>
              <a:t>mem</a:t>
            </a:r>
            <a:r>
              <a:rPr lang="en-US" sz="1600" dirty="0"/>
              <a:t>[2**N-1:0];</a:t>
            </a:r>
          </a:p>
          <a:p>
            <a:r>
              <a:rPr lang="en-US" sz="1600" dirty="0" smtClean="0"/>
              <a:t>      always </a:t>
            </a:r>
            <a:r>
              <a:rPr lang="en-US" sz="1600" dirty="0"/>
              <a:t>@(</a:t>
            </a:r>
            <a:r>
              <a:rPr lang="en-US" sz="1600" dirty="0" err="1"/>
              <a:t>posedge</a:t>
            </a:r>
            <a:r>
              <a:rPr lang="en-US" sz="1600" dirty="0"/>
              <a:t> </a:t>
            </a:r>
            <a:r>
              <a:rPr lang="en-US" sz="1600" dirty="0" err="1"/>
              <a:t>clk</a:t>
            </a:r>
            <a:r>
              <a:rPr lang="en-US" sz="1600" dirty="0"/>
              <a:t>)</a:t>
            </a:r>
          </a:p>
          <a:p>
            <a:r>
              <a:rPr lang="en-US" sz="1600" dirty="0" smtClean="0"/>
              <a:t>          if </a:t>
            </a:r>
            <a:r>
              <a:rPr lang="en-US" sz="1600" dirty="0"/>
              <a:t>(we) </a:t>
            </a:r>
            <a:r>
              <a:rPr lang="en-US" sz="1600" dirty="0" err="1"/>
              <a:t>mem</a:t>
            </a:r>
            <a:r>
              <a:rPr lang="en-US" sz="1600" dirty="0"/>
              <a:t>[</a:t>
            </a:r>
            <a:r>
              <a:rPr lang="en-US" sz="1600" dirty="0" err="1"/>
              <a:t>adr</a:t>
            </a:r>
            <a:r>
              <a:rPr lang="en-US" sz="1600" dirty="0"/>
              <a:t>] &lt;= data;</a:t>
            </a:r>
          </a:p>
          <a:p>
            <a:r>
              <a:rPr lang="en-US" sz="1600" dirty="0" smtClean="0"/>
              <a:t>      </a:t>
            </a:r>
            <a:r>
              <a:rPr lang="pl-PL" sz="1600" dirty="0" smtClean="0"/>
              <a:t>assign </a:t>
            </a:r>
            <a:r>
              <a:rPr lang="pl-PL" sz="1600" dirty="0"/>
              <a:t>data = we ? 'z : mem[adr];</a:t>
            </a:r>
          </a:p>
          <a:p>
            <a:r>
              <a:rPr lang="en-US" sz="1600" dirty="0" err="1"/>
              <a:t>endmodule</a:t>
            </a:r>
            <a:endParaRPr lang="en-US" dirty="0"/>
          </a:p>
        </p:txBody>
      </p:sp>
      <p:sp>
        <p:nvSpPr>
          <p:cNvPr id="8" name="TextBox 7"/>
          <p:cNvSpPr txBox="1"/>
          <p:nvPr/>
        </p:nvSpPr>
        <p:spPr>
          <a:xfrm>
            <a:off x="4724400" y="2514600"/>
            <a:ext cx="3733800" cy="1077218"/>
          </a:xfrm>
          <a:prstGeom prst="rect">
            <a:avLst/>
          </a:prstGeom>
          <a:noFill/>
        </p:spPr>
        <p:txBody>
          <a:bodyPr wrap="square" rtlCol="0">
            <a:spAutoFit/>
          </a:bodyPr>
          <a:lstStyle/>
          <a:p>
            <a:r>
              <a:rPr lang="en-US" sz="1600" dirty="0"/>
              <a:t>Notice that data is declared as an </a:t>
            </a:r>
            <a:r>
              <a:rPr lang="en-US" sz="1600" dirty="0" err="1"/>
              <a:t>inout</a:t>
            </a:r>
            <a:r>
              <a:rPr lang="en-US" sz="1600" dirty="0"/>
              <a:t> port because it can </a:t>
            </a:r>
            <a:r>
              <a:rPr lang="en-US" sz="1600" dirty="0" smtClean="0"/>
              <a:t>be used </a:t>
            </a:r>
            <a:r>
              <a:rPr lang="en-US" sz="1600" dirty="0"/>
              <a:t>both as an input and output. Also, 'z is a shorthand for filling</a:t>
            </a:r>
          </a:p>
          <a:p>
            <a:r>
              <a:rPr lang="en-US" sz="1600" dirty="0"/>
              <a:t>a bus of arbitrary length with </a:t>
            </a:r>
            <a:r>
              <a:rPr lang="en-US" sz="1600" dirty="0" err="1"/>
              <a:t>zs</a:t>
            </a:r>
            <a:r>
              <a:rPr lang="en-US" sz="1600" dirty="0"/>
              <a:t>.</a:t>
            </a:r>
          </a:p>
        </p:txBody>
      </p:sp>
      <p:pic>
        <p:nvPicPr>
          <p:cNvPr id="3" name="Picture 2"/>
          <p:cNvPicPr>
            <a:picLocks noChangeAspect="1"/>
          </p:cNvPicPr>
          <p:nvPr/>
        </p:nvPicPr>
        <p:blipFill>
          <a:blip r:embed="rId3"/>
          <a:stretch>
            <a:fillRect/>
          </a:stretch>
        </p:blipFill>
        <p:spPr>
          <a:xfrm>
            <a:off x="5334000" y="3820348"/>
            <a:ext cx="1828800" cy="1773714"/>
          </a:xfrm>
          <a:prstGeom prst="rect">
            <a:avLst/>
          </a:prstGeom>
        </p:spPr>
      </p:pic>
    </p:spTree>
    <p:extLst>
      <p:ext uri="{BB962C8B-B14F-4D97-AF65-F5344CB8AC3E}">
        <p14:creationId xmlns:p14="http://schemas.microsoft.com/office/powerpoint/2010/main" val="3284242178"/>
      </p:ext>
    </p:extLst>
  </p:cSld>
  <p:clrMapOvr>
    <a:masterClrMapping/>
  </p:clrMapOvr>
  <p:transition>
    <p:zo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a:xfrm>
            <a:off x="6553200" y="6253348"/>
            <a:ext cx="1905000" cy="457200"/>
          </a:xfrm>
        </p:spPr>
        <p:txBody>
          <a:bodyPr/>
          <a:lstStyle/>
          <a:p>
            <a:pPr>
              <a:defRPr/>
            </a:pPr>
            <a:r>
              <a:rPr lang="en-US" dirty="0"/>
              <a:t> </a:t>
            </a:r>
            <a:fld id="{DAC9B3D9-C8A5-4508-9ED1-6076B5FCE611}" type="slidenum">
              <a:rPr lang="en-US"/>
              <a:pPr>
                <a:defRPr/>
              </a:pPr>
              <a:t>44</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600" dirty="0" smtClean="0"/>
              <a:t>Memory : 3 Port </a:t>
            </a:r>
            <a:r>
              <a:rPr lang="en-US" sz="3600" dirty="0" err="1" smtClean="0"/>
              <a:t>Mmory</a:t>
            </a:r>
            <a:endParaRPr lang="en-US" sz="3600" dirty="0" smtClean="0"/>
          </a:p>
        </p:txBody>
      </p:sp>
      <p:sp>
        <p:nvSpPr>
          <p:cNvPr id="2" name="Content Placeholder 1"/>
          <p:cNvSpPr>
            <a:spLocks noGrp="1"/>
          </p:cNvSpPr>
          <p:nvPr>
            <p:ph idx="1"/>
          </p:nvPr>
        </p:nvSpPr>
        <p:spPr>
          <a:xfrm>
            <a:off x="685800" y="1219200"/>
            <a:ext cx="7543800" cy="838200"/>
          </a:xfrm>
        </p:spPr>
        <p:txBody>
          <a:bodyPr/>
          <a:lstStyle/>
          <a:p>
            <a:r>
              <a:rPr lang="en-US" sz="1600" dirty="0"/>
              <a:t>A </a:t>
            </a:r>
            <a:r>
              <a:rPr lang="en-US" sz="1600" dirty="0" err="1"/>
              <a:t>multiported</a:t>
            </a:r>
            <a:r>
              <a:rPr lang="en-US" sz="1600" dirty="0"/>
              <a:t> register file has several read and/or write ports. Example A.45 describes </a:t>
            </a:r>
            <a:r>
              <a:rPr lang="en-US" sz="1600" dirty="0" smtClean="0"/>
              <a:t>a synchronous </a:t>
            </a:r>
            <a:r>
              <a:rPr lang="en-US" sz="1600" dirty="0"/>
              <a:t>register file with three ports. Ports 1 and 2 are read ports and port 3 is a </a:t>
            </a:r>
            <a:r>
              <a:rPr lang="en-US" sz="1600" dirty="0" smtClean="0"/>
              <a:t>write port</a:t>
            </a:r>
            <a:r>
              <a:rPr lang="en-US" sz="1600" dirty="0"/>
              <a:t>.</a:t>
            </a:r>
            <a:endParaRPr lang="pt-BR" sz="1800" dirty="0" smtClean="0"/>
          </a:p>
        </p:txBody>
      </p:sp>
      <p:sp>
        <p:nvSpPr>
          <p:cNvPr id="7" name="TextBox 6"/>
          <p:cNvSpPr txBox="1"/>
          <p:nvPr/>
        </p:nvSpPr>
        <p:spPr>
          <a:xfrm>
            <a:off x="685800" y="2057400"/>
            <a:ext cx="4038600" cy="3046988"/>
          </a:xfrm>
          <a:prstGeom prst="rect">
            <a:avLst/>
          </a:prstGeom>
          <a:noFill/>
        </p:spPr>
        <p:txBody>
          <a:bodyPr wrap="square" rtlCol="0">
            <a:spAutoFit/>
          </a:bodyPr>
          <a:lstStyle/>
          <a:p>
            <a:r>
              <a:rPr lang="pt-BR" sz="1600" dirty="0"/>
              <a:t>module ram3port #(parameter N = 6, M = 32)</a:t>
            </a:r>
          </a:p>
          <a:p>
            <a:r>
              <a:rPr lang="en-US" sz="1600" dirty="0" smtClean="0"/>
              <a:t>	(</a:t>
            </a:r>
            <a:r>
              <a:rPr lang="en-US" sz="1600" dirty="0"/>
              <a:t>input logic </a:t>
            </a:r>
            <a:r>
              <a:rPr lang="en-US" sz="1600" dirty="0" err="1"/>
              <a:t>clk</a:t>
            </a:r>
            <a:r>
              <a:rPr lang="en-US" sz="1600" dirty="0"/>
              <a:t>,</a:t>
            </a:r>
          </a:p>
          <a:p>
            <a:r>
              <a:rPr lang="en-US" sz="1600" dirty="0" smtClean="0"/>
              <a:t>	input </a:t>
            </a:r>
            <a:r>
              <a:rPr lang="en-US" sz="1600" dirty="0"/>
              <a:t>logic we3,</a:t>
            </a:r>
          </a:p>
          <a:p>
            <a:r>
              <a:rPr lang="pt-BR" sz="1600" dirty="0" smtClean="0"/>
              <a:t>	input </a:t>
            </a:r>
            <a:r>
              <a:rPr lang="pt-BR" sz="1600" dirty="0"/>
              <a:t>logic [N-1:0] a1, a2, a3,</a:t>
            </a:r>
          </a:p>
          <a:p>
            <a:r>
              <a:rPr lang="en-US" sz="1600" dirty="0" smtClean="0"/>
              <a:t>	output </a:t>
            </a:r>
            <a:r>
              <a:rPr lang="en-US" sz="1600" dirty="0"/>
              <a:t>logic [M-1:0] d1, d2,</a:t>
            </a:r>
          </a:p>
          <a:p>
            <a:r>
              <a:rPr lang="en-US" sz="1600" dirty="0" smtClean="0"/>
              <a:t>	input </a:t>
            </a:r>
            <a:r>
              <a:rPr lang="en-US" sz="1600" dirty="0"/>
              <a:t>logic [M-1:0] d3);</a:t>
            </a:r>
          </a:p>
          <a:p>
            <a:r>
              <a:rPr lang="en-US" sz="1600" dirty="0" smtClean="0"/>
              <a:t>	logic </a:t>
            </a:r>
            <a:r>
              <a:rPr lang="en-US" sz="1600" dirty="0"/>
              <a:t>[M-1:0] </a:t>
            </a:r>
            <a:r>
              <a:rPr lang="en-US" sz="1600" dirty="0" err="1"/>
              <a:t>mem</a:t>
            </a:r>
            <a:r>
              <a:rPr lang="en-US" sz="1600" dirty="0"/>
              <a:t>[2**N-1:0];</a:t>
            </a:r>
          </a:p>
          <a:p>
            <a:r>
              <a:rPr lang="en-US" sz="1600" dirty="0" smtClean="0"/>
              <a:t>         always </a:t>
            </a:r>
            <a:r>
              <a:rPr lang="en-US" sz="1600" dirty="0"/>
              <a:t>@(</a:t>
            </a:r>
            <a:r>
              <a:rPr lang="en-US" sz="1600" dirty="0" err="1"/>
              <a:t>posedge</a:t>
            </a:r>
            <a:r>
              <a:rPr lang="en-US" sz="1600" dirty="0"/>
              <a:t> </a:t>
            </a:r>
            <a:r>
              <a:rPr lang="en-US" sz="1600" dirty="0" err="1"/>
              <a:t>clk</a:t>
            </a:r>
            <a:r>
              <a:rPr lang="en-US" sz="1600" dirty="0"/>
              <a:t>)</a:t>
            </a:r>
          </a:p>
          <a:p>
            <a:r>
              <a:rPr lang="en-US" sz="1600" dirty="0" smtClean="0"/>
              <a:t>              if </a:t>
            </a:r>
            <a:r>
              <a:rPr lang="en-US" sz="1600" dirty="0"/>
              <a:t>(we3) </a:t>
            </a:r>
            <a:r>
              <a:rPr lang="en-US" sz="1600" dirty="0" err="1"/>
              <a:t>mem</a:t>
            </a:r>
            <a:r>
              <a:rPr lang="en-US" sz="1600" dirty="0"/>
              <a:t>[a3] &lt;= d3;</a:t>
            </a:r>
          </a:p>
          <a:p>
            <a:r>
              <a:rPr lang="en-US" sz="1600" dirty="0" smtClean="0"/>
              <a:t>         assign </a:t>
            </a:r>
            <a:r>
              <a:rPr lang="en-US" sz="1600" dirty="0"/>
              <a:t>d1 = </a:t>
            </a:r>
            <a:r>
              <a:rPr lang="en-US" sz="1600" dirty="0" err="1"/>
              <a:t>mem</a:t>
            </a:r>
            <a:r>
              <a:rPr lang="en-US" sz="1600" dirty="0"/>
              <a:t>[a1];</a:t>
            </a:r>
          </a:p>
          <a:p>
            <a:r>
              <a:rPr lang="en-US" sz="1600" dirty="0" smtClean="0"/>
              <a:t>         assign </a:t>
            </a:r>
            <a:r>
              <a:rPr lang="en-US" sz="1600" dirty="0"/>
              <a:t>d2 = </a:t>
            </a:r>
            <a:r>
              <a:rPr lang="en-US" sz="1600" dirty="0" err="1"/>
              <a:t>mem</a:t>
            </a:r>
            <a:r>
              <a:rPr lang="en-US" sz="1600" dirty="0"/>
              <a:t>[a2];</a:t>
            </a:r>
          </a:p>
          <a:p>
            <a:r>
              <a:rPr lang="en-US" sz="1600" dirty="0" err="1"/>
              <a:t>endmodule</a:t>
            </a:r>
            <a:endParaRPr lang="en-US" dirty="0"/>
          </a:p>
        </p:txBody>
      </p:sp>
      <p:pic>
        <p:nvPicPr>
          <p:cNvPr id="6" name="Picture 5"/>
          <p:cNvPicPr>
            <a:picLocks noChangeAspect="1"/>
          </p:cNvPicPr>
          <p:nvPr/>
        </p:nvPicPr>
        <p:blipFill>
          <a:blip r:embed="rId3"/>
          <a:stretch>
            <a:fillRect/>
          </a:stretch>
        </p:blipFill>
        <p:spPr>
          <a:xfrm>
            <a:off x="5867400" y="2438400"/>
            <a:ext cx="1933575" cy="1819275"/>
          </a:xfrm>
          <a:prstGeom prst="rect">
            <a:avLst/>
          </a:prstGeom>
        </p:spPr>
      </p:pic>
    </p:spTree>
    <p:extLst>
      <p:ext uri="{BB962C8B-B14F-4D97-AF65-F5344CB8AC3E}">
        <p14:creationId xmlns:p14="http://schemas.microsoft.com/office/powerpoint/2010/main" val="1662666950"/>
      </p:ext>
    </p:extLst>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45</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Test Benches</a:t>
            </a:r>
            <a:endParaRPr lang="en-US" sz="3600" dirty="0" smtClean="0"/>
          </a:p>
        </p:txBody>
      </p:sp>
      <p:sp>
        <p:nvSpPr>
          <p:cNvPr id="29701" name="Rectangle 3"/>
          <p:cNvSpPr>
            <a:spLocks noGrp="1" noChangeArrowheads="1"/>
          </p:cNvSpPr>
          <p:nvPr>
            <p:ph type="body" idx="1"/>
          </p:nvPr>
        </p:nvSpPr>
        <p:spPr>
          <a:xfrm>
            <a:off x="533400" y="1143000"/>
            <a:ext cx="8229600" cy="4876800"/>
          </a:xfrm>
        </p:spPr>
        <p:txBody>
          <a:bodyPr/>
          <a:lstStyle/>
          <a:p>
            <a:pPr marL="0" indent="0">
              <a:buNone/>
            </a:pPr>
            <a:r>
              <a:rPr lang="en-US" sz="1800" dirty="0" err="1" smtClean="0">
                <a:solidFill>
                  <a:srgbClr val="00B050"/>
                </a:solidFill>
              </a:rPr>
              <a:t>Testbench</a:t>
            </a:r>
            <a:r>
              <a:rPr lang="en-US" sz="1800" dirty="0" smtClean="0">
                <a:solidFill>
                  <a:srgbClr val="00B050"/>
                </a:solidFill>
              </a:rPr>
              <a:t> is an HDL module used to test another module, called the device under test (DUT). The </a:t>
            </a:r>
            <a:r>
              <a:rPr lang="en-US" sz="1800" dirty="0" err="1" smtClean="0">
                <a:solidFill>
                  <a:srgbClr val="00B050"/>
                </a:solidFill>
              </a:rPr>
              <a:t>testbench</a:t>
            </a:r>
            <a:r>
              <a:rPr lang="en-US" sz="1800" dirty="0" smtClean="0">
                <a:solidFill>
                  <a:srgbClr val="00B050"/>
                </a:solidFill>
              </a:rPr>
              <a:t> contains statements to apply inputs to the DUT and, ideally, to check that the correct outputs are produced. The input and desired output patterns are called test vectors.</a:t>
            </a:r>
          </a:p>
          <a:p>
            <a:pPr marL="0" indent="0">
              <a:buNone/>
            </a:pPr>
            <a:r>
              <a:rPr lang="en-US" sz="1800" dirty="0" smtClean="0">
                <a:solidFill>
                  <a:srgbClr val="00B050"/>
                </a:solidFill>
              </a:rPr>
              <a:t>Consider testing  a simple 3 input logic function, so we can perform exhaustive testing by applying all eight possible test vectors.</a:t>
            </a:r>
          </a:p>
          <a:p>
            <a:pPr marL="0" indent="0">
              <a:buNone/>
            </a:pPr>
            <a:endParaRPr lang="en-US" sz="1800" dirty="0" smtClean="0">
              <a:solidFill>
                <a:srgbClr val="00B050"/>
              </a:solidFill>
            </a:endParaRPr>
          </a:p>
          <a:p>
            <a:pPr marL="0" indent="0">
              <a:buNone/>
            </a:pPr>
            <a:r>
              <a:rPr lang="en-US" sz="1800" dirty="0" smtClean="0"/>
              <a:t>Example  below demonstrates a simple </a:t>
            </a:r>
            <a:r>
              <a:rPr lang="en-US" sz="1800" dirty="0" err="1" smtClean="0"/>
              <a:t>testbench</a:t>
            </a:r>
            <a:r>
              <a:rPr lang="en-US" sz="1800" dirty="0" smtClean="0"/>
              <a:t>. It instantiates the DUT, and then applies the inputs. Blocking assignments and delays are used to apply the inputs in the appropriate order. The user must view the results of the simulation and verify by inspection that the correct outputs are produced. </a:t>
            </a:r>
            <a:r>
              <a:rPr lang="en-US" sz="1800" dirty="0" err="1" smtClean="0"/>
              <a:t>Testbenches</a:t>
            </a:r>
            <a:r>
              <a:rPr lang="en-US" sz="1800" dirty="0" smtClean="0"/>
              <a:t> are simulated just as other HDL modules. However, they are not synthesizable.</a:t>
            </a:r>
          </a:p>
        </p:txBody>
      </p:sp>
    </p:spTree>
  </p:cSld>
  <p:clrMapOvr>
    <a:masterClrMapping/>
  </p:clrMapOvr>
  <p:transition>
    <p:zo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46</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Test Benches</a:t>
            </a:r>
            <a:endParaRPr lang="en-US" sz="3600" dirty="0" smtClean="0"/>
          </a:p>
        </p:txBody>
      </p:sp>
      <p:sp>
        <p:nvSpPr>
          <p:cNvPr id="29701" name="Rectangle 3"/>
          <p:cNvSpPr>
            <a:spLocks noGrp="1" noChangeArrowheads="1"/>
          </p:cNvSpPr>
          <p:nvPr>
            <p:ph type="body" idx="1"/>
          </p:nvPr>
        </p:nvSpPr>
        <p:spPr>
          <a:xfrm>
            <a:off x="533400" y="1143000"/>
            <a:ext cx="8229600" cy="5105400"/>
          </a:xfrm>
        </p:spPr>
        <p:txBody>
          <a:bodyPr numCol="2"/>
          <a:lstStyle/>
          <a:p>
            <a:pPr marL="0" indent="0">
              <a:buNone/>
            </a:pPr>
            <a:r>
              <a:rPr lang="en-US" sz="1600" dirty="0" smtClean="0"/>
              <a:t>module testbench1();		</a:t>
            </a:r>
          </a:p>
          <a:p>
            <a:pPr marL="0" indent="0">
              <a:buNone/>
            </a:pPr>
            <a:r>
              <a:rPr lang="en-US" sz="1600" dirty="0" smtClean="0"/>
              <a:t>	logic a, b, c;</a:t>
            </a:r>
          </a:p>
          <a:p>
            <a:pPr marL="0" indent="0">
              <a:buNone/>
            </a:pPr>
            <a:r>
              <a:rPr lang="en-US" sz="1600" dirty="0" smtClean="0"/>
              <a:t>	logic y;</a:t>
            </a:r>
          </a:p>
          <a:p>
            <a:pPr marL="0" indent="0">
              <a:buNone/>
            </a:pPr>
            <a:r>
              <a:rPr lang="en-US" sz="1600" dirty="0" smtClean="0"/>
              <a:t>// instantiate device under test</a:t>
            </a:r>
          </a:p>
          <a:p>
            <a:pPr marL="0" indent="0">
              <a:buNone/>
            </a:pPr>
            <a:r>
              <a:rPr lang="en-US" sz="1600" dirty="0" smtClean="0"/>
              <a:t>	</a:t>
            </a:r>
            <a:r>
              <a:rPr lang="en-US" sz="1600" dirty="0" err="1" smtClean="0"/>
              <a:t>sillyfunction</a:t>
            </a:r>
            <a:r>
              <a:rPr lang="en-US" sz="1600" dirty="0" smtClean="0"/>
              <a:t> </a:t>
            </a:r>
            <a:r>
              <a:rPr lang="en-US" sz="1600" dirty="0" err="1" smtClean="0"/>
              <a:t>dut</a:t>
            </a:r>
            <a:r>
              <a:rPr lang="en-US" sz="1600" dirty="0" smtClean="0"/>
              <a:t>(a, b, c, y);</a:t>
            </a:r>
          </a:p>
          <a:p>
            <a:pPr marL="0" indent="0">
              <a:buNone/>
            </a:pPr>
            <a:r>
              <a:rPr lang="en-US" sz="1600" dirty="0" smtClean="0"/>
              <a:t>// apply inputs one at a time</a:t>
            </a:r>
          </a:p>
          <a:p>
            <a:pPr marL="0" indent="0">
              <a:buNone/>
            </a:pPr>
            <a:r>
              <a:rPr lang="en-US" sz="1600" dirty="0" smtClean="0"/>
              <a:t>	initial begin</a:t>
            </a:r>
          </a:p>
          <a:p>
            <a:pPr marL="0" indent="0">
              <a:buNone/>
            </a:pPr>
            <a:r>
              <a:rPr lang="en-US" sz="1600" dirty="0" smtClean="0"/>
              <a:t>		a = 0; b = 0; c = 0; #10;</a:t>
            </a:r>
          </a:p>
          <a:p>
            <a:pPr marL="0" indent="0">
              <a:buNone/>
            </a:pPr>
            <a:r>
              <a:rPr lang="en-US" sz="1600" dirty="0" smtClean="0"/>
              <a:t>		c = 1; #10;</a:t>
            </a:r>
          </a:p>
          <a:p>
            <a:pPr marL="0" indent="0">
              <a:buNone/>
            </a:pPr>
            <a:r>
              <a:rPr lang="en-US" sz="1600" dirty="0" smtClean="0"/>
              <a:t>		b = 1; c = 0; #10;</a:t>
            </a:r>
          </a:p>
          <a:p>
            <a:pPr marL="0" indent="0">
              <a:buNone/>
            </a:pPr>
            <a:r>
              <a:rPr lang="en-US" sz="1600" dirty="0" smtClean="0"/>
              <a:t>		c = 1; #10;</a:t>
            </a:r>
          </a:p>
          <a:p>
            <a:pPr marL="0" indent="0">
              <a:buNone/>
            </a:pPr>
            <a:r>
              <a:rPr lang="en-US" sz="1600" dirty="0" smtClean="0"/>
              <a:t>		a = 1; b = 0; c = 0; #10;</a:t>
            </a:r>
          </a:p>
          <a:p>
            <a:pPr marL="0" indent="0">
              <a:buNone/>
            </a:pPr>
            <a:r>
              <a:rPr lang="en-US" sz="1600" dirty="0" smtClean="0"/>
              <a:t>		c = 1; #10;</a:t>
            </a:r>
          </a:p>
          <a:p>
            <a:pPr marL="0" indent="0">
              <a:buNone/>
            </a:pPr>
            <a:r>
              <a:rPr lang="en-US" sz="1600" dirty="0" smtClean="0"/>
              <a:t>		b = 1; c = 0; #10;</a:t>
            </a:r>
          </a:p>
          <a:p>
            <a:pPr marL="0" indent="0">
              <a:buNone/>
            </a:pPr>
            <a:r>
              <a:rPr lang="en-US" sz="1600" dirty="0" smtClean="0"/>
              <a:t>		c = 1; #10;</a:t>
            </a:r>
          </a:p>
          <a:p>
            <a:pPr marL="0" indent="0">
              <a:buNone/>
            </a:pPr>
            <a:r>
              <a:rPr lang="en-US" sz="1600" dirty="0" smtClean="0"/>
              <a:t>	end</a:t>
            </a:r>
          </a:p>
          <a:p>
            <a:pPr marL="0" indent="0">
              <a:buNone/>
            </a:pPr>
            <a:r>
              <a:rPr lang="en-US" sz="1600" dirty="0" err="1" smtClean="0"/>
              <a:t>endmodule</a:t>
            </a:r>
            <a:endParaRPr lang="en-US" sz="1600" dirty="0" smtClean="0"/>
          </a:p>
        </p:txBody>
      </p:sp>
      <p:sp>
        <p:nvSpPr>
          <p:cNvPr id="6" name="TextBox 5"/>
          <p:cNvSpPr txBox="1"/>
          <p:nvPr/>
        </p:nvSpPr>
        <p:spPr>
          <a:xfrm>
            <a:off x="5105400" y="1219200"/>
            <a:ext cx="3581400" cy="4401205"/>
          </a:xfrm>
          <a:prstGeom prst="rect">
            <a:avLst/>
          </a:prstGeom>
          <a:noFill/>
        </p:spPr>
        <p:txBody>
          <a:bodyPr wrap="square" rtlCol="0">
            <a:spAutoFit/>
          </a:bodyPr>
          <a:lstStyle/>
          <a:p>
            <a:pPr algn="just"/>
            <a:r>
              <a:rPr lang="en-US" sz="2000" dirty="0" smtClean="0"/>
              <a:t>The initial statement executes the statements in its body at the start of simulation. In this case, it first applies the input pattern 000 and waits for 10 time units. It then applies 001 and waits 10 more units, and so forth until all eight possible inputs have been applied.</a:t>
            </a:r>
          </a:p>
          <a:p>
            <a:pPr algn="just"/>
            <a:r>
              <a:rPr lang="en-US" sz="2000" dirty="0" smtClean="0"/>
              <a:t>Initial statements should only be used in </a:t>
            </a:r>
            <a:r>
              <a:rPr lang="en-US" sz="2000" dirty="0" err="1" smtClean="0"/>
              <a:t>testbenches</a:t>
            </a:r>
            <a:r>
              <a:rPr lang="en-US" sz="2000" dirty="0" smtClean="0"/>
              <a:t> for simulation, not in modules intended to be synthesized into actual hardware.</a:t>
            </a:r>
            <a:endParaRPr lang="en-US" sz="2000" dirty="0"/>
          </a:p>
        </p:txBody>
      </p:sp>
    </p:spTree>
  </p:cSld>
  <p:clrMapOvr>
    <a:masterClrMapping/>
  </p:clrMapOvr>
  <p:transition>
    <p:zo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47</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dirty="0" smtClean="0"/>
              <a:t>Self-checking Test </a:t>
            </a:r>
            <a:r>
              <a:rPr lang="en-US" dirty="0" err="1" smtClean="0"/>
              <a:t>Benche</a:t>
            </a:r>
            <a:endParaRPr lang="en-US" sz="3600" dirty="0" smtClean="0"/>
          </a:p>
        </p:txBody>
      </p:sp>
      <p:sp>
        <p:nvSpPr>
          <p:cNvPr id="29701" name="Rectangle 3"/>
          <p:cNvSpPr>
            <a:spLocks noGrp="1" noChangeArrowheads="1"/>
          </p:cNvSpPr>
          <p:nvPr>
            <p:ph type="body" idx="1"/>
          </p:nvPr>
        </p:nvSpPr>
        <p:spPr>
          <a:xfrm>
            <a:off x="533400" y="1143000"/>
            <a:ext cx="8229600" cy="5105400"/>
          </a:xfrm>
        </p:spPr>
        <p:txBody>
          <a:bodyPr numCol="2"/>
          <a:lstStyle/>
          <a:p>
            <a:pPr marL="0" indent="0">
              <a:buNone/>
            </a:pPr>
            <a:r>
              <a:rPr lang="en-US" sz="1600" dirty="0" smtClean="0"/>
              <a:t>module testbench2();</a:t>
            </a:r>
          </a:p>
          <a:p>
            <a:pPr marL="0" indent="0">
              <a:buNone/>
            </a:pPr>
            <a:r>
              <a:rPr lang="en-US" sz="1600" dirty="0" smtClean="0"/>
              <a:t>logic a, b, c;</a:t>
            </a:r>
          </a:p>
          <a:p>
            <a:pPr marL="0" indent="0">
              <a:buNone/>
            </a:pPr>
            <a:r>
              <a:rPr lang="en-US" sz="1600" dirty="0" smtClean="0"/>
              <a:t>logic y;</a:t>
            </a:r>
          </a:p>
          <a:p>
            <a:pPr marL="0" indent="0">
              <a:buNone/>
            </a:pPr>
            <a:r>
              <a:rPr lang="en-US" sz="1600" dirty="0" smtClean="0"/>
              <a:t>// instantiate device under test</a:t>
            </a:r>
          </a:p>
          <a:p>
            <a:pPr marL="0" indent="0">
              <a:buNone/>
            </a:pPr>
            <a:r>
              <a:rPr lang="en-US" sz="1600" dirty="0" err="1" smtClean="0"/>
              <a:t>sillyfunction</a:t>
            </a:r>
            <a:r>
              <a:rPr lang="en-US" sz="1600" dirty="0" smtClean="0"/>
              <a:t> </a:t>
            </a:r>
            <a:r>
              <a:rPr lang="en-US" sz="1600" dirty="0" err="1" smtClean="0"/>
              <a:t>dut</a:t>
            </a:r>
            <a:r>
              <a:rPr lang="en-US" sz="1600" dirty="0" smtClean="0"/>
              <a:t>(a, b, c, y);</a:t>
            </a:r>
          </a:p>
          <a:p>
            <a:pPr marL="0" indent="0">
              <a:buNone/>
            </a:pPr>
            <a:r>
              <a:rPr lang="en-US" sz="1600" dirty="0" smtClean="0"/>
              <a:t>// apply inputs one at a time</a:t>
            </a:r>
          </a:p>
          <a:p>
            <a:pPr marL="0" indent="0">
              <a:buNone/>
            </a:pPr>
            <a:r>
              <a:rPr lang="en-US" sz="1600" dirty="0" smtClean="0"/>
              <a:t>// checking results</a:t>
            </a:r>
          </a:p>
          <a:p>
            <a:pPr marL="0" indent="0">
              <a:buNone/>
            </a:pPr>
            <a:r>
              <a:rPr lang="en-US" sz="1600" dirty="0" smtClean="0"/>
              <a:t>initial begin</a:t>
            </a:r>
          </a:p>
          <a:p>
            <a:pPr marL="0" indent="0">
              <a:buNone/>
            </a:pPr>
            <a:r>
              <a:rPr lang="en-US" sz="1600" dirty="0" smtClean="0"/>
              <a:t>a = 0; b = 0; c = 0; #10;</a:t>
            </a:r>
          </a:p>
          <a:p>
            <a:pPr marL="0" indent="0">
              <a:buNone/>
            </a:pPr>
            <a:r>
              <a:rPr lang="en-US" sz="1600" dirty="0" smtClean="0"/>
              <a:t>assert (y === 1) else $error("000 failed.");</a:t>
            </a:r>
          </a:p>
          <a:p>
            <a:pPr marL="0" indent="0">
              <a:buNone/>
            </a:pPr>
            <a:r>
              <a:rPr lang="en-US" sz="1600" dirty="0" smtClean="0"/>
              <a:t>c = 1; #10;</a:t>
            </a:r>
          </a:p>
          <a:p>
            <a:pPr marL="0" indent="0">
              <a:buNone/>
            </a:pPr>
            <a:r>
              <a:rPr lang="en-US" sz="1600" dirty="0" smtClean="0"/>
              <a:t>assert (y === 0) else $error("001 failed.");</a:t>
            </a:r>
          </a:p>
          <a:p>
            <a:pPr marL="0" indent="0">
              <a:buNone/>
            </a:pPr>
            <a:r>
              <a:rPr lang="en-US" sz="1600" dirty="0" smtClean="0"/>
              <a:t>b = 1; c = 0; #10;</a:t>
            </a:r>
          </a:p>
          <a:p>
            <a:pPr marL="0" indent="0">
              <a:buNone/>
            </a:pPr>
            <a:r>
              <a:rPr lang="en-US" sz="1600" dirty="0" smtClean="0"/>
              <a:t>assert (y === 0) else $error("010 failed.");</a:t>
            </a:r>
          </a:p>
          <a:p>
            <a:pPr marL="0" indent="0">
              <a:buNone/>
            </a:pPr>
            <a:r>
              <a:rPr lang="en-US" sz="1600" dirty="0" smtClean="0"/>
              <a:t>c = 1; #10;</a:t>
            </a:r>
          </a:p>
          <a:p>
            <a:pPr marL="0" indent="0">
              <a:buNone/>
            </a:pPr>
            <a:r>
              <a:rPr lang="en-US" sz="1600" dirty="0" smtClean="0"/>
              <a:t>assert (y === 0) else $error("011 failed.");</a:t>
            </a:r>
          </a:p>
          <a:p>
            <a:pPr marL="0" indent="0">
              <a:buNone/>
            </a:pPr>
            <a:r>
              <a:rPr lang="en-US" sz="1600" dirty="0" smtClean="0"/>
              <a:t>a = 1; b = 0; c = 0; #10;</a:t>
            </a:r>
          </a:p>
          <a:p>
            <a:pPr marL="0" indent="0">
              <a:buNone/>
            </a:pPr>
            <a:r>
              <a:rPr lang="en-US" sz="1600" dirty="0" smtClean="0"/>
              <a:t>assert (y === 1) else $error("100 failed.");</a:t>
            </a:r>
          </a:p>
          <a:p>
            <a:pPr marL="0" indent="0">
              <a:buNone/>
            </a:pPr>
            <a:r>
              <a:rPr lang="en-US" sz="1600" dirty="0" smtClean="0"/>
              <a:t>c = 1; #10;</a:t>
            </a:r>
          </a:p>
          <a:p>
            <a:pPr marL="0" indent="0">
              <a:buNone/>
            </a:pPr>
            <a:r>
              <a:rPr lang="en-US" sz="1600" dirty="0" smtClean="0"/>
              <a:t>assert (y === 1) else $error("101 failed.");</a:t>
            </a:r>
          </a:p>
          <a:p>
            <a:pPr marL="0" indent="0">
              <a:buNone/>
            </a:pPr>
            <a:r>
              <a:rPr lang="en-US" sz="1600" dirty="0" smtClean="0"/>
              <a:t>b = 1; c = 0; #10;</a:t>
            </a:r>
          </a:p>
          <a:p>
            <a:pPr marL="0" indent="0">
              <a:buNone/>
            </a:pPr>
            <a:r>
              <a:rPr lang="en-US" sz="1600" dirty="0" smtClean="0"/>
              <a:t>assert (y === 0) else $error("110 failed.");</a:t>
            </a:r>
          </a:p>
          <a:p>
            <a:pPr marL="0" indent="0">
              <a:buNone/>
            </a:pPr>
            <a:r>
              <a:rPr lang="en-US" sz="1600" dirty="0" smtClean="0"/>
              <a:t>c = 1; #10;</a:t>
            </a:r>
          </a:p>
          <a:p>
            <a:pPr marL="0" indent="0">
              <a:buNone/>
            </a:pPr>
            <a:r>
              <a:rPr lang="en-US" sz="1600" dirty="0" smtClean="0"/>
              <a:t>assert (y === 0) else $error("111 failed.");</a:t>
            </a:r>
          </a:p>
          <a:p>
            <a:pPr marL="0" indent="0">
              <a:buNone/>
            </a:pPr>
            <a:r>
              <a:rPr lang="en-US" sz="1600" dirty="0" smtClean="0"/>
              <a:t>end</a:t>
            </a:r>
          </a:p>
          <a:p>
            <a:pPr marL="0" indent="0">
              <a:buNone/>
            </a:pPr>
            <a:r>
              <a:rPr lang="en-US" sz="1600" dirty="0" err="1" smtClean="0"/>
              <a:t>endmodule</a:t>
            </a:r>
            <a:endParaRPr lang="en-US" sz="1600" dirty="0" smtClean="0"/>
          </a:p>
        </p:txBody>
      </p:sp>
      <p:sp>
        <p:nvSpPr>
          <p:cNvPr id="6" name="TextBox 5"/>
          <p:cNvSpPr txBox="1"/>
          <p:nvPr/>
        </p:nvSpPr>
        <p:spPr>
          <a:xfrm>
            <a:off x="4572000" y="3733800"/>
            <a:ext cx="4114800" cy="2554545"/>
          </a:xfrm>
          <a:prstGeom prst="rect">
            <a:avLst/>
          </a:prstGeom>
          <a:noFill/>
        </p:spPr>
        <p:txBody>
          <a:bodyPr wrap="square" rtlCol="0">
            <a:spAutoFit/>
          </a:bodyPr>
          <a:lstStyle/>
          <a:p>
            <a:pPr algn="just"/>
            <a:r>
              <a:rPr lang="en-US" sz="2000" dirty="0" smtClean="0"/>
              <a:t>The </a:t>
            </a:r>
            <a:r>
              <a:rPr lang="en-US" sz="2000" dirty="0" err="1" smtClean="0"/>
              <a:t>SystemVerilog</a:t>
            </a:r>
            <a:r>
              <a:rPr lang="en-US" sz="2000" dirty="0" smtClean="0"/>
              <a:t> assert statement checks if a specified condition</a:t>
            </a:r>
          </a:p>
          <a:p>
            <a:pPr algn="just"/>
            <a:r>
              <a:rPr lang="en-US" sz="2000" dirty="0" smtClean="0"/>
              <a:t>is true. If it is not, it executes the else statement. The $error system task in the else statement prints an error message describing the assertion failure. Assert is ignored during synthesis.</a:t>
            </a:r>
          </a:p>
        </p:txBody>
      </p:sp>
    </p:spTree>
  </p:cSld>
  <p:clrMapOvr>
    <a:masterClrMapping/>
  </p:clrMapOvr>
  <p:transition>
    <p:zo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48</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err="1" smtClean="0"/>
              <a:t>Testbench</a:t>
            </a:r>
            <a:r>
              <a:rPr lang="en-US" sz="3200" dirty="0" smtClean="0"/>
              <a:t> with Test Vector File</a:t>
            </a:r>
          </a:p>
        </p:txBody>
      </p:sp>
      <p:sp>
        <p:nvSpPr>
          <p:cNvPr id="29701" name="Rectangle 3"/>
          <p:cNvSpPr>
            <a:spLocks noGrp="1" noChangeArrowheads="1"/>
          </p:cNvSpPr>
          <p:nvPr>
            <p:ph type="body" idx="1"/>
          </p:nvPr>
        </p:nvSpPr>
        <p:spPr>
          <a:xfrm>
            <a:off x="533400" y="1143000"/>
            <a:ext cx="8229600" cy="5105400"/>
          </a:xfrm>
        </p:spPr>
        <p:txBody>
          <a:bodyPr numCol="2"/>
          <a:lstStyle/>
          <a:p>
            <a:pPr marL="0" indent="0">
              <a:buNone/>
            </a:pPr>
            <a:r>
              <a:rPr lang="en-US" sz="1600" dirty="0" smtClean="0"/>
              <a:t>module testbench3();</a:t>
            </a:r>
          </a:p>
          <a:p>
            <a:pPr marL="0" indent="0">
              <a:buNone/>
            </a:pPr>
            <a:r>
              <a:rPr lang="en-US" sz="1600" dirty="0" smtClean="0"/>
              <a:t>	logic </a:t>
            </a:r>
            <a:r>
              <a:rPr lang="en-US" sz="1600" dirty="0" err="1" smtClean="0"/>
              <a:t>clk</a:t>
            </a:r>
            <a:r>
              <a:rPr lang="en-US" sz="1600" dirty="0" smtClean="0"/>
              <a:t>, reset;</a:t>
            </a:r>
          </a:p>
          <a:p>
            <a:pPr marL="0" indent="0">
              <a:buNone/>
            </a:pPr>
            <a:r>
              <a:rPr lang="en-US" sz="1600" dirty="0" smtClean="0"/>
              <a:t>	logic a, b, c, </a:t>
            </a:r>
            <a:r>
              <a:rPr lang="en-US" sz="1600" dirty="0" err="1" smtClean="0"/>
              <a:t>yexpected</a:t>
            </a:r>
            <a:r>
              <a:rPr lang="en-US" sz="1600" dirty="0" smtClean="0"/>
              <a:t>;</a:t>
            </a:r>
          </a:p>
          <a:p>
            <a:pPr marL="0" indent="0">
              <a:buNone/>
            </a:pPr>
            <a:r>
              <a:rPr lang="en-US" sz="1600" dirty="0" smtClean="0"/>
              <a:t>	logic y;</a:t>
            </a:r>
          </a:p>
          <a:p>
            <a:pPr marL="0" indent="0">
              <a:buNone/>
            </a:pPr>
            <a:r>
              <a:rPr lang="en-US" sz="1600" dirty="0" smtClean="0"/>
              <a:t>	logic [31:0] </a:t>
            </a:r>
            <a:r>
              <a:rPr lang="en-US" sz="1600" dirty="0" err="1" smtClean="0"/>
              <a:t>vectornum</a:t>
            </a:r>
            <a:r>
              <a:rPr lang="en-US" sz="1600" dirty="0" smtClean="0"/>
              <a:t>, errors;</a:t>
            </a:r>
          </a:p>
          <a:p>
            <a:pPr marL="0" indent="0">
              <a:buNone/>
            </a:pPr>
            <a:r>
              <a:rPr lang="en-US" sz="1600" dirty="0" smtClean="0"/>
              <a:t>	logic [3:0] </a:t>
            </a:r>
            <a:r>
              <a:rPr lang="en-US" sz="1600" dirty="0" err="1" smtClean="0"/>
              <a:t>testvectors</a:t>
            </a:r>
            <a:r>
              <a:rPr lang="en-US" sz="1600" dirty="0" smtClean="0"/>
              <a:t>[10000:0];</a:t>
            </a:r>
          </a:p>
          <a:p>
            <a:pPr marL="0" indent="0">
              <a:buNone/>
            </a:pPr>
            <a:r>
              <a:rPr lang="en-US" sz="1600" dirty="0" smtClean="0"/>
              <a:t>// instantiate device under test</a:t>
            </a:r>
          </a:p>
          <a:p>
            <a:pPr marL="0" indent="0">
              <a:buNone/>
            </a:pPr>
            <a:r>
              <a:rPr lang="en-US" sz="1600" dirty="0" smtClean="0"/>
              <a:t>	</a:t>
            </a:r>
            <a:r>
              <a:rPr lang="en-US" sz="1600" dirty="0" err="1" smtClean="0"/>
              <a:t>sillyfunction</a:t>
            </a:r>
            <a:r>
              <a:rPr lang="en-US" sz="1600" dirty="0" smtClean="0"/>
              <a:t> </a:t>
            </a:r>
            <a:r>
              <a:rPr lang="en-US" sz="1600" dirty="0" err="1" smtClean="0"/>
              <a:t>dut</a:t>
            </a:r>
            <a:r>
              <a:rPr lang="en-US" sz="1600" dirty="0" smtClean="0"/>
              <a:t>(a, b, c, y);</a:t>
            </a:r>
          </a:p>
          <a:p>
            <a:pPr marL="0" indent="0">
              <a:buNone/>
            </a:pPr>
            <a:r>
              <a:rPr lang="en-US" sz="1600" dirty="0" smtClean="0"/>
              <a:t>// generate clock</a:t>
            </a:r>
          </a:p>
          <a:p>
            <a:pPr marL="0" indent="0">
              <a:buNone/>
            </a:pPr>
            <a:r>
              <a:rPr lang="en-US" sz="1600" dirty="0" smtClean="0"/>
              <a:t>	always</a:t>
            </a:r>
          </a:p>
          <a:p>
            <a:pPr marL="0" indent="0">
              <a:buNone/>
            </a:pPr>
            <a:r>
              <a:rPr lang="en-US" sz="1600" dirty="0" smtClean="0"/>
              <a:t>	begin</a:t>
            </a:r>
          </a:p>
          <a:p>
            <a:pPr marL="0" indent="0">
              <a:buNone/>
            </a:pPr>
            <a:r>
              <a:rPr lang="en-US" sz="1600" dirty="0" smtClean="0"/>
              <a:t>	</a:t>
            </a:r>
            <a:r>
              <a:rPr lang="en-US" sz="1600" dirty="0" err="1" smtClean="0"/>
              <a:t>clk</a:t>
            </a:r>
            <a:r>
              <a:rPr lang="en-US" sz="1600" dirty="0" smtClean="0"/>
              <a:t> = 1; #5; </a:t>
            </a:r>
            <a:r>
              <a:rPr lang="en-US" sz="1600" dirty="0" err="1" smtClean="0"/>
              <a:t>clk</a:t>
            </a:r>
            <a:r>
              <a:rPr lang="en-US" sz="1600" dirty="0" smtClean="0"/>
              <a:t> = 0; #5;</a:t>
            </a:r>
          </a:p>
          <a:p>
            <a:pPr marL="0" indent="0">
              <a:buNone/>
            </a:pPr>
            <a:r>
              <a:rPr lang="en-US" sz="1600" dirty="0" smtClean="0"/>
              <a:t>	end</a:t>
            </a:r>
          </a:p>
          <a:p>
            <a:pPr marL="0" indent="0">
              <a:buNone/>
            </a:pPr>
            <a:r>
              <a:rPr lang="en-US" sz="1600" dirty="0" smtClean="0"/>
              <a:t>// at start of test, load vectors</a:t>
            </a:r>
          </a:p>
          <a:p>
            <a:pPr marL="0" indent="0">
              <a:buNone/>
            </a:pPr>
            <a:r>
              <a:rPr lang="en-US" sz="1600" dirty="0" smtClean="0"/>
              <a:t>// and pulse reset</a:t>
            </a:r>
          </a:p>
          <a:p>
            <a:pPr marL="0" indent="0">
              <a:buNone/>
            </a:pPr>
            <a:r>
              <a:rPr lang="en-US" sz="1600" dirty="0" smtClean="0"/>
              <a:t>	initial</a:t>
            </a:r>
          </a:p>
          <a:p>
            <a:pPr marL="0" indent="0">
              <a:buNone/>
            </a:pPr>
            <a:r>
              <a:rPr lang="en-US" sz="1600" dirty="0" smtClean="0"/>
              <a:t>	begin</a:t>
            </a:r>
          </a:p>
          <a:p>
            <a:pPr marL="0" indent="0">
              <a:buNone/>
            </a:pPr>
            <a:r>
              <a:rPr lang="en-US" sz="1600" dirty="0" smtClean="0"/>
              <a:t>$</a:t>
            </a:r>
            <a:r>
              <a:rPr lang="en-US" sz="1600" dirty="0" err="1" smtClean="0"/>
              <a:t>readmemb</a:t>
            </a:r>
            <a:r>
              <a:rPr lang="en-US" sz="1600" dirty="0" smtClean="0"/>
              <a:t>("example.tv", </a:t>
            </a:r>
            <a:r>
              <a:rPr lang="en-US" sz="1600" dirty="0" err="1" smtClean="0"/>
              <a:t>testvectors</a:t>
            </a:r>
            <a:r>
              <a:rPr lang="en-US" sz="1600" dirty="0" smtClean="0"/>
              <a:t>);</a:t>
            </a:r>
          </a:p>
          <a:p>
            <a:pPr marL="0" indent="0">
              <a:buNone/>
            </a:pPr>
            <a:r>
              <a:rPr lang="en-US" sz="1600" dirty="0" err="1" smtClean="0"/>
              <a:t>vectornum</a:t>
            </a:r>
            <a:r>
              <a:rPr lang="en-US" sz="1600" dirty="0" smtClean="0"/>
              <a:t> = 0; errors = 0;</a:t>
            </a:r>
          </a:p>
          <a:p>
            <a:pPr marL="0" indent="0">
              <a:buNone/>
            </a:pPr>
            <a:r>
              <a:rPr lang="en-US" sz="1600" dirty="0" smtClean="0"/>
              <a:t>reset = 1; #27; reset = 0;</a:t>
            </a:r>
          </a:p>
          <a:p>
            <a:pPr marL="0" indent="0">
              <a:buNone/>
            </a:pPr>
            <a:r>
              <a:rPr lang="en-US" sz="1600" dirty="0" smtClean="0"/>
              <a:t>end</a:t>
            </a:r>
          </a:p>
          <a:p>
            <a:pPr marL="0" indent="0">
              <a:buNone/>
            </a:pPr>
            <a:r>
              <a:rPr lang="en-US" sz="1600" dirty="0" smtClean="0"/>
              <a:t>// apply test vectors on rising edge of </a:t>
            </a:r>
            <a:r>
              <a:rPr lang="en-US" sz="1600" dirty="0" err="1" smtClean="0"/>
              <a:t>clk</a:t>
            </a:r>
            <a:endParaRPr lang="en-US" sz="1600" dirty="0" smtClean="0"/>
          </a:p>
          <a:p>
            <a:pPr marL="0" indent="0">
              <a:buNone/>
            </a:pPr>
            <a:r>
              <a:rPr lang="en-US" sz="1600" dirty="0" smtClean="0"/>
              <a:t>always @(</a:t>
            </a:r>
            <a:r>
              <a:rPr lang="en-US" sz="1600" dirty="0" err="1" smtClean="0"/>
              <a:t>posedge</a:t>
            </a:r>
            <a:r>
              <a:rPr lang="en-US" sz="1600" dirty="0" smtClean="0"/>
              <a:t> </a:t>
            </a:r>
            <a:r>
              <a:rPr lang="en-US" sz="1600" dirty="0" err="1" smtClean="0"/>
              <a:t>clk</a:t>
            </a:r>
            <a:r>
              <a:rPr lang="en-US" sz="1600" dirty="0" smtClean="0"/>
              <a:t>)</a:t>
            </a:r>
          </a:p>
          <a:p>
            <a:pPr marL="0" indent="0">
              <a:buNone/>
            </a:pPr>
            <a:r>
              <a:rPr lang="en-US" sz="1600" dirty="0" smtClean="0"/>
              <a:t>begin</a:t>
            </a:r>
          </a:p>
          <a:p>
            <a:pPr marL="0" indent="0">
              <a:buNone/>
            </a:pPr>
            <a:r>
              <a:rPr lang="en-US" sz="1600" dirty="0" smtClean="0"/>
              <a:t>#1; {a, b, c, </a:t>
            </a:r>
            <a:r>
              <a:rPr lang="en-US" sz="1600" dirty="0" err="1" smtClean="0"/>
              <a:t>yexpected</a:t>
            </a:r>
            <a:r>
              <a:rPr lang="en-US" sz="1600" dirty="0" smtClean="0"/>
              <a:t>} =</a:t>
            </a:r>
          </a:p>
          <a:p>
            <a:pPr marL="0" indent="0">
              <a:buNone/>
            </a:pPr>
            <a:r>
              <a:rPr lang="en-US" sz="1600" dirty="0" err="1" smtClean="0"/>
              <a:t>testvectors</a:t>
            </a:r>
            <a:r>
              <a:rPr lang="en-US" sz="1600" dirty="0" smtClean="0"/>
              <a:t>[</a:t>
            </a:r>
            <a:r>
              <a:rPr lang="en-US" sz="1600" dirty="0" err="1" smtClean="0"/>
              <a:t>vectornum</a:t>
            </a:r>
            <a:r>
              <a:rPr lang="en-US" sz="1600" dirty="0" smtClean="0"/>
              <a:t>];</a:t>
            </a:r>
          </a:p>
          <a:p>
            <a:pPr marL="0" indent="0">
              <a:buNone/>
            </a:pPr>
            <a:r>
              <a:rPr lang="en-US" sz="1600" dirty="0" smtClean="0"/>
              <a:t>end</a:t>
            </a:r>
          </a:p>
          <a:p>
            <a:pPr marL="0" indent="0">
              <a:buNone/>
            </a:pPr>
            <a:endParaRPr lang="en-US" sz="1600" dirty="0" smtClean="0"/>
          </a:p>
        </p:txBody>
      </p:sp>
      <p:sp>
        <p:nvSpPr>
          <p:cNvPr id="7" name="TextBox 6"/>
          <p:cNvSpPr txBox="1"/>
          <p:nvPr/>
        </p:nvSpPr>
        <p:spPr>
          <a:xfrm>
            <a:off x="3352800" y="5334000"/>
            <a:ext cx="5410200" cy="461665"/>
          </a:xfrm>
          <a:prstGeom prst="rect">
            <a:avLst/>
          </a:prstGeom>
          <a:noFill/>
        </p:spPr>
        <p:txBody>
          <a:bodyPr wrap="square" rtlCol="0">
            <a:spAutoFit/>
          </a:bodyPr>
          <a:lstStyle/>
          <a:p>
            <a:r>
              <a:rPr lang="en-US" sz="1800" dirty="0" smtClean="0"/>
              <a:t>$</a:t>
            </a:r>
            <a:r>
              <a:rPr lang="en-US" sz="1800" dirty="0" err="1" smtClean="0"/>
              <a:t>readmemb</a:t>
            </a:r>
            <a:r>
              <a:rPr lang="en-US" sz="1800" dirty="0" smtClean="0"/>
              <a:t> reads a file of binary numbers into an array</a:t>
            </a:r>
            <a:r>
              <a:rPr lang="en-US" dirty="0" smtClean="0"/>
              <a:t>.</a:t>
            </a:r>
            <a:endParaRPr lang="en-US" dirty="0"/>
          </a:p>
        </p:txBody>
      </p:sp>
    </p:spTree>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49</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err="1" smtClean="0"/>
              <a:t>Testbench</a:t>
            </a:r>
            <a:r>
              <a:rPr lang="en-US" sz="3200" dirty="0" smtClean="0"/>
              <a:t> with Test Vector File</a:t>
            </a:r>
          </a:p>
        </p:txBody>
      </p:sp>
      <p:sp>
        <p:nvSpPr>
          <p:cNvPr id="29701" name="Rectangle 3"/>
          <p:cNvSpPr>
            <a:spLocks noGrp="1" noChangeArrowheads="1"/>
          </p:cNvSpPr>
          <p:nvPr>
            <p:ph type="body" idx="1"/>
          </p:nvPr>
        </p:nvSpPr>
        <p:spPr>
          <a:xfrm>
            <a:off x="533400" y="1143000"/>
            <a:ext cx="8229600" cy="5105400"/>
          </a:xfrm>
        </p:spPr>
        <p:txBody>
          <a:bodyPr numCol="1"/>
          <a:lstStyle/>
          <a:p>
            <a:pPr marL="0" indent="0">
              <a:buNone/>
            </a:pPr>
            <a:r>
              <a:rPr lang="en-US" sz="1600" dirty="0" smtClean="0"/>
              <a:t>// check results on falling edge of </a:t>
            </a:r>
            <a:r>
              <a:rPr lang="en-US" sz="1600" dirty="0" err="1" smtClean="0"/>
              <a:t>clk</a:t>
            </a:r>
            <a:endParaRPr lang="en-US" sz="1600" dirty="0" smtClean="0"/>
          </a:p>
          <a:p>
            <a:pPr marL="0" indent="0">
              <a:buNone/>
            </a:pPr>
            <a:r>
              <a:rPr lang="en-US" sz="1600" dirty="0" smtClean="0"/>
              <a:t>always @(</a:t>
            </a:r>
            <a:r>
              <a:rPr lang="en-US" sz="1600" dirty="0" err="1" smtClean="0"/>
              <a:t>negedge</a:t>
            </a:r>
            <a:r>
              <a:rPr lang="en-US" sz="1600" dirty="0" smtClean="0"/>
              <a:t> </a:t>
            </a:r>
            <a:r>
              <a:rPr lang="en-US" sz="1600" dirty="0" err="1" smtClean="0"/>
              <a:t>clk</a:t>
            </a:r>
            <a:r>
              <a:rPr lang="en-US" sz="1600" dirty="0" smtClean="0"/>
              <a:t>)</a:t>
            </a:r>
          </a:p>
          <a:p>
            <a:pPr marL="0" indent="0">
              <a:buNone/>
            </a:pPr>
            <a:r>
              <a:rPr lang="en-US" sz="1600" dirty="0" smtClean="0"/>
              <a:t>	if (~reset) begin // skip during reset</a:t>
            </a:r>
          </a:p>
          <a:p>
            <a:pPr marL="0" indent="0">
              <a:buNone/>
            </a:pPr>
            <a:r>
              <a:rPr lang="en-US" sz="1600" dirty="0" smtClean="0"/>
              <a:t>		if (y !== </a:t>
            </a:r>
            <a:r>
              <a:rPr lang="en-US" sz="1600" dirty="0" err="1" smtClean="0"/>
              <a:t>yexpected</a:t>
            </a:r>
            <a:r>
              <a:rPr lang="en-US" sz="1600" dirty="0" smtClean="0"/>
              <a:t>) begin</a:t>
            </a:r>
          </a:p>
          <a:p>
            <a:pPr marL="0" indent="0" defTabSz="457200">
              <a:buNone/>
            </a:pPr>
            <a:r>
              <a:rPr lang="en-US" sz="1600" dirty="0" smtClean="0"/>
              <a:t>		$display("Error: inputs = %b", {a, b, c});</a:t>
            </a:r>
          </a:p>
          <a:p>
            <a:pPr marL="0" indent="0">
              <a:buNone/>
            </a:pPr>
            <a:r>
              <a:rPr lang="en-US" sz="1600" dirty="0" smtClean="0"/>
              <a:t>		$display(" outputs = %b (%b expected)", y, </a:t>
            </a:r>
            <a:r>
              <a:rPr lang="en-US" sz="1600" dirty="0" err="1" smtClean="0"/>
              <a:t>yexpected</a:t>
            </a:r>
            <a:r>
              <a:rPr lang="en-US" sz="1600" dirty="0" smtClean="0"/>
              <a:t>);</a:t>
            </a:r>
          </a:p>
          <a:p>
            <a:pPr marL="0" indent="0">
              <a:buNone/>
            </a:pPr>
            <a:r>
              <a:rPr lang="en-US" sz="1600" dirty="0" smtClean="0"/>
              <a:t>		errors = errors + 1;</a:t>
            </a:r>
          </a:p>
          <a:p>
            <a:pPr marL="0" indent="0">
              <a:buNone/>
            </a:pPr>
            <a:r>
              <a:rPr lang="en-US" sz="1600" dirty="0" smtClean="0"/>
              <a:t>		end</a:t>
            </a:r>
          </a:p>
          <a:p>
            <a:pPr marL="0" indent="0">
              <a:buNone/>
            </a:pPr>
            <a:r>
              <a:rPr lang="en-US" sz="1600" dirty="0" smtClean="0"/>
              <a:t>	</a:t>
            </a:r>
            <a:r>
              <a:rPr lang="en-US" sz="1600" dirty="0" err="1" smtClean="0"/>
              <a:t>vectornum</a:t>
            </a:r>
            <a:r>
              <a:rPr lang="en-US" sz="1600" dirty="0" smtClean="0"/>
              <a:t> = </a:t>
            </a:r>
            <a:r>
              <a:rPr lang="en-US" sz="1600" dirty="0" err="1" smtClean="0"/>
              <a:t>vectornum</a:t>
            </a:r>
            <a:r>
              <a:rPr lang="en-US" sz="1600" dirty="0" smtClean="0"/>
              <a:t> + 1;</a:t>
            </a:r>
          </a:p>
          <a:p>
            <a:pPr marL="0" indent="0">
              <a:buNone/>
            </a:pPr>
            <a:r>
              <a:rPr lang="en-US" sz="1600" dirty="0" smtClean="0"/>
              <a:t>	if (</a:t>
            </a:r>
            <a:r>
              <a:rPr lang="en-US" sz="1600" dirty="0" err="1" smtClean="0"/>
              <a:t>testvectors</a:t>
            </a:r>
            <a:r>
              <a:rPr lang="en-US" sz="1600" dirty="0" smtClean="0"/>
              <a:t>[</a:t>
            </a:r>
            <a:r>
              <a:rPr lang="en-US" sz="1600" dirty="0" err="1" smtClean="0"/>
              <a:t>vectornum</a:t>
            </a:r>
            <a:r>
              <a:rPr lang="en-US" sz="1600" dirty="0" smtClean="0"/>
              <a:t>] === '</a:t>
            </a:r>
            <a:r>
              <a:rPr lang="en-US" sz="1600" dirty="0" err="1" smtClean="0"/>
              <a:t>bx</a:t>
            </a:r>
            <a:r>
              <a:rPr lang="en-US" sz="1600" dirty="0" smtClean="0"/>
              <a:t>) begin</a:t>
            </a:r>
          </a:p>
          <a:p>
            <a:pPr marL="0" indent="0">
              <a:buNone/>
            </a:pPr>
            <a:r>
              <a:rPr lang="en-US" sz="1600" dirty="0" smtClean="0"/>
              <a:t>	$display("%d tests completed with %d 	errors", </a:t>
            </a:r>
            <a:r>
              <a:rPr lang="en-US" sz="1600" dirty="0" err="1" smtClean="0"/>
              <a:t>vectornum</a:t>
            </a:r>
            <a:r>
              <a:rPr lang="en-US" sz="1600" dirty="0" smtClean="0"/>
              <a:t>, errors);</a:t>
            </a:r>
          </a:p>
          <a:p>
            <a:pPr marL="0" indent="0">
              <a:buNone/>
            </a:pPr>
            <a:r>
              <a:rPr lang="en-US" sz="1600" dirty="0" smtClean="0"/>
              <a:t>	$finish;</a:t>
            </a:r>
          </a:p>
          <a:p>
            <a:pPr marL="0" indent="0">
              <a:buNone/>
            </a:pPr>
            <a:r>
              <a:rPr lang="en-US" sz="1600" dirty="0" smtClean="0"/>
              <a:t>	end</a:t>
            </a:r>
          </a:p>
          <a:p>
            <a:pPr marL="0" indent="0">
              <a:buNone/>
            </a:pPr>
            <a:r>
              <a:rPr lang="en-US" sz="1600" dirty="0" smtClean="0"/>
              <a:t>	end</a:t>
            </a:r>
          </a:p>
          <a:p>
            <a:pPr marL="0" indent="0">
              <a:buNone/>
            </a:pPr>
            <a:r>
              <a:rPr lang="en-US" sz="1600" dirty="0" err="1" smtClean="0"/>
              <a:t>endmodule</a:t>
            </a:r>
            <a:endParaRPr lang="en-US" sz="1600" dirty="0" smtClean="0"/>
          </a:p>
          <a:p>
            <a:pPr marL="0" indent="0">
              <a:buNone/>
            </a:pPr>
            <a:endParaRPr lang="en-US" sz="1600" dirty="0" smtClean="0"/>
          </a:p>
        </p:txBody>
      </p:sp>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Test Bench</a:t>
            </a:r>
            <a:endParaRPr lang="en-US"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5</a:t>
            </a:fld>
            <a:endParaRPr lang="en-US"/>
          </a:p>
        </p:txBody>
      </p:sp>
      <p:sp>
        <p:nvSpPr>
          <p:cNvPr id="6" name="TextBox 5">
            <a:extLst>
              <a:ext uri="{FF2B5EF4-FFF2-40B4-BE49-F238E27FC236}">
                <a16:creationId xmlns:a16="http://schemas.microsoft.com/office/drawing/2014/main" xmlns="" id="{2E7F2197-F8B2-4BE8-8995-F92CDDF0B1EC}"/>
              </a:ext>
            </a:extLst>
          </p:cNvPr>
          <p:cNvSpPr txBox="1"/>
          <p:nvPr/>
        </p:nvSpPr>
        <p:spPr>
          <a:xfrm>
            <a:off x="4845636" y="1066800"/>
            <a:ext cx="4450764" cy="5816977"/>
          </a:xfrm>
          <a:prstGeom prst="rect">
            <a:avLst/>
          </a:prstGeom>
          <a:noFill/>
        </p:spPr>
        <p:txBody>
          <a:bodyPr wrap="square" rtlCol="0">
            <a:spAutoFit/>
          </a:bodyPr>
          <a:lstStyle/>
          <a:p>
            <a:r>
              <a:rPr lang="en-US" sz="1000" dirty="0"/>
              <a:t> </a:t>
            </a:r>
            <a:r>
              <a:rPr lang="en-US" sz="1200" dirty="0"/>
              <a:t>task </a:t>
            </a:r>
            <a:r>
              <a:rPr lang="en-US" sz="1200" dirty="0" err="1"/>
              <a:t>result_checker</a:t>
            </a:r>
            <a:r>
              <a:rPr lang="en-US" sz="1200" dirty="0"/>
              <a:t>(input [3:0] </a:t>
            </a:r>
            <a:r>
              <a:rPr lang="en-US" sz="1200" dirty="0" err="1"/>
              <a:t>s,input</a:t>
            </a:r>
            <a:r>
              <a:rPr lang="en-US" sz="1200" dirty="0"/>
              <a:t> [7:0] </a:t>
            </a:r>
            <a:r>
              <a:rPr lang="en-US" sz="1200" dirty="0" err="1"/>
              <a:t>a,b,input</a:t>
            </a:r>
            <a:r>
              <a:rPr lang="en-US" sz="1200" dirty="0"/>
              <a:t> [15:0]</a:t>
            </a:r>
            <a:r>
              <a:rPr lang="en-US" sz="1200" dirty="0" err="1"/>
              <a:t>resulted_out</a:t>
            </a:r>
            <a:r>
              <a:rPr lang="en-US" sz="1200" dirty="0"/>
              <a:t>);</a:t>
            </a:r>
          </a:p>
          <a:p>
            <a:r>
              <a:rPr lang="en-US" sz="1200" dirty="0"/>
              <a:t>    </a:t>
            </a:r>
            <a:r>
              <a:rPr lang="en-US" sz="1200" dirty="0" err="1"/>
              <a:t>reg</a:t>
            </a:r>
            <a:r>
              <a:rPr lang="en-US" sz="1200" dirty="0"/>
              <a:t> [15:0] </a:t>
            </a:r>
            <a:r>
              <a:rPr lang="en-US" sz="1200" dirty="0" err="1"/>
              <a:t>expected_out</a:t>
            </a:r>
            <a:r>
              <a:rPr lang="en-US" sz="1200" dirty="0"/>
              <a:t>;</a:t>
            </a:r>
          </a:p>
          <a:p>
            <a:r>
              <a:rPr lang="en-US" sz="1200" dirty="0"/>
              <a:t>    begin</a:t>
            </a:r>
          </a:p>
          <a:p>
            <a:r>
              <a:rPr lang="en-US" sz="1200" dirty="0"/>
              <a:t>    if(s==0) </a:t>
            </a:r>
            <a:r>
              <a:rPr lang="en-US" sz="1200" dirty="0" err="1"/>
              <a:t>expected_out</a:t>
            </a:r>
            <a:r>
              <a:rPr lang="en-US" sz="1200" dirty="0"/>
              <a:t>=a + b;</a:t>
            </a:r>
          </a:p>
          <a:p>
            <a:r>
              <a:rPr lang="en-US" sz="1200" dirty="0"/>
              <a:t>    else if(s==1) </a:t>
            </a:r>
            <a:r>
              <a:rPr lang="en-US" sz="1200" dirty="0" err="1"/>
              <a:t>expected_out</a:t>
            </a:r>
            <a:r>
              <a:rPr lang="en-US" sz="1200" dirty="0"/>
              <a:t>=a - b;</a:t>
            </a:r>
          </a:p>
          <a:p>
            <a:r>
              <a:rPr lang="en-US" sz="1200" dirty="0"/>
              <a:t>    else if(s==2) </a:t>
            </a:r>
            <a:r>
              <a:rPr lang="en-US" sz="1200" dirty="0" err="1"/>
              <a:t>expected_out</a:t>
            </a:r>
            <a:r>
              <a:rPr lang="en-US" sz="1200" dirty="0"/>
              <a:t>=a * b;</a:t>
            </a:r>
          </a:p>
          <a:p>
            <a:r>
              <a:rPr lang="en-US" sz="1200" dirty="0"/>
              <a:t>    else if(s==3) </a:t>
            </a:r>
            <a:r>
              <a:rPr lang="en-US" sz="1200" dirty="0" err="1"/>
              <a:t>expected_out</a:t>
            </a:r>
            <a:r>
              <a:rPr lang="en-US" sz="1200" dirty="0"/>
              <a:t>=a / b;</a:t>
            </a:r>
          </a:p>
          <a:p>
            <a:r>
              <a:rPr lang="en-US" sz="1200" dirty="0"/>
              <a:t>    else if(s==4) </a:t>
            </a:r>
            <a:r>
              <a:rPr lang="en-US" sz="1200" dirty="0" err="1"/>
              <a:t>expected_out</a:t>
            </a:r>
            <a:r>
              <a:rPr lang="en-US" sz="1200" dirty="0"/>
              <a:t>=a % b;</a:t>
            </a:r>
          </a:p>
          <a:p>
            <a:r>
              <a:rPr lang="en-US" sz="1200" dirty="0"/>
              <a:t>    else if(s==5) </a:t>
            </a:r>
            <a:r>
              <a:rPr lang="en-US" sz="1200" dirty="0" err="1"/>
              <a:t>expected_out</a:t>
            </a:r>
            <a:r>
              <a:rPr lang="en-US" sz="1200" dirty="0"/>
              <a:t>=a &amp;&amp; b;</a:t>
            </a:r>
          </a:p>
          <a:p>
            <a:r>
              <a:rPr lang="en-US" sz="1200" dirty="0"/>
              <a:t>    else if(s==6) </a:t>
            </a:r>
            <a:r>
              <a:rPr lang="en-US" sz="1200" dirty="0" err="1"/>
              <a:t>expected_out</a:t>
            </a:r>
            <a:r>
              <a:rPr lang="en-US" sz="1200" dirty="0"/>
              <a:t>=a || b;</a:t>
            </a:r>
          </a:p>
          <a:p>
            <a:r>
              <a:rPr lang="en-US" sz="1200" dirty="0"/>
              <a:t>    else if(s==7) </a:t>
            </a:r>
            <a:r>
              <a:rPr lang="en-US" sz="1200" dirty="0" err="1"/>
              <a:t>expected_out</a:t>
            </a:r>
            <a:r>
              <a:rPr lang="en-US" sz="1200" dirty="0"/>
              <a:t>=!a;</a:t>
            </a:r>
          </a:p>
          <a:p>
            <a:r>
              <a:rPr lang="en-US" sz="1200" dirty="0"/>
              <a:t>    else if(s==8) </a:t>
            </a:r>
            <a:r>
              <a:rPr lang="en-US" sz="1200" dirty="0" err="1"/>
              <a:t>expected_out</a:t>
            </a:r>
            <a:r>
              <a:rPr lang="en-US" sz="1200" dirty="0"/>
              <a:t>=~a;</a:t>
            </a:r>
          </a:p>
          <a:p>
            <a:r>
              <a:rPr lang="en-US" sz="1200" dirty="0"/>
              <a:t>    else if(s==9) </a:t>
            </a:r>
            <a:r>
              <a:rPr lang="en-US" sz="1200" dirty="0" err="1"/>
              <a:t>expected_out</a:t>
            </a:r>
            <a:r>
              <a:rPr lang="en-US" sz="1200" dirty="0"/>
              <a:t>=a &amp; b;</a:t>
            </a:r>
          </a:p>
          <a:p>
            <a:r>
              <a:rPr lang="en-US" sz="1200" dirty="0"/>
              <a:t>    else if(s==10) </a:t>
            </a:r>
            <a:r>
              <a:rPr lang="en-US" sz="1200" dirty="0" err="1"/>
              <a:t>expected_out</a:t>
            </a:r>
            <a:r>
              <a:rPr lang="en-US" sz="1200" dirty="0"/>
              <a:t>=a | b;</a:t>
            </a:r>
          </a:p>
          <a:p>
            <a:r>
              <a:rPr lang="en-US" sz="1200" dirty="0"/>
              <a:t>    else if(s==11) </a:t>
            </a:r>
            <a:r>
              <a:rPr lang="en-US" sz="1200" dirty="0" err="1"/>
              <a:t>expected_out</a:t>
            </a:r>
            <a:r>
              <a:rPr lang="en-US" sz="1200" dirty="0"/>
              <a:t>=a ^ b;</a:t>
            </a:r>
          </a:p>
          <a:p>
            <a:r>
              <a:rPr lang="en-US" sz="1200" dirty="0"/>
              <a:t>    else if(s==12) </a:t>
            </a:r>
            <a:r>
              <a:rPr lang="en-US" sz="1200" dirty="0" err="1"/>
              <a:t>expected_out</a:t>
            </a:r>
            <a:r>
              <a:rPr lang="en-US" sz="1200" dirty="0"/>
              <a:t>=a &lt;&lt; 1;</a:t>
            </a:r>
          </a:p>
          <a:p>
            <a:r>
              <a:rPr lang="en-US" sz="1200" dirty="0"/>
              <a:t>    else if(s==13) </a:t>
            </a:r>
            <a:r>
              <a:rPr lang="en-US" sz="1200" dirty="0" err="1"/>
              <a:t>expected_out</a:t>
            </a:r>
            <a:r>
              <a:rPr lang="en-US" sz="1200" dirty="0"/>
              <a:t>=a &gt;&gt; 1;</a:t>
            </a:r>
          </a:p>
          <a:p>
            <a:r>
              <a:rPr lang="en-US" sz="1200" dirty="0"/>
              <a:t>    else if(s==14) </a:t>
            </a:r>
            <a:r>
              <a:rPr lang="en-US" sz="1200" dirty="0" err="1"/>
              <a:t>expected_out</a:t>
            </a:r>
            <a:r>
              <a:rPr lang="en-US" sz="1200" dirty="0"/>
              <a:t>=a + 1;</a:t>
            </a:r>
          </a:p>
          <a:p>
            <a:r>
              <a:rPr lang="en-US" sz="1200" dirty="0"/>
              <a:t>    else if(s==15) </a:t>
            </a:r>
            <a:r>
              <a:rPr lang="en-US" sz="1200" dirty="0" err="1"/>
              <a:t>expected_out</a:t>
            </a:r>
            <a:r>
              <a:rPr lang="en-US" sz="1200" dirty="0"/>
              <a:t>=a - 1;</a:t>
            </a:r>
          </a:p>
          <a:p>
            <a:endParaRPr lang="en-US" sz="1200" dirty="0"/>
          </a:p>
          <a:p>
            <a:r>
              <a:rPr lang="en-US" sz="1200" dirty="0"/>
              <a:t>    if(</a:t>
            </a:r>
            <a:r>
              <a:rPr lang="en-US" sz="1200" dirty="0" err="1"/>
              <a:t>resulted_out</a:t>
            </a:r>
            <a:r>
              <a:rPr lang="en-US" sz="1200" dirty="0"/>
              <a:t> == </a:t>
            </a:r>
            <a:r>
              <a:rPr lang="en-US" sz="1200" dirty="0" err="1"/>
              <a:t>expected_out</a:t>
            </a:r>
            <a:r>
              <a:rPr lang="en-US" sz="1200" dirty="0"/>
              <a:t>)</a:t>
            </a:r>
          </a:p>
          <a:p>
            <a:r>
              <a:rPr lang="en-US" sz="1200" dirty="0"/>
              <a:t>      $display("Passed : a=%d, b=%d, s=%d, </a:t>
            </a:r>
            <a:r>
              <a:rPr lang="en-US" sz="1200" dirty="0" err="1"/>
              <a:t>resulted_out</a:t>
            </a:r>
            <a:r>
              <a:rPr lang="en-US" sz="1200" dirty="0"/>
              <a:t>=%d, </a:t>
            </a:r>
            <a:r>
              <a:rPr lang="en-US" sz="1200" dirty="0" err="1"/>
              <a:t>expected_out</a:t>
            </a:r>
            <a:r>
              <a:rPr lang="en-US" sz="1200" dirty="0"/>
              <a:t>=%d", </a:t>
            </a:r>
            <a:r>
              <a:rPr lang="en-US" sz="1200" dirty="0" err="1"/>
              <a:t>a,b,s,resulted_out,expected_out</a:t>
            </a:r>
            <a:r>
              <a:rPr lang="en-US" sz="1200" dirty="0"/>
              <a:t>);</a:t>
            </a:r>
          </a:p>
          <a:p>
            <a:r>
              <a:rPr lang="en-US" sz="1200" dirty="0"/>
              <a:t>    else</a:t>
            </a:r>
          </a:p>
          <a:p>
            <a:r>
              <a:rPr lang="en-US" sz="1200" dirty="0"/>
              <a:t>      $display("Failed : a=%d, b=%d, s=%d, </a:t>
            </a:r>
            <a:r>
              <a:rPr lang="en-US" sz="1200" dirty="0" err="1"/>
              <a:t>resulted_out</a:t>
            </a:r>
            <a:r>
              <a:rPr lang="en-US" sz="1200" dirty="0"/>
              <a:t>=%d, </a:t>
            </a:r>
            <a:r>
              <a:rPr lang="en-US" sz="1200" dirty="0" err="1"/>
              <a:t>expected_out</a:t>
            </a:r>
            <a:r>
              <a:rPr lang="en-US" sz="1200" dirty="0"/>
              <a:t>=%d", </a:t>
            </a:r>
            <a:r>
              <a:rPr lang="en-US" sz="1200" dirty="0" err="1"/>
              <a:t>a,b,s,resulted_out,expected_out</a:t>
            </a:r>
            <a:r>
              <a:rPr lang="en-US" sz="1200" dirty="0"/>
              <a:t>);</a:t>
            </a:r>
          </a:p>
          <a:p>
            <a:r>
              <a:rPr lang="en-US" sz="1200" dirty="0"/>
              <a:t>    end</a:t>
            </a:r>
          </a:p>
          <a:p>
            <a:r>
              <a:rPr lang="en-US" sz="1200" dirty="0"/>
              <a:t>  </a:t>
            </a:r>
            <a:r>
              <a:rPr lang="en-US" sz="1200" dirty="0" err="1" smtClean="0"/>
              <a:t>endtask</a:t>
            </a:r>
            <a:r>
              <a:rPr lang="en-US" sz="1200" dirty="0" smtClean="0"/>
              <a:t>  </a:t>
            </a:r>
            <a:endParaRPr lang="en-US" sz="1200" dirty="0"/>
          </a:p>
          <a:p>
            <a:endParaRPr lang="en-GB" dirty="0"/>
          </a:p>
        </p:txBody>
      </p:sp>
      <p:sp>
        <p:nvSpPr>
          <p:cNvPr id="7" name="TextBox 6">
            <a:extLst>
              <a:ext uri="{FF2B5EF4-FFF2-40B4-BE49-F238E27FC236}">
                <a16:creationId xmlns:a16="http://schemas.microsoft.com/office/drawing/2014/main" xmlns="" id="{BF6BF2B7-E29B-4ACB-8559-F26AD96BCDE7}"/>
              </a:ext>
            </a:extLst>
          </p:cNvPr>
          <p:cNvSpPr txBox="1"/>
          <p:nvPr/>
        </p:nvSpPr>
        <p:spPr>
          <a:xfrm>
            <a:off x="2438400" y="1066800"/>
            <a:ext cx="2496517" cy="4955203"/>
          </a:xfrm>
          <a:prstGeom prst="rect">
            <a:avLst/>
          </a:prstGeom>
          <a:noFill/>
        </p:spPr>
        <p:txBody>
          <a:bodyPr wrap="none" rtlCol="0">
            <a:spAutoFit/>
          </a:bodyPr>
          <a:lstStyle/>
          <a:p>
            <a:r>
              <a:rPr lang="en-US" sz="1600" dirty="0"/>
              <a:t>initial begin</a:t>
            </a:r>
          </a:p>
          <a:p>
            <a:r>
              <a:rPr lang="en-US" sz="1600" dirty="0"/>
              <a:t>    </a:t>
            </a:r>
            <a:r>
              <a:rPr lang="en-US" sz="1600" dirty="0" err="1"/>
              <a:t>clk</a:t>
            </a:r>
            <a:r>
              <a:rPr lang="en-US" sz="1600" dirty="0"/>
              <a:t> = 1'b0;</a:t>
            </a:r>
          </a:p>
          <a:p>
            <a:r>
              <a:rPr lang="en-US" sz="1600" dirty="0"/>
              <a:t>    a = $random;</a:t>
            </a:r>
          </a:p>
          <a:p>
            <a:r>
              <a:rPr lang="en-US" sz="1600" dirty="0"/>
              <a:t>    b = $random;</a:t>
            </a:r>
          </a:p>
          <a:p>
            <a:r>
              <a:rPr lang="en-US" sz="1600" dirty="0"/>
              <a:t>    s = 4'bx;</a:t>
            </a:r>
          </a:p>
          <a:p>
            <a:r>
              <a:rPr lang="en-US" sz="1600" dirty="0"/>
              <a:t>    #30</a:t>
            </a:r>
          </a:p>
          <a:p>
            <a:r>
              <a:rPr lang="en-US" sz="1600" dirty="0"/>
              <a:t>    s = 0;</a:t>
            </a:r>
          </a:p>
          <a:p>
            <a:r>
              <a:rPr lang="en-US" sz="1600" dirty="0"/>
              <a:t>    #10</a:t>
            </a:r>
          </a:p>
          <a:p>
            <a:r>
              <a:rPr lang="en-US" sz="1600" dirty="0"/>
              <a:t>    </a:t>
            </a:r>
            <a:r>
              <a:rPr lang="en-US" sz="1600" dirty="0" err="1"/>
              <a:t>result_checker</a:t>
            </a:r>
            <a:r>
              <a:rPr lang="en-US" sz="1600" dirty="0"/>
              <a:t>(</a:t>
            </a:r>
            <a:r>
              <a:rPr lang="en-US" sz="1600" dirty="0" err="1"/>
              <a:t>s,a,b,out</a:t>
            </a:r>
            <a:r>
              <a:rPr lang="en-US" sz="1600" dirty="0"/>
              <a:t>);</a:t>
            </a:r>
          </a:p>
          <a:p>
            <a:r>
              <a:rPr lang="en-US" sz="1600" dirty="0"/>
              <a:t>    #10</a:t>
            </a:r>
          </a:p>
          <a:p>
            <a:r>
              <a:rPr lang="en-US" sz="1600" dirty="0"/>
              <a:t>    s = 14;</a:t>
            </a:r>
          </a:p>
          <a:p>
            <a:r>
              <a:rPr lang="en-US" sz="1600" dirty="0"/>
              <a:t>    #10</a:t>
            </a:r>
          </a:p>
          <a:p>
            <a:r>
              <a:rPr lang="en-US" sz="1600" dirty="0"/>
              <a:t>    </a:t>
            </a:r>
            <a:r>
              <a:rPr lang="en-US" sz="1600" dirty="0" err="1"/>
              <a:t>result_checker</a:t>
            </a:r>
            <a:r>
              <a:rPr lang="en-US" sz="1600" dirty="0"/>
              <a:t>(</a:t>
            </a:r>
            <a:r>
              <a:rPr lang="en-US" sz="1600" dirty="0" err="1"/>
              <a:t>s,a,b,out</a:t>
            </a:r>
            <a:r>
              <a:rPr lang="en-US" sz="1600" dirty="0"/>
              <a:t>);</a:t>
            </a:r>
          </a:p>
          <a:p>
            <a:r>
              <a:rPr lang="en-US" sz="1600" dirty="0"/>
              <a:t>    #10</a:t>
            </a:r>
          </a:p>
          <a:p>
            <a:r>
              <a:rPr lang="en-US" sz="1600" dirty="0"/>
              <a:t>    s = $random;</a:t>
            </a:r>
          </a:p>
          <a:p>
            <a:r>
              <a:rPr lang="en-US" sz="1600" dirty="0"/>
              <a:t>    #10</a:t>
            </a:r>
          </a:p>
          <a:p>
            <a:r>
              <a:rPr lang="en-US" sz="1600" dirty="0"/>
              <a:t>    </a:t>
            </a:r>
            <a:r>
              <a:rPr lang="en-US" sz="1600" dirty="0" err="1"/>
              <a:t>result_checker</a:t>
            </a:r>
            <a:r>
              <a:rPr lang="en-US" sz="1600" dirty="0"/>
              <a:t>(</a:t>
            </a:r>
            <a:r>
              <a:rPr lang="en-US" sz="1600" dirty="0" err="1"/>
              <a:t>s,a,b,out</a:t>
            </a:r>
            <a:r>
              <a:rPr lang="en-US" sz="1600" dirty="0"/>
              <a:t>);</a:t>
            </a:r>
          </a:p>
          <a:p>
            <a:r>
              <a:rPr lang="en-US" sz="1600" dirty="0"/>
              <a:t>    $finish;</a:t>
            </a:r>
          </a:p>
          <a:p>
            <a:r>
              <a:rPr lang="en-US" sz="1600" dirty="0"/>
              <a:t>  end</a:t>
            </a:r>
          </a:p>
          <a:p>
            <a:endParaRPr lang="en-GB" sz="1200" dirty="0"/>
          </a:p>
        </p:txBody>
      </p:sp>
      <p:grpSp>
        <p:nvGrpSpPr>
          <p:cNvPr id="8" name="Group 7"/>
          <p:cNvGrpSpPr/>
          <p:nvPr/>
        </p:nvGrpSpPr>
        <p:grpSpPr>
          <a:xfrm>
            <a:off x="430354" y="1126834"/>
            <a:ext cx="2236646" cy="4013896"/>
            <a:chOff x="9655824" y="795198"/>
            <a:chExt cx="2236646" cy="4013896"/>
          </a:xfrm>
        </p:grpSpPr>
        <p:sp>
          <p:nvSpPr>
            <p:cNvPr id="9" name="TextBox 8">
              <a:extLst>
                <a:ext uri="{FF2B5EF4-FFF2-40B4-BE49-F238E27FC236}">
                  <a16:creationId xmlns:a16="http://schemas.microsoft.com/office/drawing/2014/main" xmlns="" id="{33D40FDA-618C-40D7-9615-FDE018DDA523}"/>
                </a:ext>
              </a:extLst>
            </p:cNvPr>
            <p:cNvSpPr txBox="1"/>
            <p:nvPr/>
          </p:nvSpPr>
          <p:spPr>
            <a:xfrm>
              <a:off x="9655824" y="795198"/>
              <a:ext cx="1688283" cy="1569660"/>
            </a:xfrm>
            <a:prstGeom prst="rect">
              <a:avLst/>
            </a:prstGeom>
            <a:noFill/>
          </p:spPr>
          <p:txBody>
            <a:bodyPr wrap="none" rtlCol="0">
              <a:spAutoFit/>
            </a:bodyPr>
            <a:lstStyle/>
            <a:p>
              <a:r>
                <a:rPr lang="en-US" sz="1600" dirty="0"/>
                <a:t>module </a:t>
              </a:r>
              <a:r>
                <a:rPr lang="en-US" sz="1600" dirty="0" err="1"/>
                <a:t>testbench</a:t>
              </a:r>
              <a:r>
                <a:rPr lang="en-US" sz="1600" dirty="0"/>
                <a:t>;</a:t>
              </a:r>
            </a:p>
            <a:p>
              <a:r>
                <a:rPr lang="en-US" sz="1600" dirty="0"/>
                <a:t>  </a:t>
              </a:r>
              <a:r>
                <a:rPr lang="en-US" sz="1600" dirty="0" err="1"/>
                <a:t>reg</a:t>
              </a:r>
              <a:r>
                <a:rPr lang="en-US" sz="1600" dirty="0"/>
                <a:t> </a:t>
              </a:r>
              <a:r>
                <a:rPr lang="en-US" sz="1600" dirty="0" err="1"/>
                <a:t>clk</a:t>
              </a:r>
              <a:r>
                <a:rPr lang="en-US" sz="1600" dirty="0"/>
                <a:t>;</a:t>
              </a:r>
            </a:p>
            <a:p>
              <a:r>
                <a:rPr lang="en-US" sz="1600" dirty="0"/>
                <a:t>  </a:t>
              </a:r>
              <a:r>
                <a:rPr lang="en-US" sz="1600" dirty="0" err="1"/>
                <a:t>reg</a:t>
              </a:r>
              <a:r>
                <a:rPr lang="en-US" sz="1600" dirty="0"/>
                <a:t> [7:0] </a:t>
              </a:r>
              <a:r>
                <a:rPr lang="en-US" sz="1600" dirty="0" err="1"/>
                <a:t>a,b</a:t>
              </a:r>
              <a:r>
                <a:rPr lang="en-US" sz="1600" dirty="0"/>
                <a:t>;</a:t>
              </a:r>
            </a:p>
            <a:p>
              <a:r>
                <a:rPr lang="en-US" sz="1600" dirty="0"/>
                <a:t>  </a:t>
              </a:r>
              <a:r>
                <a:rPr lang="en-US" sz="1600" dirty="0" err="1"/>
                <a:t>reg</a:t>
              </a:r>
              <a:r>
                <a:rPr lang="en-US" sz="1600" dirty="0"/>
                <a:t> [3:0] s;</a:t>
              </a:r>
            </a:p>
            <a:p>
              <a:r>
                <a:rPr lang="en-US" sz="1600" dirty="0"/>
                <a:t>  wire [15:0] out;</a:t>
              </a:r>
            </a:p>
            <a:p>
              <a:endParaRPr lang="en-GB" sz="1600" dirty="0"/>
            </a:p>
          </p:txBody>
        </p:sp>
        <p:sp>
          <p:nvSpPr>
            <p:cNvPr id="10" name="TextBox 9">
              <a:extLst>
                <a:ext uri="{FF2B5EF4-FFF2-40B4-BE49-F238E27FC236}">
                  <a16:creationId xmlns:a16="http://schemas.microsoft.com/office/drawing/2014/main" xmlns="" id="{2AB63563-D6F1-4B85-9373-24D33F73AC99}"/>
                </a:ext>
              </a:extLst>
            </p:cNvPr>
            <p:cNvSpPr txBox="1"/>
            <p:nvPr/>
          </p:nvSpPr>
          <p:spPr>
            <a:xfrm>
              <a:off x="9852443" y="2870102"/>
              <a:ext cx="1822935" cy="1938992"/>
            </a:xfrm>
            <a:prstGeom prst="rect">
              <a:avLst/>
            </a:prstGeom>
            <a:noFill/>
          </p:spPr>
          <p:txBody>
            <a:bodyPr wrap="none" rtlCol="0">
              <a:spAutoFit/>
            </a:bodyPr>
            <a:lstStyle/>
            <a:p>
              <a:r>
                <a:rPr lang="en-US" sz="1600" dirty="0" err="1"/>
                <a:t>alu</a:t>
              </a:r>
              <a:r>
                <a:rPr lang="en-US" sz="1600" dirty="0"/>
                <a:t> DUT( .</a:t>
              </a:r>
              <a:r>
                <a:rPr lang="en-US" sz="1600" dirty="0" err="1"/>
                <a:t>clk</a:t>
              </a:r>
              <a:r>
                <a:rPr lang="en-US" sz="1600" dirty="0"/>
                <a:t> (</a:t>
              </a:r>
              <a:r>
                <a:rPr lang="en-US" sz="1600" dirty="0" err="1"/>
                <a:t>clk</a:t>
              </a:r>
              <a:r>
                <a:rPr lang="en-US" sz="1600" dirty="0"/>
                <a:t>),</a:t>
              </a:r>
            </a:p>
            <a:p>
              <a:r>
                <a:rPr lang="en-US" sz="1600" dirty="0"/>
                <a:t>           .a   (a),</a:t>
              </a:r>
            </a:p>
            <a:p>
              <a:r>
                <a:rPr lang="en-US" sz="1600" dirty="0"/>
                <a:t>           .b   (b),</a:t>
              </a:r>
            </a:p>
            <a:p>
              <a:r>
                <a:rPr lang="en-US" sz="1600" dirty="0"/>
                <a:t>           .s   (s),</a:t>
              </a:r>
            </a:p>
            <a:p>
              <a:r>
                <a:rPr lang="en-US" sz="1600" dirty="0"/>
                <a:t>           .out (out)</a:t>
              </a:r>
            </a:p>
            <a:p>
              <a:r>
                <a:rPr lang="en-US" sz="1600" dirty="0"/>
                <a:t>  );</a:t>
              </a:r>
            </a:p>
            <a:p>
              <a:endParaRPr lang="en-GB" dirty="0"/>
            </a:p>
          </p:txBody>
        </p:sp>
        <p:sp>
          <p:nvSpPr>
            <p:cNvPr id="11" name="TextBox 10">
              <a:extLst>
                <a:ext uri="{FF2B5EF4-FFF2-40B4-BE49-F238E27FC236}">
                  <a16:creationId xmlns:a16="http://schemas.microsoft.com/office/drawing/2014/main" xmlns="" id="{E8F4F5E1-04AC-4F9F-A8A1-9044DD75C97C}"/>
                </a:ext>
              </a:extLst>
            </p:cNvPr>
            <p:cNvSpPr txBox="1"/>
            <p:nvPr/>
          </p:nvSpPr>
          <p:spPr>
            <a:xfrm>
              <a:off x="9683211" y="1996639"/>
              <a:ext cx="2209259" cy="1077218"/>
            </a:xfrm>
            <a:prstGeom prst="rect">
              <a:avLst/>
            </a:prstGeom>
            <a:noFill/>
          </p:spPr>
          <p:txBody>
            <a:bodyPr wrap="none" rtlCol="0">
              <a:spAutoFit/>
            </a:bodyPr>
            <a:lstStyle/>
            <a:p>
              <a:r>
                <a:rPr lang="en-GB" sz="1600" dirty="0"/>
                <a:t>initial</a:t>
              </a:r>
            </a:p>
            <a:p>
              <a:r>
                <a:rPr lang="en-GB" sz="1600" dirty="0"/>
                <a:t>    forever #5 </a:t>
              </a:r>
              <a:r>
                <a:rPr lang="en-GB" sz="1600" dirty="0" err="1"/>
                <a:t>clk</a:t>
              </a:r>
              <a:r>
                <a:rPr lang="en-GB" sz="1600" dirty="0"/>
                <a:t> = ~</a:t>
              </a:r>
              <a:r>
                <a:rPr lang="en-GB" sz="1600" dirty="0" err="1"/>
                <a:t>clk</a:t>
              </a:r>
              <a:r>
                <a:rPr lang="en-GB" dirty="0"/>
                <a:t>;</a:t>
              </a:r>
            </a:p>
            <a:p>
              <a:endParaRPr lang="en-GB" dirty="0"/>
            </a:p>
          </p:txBody>
        </p:sp>
      </p:grpSp>
    </p:spTree>
    <p:extLst>
      <p:ext uri="{BB962C8B-B14F-4D97-AF65-F5344CB8AC3E}">
        <p14:creationId xmlns:p14="http://schemas.microsoft.com/office/powerpoint/2010/main" val="65681234"/>
      </p:ext>
    </p:extLst>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50</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OOP Terminology</a:t>
            </a:r>
          </a:p>
        </p:txBody>
      </p:sp>
      <p:sp>
        <p:nvSpPr>
          <p:cNvPr id="2" name="Content Placeholder 1"/>
          <p:cNvSpPr>
            <a:spLocks noGrp="1"/>
          </p:cNvSpPr>
          <p:nvPr>
            <p:ph idx="1"/>
          </p:nvPr>
        </p:nvSpPr>
        <p:spPr/>
        <p:txBody>
          <a:bodyPr/>
          <a:lstStyle/>
          <a:p>
            <a:r>
              <a:rPr lang="en-US" dirty="0"/>
              <a:t>Class - a basic building block containing routines and variables.</a:t>
            </a:r>
          </a:p>
          <a:p>
            <a:r>
              <a:rPr lang="en-US" dirty="0"/>
              <a:t>Object - an instance of a class.</a:t>
            </a:r>
          </a:p>
          <a:p>
            <a:r>
              <a:rPr lang="en-US" dirty="0"/>
              <a:t>Handle - a pointer to an object.</a:t>
            </a:r>
          </a:p>
          <a:p>
            <a:r>
              <a:rPr lang="en-US" dirty="0"/>
              <a:t>Property - a variable that holds data.</a:t>
            </a:r>
          </a:p>
          <a:p>
            <a:r>
              <a:rPr lang="en-US" dirty="0"/>
              <a:t>Method - the procedural code that manipulates variables, contained in tasks and functions.</a:t>
            </a:r>
          </a:p>
          <a:p>
            <a:r>
              <a:rPr lang="en-US" dirty="0"/>
              <a:t>Prototype - the header of a routine that shows the name, type, and argument list. The body of the routine contains the executable code.</a:t>
            </a:r>
          </a:p>
          <a:p>
            <a:pPr marL="0" indent="0">
              <a:buNone/>
            </a:pPr>
            <a:endParaRPr lang="en-US" dirty="0"/>
          </a:p>
        </p:txBody>
      </p:sp>
    </p:spTree>
    <p:extLst>
      <p:ext uri="{BB962C8B-B14F-4D97-AF65-F5344CB8AC3E}">
        <p14:creationId xmlns:p14="http://schemas.microsoft.com/office/powerpoint/2010/main" val="1436273124"/>
      </p:ext>
    </p:extLst>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51</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Class</a:t>
            </a:r>
          </a:p>
        </p:txBody>
      </p:sp>
      <p:sp>
        <p:nvSpPr>
          <p:cNvPr id="2" name="Content Placeholder 1"/>
          <p:cNvSpPr>
            <a:spLocks noGrp="1"/>
          </p:cNvSpPr>
          <p:nvPr>
            <p:ph idx="1"/>
          </p:nvPr>
        </p:nvSpPr>
        <p:spPr/>
        <p:txBody>
          <a:bodyPr/>
          <a:lstStyle/>
          <a:p>
            <a:r>
              <a:rPr lang="en-US" dirty="0" smtClean="0"/>
              <a:t>A </a:t>
            </a:r>
            <a:r>
              <a:rPr lang="en-US" dirty="0"/>
              <a:t>class encapsulates the data together with the routines that manipulate it.</a:t>
            </a:r>
          </a:p>
          <a:p>
            <a:pPr marL="0" indent="0">
              <a:buNone/>
            </a:pPr>
            <a:r>
              <a:rPr lang="en-US" sz="2000" dirty="0"/>
              <a:t>		</a:t>
            </a:r>
            <a:r>
              <a:rPr lang="en-US" dirty="0"/>
              <a:t>class transaction;</a:t>
            </a:r>
          </a:p>
          <a:p>
            <a:pPr marL="0" indent="0">
              <a:buNone/>
            </a:pPr>
            <a:r>
              <a:rPr lang="en-US" dirty="0"/>
              <a:t>		    bit [31:0] </a:t>
            </a:r>
            <a:r>
              <a:rPr lang="en-US" dirty="0" err="1"/>
              <a:t>addr</a:t>
            </a:r>
            <a:r>
              <a:rPr lang="en-US" dirty="0"/>
              <a:t>, out, data[8];</a:t>
            </a:r>
          </a:p>
          <a:p>
            <a:pPr marL="0" indent="0">
              <a:buNone/>
            </a:pPr>
            <a:endParaRPr lang="en-US" dirty="0"/>
          </a:p>
          <a:p>
            <a:pPr marL="0" indent="0">
              <a:buNone/>
            </a:pPr>
            <a:r>
              <a:rPr lang="en-US" dirty="0"/>
              <a:t>		    function void display;</a:t>
            </a:r>
          </a:p>
          <a:p>
            <a:pPr marL="0" indent="0">
              <a:buNone/>
            </a:pPr>
            <a:r>
              <a:rPr lang="en-US" dirty="0"/>
              <a:t>		         $display("Transaction: %h", </a:t>
            </a:r>
            <a:r>
              <a:rPr lang="en-US" dirty="0" err="1"/>
              <a:t>addr</a:t>
            </a:r>
            <a:r>
              <a:rPr lang="en-US" dirty="0"/>
              <a:t>);</a:t>
            </a:r>
          </a:p>
          <a:p>
            <a:pPr marL="0" indent="0">
              <a:buNone/>
            </a:pPr>
            <a:r>
              <a:rPr lang="en-US" dirty="0"/>
              <a:t>		    </a:t>
            </a:r>
            <a:r>
              <a:rPr lang="en-US" dirty="0" err="1"/>
              <a:t>endfunction</a:t>
            </a:r>
            <a:r>
              <a:rPr lang="en-US" dirty="0"/>
              <a:t> : display</a:t>
            </a:r>
          </a:p>
          <a:p>
            <a:pPr marL="0" indent="0">
              <a:buNone/>
            </a:pPr>
            <a:r>
              <a:rPr lang="en-US" dirty="0"/>
              <a:t>		</a:t>
            </a:r>
            <a:r>
              <a:rPr lang="en-US" dirty="0" err="1"/>
              <a:t>endclass</a:t>
            </a:r>
            <a:r>
              <a:rPr lang="en-US" dirty="0"/>
              <a:t> : transaction</a:t>
            </a:r>
          </a:p>
          <a:p>
            <a:pPr marL="0" indent="0">
              <a:buNone/>
            </a:pPr>
            <a:endParaRPr lang="en-US" dirty="0"/>
          </a:p>
        </p:txBody>
      </p:sp>
    </p:spTree>
    <p:extLst>
      <p:ext uri="{BB962C8B-B14F-4D97-AF65-F5344CB8AC3E}">
        <p14:creationId xmlns:p14="http://schemas.microsoft.com/office/powerpoint/2010/main" val="1835468827"/>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52</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Class</a:t>
            </a:r>
          </a:p>
        </p:txBody>
      </p:sp>
      <p:sp>
        <p:nvSpPr>
          <p:cNvPr id="2" name="Content Placeholder 1"/>
          <p:cNvSpPr>
            <a:spLocks noGrp="1"/>
          </p:cNvSpPr>
          <p:nvPr>
            <p:ph idx="1"/>
          </p:nvPr>
        </p:nvSpPr>
        <p:spPr/>
        <p:txBody>
          <a:bodyPr/>
          <a:lstStyle/>
          <a:p>
            <a:r>
              <a:rPr lang="en-US" dirty="0"/>
              <a:t>Class handle : </a:t>
            </a:r>
            <a:r>
              <a:rPr lang="en-US" dirty="0" err="1"/>
              <a:t>tr</a:t>
            </a:r>
            <a:r>
              <a:rPr lang="en-US" dirty="0"/>
              <a:t> is a handle that points to an object of type Transaction. When you declare the handle tr. it is initialized to the special value null.</a:t>
            </a:r>
          </a:p>
          <a:p>
            <a:pPr marL="0" indent="0">
              <a:buNone/>
            </a:pPr>
            <a:r>
              <a:rPr lang="en-US" sz="2000" dirty="0"/>
              <a:t>	transaction       </a:t>
            </a:r>
            <a:r>
              <a:rPr lang="en-US" sz="2000" dirty="0" err="1"/>
              <a:t>tr</a:t>
            </a:r>
            <a:r>
              <a:rPr lang="en-US" sz="2000" dirty="0"/>
              <a:t>; </a:t>
            </a:r>
            <a:r>
              <a:rPr lang="en-US" sz="2000" i="1" dirty="0"/>
              <a:t>II </a:t>
            </a:r>
            <a:r>
              <a:rPr lang="en-US" sz="2000" dirty="0"/>
              <a:t>Declare a </a:t>
            </a:r>
            <a:r>
              <a:rPr lang="en-US" sz="2000" dirty="0" smtClean="0"/>
              <a:t>handle</a:t>
            </a:r>
          </a:p>
          <a:p>
            <a:pPr lvl="0"/>
            <a:endParaRPr lang="en-US" dirty="0">
              <a:solidFill>
                <a:srgbClr val="000000"/>
              </a:solidFill>
            </a:endParaRPr>
          </a:p>
          <a:p>
            <a:r>
              <a:rPr lang="en-US" dirty="0"/>
              <a:t>Class constructor : Next, you call the </a:t>
            </a:r>
            <a:r>
              <a:rPr lang="en-US" i="1" dirty="0"/>
              <a:t>new</a:t>
            </a:r>
            <a:r>
              <a:rPr lang="en-US" dirty="0"/>
              <a:t> () function to construct the Transaction object. </a:t>
            </a:r>
            <a:r>
              <a:rPr lang="en-US" i="1" dirty="0"/>
              <a:t>new</a:t>
            </a:r>
            <a:r>
              <a:rPr lang="en-US" dirty="0"/>
              <a:t> allocates space for the transaction, initializes the variables to their default value and returns the address where the object is stored.</a:t>
            </a:r>
          </a:p>
          <a:p>
            <a:pPr marL="0" indent="0">
              <a:buNone/>
            </a:pPr>
            <a:r>
              <a:rPr lang="en-US" dirty="0"/>
              <a:t>	</a:t>
            </a:r>
            <a:r>
              <a:rPr lang="en-US" sz="2000" dirty="0" err="1"/>
              <a:t>tr</a:t>
            </a:r>
            <a:r>
              <a:rPr lang="en-US" sz="2000" dirty="0"/>
              <a:t> = new(); </a:t>
            </a:r>
            <a:r>
              <a:rPr lang="en-US" sz="2000" i="1" dirty="0"/>
              <a:t>II </a:t>
            </a:r>
            <a:r>
              <a:rPr lang="en-US" sz="2000" dirty="0"/>
              <a:t>Allocate a Transaction object</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spTree>
    <p:extLst>
      <p:ext uri="{BB962C8B-B14F-4D97-AF65-F5344CB8AC3E}">
        <p14:creationId xmlns:p14="http://schemas.microsoft.com/office/powerpoint/2010/main" val="2583046960"/>
      </p:ext>
    </p:extLst>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53</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Interface</a:t>
            </a:r>
          </a:p>
        </p:txBody>
      </p:sp>
      <p:sp>
        <p:nvSpPr>
          <p:cNvPr id="2" name="Content Placeholder 1"/>
          <p:cNvSpPr>
            <a:spLocks noGrp="1"/>
          </p:cNvSpPr>
          <p:nvPr>
            <p:ph idx="1"/>
          </p:nvPr>
        </p:nvSpPr>
        <p:spPr/>
        <p:txBody>
          <a:bodyPr/>
          <a:lstStyle/>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pic>
        <p:nvPicPr>
          <p:cNvPr id="6" name="Picture 5"/>
          <p:cNvPicPr>
            <a:picLocks noChangeAspect="1"/>
          </p:cNvPicPr>
          <p:nvPr/>
        </p:nvPicPr>
        <p:blipFill>
          <a:blip r:embed="rId3"/>
          <a:stretch>
            <a:fillRect/>
          </a:stretch>
        </p:blipFill>
        <p:spPr>
          <a:xfrm>
            <a:off x="685800" y="2382794"/>
            <a:ext cx="2566719" cy="1711146"/>
          </a:xfrm>
          <a:prstGeom prst="rect">
            <a:avLst/>
          </a:prstGeom>
        </p:spPr>
      </p:pic>
      <p:sp>
        <p:nvSpPr>
          <p:cNvPr id="7" name="TextBox 6"/>
          <p:cNvSpPr txBox="1"/>
          <p:nvPr/>
        </p:nvSpPr>
        <p:spPr>
          <a:xfrm>
            <a:off x="3657600" y="1360646"/>
            <a:ext cx="3038245" cy="5170646"/>
          </a:xfrm>
          <a:prstGeom prst="rect">
            <a:avLst/>
          </a:prstGeom>
          <a:noFill/>
        </p:spPr>
        <p:txBody>
          <a:bodyPr wrap="square" rtlCol="0">
            <a:spAutoFit/>
          </a:bodyPr>
          <a:lstStyle/>
          <a:p>
            <a:r>
              <a:rPr lang="en-GB" sz="1400" dirty="0"/>
              <a:t>module </a:t>
            </a:r>
            <a:r>
              <a:rPr lang="en-GB" sz="1400" dirty="0" err="1"/>
              <a:t>mmu</a:t>
            </a:r>
            <a:r>
              <a:rPr lang="en-GB" sz="1400" dirty="0"/>
              <a:t>(data,addr,</a:t>
            </a:r>
            <a:r>
              <a:rPr lang="en-GB" sz="1400" dirty="0" err="1"/>
              <a:t>rw</a:t>
            </a:r>
            <a:r>
              <a:rPr lang="en-GB" sz="1400" dirty="0"/>
              <a:t>_,en);</a:t>
            </a:r>
          </a:p>
          <a:p>
            <a:r>
              <a:rPr lang="en-GB" sz="1400" dirty="0"/>
              <a:t>    output [15:0] </a:t>
            </a:r>
            <a:r>
              <a:rPr lang="en-GB" sz="1400" dirty="0" err="1"/>
              <a:t>addr</a:t>
            </a:r>
            <a:r>
              <a:rPr lang="en-GB" sz="1400" dirty="0"/>
              <a:t>;</a:t>
            </a:r>
          </a:p>
          <a:p>
            <a:r>
              <a:rPr lang="en-GB" sz="1400" dirty="0"/>
              <a:t>    output </a:t>
            </a:r>
            <a:r>
              <a:rPr lang="en-GB" sz="1400" dirty="0" err="1"/>
              <a:t>rw</a:t>
            </a:r>
            <a:r>
              <a:rPr lang="en-GB" sz="1400" dirty="0"/>
              <a:t>_,en;</a:t>
            </a:r>
          </a:p>
          <a:p>
            <a:r>
              <a:rPr lang="en-GB" sz="1400" dirty="0"/>
              <a:t>    </a:t>
            </a:r>
            <a:r>
              <a:rPr lang="en-GB" sz="1400" dirty="0" err="1"/>
              <a:t>inout</a:t>
            </a:r>
            <a:r>
              <a:rPr lang="en-GB" sz="1400" dirty="0"/>
              <a:t> [7:0] data;</a:t>
            </a:r>
          </a:p>
          <a:p>
            <a:r>
              <a:rPr lang="en-GB" sz="1400" dirty="0"/>
              <a:t>    ……………..</a:t>
            </a:r>
          </a:p>
          <a:p>
            <a:r>
              <a:rPr lang="en-GB" sz="1400" dirty="0" err="1"/>
              <a:t>endmodule</a:t>
            </a:r>
            <a:endParaRPr lang="en-GB" sz="1400" dirty="0"/>
          </a:p>
          <a:p>
            <a:endParaRPr lang="en-GB" sz="1400" dirty="0"/>
          </a:p>
          <a:p>
            <a:r>
              <a:rPr lang="en-GB" sz="1400" dirty="0"/>
              <a:t>module </a:t>
            </a:r>
            <a:r>
              <a:rPr lang="en-GB" sz="1400" dirty="0" err="1"/>
              <a:t>mem</a:t>
            </a:r>
            <a:r>
              <a:rPr lang="en-GB" sz="1400" dirty="0"/>
              <a:t>(data,addr,</a:t>
            </a:r>
            <a:r>
              <a:rPr lang="en-GB" sz="1400" dirty="0" err="1"/>
              <a:t>rw</a:t>
            </a:r>
            <a:r>
              <a:rPr lang="en-GB" sz="1400" dirty="0"/>
              <a:t>_,en);</a:t>
            </a:r>
          </a:p>
          <a:p>
            <a:r>
              <a:rPr lang="en-GB" sz="1400" dirty="0"/>
              <a:t>    input [15:0] </a:t>
            </a:r>
            <a:r>
              <a:rPr lang="en-GB" sz="1400" dirty="0" err="1"/>
              <a:t>addr</a:t>
            </a:r>
            <a:r>
              <a:rPr lang="en-GB" sz="1400" dirty="0"/>
              <a:t>;</a:t>
            </a:r>
          </a:p>
          <a:p>
            <a:r>
              <a:rPr lang="en-GB" sz="1400" dirty="0"/>
              <a:t>    input </a:t>
            </a:r>
            <a:r>
              <a:rPr lang="en-GB" sz="1400" dirty="0" err="1"/>
              <a:t>rw</a:t>
            </a:r>
            <a:r>
              <a:rPr lang="en-GB" sz="1400" dirty="0"/>
              <a:t>_,en;</a:t>
            </a:r>
          </a:p>
          <a:p>
            <a:r>
              <a:rPr lang="en-GB" sz="1400" dirty="0"/>
              <a:t>    </a:t>
            </a:r>
            <a:r>
              <a:rPr lang="en-GB" sz="1400" dirty="0" err="1"/>
              <a:t>inout</a:t>
            </a:r>
            <a:r>
              <a:rPr lang="en-GB" sz="1400" dirty="0"/>
              <a:t> [7:0] data;</a:t>
            </a:r>
          </a:p>
          <a:p>
            <a:r>
              <a:rPr lang="en-GB" sz="1400" dirty="0"/>
              <a:t>    ……………..</a:t>
            </a:r>
          </a:p>
          <a:p>
            <a:r>
              <a:rPr lang="en-GB" sz="1400" dirty="0" err="1"/>
              <a:t>endmodule</a:t>
            </a:r>
            <a:endParaRPr lang="en-GB" sz="1400" dirty="0"/>
          </a:p>
          <a:p>
            <a:endParaRPr lang="en-GB" sz="1400" dirty="0"/>
          </a:p>
          <a:p>
            <a:r>
              <a:rPr lang="en-GB" sz="1400" dirty="0"/>
              <a:t>module system;</a:t>
            </a:r>
          </a:p>
          <a:p>
            <a:r>
              <a:rPr lang="en-GB" sz="1400" dirty="0"/>
              <a:t>    wire [7:0] data;</a:t>
            </a:r>
          </a:p>
          <a:p>
            <a:r>
              <a:rPr lang="en-GB" sz="1400" dirty="0"/>
              <a:t>    wire [15:0] </a:t>
            </a:r>
            <a:r>
              <a:rPr lang="en-GB" sz="1400" dirty="0" err="1"/>
              <a:t>addr</a:t>
            </a:r>
            <a:r>
              <a:rPr lang="en-GB" sz="1400" dirty="0"/>
              <a:t>;</a:t>
            </a:r>
          </a:p>
          <a:p>
            <a:r>
              <a:rPr lang="en-GB" sz="1400" dirty="0"/>
              <a:t>    wire  </a:t>
            </a:r>
            <a:r>
              <a:rPr lang="en-GB" sz="1400" dirty="0" err="1"/>
              <a:t>en,rw</a:t>
            </a:r>
            <a:r>
              <a:rPr lang="en-GB" sz="1400" dirty="0"/>
              <a:t>_;</a:t>
            </a:r>
          </a:p>
          <a:p>
            <a:r>
              <a:rPr lang="en-GB" sz="1400" dirty="0"/>
              <a:t>    </a:t>
            </a:r>
            <a:r>
              <a:rPr lang="en-GB" sz="1400" dirty="0" err="1"/>
              <a:t>mmu</a:t>
            </a:r>
            <a:r>
              <a:rPr lang="en-GB" sz="1400" dirty="0"/>
              <a:t> U1 (data,addr,</a:t>
            </a:r>
            <a:r>
              <a:rPr lang="en-GB" sz="1400" dirty="0" err="1"/>
              <a:t>rw</a:t>
            </a:r>
            <a:r>
              <a:rPr lang="en-GB" sz="1400" dirty="0"/>
              <a:t>_,en);</a:t>
            </a:r>
          </a:p>
          <a:p>
            <a:r>
              <a:rPr lang="en-GB" sz="1400" dirty="0"/>
              <a:t>    </a:t>
            </a:r>
            <a:r>
              <a:rPr lang="en-GB" sz="1400" dirty="0" err="1"/>
              <a:t>mem</a:t>
            </a:r>
            <a:r>
              <a:rPr lang="en-GB" sz="1400" dirty="0"/>
              <a:t> U2 (data,addr,</a:t>
            </a:r>
            <a:r>
              <a:rPr lang="en-GB" sz="1400" dirty="0" err="1"/>
              <a:t>rw</a:t>
            </a:r>
            <a:r>
              <a:rPr lang="en-GB" sz="1400" dirty="0"/>
              <a:t>_,en);</a:t>
            </a:r>
          </a:p>
          <a:p>
            <a:r>
              <a:rPr lang="en-GB" sz="1400" dirty="0" err="1"/>
              <a:t>endmodule</a:t>
            </a:r>
            <a:r>
              <a:rPr lang="en-GB" sz="1400" dirty="0"/>
              <a:t> </a:t>
            </a:r>
          </a:p>
          <a:p>
            <a:endParaRPr lang="en-GB" dirty="0"/>
          </a:p>
          <a:p>
            <a:endParaRPr lang="en-GB" dirty="0"/>
          </a:p>
        </p:txBody>
      </p:sp>
      <p:sp>
        <p:nvSpPr>
          <p:cNvPr id="8" name="TextBox 7"/>
          <p:cNvSpPr txBox="1"/>
          <p:nvPr/>
        </p:nvSpPr>
        <p:spPr>
          <a:xfrm>
            <a:off x="6474821" y="1360646"/>
            <a:ext cx="2185919" cy="4770537"/>
          </a:xfrm>
          <a:prstGeom prst="rect">
            <a:avLst/>
          </a:prstGeom>
          <a:noFill/>
        </p:spPr>
        <p:txBody>
          <a:bodyPr wrap="none" rtlCol="0">
            <a:spAutoFit/>
          </a:bodyPr>
          <a:lstStyle/>
          <a:p>
            <a:r>
              <a:rPr lang="en-GB" sz="1600" dirty="0"/>
              <a:t>Interface </a:t>
            </a:r>
            <a:r>
              <a:rPr lang="en-GB" sz="1600" dirty="0" err="1"/>
              <a:t>interf</a:t>
            </a:r>
            <a:r>
              <a:rPr lang="en-GB" sz="1600" dirty="0"/>
              <a:t>;</a:t>
            </a:r>
          </a:p>
          <a:p>
            <a:r>
              <a:rPr lang="en-GB" sz="1600" dirty="0"/>
              <a:t>    logic [15:0] </a:t>
            </a:r>
            <a:r>
              <a:rPr lang="en-GB" sz="1600" dirty="0" err="1"/>
              <a:t>addr</a:t>
            </a:r>
            <a:r>
              <a:rPr lang="en-GB" sz="1600" dirty="0"/>
              <a:t>;</a:t>
            </a:r>
          </a:p>
          <a:p>
            <a:r>
              <a:rPr lang="en-GB" sz="1600" dirty="0"/>
              <a:t>    logic [7:0] data;</a:t>
            </a:r>
          </a:p>
          <a:p>
            <a:r>
              <a:rPr lang="en-GB" sz="1600" dirty="0"/>
              <a:t>    logic </a:t>
            </a:r>
            <a:r>
              <a:rPr lang="en-GB" sz="1600" dirty="0" err="1"/>
              <a:t>rw</a:t>
            </a:r>
            <a:r>
              <a:rPr lang="en-GB" sz="1600" dirty="0"/>
              <a:t>_,en;</a:t>
            </a:r>
          </a:p>
          <a:p>
            <a:r>
              <a:rPr lang="en-GB" sz="1600" dirty="0" err="1"/>
              <a:t>endinterface</a:t>
            </a:r>
            <a:endParaRPr lang="en-GB" sz="1600" dirty="0"/>
          </a:p>
          <a:p>
            <a:endParaRPr lang="en-GB" sz="1600" dirty="0"/>
          </a:p>
          <a:p>
            <a:r>
              <a:rPr lang="en-GB" sz="1600" dirty="0"/>
              <a:t>module </a:t>
            </a:r>
            <a:r>
              <a:rPr lang="en-GB" sz="1600" dirty="0" err="1"/>
              <a:t>mmu</a:t>
            </a:r>
            <a:r>
              <a:rPr lang="en-GB" sz="1600" dirty="0"/>
              <a:t> (</a:t>
            </a:r>
            <a:r>
              <a:rPr lang="en-GB" sz="1600" dirty="0" err="1"/>
              <a:t>interf</a:t>
            </a:r>
            <a:r>
              <a:rPr lang="en-GB" sz="1600" dirty="0"/>
              <a:t> </a:t>
            </a:r>
            <a:r>
              <a:rPr lang="en-GB" sz="1600" dirty="0" err="1"/>
              <a:t>io</a:t>
            </a:r>
            <a:r>
              <a:rPr lang="en-GB" sz="1600" dirty="0"/>
              <a:t>);</a:t>
            </a:r>
          </a:p>
          <a:p>
            <a:r>
              <a:rPr lang="en-GB" sz="1600" dirty="0"/>
              <a:t>   ……</a:t>
            </a:r>
          </a:p>
          <a:p>
            <a:r>
              <a:rPr lang="en-GB" sz="1600" dirty="0" err="1"/>
              <a:t>endmodule</a:t>
            </a:r>
            <a:endParaRPr lang="en-GB" sz="1600" dirty="0"/>
          </a:p>
          <a:p>
            <a:endParaRPr lang="en-GB" sz="1600" dirty="0"/>
          </a:p>
          <a:p>
            <a:r>
              <a:rPr lang="en-GB" sz="1600" dirty="0"/>
              <a:t>module </a:t>
            </a:r>
            <a:r>
              <a:rPr lang="en-GB" sz="1600" dirty="0" err="1"/>
              <a:t>mem</a:t>
            </a:r>
            <a:r>
              <a:rPr lang="en-GB" sz="1600" dirty="0"/>
              <a:t> (</a:t>
            </a:r>
            <a:r>
              <a:rPr lang="en-GB" sz="1600" dirty="0" err="1"/>
              <a:t>interf</a:t>
            </a:r>
            <a:r>
              <a:rPr lang="en-GB" sz="1600" dirty="0"/>
              <a:t> </a:t>
            </a:r>
            <a:r>
              <a:rPr lang="en-GB" sz="1600" dirty="0" err="1"/>
              <a:t>io</a:t>
            </a:r>
            <a:r>
              <a:rPr lang="en-GB" sz="1600" dirty="0"/>
              <a:t>);</a:t>
            </a:r>
          </a:p>
          <a:p>
            <a:r>
              <a:rPr lang="en-GB" sz="1600" dirty="0"/>
              <a:t>  ……….</a:t>
            </a:r>
          </a:p>
          <a:p>
            <a:r>
              <a:rPr lang="en-GB" sz="1600" dirty="0" err="1"/>
              <a:t>endmodule</a:t>
            </a:r>
            <a:endParaRPr lang="en-GB" sz="1600" dirty="0"/>
          </a:p>
          <a:p>
            <a:endParaRPr lang="en-GB" sz="1600" dirty="0"/>
          </a:p>
          <a:p>
            <a:r>
              <a:rPr lang="en-GB" sz="1600" dirty="0"/>
              <a:t>module system;</a:t>
            </a:r>
          </a:p>
          <a:p>
            <a:r>
              <a:rPr lang="en-GB" sz="1600" dirty="0"/>
              <a:t>   </a:t>
            </a:r>
            <a:r>
              <a:rPr lang="en-GB" sz="1600" dirty="0" err="1"/>
              <a:t>interf</a:t>
            </a:r>
            <a:r>
              <a:rPr lang="en-GB" sz="1600" dirty="0"/>
              <a:t> I1;</a:t>
            </a:r>
          </a:p>
          <a:p>
            <a:r>
              <a:rPr lang="en-GB" sz="1600" dirty="0"/>
              <a:t>   </a:t>
            </a:r>
            <a:r>
              <a:rPr lang="en-GB" sz="1600" dirty="0" err="1"/>
              <a:t>mmu</a:t>
            </a:r>
            <a:r>
              <a:rPr lang="en-GB" sz="1600" dirty="0"/>
              <a:t> U1(I1);</a:t>
            </a:r>
          </a:p>
          <a:p>
            <a:r>
              <a:rPr lang="en-GB" sz="1600" dirty="0"/>
              <a:t>   </a:t>
            </a:r>
            <a:r>
              <a:rPr lang="en-GB" sz="1600" dirty="0" err="1"/>
              <a:t>mem</a:t>
            </a:r>
            <a:r>
              <a:rPr lang="en-GB" sz="1600" dirty="0"/>
              <a:t> U2(I2);</a:t>
            </a:r>
          </a:p>
          <a:p>
            <a:r>
              <a:rPr lang="en-GB" sz="1600" dirty="0" err="1"/>
              <a:t>endmodule</a:t>
            </a:r>
            <a:endParaRPr lang="en-GB" sz="1600" dirty="0"/>
          </a:p>
        </p:txBody>
      </p:sp>
    </p:spTree>
    <p:extLst>
      <p:ext uri="{BB962C8B-B14F-4D97-AF65-F5344CB8AC3E}">
        <p14:creationId xmlns:p14="http://schemas.microsoft.com/office/powerpoint/2010/main" val="2596433122"/>
      </p:ext>
    </p:extLst>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54</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Interface</a:t>
            </a:r>
          </a:p>
        </p:txBody>
      </p:sp>
      <p:sp>
        <p:nvSpPr>
          <p:cNvPr id="2" name="Content Placeholder 1"/>
          <p:cNvSpPr>
            <a:spLocks noGrp="1"/>
          </p:cNvSpPr>
          <p:nvPr>
            <p:ph idx="1"/>
          </p:nvPr>
        </p:nvSpPr>
        <p:spPr/>
        <p:txBody>
          <a:bodyPr/>
          <a:lstStyle/>
          <a:p>
            <a:r>
              <a:rPr lang="en-US" sz="2000" dirty="0"/>
              <a:t>Clocking Block : An interface block uses a clocking block to specify the timing of synchronous signals relative to the clocks. Any signal in a clocking block is now driven or sampled synchronously, ensuring that your </a:t>
            </a:r>
            <a:r>
              <a:rPr lang="en-US" sz="2000" dirty="0" err="1"/>
              <a:t>testbench</a:t>
            </a:r>
            <a:r>
              <a:rPr lang="en-US" sz="2000" dirty="0"/>
              <a:t> interacts with the signals at the right time.</a:t>
            </a:r>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pic>
        <p:nvPicPr>
          <p:cNvPr id="9" name="Picture 8">
            <a:extLst>
              <a:ext uri="{FF2B5EF4-FFF2-40B4-BE49-F238E27FC236}">
                <a16:creationId xmlns="" xmlns:a16="http://schemas.microsoft.com/office/drawing/2014/main" id="{D1F33183-AFD4-4CFB-9FAE-AF3AFA294DF0}"/>
              </a:ext>
            </a:extLst>
          </p:cNvPr>
          <p:cNvPicPr>
            <a:picLocks noChangeAspect="1"/>
          </p:cNvPicPr>
          <p:nvPr/>
        </p:nvPicPr>
        <p:blipFill>
          <a:blip r:embed="rId3"/>
          <a:stretch>
            <a:fillRect/>
          </a:stretch>
        </p:blipFill>
        <p:spPr>
          <a:xfrm>
            <a:off x="1828800" y="3124200"/>
            <a:ext cx="4905375" cy="2895600"/>
          </a:xfrm>
          <a:prstGeom prst="rect">
            <a:avLst/>
          </a:prstGeom>
        </p:spPr>
      </p:pic>
    </p:spTree>
    <p:extLst>
      <p:ext uri="{BB962C8B-B14F-4D97-AF65-F5344CB8AC3E}">
        <p14:creationId xmlns:p14="http://schemas.microsoft.com/office/powerpoint/2010/main" val="2647740714"/>
      </p:ext>
    </p:extLst>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55</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err="1" smtClean="0"/>
              <a:t>Modport</a:t>
            </a:r>
            <a:endParaRPr lang="en-US" sz="3200" dirty="0" smtClean="0"/>
          </a:p>
        </p:txBody>
      </p:sp>
      <p:sp>
        <p:nvSpPr>
          <p:cNvPr id="2" name="Content Placeholder 1"/>
          <p:cNvSpPr>
            <a:spLocks noGrp="1"/>
          </p:cNvSpPr>
          <p:nvPr>
            <p:ph idx="1"/>
          </p:nvPr>
        </p:nvSpPr>
        <p:spPr/>
        <p:txBody>
          <a:bodyPr/>
          <a:lstStyle/>
          <a:p>
            <a:r>
              <a:rPr lang="en-US" sz="2000" dirty="0" err="1" smtClean="0"/>
              <a:t>Modport</a:t>
            </a:r>
            <a:r>
              <a:rPr lang="en-US" sz="2000" dirty="0" smtClean="0"/>
              <a:t> </a:t>
            </a:r>
            <a:r>
              <a:rPr lang="en-US" sz="2000" dirty="0"/>
              <a:t>is short for module port. They allow for the definition of different views of the signals within the interface. In many cases, just two </a:t>
            </a:r>
            <a:r>
              <a:rPr lang="en-US" sz="2000" dirty="0" err="1"/>
              <a:t>modports</a:t>
            </a:r>
            <a:r>
              <a:rPr lang="en-US" sz="2000" dirty="0"/>
              <a:t>, or views, are needed - One for the source-side of the interface, and one for the </a:t>
            </a:r>
            <a:r>
              <a:rPr lang="en-US" sz="2000" dirty="0" smtClean="0"/>
              <a:t>sink-side.</a:t>
            </a: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sp>
        <p:nvSpPr>
          <p:cNvPr id="7" name="TextBox 6">
            <a:extLst>
              <a:ext uri="{FF2B5EF4-FFF2-40B4-BE49-F238E27FC236}">
                <a16:creationId xmlns="" xmlns:a16="http://schemas.microsoft.com/office/drawing/2014/main" id="{FEE0F74A-38FD-47A1-9445-B0A785FB67A5}"/>
              </a:ext>
            </a:extLst>
          </p:cNvPr>
          <p:cNvSpPr txBox="1"/>
          <p:nvPr/>
        </p:nvSpPr>
        <p:spPr>
          <a:xfrm>
            <a:off x="1805743" y="2495014"/>
            <a:ext cx="1804653" cy="3416320"/>
          </a:xfrm>
          <a:prstGeom prst="rect">
            <a:avLst/>
          </a:prstGeom>
          <a:noFill/>
        </p:spPr>
        <p:txBody>
          <a:bodyPr wrap="square" rtlCol="0">
            <a:spAutoFit/>
          </a:bodyPr>
          <a:lstStyle/>
          <a:p>
            <a:r>
              <a:rPr lang="en-GB" sz="1200" dirty="0"/>
              <a:t>interface </a:t>
            </a:r>
            <a:r>
              <a:rPr lang="en-GB" sz="1200" dirty="0" err="1"/>
              <a:t>simple_if</a:t>
            </a:r>
            <a:r>
              <a:rPr lang="en-GB" sz="1200" dirty="0"/>
              <a:t> ();</a:t>
            </a:r>
          </a:p>
          <a:p>
            <a:r>
              <a:rPr lang="en-GB" sz="1200" dirty="0"/>
              <a:t>  wire  we;</a:t>
            </a:r>
          </a:p>
          <a:p>
            <a:r>
              <a:rPr lang="en-GB" sz="1200" dirty="0"/>
              <a:t>  wire  </a:t>
            </a:r>
            <a:r>
              <a:rPr lang="en-GB" sz="1200" dirty="0" err="1"/>
              <a:t>wdata</a:t>
            </a:r>
            <a:r>
              <a:rPr lang="en-GB" sz="1200" dirty="0"/>
              <a:t>;</a:t>
            </a:r>
          </a:p>
          <a:p>
            <a:r>
              <a:rPr lang="en-GB" sz="1200" dirty="0"/>
              <a:t>  wire  full;</a:t>
            </a:r>
          </a:p>
          <a:p>
            <a:endParaRPr lang="en-GB" sz="1200" dirty="0"/>
          </a:p>
          <a:p>
            <a:r>
              <a:rPr lang="en-GB" sz="1200" dirty="0"/>
              <a:t>// source-side view</a:t>
            </a:r>
          </a:p>
          <a:p>
            <a:r>
              <a:rPr lang="en-GB" sz="1200" dirty="0" err="1"/>
              <a:t>modport</a:t>
            </a:r>
            <a:r>
              <a:rPr lang="en-GB" sz="1200" dirty="0"/>
              <a:t> </a:t>
            </a:r>
            <a:r>
              <a:rPr lang="en-GB" sz="1200" dirty="0" err="1"/>
              <a:t>src</a:t>
            </a:r>
            <a:r>
              <a:rPr lang="en-GB" sz="1200" dirty="0"/>
              <a:t> (</a:t>
            </a:r>
          </a:p>
          <a:p>
            <a:r>
              <a:rPr lang="en-GB" sz="1200" dirty="0"/>
              <a:t>  output we,</a:t>
            </a:r>
          </a:p>
          <a:p>
            <a:r>
              <a:rPr lang="en-GB" sz="1200" dirty="0"/>
              <a:t>  output </a:t>
            </a:r>
            <a:r>
              <a:rPr lang="en-GB" sz="1200" dirty="0" err="1"/>
              <a:t>wdata</a:t>
            </a:r>
            <a:r>
              <a:rPr lang="en-GB" sz="1200" dirty="0"/>
              <a:t>,</a:t>
            </a:r>
          </a:p>
          <a:p>
            <a:r>
              <a:rPr lang="en-GB" sz="1200" dirty="0"/>
              <a:t>  input full</a:t>
            </a:r>
          </a:p>
          <a:p>
            <a:r>
              <a:rPr lang="en-GB" sz="1200" dirty="0"/>
              <a:t>);</a:t>
            </a:r>
          </a:p>
          <a:p>
            <a:r>
              <a:rPr lang="en-GB" sz="1200" dirty="0" smtClean="0"/>
              <a:t>// </a:t>
            </a:r>
            <a:r>
              <a:rPr lang="en-GB" sz="1200" dirty="0"/>
              <a:t>sink-side view</a:t>
            </a:r>
          </a:p>
          <a:p>
            <a:r>
              <a:rPr lang="en-GB" sz="1200" dirty="0" err="1"/>
              <a:t>modport</a:t>
            </a:r>
            <a:r>
              <a:rPr lang="en-GB" sz="1200" dirty="0"/>
              <a:t> </a:t>
            </a:r>
            <a:r>
              <a:rPr lang="en-GB" sz="1200" dirty="0" err="1"/>
              <a:t>snk</a:t>
            </a:r>
            <a:r>
              <a:rPr lang="en-GB" sz="1200" dirty="0"/>
              <a:t> (</a:t>
            </a:r>
          </a:p>
          <a:p>
            <a:r>
              <a:rPr lang="en-GB" sz="1200" dirty="0"/>
              <a:t>  input we,</a:t>
            </a:r>
          </a:p>
          <a:p>
            <a:r>
              <a:rPr lang="en-GB" sz="1200" dirty="0"/>
              <a:t>  input </a:t>
            </a:r>
            <a:r>
              <a:rPr lang="en-GB" sz="1200" dirty="0" err="1"/>
              <a:t>wdata</a:t>
            </a:r>
            <a:r>
              <a:rPr lang="en-GB" sz="1200" dirty="0"/>
              <a:t>,</a:t>
            </a:r>
          </a:p>
          <a:p>
            <a:r>
              <a:rPr lang="en-GB" sz="1200" dirty="0"/>
              <a:t>  output full</a:t>
            </a:r>
          </a:p>
          <a:p>
            <a:r>
              <a:rPr lang="en-GB" sz="1200" dirty="0"/>
              <a:t>);</a:t>
            </a:r>
          </a:p>
          <a:p>
            <a:r>
              <a:rPr lang="en-GB" sz="1200" dirty="0" err="1" smtClean="0"/>
              <a:t>endinterface</a:t>
            </a:r>
            <a:endParaRPr lang="en-GB" sz="1200" dirty="0"/>
          </a:p>
        </p:txBody>
      </p:sp>
      <p:sp>
        <p:nvSpPr>
          <p:cNvPr id="8" name="TextBox 7">
            <a:extLst>
              <a:ext uri="{FF2B5EF4-FFF2-40B4-BE49-F238E27FC236}">
                <a16:creationId xmlns="" xmlns:a16="http://schemas.microsoft.com/office/drawing/2014/main" id="{8F500019-A28F-4865-B45F-78FF1E854A1D}"/>
              </a:ext>
            </a:extLst>
          </p:cNvPr>
          <p:cNvSpPr txBox="1"/>
          <p:nvPr/>
        </p:nvSpPr>
        <p:spPr>
          <a:xfrm>
            <a:off x="4572000" y="2472459"/>
            <a:ext cx="3102241" cy="3416320"/>
          </a:xfrm>
          <a:prstGeom prst="rect">
            <a:avLst/>
          </a:prstGeom>
          <a:noFill/>
        </p:spPr>
        <p:txBody>
          <a:bodyPr wrap="square" rtlCol="0">
            <a:spAutoFit/>
          </a:bodyPr>
          <a:lstStyle/>
          <a:p>
            <a:r>
              <a:rPr lang="en-GB" sz="1200" dirty="0"/>
              <a:t>module top();</a:t>
            </a:r>
          </a:p>
          <a:p>
            <a:r>
              <a:rPr lang="en-GB" sz="1200" dirty="0" smtClean="0"/>
              <a:t>// </a:t>
            </a:r>
            <a:r>
              <a:rPr lang="en-GB" sz="1200" dirty="0"/>
              <a:t>first, instantiate the interface</a:t>
            </a:r>
          </a:p>
          <a:p>
            <a:r>
              <a:rPr lang="en-GB" sz="1200" dirty="0" err="1"/>
              <a:t>simple_if</a:t>
            </a:r>
            <a:r>
              <a:rPr lang="en-GB" sz="1200" dirty="0"/>
              <a:t> </a:t>
            </a:r>
            <a:r>
              <a:rPr lang="en-GB" sz="1200" dirty="0" err="1"/>
              <a:t>simple_if</a:t>
            </a:r>
            <a:r>
              <a:rPr lang="en-GB" sz="1200" dirty="0"/>
              <a:t> ();</a:t>
            </a:r>
          </a:p>
          <a:p>
            <a:endParaRPr lang="en-GB" sz="1200" dirty="0"/>
          </a:p>
          <a:p>
            <a:r>
              <a:rPr lang="en-GB" sz="1200" dirty="0"/>
              <a:t>// source-side module instantiation</a:t>
            </a:r>
          </a:p>
          <a:p>
            <a:r>
              <a:rPr lang="en-GB" sz="1200" dirty="0" err="1"/>
              <a:t>src_side_module</a:t>
            </a:r>
            <a:r>
              <a:rPr lang="en-GB" sz="1200" dirty="0"/>
              <a:t>  </a:t>
            </a:r>
            <a:r>
              <a:rPr lang="en-GB" sz="1200" dirty="0" err="1"/>
              <a:t>u_src_side_module</a:t>
            </a:r>
            <a:r>
              <a:rPr lang="en-GB" sz="1200" dirty="0"/>
              <a:t> (</a:t>
            </a:r>
          </a:p>
          <a:p>
            <a:r>
              <a:rPr lang="en-GB" sz="1200" dirty="0"/>
              <a:t>  .</a:t>
            </a:r>
            <a:r>
              <a:rPr lang="en-GB" sz="1200" dirty="0" err="1"/>
              <a:t>clk</a:t>
            </a:r>
            <a:r>
              <a:rPr lang="en-GB" sz="1200" dirty="0"/>
              <a:t>  (</a:t>
            </a:r>
            <a:r>
              <a:rPr lang="en-GB" sz="1200" dirty="0" err="1"/>
              <a:t>clk</a:t>
            </a:r>
            <a:r>
              <a:rPr lang="en-GB" sz="1200" dirty="0"/>
              <a:t>),</a:t>
            </a:r>
          </a:p>
          <a:p>
            <a:r>
              <a:rPr lang="en-GB" sz="1200" dirty="0"/>
              <a:t>  .</a:t>
            </a:r>
            <a:r>
              <a:rPr lang="en-GB" sz="1200" dirty="0" err="1"/>
              <a:t>rstl</a:t>
            </a:r>
            <a:r>
              <a:rPr lang="en-GB" sz="1200" dirty="0"/>
              <a:t> (</a:t>
            </a:r>
            <a:r>
              <a:rPr lang="en-GB" sz="1200" dirty="0" err="1"/>
              <a:t>rstl</a:t>
            </a:r>
            <a:r>
              <a:rPr lang="en-GB" sz="1200" dirty="0"/>
              <a:t>),</a:t>
            </a:r>
          </a:p>
          <a:p>
            <a:r>
              <a:rPr lang="en-GB" sz="1200" dirty="0"/>
              <a:t>  .if(</a:t>
            </a:r>
            <a:r>
              <a:rPr lang="en-GB" sz="1200" dirty="0" err="1"/>
              <a:t>simple_if.src</a:t>
            </a:r>
            <a:r>
              <a:rPr lang="en-GB" sz="1200" dirty="0"/>
              <a:t>)  // .</a:t>
            </a:r>
            <a:r>
              <a:rPr lang="en-GB" sz="1200" dirty="0" err="1"/>
              <a:t>src</a:t>
            </a:r>
            <a:r>
              <a:rPr lang="en-GB" sz="1200" dirty="0"/>
              <a:t> specifies the </a:t>
            </a:r>
            <a:r>
              <a:rPr lang="en-GB" sz="1200" dirty="0" err="1"/>
              <a:t>modport</a:t>
            </a:r>
            <a:endParaRPr lang="en-GB" sz="1200" dirty="0"/>
          </a:p>
          <a:p>
            <a:r>
              <a:rPr lang="en-GB" sz="1200" dirty="0"/>
              <a:t>);</a:t>
            </a:r>
          </a:p>
          <a:p>
            <a:r>
              <a:rPr lang="en-GB" sz="1200" dirty="0" smtClean="0"/>
              <a:t>// </a:t>
            </a:r>
            <a:r>
              <a:rPr lang="en-GB" sz="1200" dirty="0"/>
              <a:t>sink-side module instantiation</a:t>
            </a:r>
          </a:p>
          <a:p>
            <a:r>
              <a:rPr lang="en-GB" sz="1200" dirty="0" err="1"/>
              <a:t>snk_side_module</a:t>
            </a:r>
            <a:r>
              <a:rPr lang="en-GB" sz="1200" dirty="0"/>
              <a:t>  </a:t>
            </a:r>
            <a:r>
              <a:rPr lang="en-GB" sz="1200" dirty="0" err="1"/>
              <a:t>u_snk_side_module</a:t>
            </a:r>
            <a:r>
              <a:rPr lang="en-GB" sz="1200" dirty="0"/>
              <a:t> (</a:t>
            </a:r>
          </a:p>
          <a:p>
            <a:r>
              <a:rPr lang="en-GB" sz="1200" dirty="0"/>
              <a:t>  .</a:t>
            </a:r>
            <a:r>
              <a:rPr lang="en-GB" sz="1200" dirty="0" err="1"/>
              <a:t>clk</a:t>
            </a:r>
            <a:r>
              <a:rPr lang="en-GB" sz="1200" dirty="0"/>
              <a:t>  (</a:t>
            </a:r>
            <a:r>
              <a:rPr lang="en-GB" sz="1200" dirty="0" err="1"/>
              <a:t>clk</a:t>
            </a:r>
            <a:r>
              <a:rPr lang="en-GB" sz="1200" dirty="0"/>
              <a:t>),</a:t>
            </a:r>
          </a:p>
          <a:p>
            <a:r>
              <a:rPr lang="en-GB" sz="1200" dirty="0"/>
              <a:t>  .</a:t>
            </a:r>
            <a:r>
              <a:rPr lang="en-GB" sz="1200" dirty="0" err="1"/>
              <a:t>rstl</a:t>
            </a:r>
            <a:r>
              <a:rPr lang="en-GB" sz="1200" dirty="0"/>
              <a:t> (</a:t>
            </a:r>
            <a:r>
              <a:rPr lang="en-GB" sz="1200" dirty="0" err="1"/>
              <a:t>rstl</a:t>
            </a:r>
            <a:r>
              <a:rPr lang="en-GB" sz="1200" dirty="0"/>
              <a:t>),</a:t>
            </a:r>
          </a:p>
          <a:p>
            <a:r>
              <a:rPr lang="en-GB" sz="1200" dirty="0"/>
              <a:t>  .if(</a:t>
            </a:r>
            <a:r>
              <a:rPr lang="en-GB" sz="1200" dirty="0" err="1"/>
              <a:t>simple_if.snk</a:t>
            </a:r>
            <a:r>
              <a:rPr lang="en-GB" sz="1200" dirty="0"/>
              <a:t>)  // .</a:t>
            </a:r>
            <a:r>
              <a:rPr lang="en-GB" sz="1200" dirty="0" err="1"/>
              <a:t>snk</a:t>
            </a:r>
            <a:r>
              <a:rPr lang="en-GB" sz="1200" dirty="0"/>
              <a:t> specifies the </a:t>
            </a:r>
            <a:r>
              <a:rPr lang="en-GB" sz="1200" dirty="0" err="1"/>
              <a:t>modport</a:t>
            </a:r>
            <a:endParaRPr lang="en-GB" sz="1200" dirty="0"/>
          </a:p>
          <a:p>
            <a:r>
              <a:rPr lang="en-GB" sz="1200" dirty="0"/>
              <a:t>);</a:t>
            </a:r>
          </a:p>
          <a:p>
            <a:r>
              <a:rPr lang="en-GB" sz="1200" dirty="0" err="1" smtClean="0"/>
              <a:t>endmodule</a:t>
            </a:r>
            <a:endParaRPr lang="en-GB" sz="1200" dirty="0"/>
          </a:p>
        </p:txBody>
      </p:sp>
    </p:spTree>
    <p:extLst>
      <p:ext uri="{BB962C8B-B14F-4D97-AF65-F5344CB8AC3E}">
        <p14:creationId xmlns:p14="http://schemas.microsoft.com/office/powerpoint/2010/main" val="4285860016"/>
      </p:ext>
    </p:extLst>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56</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Threads</a:t>
            </a:r>
          </a:p>
        </p:txBody>
      </p:sp>
      <p:sp>
        <p:nvSpPr>
          <p:cNvPr id="2" name="Content Placeholder 1"/>
          <p:cNvSpPr>
            <a:spLocks noGrp="1"/>
          </p:cNvSpPr>
          <p:nvPr>
            <p:ph idx="1"/>
          </p:nvPr>
        </p:nvSpPr>
        <p:spPr/>
        <p:txBody>
          <a:bodyPr/>
          <a:lstStyle/>
          <a:p>
            <a:r>
              <a:rPr lang="en-US" sz="2000" dirty="0"/>
              <a:t>In real hardware, the sequential logic is activated on clock edges, whereas combinational logic is constantly changing when any inputs change. All this parallel activity is simulated in Verilog RTL using initial and always blocks, plus the occasional gate and continuous assignment statement. To stimulate and check these blocks, your </a:t>
            </a:r>
            <a:r>
              <a:rPr lang="en-US" sz="2000" dirty="0" err="1"/>
              <a:t>testbench</a:t>
            </a:r>
            <a:r>
              <a:rPr lang="en-US" sz="2000" dirty="0"/>
              <a:t> uses many threads of execution, all running in parallel.</a:t>
            </a:r>
          </a:p>
          <a:p>
            <a:r>
              <a:rPr lang="en-US" sz="2000" dirty="0" smtClean="0"/>
              <a:t> </a:t>
            </a:r>
            <a:r>
              <a:rPr lang="en-US" sz="2000" dirty="0"/>
              <a:t>Classic Verilog has two ways of grouping statements - with </a:t>
            </a:r>
            <a:r>
              <a:rPr lang="en-US" sz="2000" i="1" dirty="0"/>
              <a:t>begin ... end</a:t>
            </a:r>
            <a:r>
              <a:rPr lang="en-US" sz="2000" dirty="0"/>
              <a:t> or </a:t>
            </a:r>
            <a:r>
              <a:rPr lang="en-US" sz="2000" i="1" dirty="0"/>
              <a:t>fork ... join</a:t>
            </a:r>
            <a:r>
              <a:rPr lang="en-US" sz="2000" dirty="0"/>
              <a:t>. Statements in a </a:t>
            </a:r>
            <a:r>
              <a:rPr lang="en-US" sz="2000" i="1" dirty="0"/>
              <a:t>begin ... end </a:t>
            </a:r>
            <a:r>
              <a:rPr lang="en-US" sz="2000" dirty="0"/>
              <a:t>run sequentially, whereas those in a </a:t>
            </a:r>
            <a:r>
              <a:rPr lang="en-US" sz="2000" i="1" dirty="0"/>
              <a:t>fork ... join </a:t>
            </a:r>
            <a:r>
              <a:rPr lang="en-US" sz="2000" dirty="0"/>
              <a:t>execute in parallel. </a:t>
            </a:r>
          </a:p>
          <a:p>
            <a:r>
              <a:rPr lang="en-US" sz="2000" dirty="0"/>
              <a:t>SV introduces two new ways to create threads - with the </a:t>
            </a:r>
            <a:r>
              <a:rPr lang="en-US" sz="2000" i="1" dirty="0"/>
              <a:t>fork ... </a:t>
            </a:r>
            <a:r>
              <a:rPr lang="en-US" sz="2000" i="1" dirty="0" err="1"/>
              <a:t>join_none</a:t>
            </a:r>
            <a:r>
              <a:rPr lang="en-US" sz="2000" dirty="0"/>
              <a:t> and </a:t>
            </a:r>
            <a:r>
              <a:rPr lang="en-US" sz="2000" i="1" dirty="0"/>
              <a:t>fork ... </a:t>
            </a:r>
            <a:r>
              <a:rPr lang="en-US" sz="2000" i="1" dirty="0" err="1"/>
              <a:t>join_any</a:t>
            </a:r>
            <a:r>
              <a:rPr lang="en-US" sz="2000" dirty="0"/>
              <a:t> statements.</a:t>
            </a:r>
          </a:p>
          <a:p>
            <a:pPr marL="0" indent="0">
              <a:buNone/>
            </a:pPr>
            <a:endParaRPr lang="en-US" sz="2000" dirty="0" smtClean="0"/>
          </a:p>
          <a:p>
            <a:endParaRPr lang="en-US" sz="2000" dirty="0" smtClean="0"/>
          </a:p>
          <a:p>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spTree>
    <p:extLst>
      <p:ext uri="{BB962C8B-B14F-4D97-AF65-F5344CB8AC3E}">
        <p14:creationId xmlns:p14="http://schemas.microsoft.com/office/powerpoint/2010/main" val="3316875677"/>
      </p:ext>
    </p:extLst>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57</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Threads</a:t>
            </a:r>
          </a:p>
        </p:txBody>
      </p:sp>
      <p:sp>
        <p:nvSpPr>
          <p:cNvPr id="2" name="Content Placeholder 1"/>
          <p:cNvSpPr>
            <a:spLocks noGrp="1"/>
          </p:cNvSpPr>
          <p:nvPr>
            <p:ph idx="1"/>
          </p:nvPr>
        </p:nvSpPr>
        <p:spPr/>
        <p:txBody>
          <a:bodyPr/>
          <a:lstStyle/>
          <a:p>
            <a:r>
              <a:rPr lang="en-US" sz="2000" dirty="0"/>
              <a:t>You have many verification components in a </a:t>
            </a:r>
            <a:r>
              <a:rPr lang="en-US" sz="2000" dirty="0" err="1"/>
              <a:t>testbench</a:t>
            </a:r>
            <a:r>
              <a:rPr lang="en-US" sz="2000" dirty="0"/>
              <a:t> and they are all required to run various tasks concurrently. They are all spawned off as separate threads via fork ... join. For example, a checker can spawn different tasks in parallel to capture and validate data originating from different parts of the </a:t>
            </a:r>
            <a:r>
              <a:rPr lang="en-US" sz="2000" dirty="0" err="1" smtClean="0"/>
              <a:t>testbench</a:t>
            </a:r>
            <a:r>
              <a:rPr lang="en-US" sz="2000" dirty="0" smtClean="0"/>
              <a:t>.</a:t>
            </a:r>
            <a:endParaRPr lang="en-US" sz="2000" dirty="0"/>
          </a:p>
          <a:p>
            <a:pPr marL="0" indent="0">
              <a:buNone/>
            </a:pPr>
            <a:r>
              <a:rPr lang="en-US" sz="2000" dirty="0" smtClean="0"/>
              <a:t> </a:t>
            </a:r>
          </a:p>
          <a:p>
            <a:endParaRPr lang="en-US" sz="2000" dirty="0" smtClean="0"/>
          </a:p>
          <a:p>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pic>
        <p:nvPicPr>
          <p:cNvPr id="6" name="Content Placeholder 10"/>
          <p:cNvPicPr>
            <a:picLocks noChangeAspect="1"/>
          </p:cNvPicPr>
          <p:nvPr/>
        </p:nvPicPr>
        <p:blipFill>
          <a:blip r:embed="rId3"/>
          <a:stretch>
            <a:fillRect/>
          </a:stretch>
        </p:blipFill>
        <p:spPr bwMode="auto">
          <a:xfrm>
            <a:off x="1143000" y="3067050"/>
            <a:ext cx="7143750" cy="3028950"/>
          </a:xfrm>
          <a:prstGeom prst="rect">
            <a:avLst/>
          </a:prstGeom>
          <a:noFill/>
          <a:ln w="9525">
            <a:noFill/>
            <a:miter lim="800000"/>
            <a:headEnd/>
            <a:tailEnd/>
          </a:ln>
        </p:spPr>
      </p:pic>
    </p:spTree>
    <p:extLst>
      <p:ext uri="{BB962C8B-B14F-4D97-AF65-F5344CB8AC3E}">
        <p14:creationId xmlns:p14="http://schemas.microsoft.com/office/powerpoint/2010/main" val="3704668143"/>
      </p:ext>
    </p:extLst>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58</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Mailbox</a:t>
            </a:r>
          </a:p>
        </p:txBody>
      </p:sp>
      <p:sp>
        <p:nvSpPr>
          <p:cNvPr id="2" name="Content Placeholder 1"/>
          <p:cNvSpPr>
            <a:spLocks noGrp="1"/>
          </p:cNvSpPr>
          <p:nvPr>
            <p:ph idx="1"/>
          </p:nvPr>
        </p:nvSpPr>
        <p:spPr/>
        <p:txBody>
          <a:bodyPr/>
          <a:lstStyle/>
          <a:p>
            <a:r>
              <a:rPr lang="en-US" sz="2000" dirty="0"/>
              <a:t>Perhaps one class needs to create many transactions and pass them to another class. How do you pass information between two threads</a:t>
            </a:r>
            <a:r>
              <a:rPr lang="en-US" sz="2000" dirty="0" smtClean="0"/>
              <a:t>?</a:t>
            </a:r>
          </a:p>
          <a:p>
            <a:r>
              <a:rPr lang="en-US" sz="2000" dirty="0"/>
              <a:t>The solution is a </a:t>
            </a:r>
            <a:r>
              <a:rPr lang="en-US" sz="2000" dirty="0" err="1"/>
              <a:t>SystemVerilog</a:t>
            </a:r>
            <a:r>
              <a:rPr lang="en-US" sz="2000" dirty="0"/>
              <a:t> mailbox. From a hardware point of view, the easiest way to think about a mailbox is that it is just a FIFO, with a source and sink. The source puts data into the mailbox and the sink gets values from the mailbox.</a:t>
            </a:r>
          </a:p>
          <a:p>
            <a:r>
              <a:rPr lang="en-US" sz="2000" dirty="0"/>
              <a:t>A mailbox is an object and thus has to be instantiated by calling the new function.</a:t>
            </a:r>
          </a:p>
          <a:p>
            <a:r>
              <a:rPr lang="en-US" sz="2000" dirty="0"/>
              <a:t>You put data into a mailbox with the </a:t>
            </a:r>
            <a:r>
              <a:rPr lang="en-US" sz="2000" i="1" dirty="0"/>
              <a:t>put</a:t>
            </a:r>
            <a:r>
              <a:rPr lang="en-US" sz="2000" dirty="0"/>
              <a:t> task and remove it with the </a:t>
            </a:r>
            <a:r>
              <a:rPr lang="en-US" sz="2000" i="1" dirty="0"/>
              <a:t>get</a:t>
            </a:r>
            <a:r>
              <a:rPr lang="en-US" sz="2000" dirty="0"/>
              <a:t> task. A </a:t>
            </a:r>
            <a:r>
              <a:rPr lang="en-US" sz="2000" i="1" dirty="0"/>
              <a:t>put</a:t>
            </a:r>
            <a:r>
              <a:rPr lang="en-US" sz="2000" dirty="0"/>
              <a:t> can block if the mailbox is full and a </a:t>
            </a:r>
            <a:r>
              <a:rPr lang="en-US" sz="2000" i="1" dirty="0"/>
              <a:t>get</a:t>
            </a:r>
            <a:r>
              <a:rPr lang="en-US" sz="2000" dirty="0"/>
              <a:t> blocks if it is empty. The </a:t>
            </a:r>
            <a:r>
              <a:rPr lang="en-US" sz="2000" i="1" dirty="0"/>
              <a:t>peek</a:t>
            </a:r>
            <a:r>
              <a:rPr lang="en-US" sz="2000" dirty="0"/>
              <a:t> task gets a copy of the data in the mailbox but does not remove it.</a:t>
            </a:r>
          </a:p>
          <a:p>
            <a:endParaRPr lang="en-US" sz="2000" dirty="0"/>
          </a:p>
          <a:p>
            <a:pPr marL="0" indent="0">
              <a:buNone/>
            </a:pPr>
            <a:r>
              <a:rPr lang="en-US" sz="2000" dirty="0" smtClean="0"/>
              <a:t> </a:t>
            </a:r>
          </a:p>
          <a:p>
            <a:endParaRPr lang="en-US" sz="2000" dirty="0" smtClean="0"/>
          </a:p>
          <a:p>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spTree>
    <p:extLst>
      <p:ext uri="{BB962C8B-B14F-4D97-AF65-F5344CB8AC3E}">
        <p14:creationId xmlns:p14="http://schemas.microsoft.com/office/powerpoint/2010/main" val="2180054144"/>
      </p:ext>
    </p:extLst>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59</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Randomization</a:t>
            </a:r>
            <a:endParaRPr lang="en-US" sz="3200" dirty="0" smtClean="0"/>
          </a:p>
        </p:txBody>
      </p:sp>
      <p:sp>
        <p:nvSpPr>
          <p:cNvPr id="9" name="TextBox 8"/>
          <p:cNvSpPr txBox="1"/>
          <p:nvPr/>
        </p:nvSpPr>
        <p:spPr>
          <a:xfrm>
            <a:off x="2235143" y="1219200"/>
            <a:ext cx="4673714" cy="4770537"/>
          </a:xfrm>
          <a:prstGeom prst="rect">
            <a:avLst/>
          </a:prstGeom>
          <a:solidFill>
            <a:schemeClr val="bg1"/>
          </a:solidFill>
          <a:ln>
            <a:solidFill>
              <a:schemeClr val="bg1"/>
            </a:solidFill>
          </a:ln>
        </p:spPr>
        <p:txBody>
          <a:bodyPr wrap="square" rtlCol="0">
            <a:spAutoFit/>
          </a:bodyPr>
          <a:lstStyle/>
          <a:p>
            <a:r>
              <a:rPr lang="en-US" sz="2000" dirty="0"/>
              <a:t>class Packet;</a:t>
            </a:r>
          </a:p>
          <a:p>
            <a:r>
              <a:rPr lang="en-US" sz="2000" dirty="0"/>
              <a:t>    rand bit [31:0] </a:t>
            </a:r>
            <a:r>
              <a:rPr lang="en-US" sz="2000" dirty="0" err="1"/>
              <a:t>src</a:t>
            </a:r>
            <a:r>
              <a:rPr lang="en-US" sz="2000" dirty="0"/>
              <a:t>, </a:t>
            </a:r>
            <a:r>
              <a:rPr lang="en-US" sz="2000" dirty="0" err="1"/>
              <a:t>dst</a:t>
            </a:r>
            <a:r>
              <a:rPr lang="en-US" sz="2000" dirty="0"/>
              <a:t>, data[8];</a:t>
            </a:r>
          </a:p>
          <a:p>
            <a:r>
              <a:rPr lang="en-US" sz="2000" dirty="0"/>
              <a:t>    </a:t>
            </a:r>
            <a:r>
              <a:rPr lang="en-US" sz="2000" dirty="0" err="1"/>
              <a:t>randc</a:t>
            </a:r>
            <a:r>
              <a:rPr lang="en-US" sz="2000" dirty="0"/>
              <a:t> bit [7:0] kind;</a:t>
            </a:r>
          </a:p>
          <a:p>
            <a:r>
              <a:rPr lang="en-US" sz="2000" dirty="0"/>
              <a:t>    constraint c {</a:t>
            </a:r>
            <a:r>
              <a:rPr lang="en-US" sz="2000" dirty="0" err="1"/>
              <a:t>src</a:t>
            </a:r>
            <a:r>
              <a:rPr lang="en-US" sz="2000" dirty="0"/>
              <a:t> &gt; 10; </a:t>
            </a:r>
            <a:r>
              <a:rPr lang="en-US" sz="2000" dirty="0" err="1"/>
              <a:t>src</a:t>
            </a:r>
            <a:r>
              <a:rPr lang="en-US" sz="2000" dirty="0"/>
              <a:t> &lt; 15; }</a:t>
            </a:r>
          </a:p>
          <a:p>
            <a:r>
              <a:rPr lang="en-US" sz="2000" dirty="0" err="1"/>
              <a:t>endclass</a:t>
            </a:r>
            <a:endParaRPr lang="en-US" sz="2000" dirty="0"/>
          </a:p>
          <a:p>
            <a:r>
              <a:rPr lang="en-US" sz="2000" dirty="0"/>
              <a:t>Packet p;</a:t>
            </a:r>
          </a:p>
          <a:p>
            <a:r>
              <a:rPr lang="en-US" sz="2000" dirty="0"/>
              <a:t>initial begin</a:t>
            </a:r>
          </a:p>
          <a:p>
            <a:r>
              <a:rPr lang="en-US" sz="2000" dirty="0"/>
              <a:t>    p = </a:t>
            </a:r>
            <a:r>
              <a:rPr lang="en-US" sz="2000" i="1" dirty="0"/>
              <a:t>new();</a:t>
            </a:r>
          </a:p>
          <a:p>
            <a:r>
              <a:rPr lang="en-US" sz="2000" dirty="0"/>
              <a:t>    if (!</a:t>
            </a:r>
            <a:r>
              <a:rPr lang="en-US" sz="2000" dirty="0" err="1"/>
              <a:t>p.randomize</a:t>
            </a:r>
            <a:r>
              <a:rPr lang="en-US" sz="2000" dirty="0"/>
              <a:t>())</a:t>
            </a:r>
          </a:p>
          <a:p>
            <a:r>
              <a:rPr lang="en-US" sz="2000" dirty="0"/>
              <a:t>         $display("Packet::randomize Successful");   </a:t>
            </a:r>
          </a:p>
          <a:p>
            <a:r>
              <a:rPr lang="en-US" sz="2000" dirty="0"/>
              <a:t>    else $display("Packet::randomize failed");</a:t>
            </a:r>
          </a:p>
          <a:p>
            <a:r>
              <a:rPr lang="en-US" sz="2000" dirty="0"/>
              <a:t>end</a:t>
            </a:r>
          </a:p>
          <a:p>
            <a:endParaRPr lang="en-US" dirty="0"/>
          </a:p>
        </p:txBody>
      </p:sp>
    </p:spTree>
    <p:extLst>
      <p:ext uri="{BB962C8B-B14F-4D97-AF65-F5344CB8AC3E}">
        <p14:creationId xmlns:p14="http://schemas.microsoft.com/office/powerpoint/2010/main" val="2799480099"/>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Distinction Between V and SV</a:t>
            </a:r>
            <a:endParaRPr lang="en-US"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6</a:t>
            </a:fld>
            <a:endParaRPr lang="en-US"/>
          </a:p>
        </p:txBody>
      </p:sp>
      <p:sp>
        <p:nvSpPr>
          <p:cNvPr id="6" name="Content Placeholder 2"/>
          <p:cNvSpPr>
            <a:spLocks noGrp="1"/>
          </p:cNvSpPr>
          <p:nvPr>
            <p:ph sz="half" idx="1"/>
          </p:nvPr>
        </p:nvSpPr>
        <p:spPr>
          <a:xfrm>
            <a:off x="523205" y="1488767"/>
            <a:ext cx="3820195" cy="4346390"/>
          </a:xfrm>
        </p:spPr>
        <p:txBody>
          <a:bodyPr>
            <a:normAutofit/>
          </a:bodyPr>
          <a:lstStyle/>
          <a:p>
            <a:r>
              <a:rPr lang="en-US" sz="1200" dirty="0"/>
              <a:t>Verilog is a HDL(Hardware Description Language).</a:t>
            </a:r>
          </a:p>
          <a:p>
            <a:r>
              <a:rPr lang="en-US" sz="1200" dirty="0"/>
              <a:t>Verilog has mainly 2 data types </a:t>
            </a:r>
            <a:r>
              <a:rPr lang="en-US" sz="1200" dirty="0" err="1"/>
              <a:t>Reg</a:t>
            </a:r>
            <a:r>
              <a:rPr lang="en-US" sz="1200" dirty="0"/>
              <a:t> and Wire which are 4 valued logic 0,1,X,Z.</a:t>
            </a:r>
          </a:p>
          <a:p>
            <a:r>
              <a:rPr lang="en-US" sz="1200" dirty="0"/>
              <a:t>Verilog has a single always block for implementation of combinational and sequential logic.</a:t>
            </a:r>
          </a:p>
          <a:p>
            <a:r>
              <a:rPr lang="en-US" sz="1200" dirty="0"/>
              <a:t>Verilog does not have interface construct.</a:t>
            </a:r>
          </a:p>
          <a:p>
            <a:r>
              <a:rPr lang="en-US" sz="1200" dirty="0"/>
              <a:t>Verilog uses module level </a:t>
            </a:r>
            <a:r>
              <a:rPr lang="en-US" sz="1200" dirty="0" err="1"/>
              <a:t>testbench</a:t>
            </a:r>
            <a:r>
              <a:rPr lang="en-US" sz="1200" dirty="0"/>
              <a:t>.</a:t>
            </a:r>
          </a:p>
          <a:p>
            <a:r>
              <a:rPr lang="en-US" sz="1200" dirty="0"/>
              <a:t>Verilog does not have Coverage and Assertion features.</a:t>
            </a:r>
            <a:endParaRPr lang="en-GB" sz="1200" dirty="0"/>
          </a:p>
        </p:txBody>
      </p:sp>
      <p:sp>
        <p:nvSpPr>
          <p:cNvPr id="7" name="Content Placeholder 3"/>
          <p:cNvSpPr txBox="1">
            <a:spLocks/>
          </p:cNvSpPr>
          <p:nvPr/>
        </p:nvSpPr>
        <p:spPr>
          <a:xfrm>
            <a:off x="4648200" y="1301523"/>
            <a:ext cx="3810000" cy="4768357"/>
          </a:xfrm>
          <a:prstGeom prst="rect">
            <a:avLst/>
          </a:prstGeom>
        </p:spPr>
        <p:txBody>
          <a:bodyPr>
            <a:normAutofit fontScale="92500"/>
          </a:bodyPr>
          <a:lstStyle>
            <a:lvl1pPr marL="455613" indent="-455613" algn="l" rtl="0" eaLnBrk="0" fontAlgn="base" hangingPunct="0">
              <a:spcBef>
                <a:spcPct val="20000"/>
              </a:spcBef>
              <a:spcAft>
                <a:spcPct val="0"/>
              </a:spcAft>
              <a:buFont typeface="Wingdings" pitchFamily="2" charset="2"/>
              <a:buChar char="q"/>
              <a:defRPr sz="2400">
                <a:solidFill>
                  <a:schemeClr val="tx1"/>
                </a:solidFill>
                <a:latin typeface="+mn-lt"/>
                <a:ea typeface="+mn-ea"/>
                <a:cs typeface="+mn-cs"/>
              </a:defRPr>
            </a:lvl1pPr>
            <a:lvl2pPr marL="855663" indent="-285750" algn="l" rtl="0" eaLnBrk="0" fontAlgn="base" hangingPunct="0">
              <a:spcBef>
                <a:spcPct val="20000"/>
              </a:spcBef>
              <a:spcAft>
                <a:spcPct val="0"/>
              </a:spcAft>
              <a:buChar char="–"/>
              <a:defRPr sz="2400">
                <a:solidFill>
                  <a:schemeClr val="tx1"/>
                </a:solidFill>
                <a:latin typeface="+mn-lt"/>
              </a:defRPr>
            </a:lvl2pPr>
            <a:lvl3pPr marL="1198563"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1300" kern="0" dirty="0" err="1" smtClean="0"/>
              <a:t>SystemVerilog</a:t>
            </a:r>
            <a:r>
              <a:rPr lang="en-US" sz="1300" kern="0" dirty="0" smtClean="0"/>
              <a:t>(SV) is both a HDL and HVL</a:t>
            </a:r>
          </a:p>
          <a:p>
            <a:r>
              <a:rPr lang="en-US" sz="1300" kern="0" dirty="0" smtClean="0"/>
              <a:t>(Hardware Verification Language),so combined termed as HDVL.</a:t>
            </a:r>
          </a:p>
          <a:p>
            <a:r>
              <a:rPr lang="en-US" sz="1300" kern="0" dirty="0" smtClean="0"/>
              <a:t>SV is enriched with wide variety of data type like </a:t>
            </a:r>
            <a:r>
              <a:rPr lang="en-US" sz="1300" kern="0" dirty="0" err="1" smtClean="0"/>
              <a:t>int</a:t>
            </a:r>
            <a:r>
              <a:rPr lang="en-US" sz="1300" kern="0" dirty="0" smtClean="0"/>
              <a:t>, </a:t>
            </a:r>
            <a:r>
              <a:rPr lang="en-US" sz="1300" kern="0" dirty="0" err="1" smtClean="0"/>
              <a:t>shortint</a:t>
            </a:r>
            <a:r>
              <a:rPr lang="en-US" sz="1300" kern="0" dirty="0" smtClean="0"/>
              <a:t>, </a:t>
            </a:r>
            <a:r>
              <a:rPr lang="en-US" sz="1300" kern="0" dirty="0" err="1" smtClean="0"/>
              <a:t>longint</a:t>
            </a:r>
            <a:r>
              <a:rPr lang="en-US" sz="1300" kern="0" dirty="0" smtClean="0"/>
              <a:t>, logic, bit, real, </a:t>
            </a:r>
            <a:r>
              <a:rPr lang="en-US" sz="1300" kern="0" dirty="0" err="1" smtClean="0"/>
              <a:t>realtime</a:t>
            </a:r>
            <a:r>
              <a:rPr lang="en-US" sz="1300" kern="0" dirty="0" smtClean="0"/>
              <a:t>, </a:t>
            </a:r>
            <a:r>
              <a:rPr lang="en-US" sz="1300" kern="0" dirty="0" err="1" smtClean="0"/>
              <a:t>reg</a:t>
            </a:r>
            <a:r>
              <a:rPr lang="en-US" sz="1300" kern="0" dirty="0" smtClean="0"/>
              <a:t>, user defined data type etc. which are both combination of 4 and 2 valued logic.</a:t>
            </a:r>
          </a:p>
          <a:p>
            <a:r>
              <a:rPr lang="en-US" sz="1300" kern="0" dirty="0" smtClean="0"/>
              <a:t>SV uses </a:t>
            </a:r>
            <a:r>
              <a:rPr lang="en-US" sz="1300" kern="0" dirty="0" err="1" smtClean="0"/>
              <a:t>always_ff</a:t>
            </a:r>
            <a:r>
              <a:rPr lang="en-US" sz="1300" kern="0" dirty="0" smtClean="0"/>
              <a:t>, </a:t>
            </a:r>
            <a:r>
              <a:rPr lang="en-US" sz="1300" kern="0" dirty="0" err="1" smtClean="0"/>
              <a:t>always_comb</a:t>
            </a:r>
            <a:r>
              <a:rPr lang="en-US" sz="1300" kern="0" dirty="0" smtClean="0"/>
              <a:t>, </a:t>
            </a:r>
            <a:r>
              <a:rPr lang="en-US" sz="1300" kern="0" dirty="0" err="1" smtClean="0"/>
              <a:t>always_latch</a:t>
            </a:r>
            <a:r>
              <a:rPr lang="en-US" sz="1300" kern="0" dirty="0" smtClean="0"/>
              <a:t> construct for use of different logic.</a:t>
            </a:r>
          </a:p>
          <a:p>
            <a:r>
              <a:rPr lang="en-US" sz="1300" kern="0" dirty="0" smtClean="0"/>
              <a:t>SV uses interface construct which is used for bunching of all the signals along with clocking block which is used for synchronization unlike Verilog in which instantiation with the DUT becomes tedious because of large number of signals.</a:t>
            </a:r>
          </a:p>
          <a:p>
            <a:r>
              <a:rPr lang="en-US" sz="1300" kern="0" dirty="0" smtClean="0"/>
              <a:t>SV uses Class based </a:t>
            </a:r>
            <a:r>
              <a:rPr lang="en-US" sz="1300" kern="0" dirty="0" err="1" smtClean="0"/>
              <a:t>testbench</a:t>
            </a:r>
            <a:r>
              <a:rPr lang="en-US" sz="1300" kern="0" dirty="0" smtClean="0"/>
              <a:t> which is dynamic in nature.</a:t>
            </a:r>
          </a:p>
          <a:p>
            <a:r>
              <a:rPr lang="en-US" sz="1300" kern="0" dirty="0" smtClean="0"/>
              <a:t>Features like Functional Coverage, SV assertions and constraint random verification can only be possible with SV which helps in debugging purpose and to discover uncover bugs</a:t>
            </a:r>
          </a:p>
          <a:p>
            <a:endParaRPr lang="en-US" sz="1800" kern="0" dirty="0" smtClean="0"/>
          </a:p>
          <a:p>
            <a:endParaRPr lang="en-US" sz="1800" kern="0" dirty="0" smtClean="0"/>
          </a:p>
          <a:p>
            <a:endParaRPr lang="en-US" sz="1800" kern="0" dirty="0" smtClean="0"/>
          </a:p>
          <a:p>
            <a:endParaRPr lang="en-US" sz="1800" kern="0" dirty="0" smtClean="0"/>
          </a:p>
          <a:p>
            <a:pPr marL="0" indent="0">
              <a:buFont typeface="Wingdings" pitchFamily="2" charset="2"/>
              <a:buNone/>
            </a:pPr>
            <a:endParaRPr lang="en-GB" sz="1800" kern="0" dirty="0"/>
          </a:p>
        </p:txBody>
      </p:sp>
    </p:spTree>
    <p:extLst>
      <p:ext uri="{BB962C8B-B14F-4D97-AF65-F5344CB8AC3E}">
        <p14:creationId xmlns:p14="http://schemas.microsoft.com/office/powerpoint/2010/main" val="1665229214"/>
      </p:ext>
    </p:extLst>
  </p:cSld>
  <p:clrMapOvr>
    <a:masterClrMapping/>
  </p:clrMapOvr>
  <p:transition>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60</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Event</a:t>
            </a:r>
            <a:endParaRPr lang="en-US" sz="3200" dirty="0" smtClean="0"/>
          </a:p>
        </p:txBody>
      </p:sp>
      <p:sp>
        <p:nvSpPr>
          <p:cNvPr id="2" name="Content Placeholder 1"/>
          <p:cNvSpPr>
            <a:spLocks noGrp="1"/>
          </p:cNvSpPr>
          <p:nvPr>
            <p:ph idx="1"/>
          </p:nvPr>
        </p:nvSpPr>
        <p:spPr/>
        <p:txBody>
          <a:bodyPr/>
          <a:lstStyle/>
          <a:p>
            <a:r>
              <a:rPr lang="en-US" sz="2000" dirty="0"/>
              <a:t>An event is used to synchronize threads. A thread waits for an event with the @ operator. This operator is edge sensitive, and so it always blocks, waiting for the event to change. Another thread triggers the event with the -&gt; operator, unblocking the first thread.</a:t>
            </a:r>
          </a:p>
          <a:p>
            <a:endParaRPr lang="en-US" sz="2000" dirty="0"/>
          </a:p>
          <a:p>
            <a:pPr marL="0" indent="0">
              <a:buNone/>
            </a:pPr>
            <a:r>
              <a:rPr lang="en-US" sz="2000" dirty="0" smtClean="0"/>
              <a:t> </a:t>
            </a:r>
          </a:p>
          <a:p>
            <a:endParaRPr lang="en-US" sz="2000" dirty="0" smtClean="0"/>
          </a:p>
          <a:p>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sp>
        <p:nvSpPr>
          <p:cNvPr id="6" name="TextBox 5"/>
          <p:cNvSpPr txBox="1"/>
          <p:nvPr/>
        </p:nvSpPr>
        <p:spPr>
          <a:xfrm>
            <a:off x="1078373" y="2839941"/>
            <a:ext cx="3407197" cy="3046988"/>
          </a:xfrm>
          <a:prstGeom prst="rect">
            <a:avLst/>
          </a:prstGeom>
          <a:solidFill>
            <a:schemeClr val="bg1"/>
          </a:solidFill>
          <a:ln>
            <a:solidFill>
              <a:schemeClr val="accent1"/>
            </a:solidFill>
          </a:ln>
        </p:spPr>
        <p:txBody>
          <a:bodyPr wrap="square" rtlCol="0">
            <a:spAutoFit/>
          </a:bodyPr>
          <a:lstStyle/>
          <a:p>
            <a:r>
              <a:rPr lang="en-US" sz="1200" dirty="0"/>
              <a:t>event e1, e2;</a:t>
            </a:r>
          </a:p>
          <a:p>
            <a:r>
              <a:rPr lang="en-US" sz="1200" dirty="0"/>
              <a:t>initial begin</a:t>
            </a:r>
          </a:p>
          <a:p>
            <a:r>
              <a:rPr lang="en-US" sz="1200" dirty="0"/>
              <a:t>    $display("@%0t: 1: before trigger", $time);</a:t>
            </a:r>
          </a:p>
          <a:p>
            <a:r>
              <a:rPr lang="en-US" sz="1200" dirty="0"/>
              <a:t>    -&gt; e1;     @e2;</a:t>
            </a:r>
          </a:p>
          <a:p>
            <a:r>
              <a:rPr lang="en-US" sz="1200" dirty="0"/>
              <a:t>    $display(R@%0t: 1: after trigger H , $time);</a:t>
            </a:r>
          </a:p>
          <a:p>
            <a:r>
              <a:rPr lang="en-US" sz="1200" dirty="0"/>
              <a:t>end</a:t>
            </a:r>
          </a:p>
          <a:p>
            <a:r>
              <a:rPr lang="en-US" sz="1200" dirty="0"/>
              <a:t>initial begin</a:t>
            </a:r>
          </a:p>
          <a:p>
            <a:r>
              <a:rPr lang="en-US" sz="1200" dirty="0"/>
              <a:t>    $display ("@%0t: 2: before trigger", $time);</a:t>
            </a:r>
          </a:p>
          <a:p>
            <a:r>
              <a:rPr lang="en-US" sz="1200" dirty="0"/>
              <a:t>    -&gt; e2;    @e1;</a:t>
            </a:r>
          </a:p>
          <a:p>
            <a:r>
              <a:rPr lang="en-US" sz="1200" dirty="0"/>
              <a:t>    $display ("@%0t: 2: after trigger", $time);</a:t>
            </a:r>
          </a:p>
          <a:p>
            <a:r>
              <a:rPr lang="en-US" sz="1200" dirty="0"/>
              <a:t>end</a:t>
            </a:r>
          </a:p>
          <a:p>
            <a:r>
              <a:rPr lang="en-US" sz="1200" b="1" dirty="0"/>
              <a:t>Output from blocking on an event</a:t>
            </a:r>
          </a:p>
          <a:p>
            <a:r>
              <a:rPr lang="en-US" sz="1200" dirty="0"/>
              <a:t>@0: 1: before trigger</a:t>
            </a:r>
          </a:p>
          <a:p>
            <a:r>
              <a:rPr lang="en-US" sz="1200" dirty="0"/>
              <a:t>@0: 2: before trigger</a:t>
            </a:r>
          </a:p>
          <a:p>
            <a:r>
              <a:rPr lang="en-US" sz="1200" dirty="0"/>
              <a:t>@0: 1: after trigger</a:t>
            </a:r>
          </a:p>
          <a:p>
            <a:endParaRPr lang="en-US" sz="1200" dirty="0"/>
          </a:p>
        </p:txBody>
      </p:sp>
      <p:sp>
        <p:nvSpPr>
          <p:cNvPr id="7" name="TextBox 6"/>
          <p:cNvSpPr txBox="1"/>
          <p:nvPr/>
        </p:nvSpPr>
        <p:spPr>
          <a:xfrm>
            <a:off x="5029200" y="2839941"/>
            <a:ext cx="3429000" cy="3046988"/>
          </a:xfrm>
          <a:prstGeom prst="rect">
            <a:avLst/>
          </a:prstGeom>
          <a:solidFill>
            <a:schemeClr val="bg1"/>
          </a:solidFill>
          <a:ln>
            <a:solidFill>
              <a:schemeClr val="accent1"/>
            </a:solidFill>
          </a:ln>
        </p:spPr>
        <p:txBody>
          <a:bodyPr wrap="square" rtlCol="0">
            <a:spAutoFit/>
          </a:bodyPr>
          <a:lstStyle/>
          <a:p>
            <a:r>
              <a:rPr lang="en-US" sz="1200" dirty="0"/>
              <a:t>event e1, e2;</a:t>
            </a:r>
          </a:p>
          <a:p>
            <a:r>
              <a:rPr lang="en-US" sz="1200" dirty="0"/>
              <a:t>initial begin</a:t>
            </a:r>
          </a:p>
          <a:p>
            <a:r>
              <a:rPr lang="en-US" sz="1200" dirty="0"/>
              <a:t>    $display("@%0t: 1: before trigger", $time};</a:t>
            </a:r>
          </a:p>
          <a:p>
            <a:r>
              <a:rPr lang="en-US" sz="1200" dirty="0"/>
              <a:t>    -&gt; e1;     wait (e2.triggered());</a:t>
            </a:r>
          </a:p>
          <a:p>
            <a:r>
              <a:rPr lang="en-US" sz="1200" dirty="0"/>
              <a:t>    $display("@%0t: 1: after trigger", $time);</a:t>
            </a:r>
          </a:p>
          <a:p>
            <a:r>
              <a:rPr lang="en-US" sz="1200" dirty="0"/>
              <a:t>end</a:t>
            </a:r>
          </a:p>
          <a:p>
            <a:r>
              <a:rPr lang="en-US" sz="1200" dirty="0"/>
              <a:t>initial begin</a:t>
            </a:r>
          </a:p>
          <a:p>
            <a:r>
              <a:rPr lang="en-US" sz="1200" dirty="0"/>
              <a:t>    $display ("@%0t: 2: before trigger", $time);</a:t>
            </a:r>
          </a:p>
          <a:p>
            <a:r>
              <a:rPr lang="en-US" sz="1200" dirty="0"/>
              <a:t>    -&gt; e2;    wait (e1.triggered());</a:t>
            </a:r>
          </a:p>
          <a:p>
            <a:r>
              <a:rPr lang="en-US" sz="1200" dirty="0"/>
              <a:t>    $display("@%0t: 2: after trigger", $time);</a:t>
            </a:r>
          </a:p>
          <a:p>
            <a:r>
              <a:rPr lang="en-US" sz="1200" dirty="0"/>
              <a:t>end</a:t>
            </a:r>
          </a:p>
          <a:p>
            <a:r>
              <a:rPr lang="en-US" sz="1200" b="1" dirty="0"/>
              <a:t>Output from waiting for an event</a:t>
            </a:r>
          </a:p>
          <a:p>
            <a:r>
              <a:rPr lang="en-US" sz="1200" dirty="0"/>
              <a:t>@0: 1: before trigger</a:t>
            </a:r>
          </a:p>
          <a:p>
            <a:r>
              <a:rPr lang="en-US" sz="1200" dirty="0"/>
              <a:t>@0: 2 : before trigger</a:t>
            </a:r>
          </a:p>
          <a:p>
            <a:r>
              <a:rPr lang="en-US" sz="1200" dirty="0"/>
              <a:t>@0: 1: after trigger</a:t>
            </a:r>
          </a:p>
          <a:p>
            <a:r>
              <a:rPr lang="en-US" sz="1200" dirty="0"/>
              <a:t>@0: 2 : after trigger</a:t>
            </a:r>
          </a:p>
        </p:txBody>
      </p:sp>
    </p:spTree>
    <p:extLst>
      <p:ext uri="{BB962C8B-B14F-4D97-AF65-F5344CB8AC3E}">
        <p14:creationId xmlns:p14="http://schemas.microsoft.com/office/powerpoint/2010/main" val="4269781443"/>
      </p:ext>
    </p:extLst>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p:txBody>
          <a:bodyPr/>
          <a:lstStyle/>
          <a:p>
            <a:pPr>
              <a:defRPr/>
            </a:pPr>
            <a:r>
              <a:rPr lang="en-US" dirty="0"/>
              <a:t> </a:t>
            </a:r>
            <a:fld id="{DAC9B3D9-C8A5-4508-9ED1-6076B5FCE611}" type="slidenum">
              <a:rPr lang="en-US"/>
              <a:pPr>
                <a:defRPr/>
              </a:pPr>
              <a:t>61</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Inheritance</a:t>
            </a:r>
          </a:p>
        </p:txBody>
      </p:sp>
      <p:sp>
        <p:nvSpPr>
          <p:cNvPr id="2" name="Content Placeholder 1"/>
          <p:cNvSpPr>
            <a:spLocks noGrp="1"/>
          </p:cNvSpPr>
          <p:nvPr>
            <p:ph idx="1"/>
          </p:nvPr>
        </p:nvSpPr>
        <p:spPr/>
        <p:txBody>
          <a:bodyPr/>
          <a:lstStyle/>
          <a:p>
            <a:r>
              <a:rPr lang="en-US" sz="2000" dirty="0"/>
              <a:t>Parent Class : Parent</a:t>
            </a:r>
          </a:p>
          <a:p>
            <a:pPr marL="0" indent="0">
              <a:buNone/>
            </a:pPr>
            <a:r>
              <a:rPr lang="en-US" sz="2000" dirty="0"/>
              <a:t>  </a:t>
            </a:r>
            <a:r>
              <a:rPr lang="en-US" sz="2000" dirty="0" smtClean="0"/>
              <a:t>    Child </a:t>
            </a:r>
            <a:r>
              <a:rPr lang="en-US" sz="2000" dirty="0"/>
              <a:t>Class    : Child</a:t>
            </a:r>
            <a:endParaRPr lang="en-US" sz="1600" dirty="0"/>
          </a:p>
          <a:p>
            <a:pPr marL="0" indent="0">
              <a:buNone/>
            </a:pPr>
            <a:r>
              <a:rPr lang="en-US" sz="2000" dirty="0" smtClean="0"/>
              <a:t> </a:t>
            </a:r>
          </a:p>
          <a:p>
            <a:endParaRPr lang="en-US" sz="2000" dirty="0" smtClean="0"/>
          </a:p>
          <a:p>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a:p>
          <a:p>
            <a:pPr marL="0" indent="0">
              <a:buNone/>
            </a:pPr>
            <a:r>
              <a:rPr lang="en-US" sz="2000" dirty="0"/>
              <a:t>		</a:t>
            </a:r>
            <a:endParaRPr lang="en-US" dirty="0"/>
          </a:p>
        </p:txBody>
      </p:sp>
      <p:sp>
        <p:nvSpPr>
          <p:cNvPr id="7" name="TextBox 6"/>
          <p:cNvSpPr txBox="1"/>
          <p:nvPr/>
        </p:nvSpPr>
        <p:spPr>
          <a:xfrm>
            <a:off x="609600" y="2362200"/>
            <a:ext cx="4267199" cy="3046988"/>
          </a:xfrm>
          <a:prstGeom prst="rect">
            <a:avLst/>
          </a:prstGeom>
          <a:solidFill>
            <a:schemeClr val="bg1"/>
          </a:solidFill>
          <a:ln>
            <a:noFill/>
          </a:ln>
        </p:spPr>
        <p:txBody>
          <a:bodyPr wrap="square" rtlCol="0">
            <a:spAutoFit/>
          </a:bodyPr>
          <a:lstStyle/>
          <a:p>
            <a:r>
              <a:rPr lang="en-US" dirty="0"/>
              <a:t>class Parent;</a:t>
            </a:r>
          </a:p>
          <a:p>
            <a:r>
              <a:rPr lang="en-US" dirty="0"/>
              <a:t>   rand bit [31:0] </a:t>
            </a:r>
            <a:r>
              <a:rPr lang="en-US" dirty="0" err="1"/>
              <a:t>src</a:t>
            </a:r>
            <a:r>
              <a:rPr lang="en-US" dirty="0"/>
              <a:t>, </a:t>
            </a:r>
            <a:r>
              <a:rPr lang="en-US" dirty="0" err="1"/>
              <a:t>dst</a:t>
            </a:r>
            <a:r>
              <a:rPr lang="en-US" dirty="0"/>
              <a:t>, data[8];</a:t>
            </a:r>
          </a:p>
          <a:p>
            <a:r>
              <a:rPr lang="en-US" dirty="0"/>
              <a:t>   bit [31:0] </a:t>
            </a:r>
            <a:r>
              <a:rPr lang="en-US" dirty="0" err="1"/>
              <a:t>crc</a:t>
            </a:r>
            <a:r>
              <a:rPr lang="en-US" dirty="0"/>
              <a:t>;</a:t>
            </a:r>
          </a:p>
          <a:p>
            <a:r>
              <a:rPr lang="en-US" dirty="0"/>
              <a:t>   virtual function void display();</a:t>
            </a:r>
          </a:p>
          <a:p>
            <a:r>
              <a:rPr lang="pt-BR" dirty="0"/>
              <a:t>     $display(“P : src=%h, dst=%h, crc=%h”,</a:t>
            </a:r>
            <a:r>
              <a:rPr lang="en-US" dirty="0"/>
              <a:t> </a:t>
            </a:r>
            <a:r>
              <a:rPr lang="en-US" dirty="0" err="1"/>
              <a:t>src</a:t>
            </a:r>
            <a:r>
              <a:rPr lang="en-US" dirty="0"/>
              <a:t>, </a:t>
            </a:r>
            <a:r>
              <a:rPr lang="en-US" dirty="0" err="1"/>
              <a:t>dst</a:t>
            </a:r>
            <a:r>
              <a:rPr lang="en-US" dirty="0"/>
              <a:t>, </a:t>
            </a:r>
            <a:r>
              <a:rPr lang="en-US" dirty="0" err="1"/>
              <a:t>crc</a:t>
            </a:r>
            <a:r>
              <a:rPr lang="en-US" dirty="0"/>
              <a:t>);</a:t>
            </a:r>
            <a:endParaRPr lang="pt-BR" dirty="0"/>
          </a:p>
          <a:p>
            <a:r>
              <a:rPr lang="en-US" dirty="0"/>
              <a:t>   </a:t>
            </a:r>
            <a:r>
              <a:rPr lang="en-US" dirty="0" err="1"/>
              <a:t>endfunction</a:t>
            </a:r>
            <a:endParaRPr lang="en-US" dirty="0"/>
          </a:p>
          <a:p>
            <a:r>
              <a:rPr lang="en-US" dirty="0" err="1"/>
              <a:t>endclass</a:t>
            </a:r>
            <a:endParaRPr lang="en-US" dirty="0"/>
          </a:p>
        </p:txBody>
      </p:sp>
      <p:sp>
        <p:nvSpPr>
          <p:cNvPr id="8" name="TextBox 7"/>
          <p:cNvSpPr txBox="1"/>
          <p:nvPr/>
        </p:nvSpPr>
        <p:spPr>
          <a:xfrm>
            <a:off x="5234600" y="2234148"/>
            <a:ext cx="3376000" cy="3785652"/>
          </a:xfrm>
          <a:prstGeom prst="rect">
            <a:avLst/>
          </a:prstGeom>
          <a:solidFill>
            <a:schemeClr val="bg1"/>
          </a:solidFill>
          <a:ln>
            <a:noFill/>
          </a:ln>
        </p:spPr>
        <p:txBody>
          <a:bodyPr wrap="square" rtlCol="0">
            <a:spAutoFit/>
          </a:bodyPr>
          <a:lstStyle/>
          <a:p>
            <a:r>
              <a:rPr lang="en-US" dirty="0"/>
              <a:t>class Child extends Parent;</a:t>
            </a:r>
          </a:p>
          <a:p>
            <a:r>
              <a:rPr lang="en-US" dirty="0"/>
              <a:t>    rand bit </a:t>
            </a:r>
            <a:r>
              <a:rPr lang="en-US" dirty="0" err="1"/>
              <a:t>bad_crc</a:t>
            </a:r>
            <a:r>
              <a:rPr lang="en-US" dirty="0"/>
              <a:t>;</a:t>
            </a:r>
          </a:p>
          <a:p>
            <a:r>
              <a:rPr lang="en-US" dirty="0"/>
              <a:t>    virtual function void display();</a:t>
            </a:r>
          </a:p>
          <a:p>
            <a:r>
              <a:rPr lang="en-US" dirty="0"/>
              <a:t>       $write(“C : </a:t>
            </a:r>
            <a:r>
              <a:rPr lang="en-US" dirty="0" err="1"/>
              <a:t>bad_crc</a:t>
            </a:r>
            <a:r>
              <a:rPr lang="en-US" dirty="0"/>
              <a:t>=%b, ", </a:t>
            </a:r>
            <a:r>
              <a:rPr lang="en-US" dirty="0" err="1"/>
              <a:t>bad_crc</a:t>
            </a:r>
            <a:r>
              <a:rPr lang="en-US" dirty="0"/>
              <a:t>);</a:t>
            </a:r>
          </a:p>
          <a:p>
            <a:r>
              <a:rPr lang="en-US" dirty="0"/>
              <a:t>       </a:t>
            </a:r>
            <a:r>
              <a:rPr lang="en-US" b="1" dirty="0" err="1"/>
              <a:t>super.display</a:t>
            </a:r>
            <a:r>
              <a:rPr lang="en-US" b="1" dirty="0"/>
              <a:t>();</a:t>
            </a:r>
          </a:p>
          <a:p>
            <a:r>
              <a:rPr lang="en-US" dirty="0"/>
              <a:t>    </a:t>
            </a:r>
            <a:r>
              <a:rPr lang="en-US" dirty="0" err="1"/>
              <a:t>endfunction</a:t>
            </a:r>
            <a:endParaRPr lang="en-US" dirty="0"/>
          </a:p>
          <a:p>
            <a:r>
              <a:rPr lang="en-US" dirty="0" err="1"/>
              <a:t>endclass</a:t>
            </a:r>
            <a:r>
              <a:rPr lang="en-US" dirty="0"/>
              <a:t> </a:t>
            </a:r>
          </a:p>
        </p:txBody>
      </p:sp>
    </p:spTree>
    <p:extLst>
      <p:ext uri="{BB962C8B-B14F-4D97-AF65-F5344CB8AC3E}">
        <p14:creationId xmlns:p14="http://schemas.microsoft.com/office/powerpoint/2010/main" val="474254127"/>
      </p:ext>
    </p:extLst>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smtClean="0"/>
              <a:t>32: HDL</a:t>
            </a:r>
            <a:endParaRPr lang="en-US" dirty="0"/>
          </a:p>
        </p:txBody>
      </p:sp>
      <p:sp>
        <p:nvSpPr>
          <p:cNvPr id="5" name="Slide Number Placeholder 4"/>
          <p:cNvSpPr>
            <a:spLocks noGrp="1"/>
          </p:cNvSpPr>
          <p:nvPr>
            <p:ph type="sldNum" sz="quarter" idx="11"/>
          </p:nvPr>
        </p:nvSpPr>
        <p:spPr>
          <a:xfrm>
            <a:off x="4419600" y="5638801"/>
            <a:ext cx="1905000" cy="457200"/>
          </a:xfrm>
        </p:spPr>
        <p:txBody>
          <a:bodyPr/>
          <a:lstStyle/>
          <a:p>
            <a:pPr>
              <a:defRPr/>
            </a:pPr>
            <a:r>
              <a:rPr lang="en-US" dirty="0"/>
              <a:t> </a:t>
            </a:r>
            <a:fld id="{DAC9B3D9-C8A5-4508-9ED1-6076B5FCE611}" type="slidenum">
              <a:rPr lang="en-US"/>
              <a:pPr>
                <a:defRPr/>
              </a:pPr>
              <a:t>62</a:t>
            </a:fld>
            <a:endParaRPr lang="en-US" dirty="0"/>
          </a:p>
        </p:txBody>
      </p:sp>
      <p:sp>
        <p:nvSpPr>
          <p:cNvPr id="29700" name="Rectangle 2"/>
          <p:cNvSpPr>
            <a:spLocks noGrp="1" noChangeArrowheads="1"/>
          </p:cNvSpPr>
          <p:nvPr>
            <p:ph type="title"/>
          </p:nvPr>
        </p:nvSpPr>
        <p:spPr>
          <a:xfrm>
            <a:off x="685800" y="381000"/>
            <a:ext cx="7772400" cy="685800"/>
          </a:xfrm>
        </p:spPr>
        <p:txBody>
          <a:bodyPr/>
          <a:lstStyle/>
          <a:p>
            <a:pPr eaLnBrk="1" hangingPunct="1"/>
            <a:r>
              <a:rPr lang="en-US" sz="3200" dirty="0" smtClean="0"/>
              <a:t>Layered </a:t>
            </a:r>
            <a:r>
              <a:rPr lang="en-US" sz="3200" dirty="0" err="1" smtClean="0"/>
              <a:t>Testbench</a:t>
            </a:r>
            <a:r>
              <a:rPr lang="en-US" sz="3200" dirty="0" smtClean="0"/>
              <a:t> Structure</a:t>
            </a:r>
          </a:p>
        </p:txBody>
      </p:sp>
      <p:grpSp>
        <p:nvGrpSpPr>
          <p:cNvPr id="9" name="Group 8"/>
          <p:cNvGrpSpPr/>
          <p:nvPr/>
        </p:nvGrpSpPr>
        <p:grpSpPr>
          <a:xfrm>
            <a:off x="685800" y="1828800"/>
            <a:ext cx="7693777" cy="4197277"/>
            <a:chOff x="1907036" y="1382041"/>
            <a:chExt cx="8606141" cy="5253636"/>
          </a:xfrm>
        </p:grpSpPr>
        <p:sp>
          <p:nvSpPr>
            <p:cNvPr id="10" name="Rectangle 9"/>
            <p:cNvSpPr/>
            <p:nvPr/>
          </p:nvSpPr>
          <p:spPr>
            <a:xfrm>
              <a:off x="2682345" y="5935641"/>
              <a:ext cx="7046092" cy="7000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907036" y="1382041"/>
              <a:ext cx="8606141" cy="430385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124144" y="1760322"/>
              <a:ext cx="8050798" cy="295040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452947" y="2165858"/>
              <a:ext cx="7480628" cy="2223318"/>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80488" y="3422194"/>
              <a:ext cx="1763951" cy="68238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Generator</a:t>
              </a:r>
            </a:p>
          </p:txBody>
        </p:sp>
        <p:sp>
          <p:nvSpPr>
            <p:cNvPr id="15" name="Rectangle 14"/>
            <p:cNvSpPr/>
            <p:nvPr/>
          </p:nvSpPr>
          <p:spPr>
            <a:xfrm>
              <a:off x="5024386" y="3425605"/>
              <a:ext cx="1392072" cy="67897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Driver</a:t>
              </a:r>
            </a:p>
          </p:txBody>
        </p:sp>
        <p:sp>
          <p:nvSpPr>
            <p:cNvPr id="16" name="Rectangle 15"/>
            <p:cNvSpPr/>
            <p:nvPr/>
          </p:nvSpPr>
          <p:spPr>
            <a:xfrm>
              <a:off x="7771023" y="3408546"/>
              <a:ext cx="1392072" cy="68238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Monitor</a:t>
              </a:r>
            </a:p>
          </p:txBody>
        </p:sp>
        <p:sp>
          <p:nvSpPr>
            <p:cNvPr id="17" name="Rectangle 16"/>
            <p:cNvSpPr/>
            <p:nvPr/>
          </p:nvSpPr>
          <p:spPr>
            <a:xfrm>
              <a:off x="2780491" y="6035952"/>
              <a:ext cx="6858628" cy="49291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DUT</a:t>
              </a:r>
            </a:p>
          </p:txBody>
        </p:sp>
        <p:sp>
          <p:nvSpPr>
            <p:cNvPr id="18" name="Rectangle 17"/>
            <p:cNvSpPr/>
            <p:nvPr/>
          </p:nvSpPr>
          <p:spPr>
            <a:xfrm>
              <a:off x="2780491" y="4971744"/>
              <a:ext cx="6858628" cy="45314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a:t>
              </a:r>
            </a:p>
          </p:txBody>
        </p:sp>
        <p:sp>
          <p:nvSpPr>
            <p:cNvPr id="19" name="Rectangle 18"/>
            <p:cNvSpPr/>
            <p:nvPr/>
          </p:nvSpPr>
          <p:spPr>
            <a:xfrm>
              <a:off x="2780489" y="2639183"/>
              <a:ext cx="6757901" cy="3957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Scoreboard</a:t>
              </a:r>
            </a:p>
          </p:txBody>
        </p:sp>
        <p:sp>
          <p:nvSpPr>
            <p:cNvPr id="20" name="TextBox 19"/>
            <p:cNvSpPr txBox="1"/>
            <p:nvPr/>
          </p:nvSpPr>
          <p:spPr>
            <a:xfrm>
              <a:off x="2780489" y="2165858"/>
              <a:ext cx="1423788" cy="369332"/>
            </a:xfrm>
            <a:prstGeom prst="rect">
              <a:avLst/>
            </a:prstGeom>
            <a:noFill/>
          </p:spPr>
          <p:txBody>
            <a:bodyPr wrap="none" rtlCol="0">
              <a:spAutoFit/>
            </a:bodyPr>
            <a:lstStyle/>
            <a:p>
              <a:r>
                <a:rPr lang="en-US" dirty="0">
                  <a:solidFill>
                    <a:schemeClr val="bg1"/>
                  </a:solidFill>
                </a:rPr>
                <a:t>Environment</a:t>
              </a:r>
            </a:p>
          </p:txBody>
        </p:sp>
        <p:sp>
          <p:nvSpPr>
            <p:cNvPr id="21" name="TextBox 20"/>
            <p:cNvSpPr txBox="1"/>
            <p:nvPr/>
          </p:nvSpPr>
          <p:spPr>
            <a:xfrm>
              <a:off x="2780488" y="1775217"/>
              <a:ext cx="586764" cy="369332"/>
            </a:xfrm>
            <a:prstGeom prst="rect">
              <a:avLst/>
            </a:prstGeom>
            <a:noFill/>
          </p:spPr>
          <p:txBody>
            <a:bodyPr wrap="none" rtlCol="0">
              <a:spAutoFit/>
            </a:bodyPr>
            <a:lstStyle/>
            <a:p>
              <a:r>
                <a:rPr lang="en-US" dirty="0">
                  <a:solidFill>
                    <a:schemeClr val="bg1"/>
                  </a:solidFill>
                </a:rPr>
                <a:t>Test</a:t>
              </a:r>
            </a:p>
          </p:txBody>
        </p:sp>
        <p:sp>
          <p:nvSpPr>
            <p:cNvPr id="22" name="TextBox 21"/>
            <p:cNvSpPr txBox="1"/>
            <p:nvPr/>
          </p:nvSpPr>
          <p:spPr>
            <a:xfrm>
              <a:off x="2781322" y="1382041"/>
              <a:ext cx="1171859" cy="369332"/>
            </a:xfrm>
            <a:prstGeom prst="rect">
              <a:avLst/>
            </a:prstGeom>
            <a:noFill/>
          </p:spPr>
          <p:txBody>
            <a:bodyPr wrap="none" rtlCol="0">
              <a:spAutoFit/>
            </a:bodyPr>
            <a:lstStyle/>
            <a:p>
              <a:r>
                <a:rPr lang="en-US" dirty="0" err="1"/>
                <a:t>Testbench</a:t>
              </a:r>
              <a:endParaRPr lang="en-US" dirty="0"/>
            </a:p>
          </p:txBody>
        </p:sp>
        <p:sp>
          <p:nvSpPr>
            <p:cNvPr id="23" name="Right Arrow 22"/>
            <p:cNvSpPr/>
            <p:nvPr/>
          </p:nvSpPr>
          <p:spPr>
            <a:xfrm>
              <a:off x="4544440" y="3631474"/>
              <a:ext cx="479946" cy="28761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flipV="1">
              <a:off x="5532654" y="3025801"/>
              <a:ext cx="285577" cy="396391"/>
            </a:xfrm>
            <a:prstGeom prst="downArrow">
              <a:avLst>
                <a:gd name="adj1" fmla="val 42868"/>
                <a:gd name="adj2" fmla="val 464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p:cNvSpPr/>
            <p:nvPr/>
          </p:nvSpPr>
          <p:spPr>
            <a:xfrm>
              <a:off x="5532654" y="4114322"/>
              <a:ext cx="285577" cy="87107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own Arrow 25"/>
            <p:cNvSpPr/>
            <p:nvPr/>
          </p:nvSpPr>
          <p:spPr>
            <a:xfrm flipV="1">
              <a:off x="8324270" y="3019786"/>
              <a:ext cx="285577" cy="396391"/>
            </a:xfrm>
            <a:prstGeom prst="downArrow">
              <a:avLst>
                <a:gd name="adj1" fmla="val 42868"/>
                <a:gd name="adj2" fmla="val 4643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wn Arrow 26"/>
            <p:cNvSpPr/>
            <p:nvPr/>
          </p:nvSpPr>
          <p:spPr>
            <a:xfrm flipV="1">
              <a:off x="8376613" y="4084193"/>
              <a:ext cx="246124" cy="88175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Down Arrow 27"/>
            <p:cNvSpPr/>
            <p:nvPr/>
          </p:nvSpPr>
          <p:spPr>
            <a:xfrm>
              <a:off x="6126480" y="5424886"/>
              <a:ext cx="225461" cy="578766"/>
            </a:xfrm>
            <a:prstGeom prst="up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10553394"/>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t>17: Adders</a:t>
            </a:r>
          </a:p>
        </p:txBody>
      </p:sp>
      <p:sp>
        <p:nvSpPr>
          <p:cNvPr id="5" name="Slide Number Placeholder 4"/>
          <p:cNvSpPr>
            <a:spLocks noGrp="1"/>
          </p:cNvSpPr>
          <p:nvPr>
            <p:ph type="sldNum" sz="quarter" idx="11"/>
          </p:nvPr>
        </p:nvSpPr>
        <p:spPr/>
        <p:txBody>
          <a:bodyPr/>
          <a:lstStyle/>
          <a:p>
            <a:pPr>
              <a:defRPr/>
            </a:pPr>
            <a:r>
              <a:rPr lang="en-US"/>
              <a:t> </a:t>
            </a:r>
            <a:fld id="{DAC9B3D9-C8A5-4508-9ED1-6076B5FCE611}" type="slidenum">
              <a:rPr lang="en-US"/>
              <a:pPr>
                <a:defRPr/>
              </a:pPr>
              <a:t>7</a:t>
            </a:fld>
            <a:endParaRPr lang="en-US"/>
          </a:p>
        </p:txBody>
      </p:sp>
      <p:sp>
        <p:nvSpPr>
          <p:cNvPr id="29700" name="Rectangle 2"/>
          <p:cNvSpPr>
            <a:spLocks noGrp="1" noChangeArrowheads="1"/>
          </p:cNvSpPr>
          <p:nvPr>
            <p:ph type="title"/>
          </p:nvPr>
        </p:nvSpPr>
        <p:spPr/>
        <p:txBody>
          <a:bodyPr/>
          <a:lstStyle/>
          <a:p>
            <a:pPr eaLnBrk="1" hangingPunct="1"/>
            <a:r>
              <a:rPr lang="en-US" dirty="0" smtClean="0"/>
              <a:t>Outline</a:t>
            </a:r>
          </a:p>
        </p:txBody>
      </p:sp>
      <p:sp>
        <p:nvSpPr>
          <p:cNvPr id="29701" name="Rectangle 3"/>
          <p:cNvSpPr>
            <a:spLocks noGrp="1" noChangeArrowheads="1"/>
          </p:cNvSpPr>
          <p:nvPr>
            <p:ph type="body" idx="1"/>
          </p:nvPr>
        </p:nvSpPr>
        <p:spPr/>
        <p:txBody>
          <a:bodyPr/>
          <a:lstStyle/>
          <a:p>
            <a:pPr>
              <a:buNone/>
            </a:pPr>
            <a:r>
              <a:rPr lang="en-US" b="1" dirty="0" err="1" smtClean="0">
                <a:solidFill>
                  <a:schemeClr val="tx1"/>
                </a:solidFill>
                <a:latin typeface="+mn-lt"/>
                <a:ea typeface="+mn-ea"/>
                <a:cs typeface="+mn-cs"/>
              </a:rPr>
              <a:t>SystemVerilog</a:t>
            </a:r>
            <a:endParaRPr lang="en-US" b="1" dirty="0" smtClean="0">
              <a:solidFill>
                <a:schemeClr val="tx1"/>
              </a:solidFill>
              <a:latin typeface="+mn-lt"/>
              <a:ea typeface="+mn-ea"/>
              <a:cs typeface="+mn-cs"/>
            </a:endParaRPr>
          </a:p>
          <a:p>
            <a:pPr>
              <a:buNone/>
            </a:pPr>
            <a:r>
              <a:rPr lang="en-US" dirty="0" smtClean="0">
                <a:solidFill>
                  <a:schemeClr val="tx1"/>
                </a:solidFill>
                <a:latin typeface="+mn-lt"/>
                <a:ea typeface="+mn-ea"/>
                <a:cs typeface="+mn-cs"/>
              </a:rPr>
              <a:t>module adder(input logic [31:0] a,</a:t>
            </a:r>
          </a:p>
          <a:p>
            <a:pPr>
              <a:buNone/>
            </a:pPr>
            <a:r>
              <a:rPr lang="en-US" dirty="0" smtClean="0">
                <a:solidFill>
                  <a:schemeClr val="tx1"/>
                </a:solidFill>
                <a:latin typeface="+mn-lt"/>
                <a:ea typeface="+mn-ea"/>
                <a:cs typeface="+mn-cs"/>
              </a:rPr>
              <a:t>			      input logic [31:0] b,</a:t>
            </a:r>
          </a:p>
          <a:p>
            <a:pPr>
              <a:buNone/>
            </a:pPr>
            <a:r>
              <a:rPr lang="en-US" dirty="0" smtClean="0">
                <a:solidFill>
                  <a:schemeClr val="tx1"/>
                </a:solidFill>
                <a:latin typeface="+mn-lt"/>
                <a:ea typeface="+mn-ea"/>
                <a:cs typeface="+mn-cs"/>
              </a:rPr>
              <a:t>			      output logic [31:0] y);</a:t>
            </a:r>
          </a:p>
          <a:p>
            <a:pPr>
              <a:buNone/>
            </a:pPr>
            <a:r>
              <a:rPr lang="en-US" dirty="0" smtClean="0">
                <a:solidFill>
                  <a:schemeClr val="tx1"/>
                </a:solidFill>
                <a:latin typeface="+mn-lt"/>
                <a:ea typeface="+mn-ea"/>
                <a:cs typeface="+mn-cs"/>
              </a:rPr>
              <a:t>	assign y = a + b;</a:t>
            </a:r>
          </a:p>
          <a:p>
            <a:pPr>
              <a:buNone/>
            </a:pPr>
            <a:r>
              <a:rPr lang="en-US" dirty="0" err="1" smtClean="0">
                <a:solidFill>
                  <a:schemeClr val="tx1"/>
                </a:solidFill>
                <a:latin typeface="+mn-lt"/>
                <a:ea typeface="+mn-ea"/>
                <a:cs typeface="+mn-cs"/>
              </a:rPr>
              <a:t>Endmodule</a:t>
            </a:r>
            <a:endParaRPr lang="en-US" dirty="0" smtClean="0">
              <a:solidFill>
                <a:schemeClr val="tx1"/>
              </a:solidFill>
              <a:latin typeface="+mn-lt"/>
              <a:ea typeface="+mn-ea"/>
              <a:cs typeface="+mn-cs"/>
            </a:endParaRPr>
          </a:p>
          <a:p>
            <a:r>
              <a:rPr lang="en-US" dirty="0" smtClean="0"/>
              <a:t>A block of hardware with inputs and outputs is called a module.</a:t>
            </a:r>
            <a:endParaRPr lang="en-US" dirty="0"/>
          </a:p>
          <a:p>
            <a:r>
              <a:rPr lang="en-US" dirty="0" smtClean="0">
                <a:solidFill>
                  <a:schemeClr val="tx1"/>
                </a:solidFill>
                <a:latin typeface="+mn-lt"/>
                <a:ea typeface="+mn-ea"/>
                <a:cs typeface="+mn-cs"/>
              </a:rPr>
              <a:t>Note that the inputs and outputs are 32-bit busses.</a:t>
            </a:r>
          </a:p>
          <a:p>
            <a:r>
              <a:rPr lang="en-US" dirty="0" smtClean="0"/>
              <a:t>True power of HDL comes from </a:t>
            </a:r>
            <a:r>
              <a:rPr lang="en-US" dirty="0" err="1" smtClean="0"/>
              <a:t>higer</a:t>
            </a:r>
            <a:r>
              <a:rPr lang="en-US" dirty="0" smtClean="0"/>
              <a:t> level of abstraction</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 Logic</a:t>
            </a:r>
            <a:endParaRPr lang="en-US"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8</a:t>
            </a:fld>
            <a:endParaRPr lang="en-US"/>
          </a:p>
        </p:txBody>
      </p:sp>
      <p:sp>
        <p:nvSpPr>
          <p:cNvPr id="7" name="Content Placeholder 2"/>
          <p:cNvSpPr>
            <a:spLocks noGrp="1"/>
          </p:cNvSpPr>
          <p:nvPr>
            <p:ph idx="1"/>
          </p:nvPr>
        </p:nvSpPr>
        <p:spPr>
          <a:xfrm>
            <a:off x="685800" y="1336172"/>
            <a:ext cx="7620000" cy="4642855"/>
          </a:xfrm>
        </p:spPr>
        <p:txBody>
          <a:bodyPr>
            <a:normAutofit lnSpcReduction="10000"/>
          </a:bodyPr>
          <a:lstStyle/>
          <a:p>
            <a:r>
              <a:rPr lang="en-US" sz="2000" dirty="0"/>
              <a:t>SV improves the classic </a:t>
            </a:r>
            <a:r>
              <a:rPr lang="en-US" sz="2000" b="1" dirty="0" err="1"/>
              <a:t>reg</a:t>
            </a:r>
            <a:r>
              <a:rPr lang="en-US" sz="2000" dirty="0"/>
              <a:t> data type so that it can be driven by continuous assignments, gates, and modules, in addition to being a variable. It is given the synonym </a:t>
            </a:r>
            <a:r>
              <a:rPr lang="en-US" sz="2000" b="1" dirty="0"/>
              <a:t>logic</a:t>
            </a:r>
            <a:r>
              <a:rPr lang="en-US" sz="2000" dirty="0"/>
              <a:t> so that it does not look like a register declaration.</a:t>
            </a:r>
          </a:p>
          <a:p>
            <a:endParaRPr lang="en-US" sz="2000" dirty="0"/>
          </a:p>
          <a:p>
            <a:r>
              <a:rPr lang="en-US" sz="2000" dirty="0"/>
              <a:t>A logic signal can be used anywhere a net is used, except that a logic variable cannot be driven by multiple structural drivers, such as when you are modeling a bidirectional bus. In this case, the variable needs to be a net-type such as </a:t>
            </a:r>
            <a:r>
              <a:rPr lang="en-US" sz="2000" b="1" dirty="0"/>
              <a:t>wire</a:t>
            </a:r>
            <a:r>
              <a:rPr lang="en-US" sz="2000" dirty="0"/>
              <a:t> so that SV can resolve the multiple values to determine the final value.</a:t>
            </a:r>
          </a:p>
          <a:p>
            <a:pPr marL="0" indent="0">
              <a:buNone/>
            </a:pPr>
            <a:endParaRPr lang="en-US" sz="2000" dirty="0"/>
          </a:p>
          <a:p>
            <a:pPr marL="0" indent="0">
              <a:buNone/>
            </a:pPr>
            <a:r>
              <a:rPr lang="en-US" sz="2000" dirty="0"/>
              <a:t>                      </a:t>
            </a:r>
            <a:r>
              <a:rPr lang="en-US" sz="2000" b="1" dirty="0" smtClean="0"/>
              <a:t>logic</a:t>
            </a:r>
            <a:r>
              <a:rPr lang="en-US" sz="2000" dirty="0" smtClean="0"/>
              <a:t> </a:t>
            </a:r>
            <a:r>
              <a:rPr lang="en-US" sz="2000" dirty="0"/>
              <a:t>q, q1, d, </a:t>
            </a:r>
            <a:r>
              <a:rPr lang="en-US" sz="2000" dirty="0" err="1"/>
              <a:t>clk</a:t>
            </a:r>
            <a:r>
              <a:rPr lang="en-US" sz="2000" dirty="0"/>
              <a:t>, </a:t>
            </a:r>
            <a:r>
              <a:rPr lang="en-US" sz="2000" dirty="0" err="1"/>
              <a:t>rst_n</a:t>
            </a:r>
            <a:r>
              <a:rPr lang="en-US" sz="2000" dirty="0"/>
              <a:t>;</a:t>
            </a:r>
          </a:p>
          <a:p>
            <a:pPr marL="0" indent="0">
              <a:buNone/>
            </a:pPr>
            <a:r>
              <a:rPr lang="en-US" sz="2000" dirty="0"/>
              <a:t>                      </a:t>
            </a:r>
            <a:r>
              <a:rPr lang="en-US" sz="2000" b="1" dirty="0" smtClean="0"/>
              <a:t>logic  </a:t>
            </a:r>
            <a:r>
              <a:rPr lang="en-US" sz="2000" dirty="0"/>
              <a:t>[3:0]  result;</a:t>
            </a:r>
            <a:endParaRPr lang="en-US" sz="2000" b="1" dirty="0"/>
          </a:p>
        </p:txBody>
      </p:sp>
    </p:spTree>
    <p:extLst>
      <p:ext uri="{BB962C8B-B14F-4D97-AF65-F5344CB8AC3E}">
        <p14:creationId xmlns:p14="http://schemas.microsoft.com/office/powerpoint/2010/main" val="300076575"/>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Simulaion</a:t>
            </a:r>
            <a:r>
              <a:rPr lang="en-US" dirty="0" smtClean="0"/>
              <a:t> and Synthesis</a:t>
            </a:r>
            <a:endParaRPr lang="en-US" dirty="0"/>
          </a:p>
        </p:txBody>
      </p:sp>
      <p:sp>
        <p:nvSpPr>
          <p:cNvPr id="4" name="Footer Placeholder 3"/>
          <p:cNvSpPr>
            <a:spLocks noGrp="1"/>
          </p:cNvSpPr>
          <p:nvPr>
            <p:ph type="ftr" sz="quarter" idx="10"/>
          </p:nvPr>
        </p:nvSpPr>
        <p:spPr/>
        <p:txBody>
          <a:bodyPr/>
          <a:lstStyle/>
          <a:p>
            <a:pPr>
              <a:defRPr/>
            </a:pPr>
            <a:r>
              <a:rPr lang="en-US" smtClean="0"/>
              <a:t>32: SysemVerilog</a:t>
            </a:r>
            <a:endParaRPr lang="en-US" dirty="0"/>
          </a:p>
        </p:txBody>
      </p:sp>
      <p:sp>
        <p:nvSpPr>
          <p:cNvPr id="5" name="Slide Number Placeholder 4"/>
          <p:cNvSpPr>
            <a:spLocks noGrp="1"/>
          </p:cNvSpPr>
          <p:nvPr>
            <p:ph type="sldNum" sz="quarter" idx="11"/>
          </p:nvPr>
        </p:nvSpPr>
        <p:spPr/>
        <p:txBody>
          <a:bodyPr/>
          <a:lstStyle/>
          <a:p>
            <a:pPr>
              <a:defRPr/>
            </a:pPr>
            <a:r>
              <a:rPr lang="en-US" smtClean="0"/>
              <a:t> </a:t>
            </a:r>
            <a:fld id="{A28F431A-0E16-47CA-891F-78F408988EB7}" type="slidenum">
              <a:rPr lang="en-US" smtClean="0"/>
              <a:pPr>
                <a:defRPr/>
              </a:pPr>
              <a:t>9</a:t>
            </a:fld>
            <a:endParaRPr lang="en-US"/>
          </a:p>
        </p:txBody>
      </p:sp>
      <p:sp>
        <p:nvSpPr>
          <p:cNvPr id="7" name="Content Placeholder 2"/>
          <p:cNvSpPr>
            <a:spLocks noGrp="1"/>
          </p:cNvSpPr>
          <p:nvPr>
            <p:ph idx="1"/>
          </p:nvPr>
        </p:nvSpPr>
        <p:spPr>
          <a:xfrm>
            <a:off x="685800" y="1336172"/>
            <a:ext cx="7620000" cy="4642855"/>
          </a:xfrm>
        </p:spPr>
        <p:txBody>
          <a:bodyPr>
            <a:normAutofit/>
          </a:bodyPr>
          <a:lstStyle/>
          <a:p>
            <a:pPr marL="0" indent="0">
              <a:buNone/>
            </a:pPr>
            <a:r>
              <a:rPr lang="en-US" sz="2000" dirty="0" smtClean="0"/>
              <a:t>Two major function of HDL are Logic Simulation and Synthesis</a:t>
            </a:r>
          </a:p>
          <a:p>
            <a:r>
              <a:rPr lang="en-US" sz="2000" dirty="0" smtClean="0"/>
              <a:t>During simulation inputs are applied to a module and the outputs are checked to verify that the module works correctly.</a:t>
            </a:r>
          </a:p>
          <a:p>
            <a:r>
              <a:rPr lang="en-US" sz="2000" dirty="0" smtClean="0"/>
              <a:t>During synthesis the textual description of a module is transformed into logic gates.</a:t>
            </a:r>
            <a:endParaRPr lang="en-US" sz="2000" dirty="0"/>
          </a:p>
          <a:p>
            <a:endParaRPr lang="en-US" sz="2000" dirty="0"/>
          </a:p>
          <a:p>
            <a:pPr marL="0" indent="0">
              <a:buNone/>
            </a:pPr>
            <a:r>
              <a:rPr lang="en-US" sz="2000" dirty="0" smtClean="0"/>
              <a:t>;</a:t>
            </a:r>
            <a:endParaRPr lang="en-US" sz="2000" b="1" dirty="0"/>
          </a:p>
        </p:txBody>
      </p:sp>
      <p:pic>
        <p:nvPicPr>
          <p:cNvPr id="3" name="Picture 2"/>
          <p:cNvPicPr>
            <a:picLocks noChangeAspect="1"/>
          </p:cNvPicPr>
          <p:nvPr/>
        </p:nvPicPr>
        <p:blipFill>
          <a:blip r:embed="rId2"/>
          <a:stretch>
            <a:fillRect/>
          </a:stretch>
        </p:blipFill>
        <p:spPr>
          <a:xfrm>
            <a:off x="914400" y="3886200"/>
            <a:ext cx="3848100" cy="962025"/>
          </a:xfrm>
          <a:prstGeom prst="rect">
            <a:avLst/>
          </a:prstGeom>
        </p:spPr>
      </p:pic>
      <p:pic>
        <p:nvPicPr>
          <p:cNvPr id="6" name="Picture 5"/>
          <p:cNvPicPr>
            <a:picLocks noChangeAspect="1"/>
          </p:cNvPicPr>
          <p:nvPr/>
        </p:nvPicPr>
        <p:blipFill>
          <a:blip r:embed="rId3"/>
          <a:stretch>
            <a:fillRect/>
          </a:stretch>
        </p:blipFill>
        <p:spPr>
          <a:xfrm>
            <a:off x="5257800" y="3657599"/>
            <a:ext cx="2904224" cy="1295401"/>
          </a:xfrm>
          <a:prstGeom prst="rect">
            <a:avLst/>
          </a:prstGeom>
        </p:spPr>
      </p:pic>
    </p:spTree>
    <p:extLst>
      <p:ext uri="{BB962C8B-B14F-4D97-AF65-F5344CB8AC3E}">
        <p14:creationId xmlns:p14="http://schemas.microsoft.com/office/powerpoint/2010/main" val="14338220"/>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24984</TotalTime>
  <Words>5361</Words>
  <Application>Microsoft Office PowerPoint</Application>
  <PresentationFormat>On-screen Show (4:3)</PresentationFormat>
  <Paragraphs>1109</Paragraphs>
  <Slides>62</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ＭＳ Ｐゴシック</vt:lpstr>
      <vt:lpstr>Arial</vt:lpstr>
      <vt:lpstr>Arial Black</vt:lpstr>
      <vt:lpstr>Calibri</vt:lpstr>
      <vt:lpstr>Tahoma</vt:lpstr>
      <vt:lpstr>Times New Roman</vt:lpstr>
      <vt:lpstr>Wingdings</vt:lpstr>
      <vt:lpstr>Default Design</vt:lpstr>
      <vt:lpstr>SystemVerilog for Synthesis and Verification</vt:lpstr>
      <vt:lpstr>VLSI Design Flow</vt:lpstr>
      <vt:lpstr>Design Synthesis and Verification</vt:lpstr>
      <vt:lpstr>DUT and Testbench</vt:lpstr>
      <vt:lpstr>ALU Test Bench</vt:lpstr>
      <vt:lpstr>Distinction Between V and SV</vt:lpstr>
      <vt:lpstr>Outline</vt:lpstr>
      <vt:lpstr>Data type Logic</vt:lpstr>
      <vt:lpstr>Simulaion and Synthesis</vt:lpstr>
      <vt:lpstr>Combinational Logic (CL)</vt:lpstr>
      <vt:lpstr>Logic Gates</vt:lpstr>
      <vt:lpstr> Logic Gates</vt:lpstr>
      <vt:lpstr>3 Reduction Operators</vt:lpstr>
      <vt:lpstr>4. Conditional Operators</vt:lpstr>
      <vt:lpstr>Conditional Operators</vt:lpstr>
      <vt:lpstr>Internal Variables </vt:lpstr>
      <vt:lpstr>Operator Precedence </vt:lpstr>
      <vt:lpstr>SystemVerilog Numbers </vt:lpstr>
      <vt:lpstr>Zs and Xs</vt:lpstr>
      <vt:lpstr>Bit Swizzling</vt:lpstr>
      <vt:lpstr>Delays</vt:lpstr>
      <vt:lpstr>Structural Modeling</vt:lpstr>
      <vt:lpstr>Sequential Logic</vt:lpstr>
      <vt:lpstr>Sequential Logic</vt:lpstr>
      <vt:lpstr>Sequential Logic</vt:lpstr>
      <vt:lpstr>Sequential Logic</vt:lpstr>
      <vt:lpstr>Sequential Logic</vt:lpstr>
      <vt:lpstr>Sequential Logic</vt:lpstr>
      <vt:lpstr>Sequential Logic</vt:lpstr>
      <vt:lpstr>Sequential Logic</vt:lpstr>
      <vt:lpstr>Blocking &amp; Non-blocking</vt:lpstr>
      <vt:lpstr>Case and if statement</vt:lpstr>
      <vt:lpstr>Case statement</vt:lpstr>
      <vt:lpstr>if statement</vt:lpstr>
      <vt:lpstr>Finite State Machine</vt:lpstr>
      <vt:lpstr>FSM: Divide by 3 counter</vt:lpstr>
      <vt:lpstr>FSM: Divide by 3 counter</vt:lpstr>
      <vt:lpstr>FSM: Mealy</vt:lpstr>
      <vt:lpstr>FSM: Mealy</vt:lpstr>
      <vt:lpstr>FSM: Mealy</vt:lpstr>
      <vt:lpstr>Memory</vt:lpstr>
      <vt:lpstr>Memory : Monoport</vt:lpstr>
      <vt:lpstr>Memory : Bi-directional Data Bus</vt:lpstr>
      <vt:lpstr>Memory : 3 Port Mmory</vt:lpstr>
      <vt:lpstr>Test Benches</vt:lpstr>
      <vt:lpstr>Test Benches</vt:lpstr>
      <vt:lpstr>Self-checking Test Benche</vt:lpstr>
      <vt:lpstr>Testbench with Test Vector File</vt:lpstr>
      <vt:lpstr>Testbench with Test Vector File</vt:lpstr>
      <vt:lpstr>OOP Terminology</vt:lpstr>
      <vt:lpstr>Class</vt:lpstr>
      <vt:lpstr>Class</vt:lpstr>
      <vt:lpstr>Interface</vt:lpstr>
      <vt:lpstr>Interface</vt:lpstr>
      <vt:lpstr>Modport</vt:lpstr>
      <vt:lpstr>Threads</vt:lpstr>
      <vt:lpstr>Threads</vt:lpstr>
      <vt:lpstr>Mailbox</vt:lpstr>
      <vt:lpstr>Randomization</vt:lpstr>
      <vt:lpstr>Event</vt:lpstr>
      <vt:lpstr>Inheritance</vt:lpstr>
      <vt:lpstr>Layered Testbench Structure</vt:lpstr>
    </vt:vector>
  </TitlesOfParts>
  <Company>Harvey Mudd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Harris</dc:creator>
  <cp:lastModifiedBy>Lenovo</cp:lastModifiedBy>
  <cp:revision>1481</cp:revision>
  <dcterms:created xsi:type="dcterms:W3CDTF">2003-12-29T03:13:39Z</dcterms:created>
  <dcterms:modified xsi:type="dcterms:W3CDTF">2018-06-30T18:34:45Z</dcterms:modified>
</cp:coreProperties>
</file>