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344393-1AE6-47BA-AEF5-F511FB7EEC6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14C8765-7B03-47DA-9C44-D37E1E41EBA8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Acquire Data</a:t>
          </a:r>
          <a:endParaRPr lang="en-US" dirty="0">
            <a:solidFill>
              <a:schemeClr val="tx2"/>
            </a:solidFill>
          </a:endParaRPr>
        </a:p>
      </dgm:t>
    </dgm:pt>
    <dgm:pt modelId="{EE1730A0-14BB-44C6-AD0C-7D45294958A5}" type="parTrans" cxnId="{687CFA6A-3BD8-45AF-90DB-54E83E032988}">
      <dgm:prSet/>
      <dgm:spPr/>
      <dgm:t>
        <a:bodyPr/>
        <a:lstStyle/>
        <a:p>
          <a:endParaRPr lang="en-US"/>
        </a:p>
      </dgm:t>
    </dgm:pt>
    <dgm:pt modelId="{04DFAA92-F6A9-4376-9CD9-11FA9AF639E0}" type="sibTrans" cxnId="{687CFA6A-3BD8-45AF-90DB-54E83E032988}">
      <dgm:prSet/>
      <dgm:spPr/>
      <dgm:t>
        <a:bodyPr/>
        <a:lstStyle/>
        <a:p>
          <a:endParaRPr lang="en-US"/>
        </a:p>
      </dgm:t>
    </dgm:pt>
    <dgm:pt modelId="{64F37142-B05F-496E-95E5-2D5121EDC4DA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Process Data</a:t>
          </a:r>
          <a:endParaRPr lang="en-US" dirty="0">
            <a:solidFill>
              <a:schemeClr val="tx2"/>
            </a:solidFill>
          </a:endParaRPr>
        </a:p>
      </dgm:t>
    </dgm:pt>
    <dgm:pt modelId="{7EF348DE-2A02-4E69-9AE5-227274765069}" type="parTrans" cxnId="{A632FC0B-B599-4CE3-8627-A815A5C8A7F1}">
      <dgm:prSet/>
      <dgm:spPr/>
      <dgm:t>
        <a:bodyPr/>
        <a:lstStyle/>
        <a:p>
          <a:endParaRPr lang="en-US"/>
        </a:p>
      </dgm:t>
    </dgm:pt>
    <dgm:pt modelId="{3C652EC3-C328-4D0B-895C-702495137196}" type="sibTrans" cxnId="{A632FC0B-B599-4CE3-8627-A815A5C8A7F1}">
      <dgm:prSet/>
      <dgm:spPr/>
      <dgm:t>
        <a:bodyPr/>
        <a:lstStyle/>
        <a:p>
          <a:endParaRPr lang="en-US"/>
        </a:p>
      </dgm:t>
    </dgm:pt>
    <dgm:pt modelId="{F03EA3D2-720F-4FCA-9673-A608A6EA250C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Present Data</a:t>
          </a:r>
          <a:endParaRPr lang="en-US" dirty="0">
            <a:solidFill>
              <a:schemeClr val="tx2"/>
            </a:solidFill>
          </a:endParaRPr>
        </a:p>
      </dgm:t>
    </dgm:pt>
    <dgm:pt modelId="{909A8FA9-3ED7-49B4-9E9A-FB63486CA8A0}" type="parTrans" cxnId="{B89A168B-9558-4A72-BBE9-4AB5B509D49B}">
      <dgm:prSet/>
      <dgm:spPr/>
      <dgm:t>
        <a:bodyPr/>
        <a:lstStyle/>
        <a:p>
          <a:endParaRPr lang="en-US"/>
        </a:p>
      </dgm:t>
    </dgm:pt>
    <dgm:pt modelId="{E31BA938-703B-476C-B91C-6C8C7F712AA3}" type="sibTrans" cxnId="{B89A168B-9558-4A72-BBE9-4AB5B509D49B}">
      <dgm:prSet/>
      <dgm:spPr/>
      <dgm:t>
        <a:bodyPr/>
        <a:lstStyle/>
        <a:p>
          <a:endParaRPr lang="en-US"/>
        </a:p>
      </dgm:t>
    </dgm:pt>
    <dgm:pt modelId="{DC5E2AC6-49B1-44B2-A9D1-65994197338A}" type="pres">
      <dgm:prSet presAssocID="{02344393-1AE6-47BA-AEF5-F511FB7EEC6F}" presName="Name0" presStyleCnt="0">
        <dgm:presLayoutVars>
          <dgm:dir/>
          <dgm:resizeHandles val="exact"/>
        </dgm:presLayoutVars>
      </dgm:prSet>
      <dgm:spPr/>
    </dgm:pt>
    <dgm:pt modelId="{A96F9C2A-C7BB-4BD8-8E7B-0B56BB3CE97D}" type="pres">
      <dgm:prSet presAssocID="{514C8765-7B03-47DA-9C44-D37E1E41EBA8}" presName="node" presStyleLbl="node1" presStyleIdx="0" presStyleCnt="3">
        <dgm:presLayoutVars>
          <dgm:bulletEnabled val="1"/>
        </dgm:presLayoutVars>
      </dgm:prSet>
      <dgm:spPr/>
    </dgm:pt>
    <dgm:pt modelId="{72C7E7D0-6A06-43BD-933D-BFF597D3C64E}" type="pres">
      <dgm:prSet presAssocID="{04DFAA92-F6A9-4376-9CD9-11FA9AF639E0}" presName="sibTrans" presStyleLbl="sibTrans2D1" presStyleIdx="0" presStyleCnt="2"/>
      <dgm:spPr/>
    </dgm:pt>
    <dgm:pt modelId="{6E124798-B232-4507-ADA5-1800B865E14D}" type="pres">
      <dgm:prSet presAssocID="{04DFAA92-F6A9-4376-9CD9-11FA9AF639E0}" presName="connectorText" presStyleLbl="sibTrans2D1" presStyleIdx="0" presStyleCnt="2"/>
      <dgm:spPr/>
    </dgm:pt>
    <dgm:pt modelId="{309B0853-8CE3-40F8-AA2D-BF4A246AEDF2}" type="pres">
      <dgm:prSet presAssocID="{64F37142-B05F-496E-95E5-2D5121EDC4DA}" presName="node" presStyleLbl="node1" presStyleIdx="1" presStyleCnt="3">
        <dgm:presLayoutVars>
          <dgm:bulletEnabled val="1"/>
        </dgm:presLayoutVars>
      </dgm:prSet>
      <dgm:spPr/>
    </dgm:pt>
    <dgm:pt modelId="{18D0219E-B734-4678-BBDF-4FCABA332D5C}" type="pres">
      <dgm:prSet presAssocID="{3C652EC3-C328-4D0B-895C-702495137196}" presName="sibTrans" presStyleLbl="sibTrans2D1" presStyleIdx="1" presStyleCnt="2"/>
      <dgm:spPr/>
    </dgm:pt>
    <dgm:pt modelId="{DAA6D136-2FF3-4597-911A-7C09F3D7DEDF}" type="pres">
      <dgm:prSet presAssocID="{3C652EC3-C328-4D0B-895C-702495137196}" presName="connectorText" presStyleLbl="sibTrans2D1" presStyleIdx="1" presStyleCnt="2"/>
      <dgm:spPr/>
    </dgm:pt>
    <dgm:pt modelId="{2FE814F9-F2D5-4FCE-A477-D578E054108A}" type="pres">
      <dgm:prSet presAssocID="{F03EA3D2-720F-4FCA-9673-A608A6EA25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7CFA6A-3BD8-45AF-90DB-54E83E032988}" srcId="{02344393-1AE6-47BA-AEF5-F511FB7EEC6F}" destId="{514C8765-7B03-47DA-9C44-D37E1E41EBA8}" srcOrd="0" destOrd="0" parTransId="{EE1730A0-14BB-44C6-AD0C-7D45294958A5}" sibTransId="{04DFAA92-F6A9-4376-9CD9-11FA9AF639E0}"/>
    <dgm:cxn modelId="{8622916E-A2D3-4E4D-9CB3-88FA270AF494}" type="presOf" srcId="{02344393-1AE6-47BA-AEF5-F511FB7EEC6F}" destId="{DC5E2AC6-49B1-44B2-A9D1-65994197338A}" srcOrd="0" destOrd="0" presId="urn:microsoft.com/office/officeart/2005/8/layout/process1"/>
    <dgm:cxn modelId="{CB7473F0-7683-491D-ADA2-C5F0AC490241}" type="presOf" srcId="{64F37142-B05F-496E-95E5-2D5121EDC4DA}" destId="{309B0853-8CE3-40F8-AA2D-BF4A246AEDF2}" srcOrd="0" destOrd="0" presId="urn:microsoft.com/office/officeart/2005/8/layout/process1"/>
    <dgm:cxn modelId="{A632FC0B-B599-4CE3-8627-A815A5C8A7F1}" srcId="{02344393-1AE6-47BA-AEF5-F511FB7EEC6F}" destId="{64F37142-B05F-496E-95E5-2D5121EDC4DA}" srcOrd="1" destOrd="0" parTransId="{7EF348DE-2A02-4E69-9AE5-227274765069}" sibTransId="{3C652EC3-C328-4D0B-895C-702495137196}"/>
    <dgm:cxn modelId="{B89A168B-9558-4A72-BBE9-4AB5B509D49B}" srcId="{02344393-1AE6-47BA-AEF5-F511FB7EEC6F}" destId="{F03EA3D2-720F-4FCA-9673-A608A6EA250C}" srcOrd="2" destOrd="0" parTransId="{909A8FA9-3ED7-49B4-9E9A-FB63486CA8A0}" sibTransId="{E31BA938-703B-476C-B91C-6C8C7F712AA3}"/>
    <dgm:cxn modelId="{1BD3A032-23FE-41FB-9A61-47F585CB8E7A}" type="presOf" srcId="{3C652EC3-C328-4D0B-895C-702495137196}" destId="{18D0219E-B734-4678-BBDF-4FCABA332D5C}" srcOrd="0" destOrd="0" presId="urn:microsoft.com/office/officeart/2005/8/layout/process1"/>
    <dgm:cxn modelId="{D95B2FA2-3025-4214-841B-734067B04C70}" type="presOf" srcId="{3C652EC3-C328-4D0B-895C-702495137196}" destId="{DAA6D136-2FF3-4597-911A-7C09F3D7DEDF}" srcOrd="1" destOrd="0" presId="urn:microsoft.com/office/officeart/2005/8/layout/process1"/>
    <dgm:cxn modelId="{C0BB8535-5EFD-4A0D-98E3-88BA30AAC164}" type="presOf" srcId="{F03EA3D2-720F-4FCA-9673-A608A6EA250C}" destId="{2FE814F9-F2D5-4FCE-A477-D578E054108A}" srcOrd="0" destOrd="0" presId="urn:microsoft.com/office/officeart/2005/8/layout/process1"/>
    <dgm:cxn modelId="{6291A93C-F57E-41F4-BE4A-5662A13FFC77}" type="presOf" srcId="{04DFAA92-F6A9-4376-9CD9-11FA9AF639E0}" destId="{72C7E7D0-6A06-43BD-933D-BFF597D3C64E}" srcOrd="0" destOrd="0" presId="urn:microsoft.com/office/officeart/2005/8/layout/process1"/>
    <dgm:cxn modelId="{9C930037-10CB-406F-951F-0C935D60D20F}" type="presOf" srcId="{514C8765-7B03-47DA-9C44-D37E1E41EBA8}" destId="{A96F9C2A-C7BB-4BD8-8E7B-0B56BB3CE97D}" srcOrd="0" destOrd="0" presId="urn:microsoft.com/office/officeart/2005/8/layout/process1"/>
    <dgm:cxn modelId="{DFFDF288-8B90-4D60-B72D-0EE01A995AEA}" type="presOf" srcId="{04DFAA92-F6A9-4376-9CD9-11FA9AF639E0}" destId="{6E124798-B232-4507-ADA5-1800B865E14D}" srcOrd="1" destOrd="0" presId="urn:microsoft.com/office/officeart/2005/8/layout/process1"/>
    <dgm:cxn modelId="{05D80E67-F91A-4961-9DDE-642BEE0E1D14}" type="presParOf" srcId="{DC5E2AC6-49B1-44B2-A9D1-65994197338A}" destId="{A96F9C2A-C7BB-4BD8-8E7B-0B56BB3CE97D}" srcOrd="0" destOrd="0" presId="urn:microsoft.com/office/officeart/2005/8/layout/process1"/>
    <dgm:cxn modelId="{3B855E19-14BC-4B41-9810-7ECBC2CC477D}" type="presParOf" srcId="{DC5E2AC6-49B1-44B2-A9D1-65994197338A}" destId="{72C7E7D0-6A06-43BD-933D-BFF597D3C64E}" srcOrd="1" destOrd="0" presId="urn:microsoft.com/office/officeart/2005/8/layout/process1"/>
    <dgm:cxn modelId="{A7A76037-3373-4419-955D-315C29A21AAB}" type="presParOf" srcId="{72C7E7D0-6A06-43BD-933D-BFF597D3C64E}" destId="{6E124798-B232-4507-ADA5-1800B865E14D}" srcOrd="0" destOrd="0" presId="urn:microsoft.com/office/officeart/2005/8/layout/process1"/>
    <dgm:cxn modelId="{10A47129-E435-42E8-A1F7-89C79A09EDD4}" type="presParOf" srcId="{DC5E2AC6-49B1-44B2-A9D1-65994197338A}" destId="{309B0853-8CE3-40F8-AA2D-BF4A246AEDF2}" srcOrd="2" destOrd="0" presId="urn:microsoft.com/office/officeart/2005/8/layout/process1"/>
    <dgm:cxn modelId="{978AEAE4-E1A9-43D3-9A1C-A62FA2F5F8D7}" type="presParOf" srcId="{DC5E2AC6-49B1-44B2-A9D1-65994197338A}" destId="{18D0219E-B734-4678-BBDF-4FCABA332D5C}" srcOrd="3" destOrd="0" presId="urn:microsoft.com/office/officeart/2005/8/layout/process1"/>
    <dgm:cxn modelId="{84556553-3225-4428-9584-CE45332F34CC}" type="presParOf" srcId="{18D0219E-B734-4678-BBDF-4FCABA332D5C}" destId="{DAA6D136-2FF3-4597-911A-7C09F3D7DEDF}" srcOrd="0" destOrd="0" presId="urn:microsoft.com/office/officeart/2005/8/layout/process1"/>
    <dgm:cxn modelId="{6BC7B76E-ED72-451C-A295-8AB355C02253}" type="presParOf" srcId="{DC5E2AC6-49B1-44B2-A9D1-65994197338A}" destId="{2FE814F9-F2D5-4FCE-A477-D578E054108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F9C2A-C7BB-4BD8-8E7B-0B56BB3CE97D}">
      <dsp:nvSpPr>
        <dsp:cNvPr id="0" name=""/>
        <dsp:cNvSpPr/>
      </dsp:nvSpPr>
      <dsp:spPr>
        <a:xfrm>
          <a:off x="6898" y="435562"/>
          <a:ext cx="2061790" cy="1237074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>
              <a:solidFill>
                <a:schemeClr val="tx2"/>
              </a:solidFill>
            </a:rPr>
            <a:t>Acquire Data</a:t>
          </a:r>
          <a:endParaRPr lang="en-US" sz="3400" kern="1200" dirty="0">
            <a:solidFill>
              <a:schemeClr val="tx2"/>
            </a:solidFill>
          </a:endParaRPr>
        </a:p>
      </dsp:txBody>
      <dsp:txXfrm>
        <a:off x="43131" y="471795"/>
        <a:ext cx="1989324" cy="1164608"/>
      </dsp:txXfrm>
    </dsp:sp>
    <dsp:sp modelId="{72C7E7D0-6A06-43BD-933D-BFF597D3C64E}">
      <dsp:nvSpPr>
        <dsp:cNvPr id="0" name=""/>
        <dsp:cNvSpPr/>
      </dsp:nvSpPr>
      <dsp:spPr>
        <a:xfrm>
          <a:off x="2274867" y="798437"/>
          <a:ext cx="437099" cy="5113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274867" y="900702"/>
        <a:ext cx="305969" cy="306794"/>
      </dsp:txXfrm>
    </dsp:sp>
    <dsp:sp modelId="{309B0853-8CE3-40F8-AA2D-BF4A246AEDF2}">
      <dsp:nvSpPr>
        <dsp:cNvPr id="0" name=""/>
        <dsp:cNvSpPr/>
      </dsp:nvSpPr>
      <dsp:spPr>
        <a:xfrm>
          <a:off x="2893404" y="435562"/>
          <a:ext cx="2061790" cy="1237074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>
              <a:solidFill>
                <a:schemeClr val="tx2"/>
              </a:solidFill>
            </a:rPr>
            <a:t>Process Data</a:t>
          </a:r>
          <a:endParaRPr lang="en-US" sz="3400" kern="1200" dirty="0">
            <a:solidFill>
              <a:schemeClr val="tx2"/>
            </a:solidFill>
          </a:endParaRPr>
        </a:p>
      </dsp:txBody>
      <dsp:txXfrm>
        <a:off x="2929637" y="471795"/>
        <a:ext cx="1989324" cy="1164608"/>
      </dsp:txXfrm>
    </dsp:sp>
    <dsp:sp modelId="{18D0219E-B734-4678-BBDF-4FCABA332D5C}">
      <dsp:nvSpPr>
        <dsp:cNvPr id="0" name=""/>
        <dsp:cNvSpPr/>
      </dsp:nvSpPr>
      <dsp:spPr>
        <a:xfrm>
          <a:off x="5161374" y="798437"/>
          <a:ext cx="437099" cy="5113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161374" y="900702"/>
        <a:ext cx="305969" cy="306794"/>
      </dsp:txXfrm>
    </dsp:sp>
    <dsp:sp modelId="{2FE814F9-F2D5-4FCE-A477-D578E054108A}">
      <dsp:nvSpPr>
        <dsp:cNvPr id="0" name=""/>
        <dsp:cNvSpPr/>
      </dsp:nvSpPr>
      <dsp:spPr>
        <a:xfrm>
          <a:off x="5779911" y="435562"/>
          <a:ext cx="2061790" cy="1237074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>
              <a:solidFill>
                <a:schemeClr val="tx2"/>
              </a:solidFill>
            </a:rPr>
            <a:t>Present Data</a:t>
          </a:r>
          <a:endParaRPr lang="en-US" sz="3400" kern="1200" dirty="0">
            <a:solidFill>
              <a:schemeClr val="tx2"/>
            </a:solidFill>
          </a:endParaRPr>
        </a:p>
      </dsp:txBody>
      <dsp:txXfrm>
        <a:off x="5816144" y="471795"/>
        <a:ext cx="1989324" cy="1164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30A3-3C5A-4601-BC39-4CB37EE27BD9}" type="datetimeFigureOut">
              <a:rPr lang="en-US" smtClean="0"/>
              <a:t>10/6/2013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D10FC2-13E8-4A92-8A8A-1D1C67B2AA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30A3-3C5A-4601-BC39-4CB37EE27BD9}" type="datetimeFigureOut">
              <a:rPr lang="en-US" smtClean="0"/>
              <a:t>10/6/2013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0FC2-13E8-4A92-8A8A-1D1C67B2A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30A3-3C5A-4601-BC39-4CB37EE27BD9}" type="datetimeFigureOut">
              <a:rPr lang="en-US" smtClean="0"/>
              <a:t>10/6/2013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0FC2-13E8-4A92-8A8A-1D1C67B2A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30A3-3C5A-4601-BC39-4CB37EE27BD9}" type="datetimeFigureOut">
              <a:rPr lang="en-US" smtClean="0"/>
              <a:t>10/6/2013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0FC2-13E8-4A92-8A8A-1D1C67B2A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30A3-3C5A-4601-BC39-4CB37EE27BD9}" type="datetimeFigureOut">
              <a:rPr lang="en-US" smtClean="0"/>
              <a:t>10/6/2013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0FC2-13E8-4A92-8A8A-1D1C67B2A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30A3-3C5A-4601-BC39-4CB37EE27BD9}" type="datetimeFigureOut">
              <a:rPr lang="en-US" smtClean="0"/>
              <a:t>10/6/2013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0FC2-13E8-4A92-8A8A-1D1C67B2AA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30A3-3C5A-4601-BC39-4CB37EE27BD9}" type="datetimeFigureOut">
              <a:rPr lang="en-US" smtClean="0"/>
              <a:t>10/6/2013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0FC2-13E8-4A92-8A8A-1D1C67B2AA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30A3-3C5A-4601-BC39-4CB37EE27BD9}" type="datetimeFigureOut">
              <a:rPr lang="en-US" smtClean="0"/>
              <a:t>10/6/2013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0FC2-13E8-4A92-8A8A-1D1C67B2A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30A3-3C5A-4601-BC39-4CB37EE27BD9}" type="datetimeFigureOut">
              <a:rPr lang="en-US" smtClean="0"/>
              <a:t>10/6/2013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0FC2-13E8-4A92-8A8A-1D1C67B2A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30A3-3C5A-4601-BC39-4CB37EE27BD9}" type="datetimeFigureOut">
              <a:rPr lang="en-US" smtClean="0"/>
              <a:t>10/6/2013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0FC2-13E8-4A92-8A8A-1D1C67B2A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30A3-3C5A-4601-BC39-4CB37EE27BD9}" type="datetimeFigureOut">
              <a:rPr lang="en-US" smtClean="0"/>
              <a:t>10/6/2013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0FC2-13E8-4A92-8A8A-1D1C67B2A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65000">
              <a:schemeClr val="bg2">
                <a:tint val="100000"/>
                <a:shade val="95000"/>
                <a:satMod val="100000"/>
                <a:lumMod val="100000"/>
              </a:schemeClr>
            </a:gs>
            <a:gs pos="100000">
              <a:schemeClr val="bg2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32A30A3-3C5A-4601-BC39-4CB37EE27BD9}" type="datetimeFigureOut">
              <a:rPr lang="en-US" smtClean="0"/>
              <a:t>10/6/2013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ED10FC2-13E8-4A92-8A8A-1D1C67B2AA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farhan12/intro_to_scientific_computing_opag" TargetMode="External"/><Relationship Id="rId2" Type="http://schemas.openxmlformats.org/officeDocument/2006/relationships/hyperlink" Target="mailto:mohammad.farhan@thinkrf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Scientific </a:t>
            </a:r>
            <a:r>
              <a:rPr lang="en-US" dirty="0" smtClean="0"/>
              <a:t>Analysis </a:t>
            </a:r>
            <a:r>
              <a:rPr lang="en-US" dirty="0" smtClean="0"/>
              <a:t>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Mohammad Farhan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2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Bit About Myself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7696200" cy="3539527"/>
          </a:xfrm>
        </p:spPr>
        <p:txBody>
          <a:bodyPr/>
          <a:lstStyle/>
          <a:p>
            <a:r>
              <a:rPr lang="en-US" dirty="0" smtClean="0"/>
              <a:t>Application Developer at </a:t>
            </a:r>
            <a:r>
              <a:rPr lang="en-US" dirty="0" smtClean="0"/>
              <a:t>ThinkRF</a:t>
            </a:r>
          </a:p>
          <a:p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mohammad.farhan@thinkrf.com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/>
              <a:t>github.com/mfarhan12</a:t>
            </a:r>
          </a:p>
          <a:p>
            <a:endParaRPr lang="en-US" dirty="0" smtClean="0"/>
          </a:p>
          <a:p>
            <a:r>
              <a:rPr lang="en-US" dirty="0" smtClean="0"/>
              <a:t>Presentation/Scripts can be found at:</a:t>
            </a:r>
          </a:p>
          <a:p>
            <a:pPr marL="45720" indent="0">
              <a:buNone/>
            </a:pPr>
            <a:r>
              <a:rPr lang="en-US" dirty="0">
                <a:hlinkClick r:id="rId3"/>
              </a:rPr>
              <a:t>https://github.com/mfarhan12/intro_to_scientific_computing_opag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49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scientific analysis</a:t>
            </a:r>
          </a:p>
          <a:p>
            <a:r>
              <a:rPr lang="en-US" dirty="0" smtClean="0"/>
              <a:t>	</a:t>
            </a:r>
            <a:endParaRPr lang="en-US" dirty="0" smtClean="0"/>
          </a:p>
          <a:p>
            <a:r>
              <a:rPr lang="en-US" dirty="0"/>
              <a:t>Why use Python for scientific analysis	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Acquisition  </a:t>
            </a:r>
            <a:r>
              <a:rPr lang="en-US" dirty="0" smtClean="0"/>
              <a:t>(</a:t>
            </a:r>
            <a:r>
              <a:rPr lang="en-US" dirty="0" err="1">
                <a:solidFill>
                  <a:schemeClr val="tx2"/>
                </a:solidFill>
              </a:rPr>
              <a:t>xlwt</a:t>
            </a:r>
            <a:r>
              <a:rPr lang="en-US" dirty="0"/>
              <a:t>, </a:t>
            </a:r>
            <a:r>
              <a:rPr lang="en-US" dirty="0" err="1" smtClean="0">
                <a:solidFill>
                  <a:schemeClr val="tx2"/>
                </a:solidFill>
              </a:rPr>
              <a:t>xlrd</a:t>
            </a:r>
            <a:r>
              <a:rPr lang="en-US" dirty="0" smtClean="0">
                <a:solidFill>
                  <a:schemeClr val="tx2"/>
                </a:solidFill>
              </a:rPr>
              <a:t>, sockets, </a:t>
            </a:r>
            <a:r>
              <a:rPr lang="en-US" dirty="0" err="1" smtClean="0">
                <a:solidFill>
                  <a:schemeClr val="tx2"/>
                </a:solidFill>
              </a:rPr>
              <a:t>CaptureVideo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tx2"/>
                </a:solidFill>
              </a:rPr>
              <a:t>PyAudio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 smtClean="0"/>
              <a:t>Processing 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chemeClr val="tx2"/>
                </a:solidFill>
              </a:rPr>
              <a:t>Numpy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Scipy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plotting (</a:t>
            </a:r>
            <a:r>
              <a:rPr lang="en-US" dirty="0" err="1" smtClean="0">
                <a:solidFill>
                  <a:schemeClr val="tx2"/>
                </a:solidFill>
              </a:rPr>
              <a:t>PyQtGraph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Application Development (</a:t>
            </a:r>
            <a:r>
              <a:rPr lang="en-US" dirty="0" err="1" smtClean="0">
                <a:solidFill>
                  <a:schemeClr val="tx2"/>
                </a:solidFill>
              </a:rPr>
              <a:t>Pyside</a:t>
            </a:r>
            <a:r>
              <a:rPr lang="en-US" dirty="0" smtClean="0"/>
              <a:t>)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4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scientific analysis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03994618"/>
              </p:ext>
            </p:extLst>
          </p:nvPr>
        </p:nvGraphicFramePr>
        <p:xfrm>
          <a:off x="457200" y="3048000"/>
          <a:ext cx="7848600" cy="210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4953000"/>
            <a:ext cx="312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Spreadsheets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Cloud (Internet or Network)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Audio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Video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4953000"/>
            <a:ext cx="312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Identifying 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Statistics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Image Processing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Signal Filtering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3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Python for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is </a:t>
            </a:r>
            <a:r>
              <a:rPr lang="en-US" dirty="0" smtClean="0"/>
              <a:t>free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/>
              <a:t>Python has a vast amount of open source libraries (also free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/>
              <a:t>Python is a high level language</a:t>
            </a:r>
          </a:p>
          <a:p>
            <a:endParaRPr lang="en-US" dirty="0"/>
          </a:p>
          <a:p>
            <a:r>
              <a:rPr lang="en-US" dirty="0"/>
              <a:t>Python is similar to other languages used for </a:t>
            </a:r>
            <a:r>
              <a:rPr lang="en-US" dirty="0" smtClean="0"/>
              <a:t>science</a:t>
            </a:r>
          </a:p>
          <a:p>
            <a:endParaRPr lang="en-US" dirty="0"/>
          </a:p>
          <a:p>
            <a:r>
              <a:rPr lang="en-US" dirty="0" smtClean="0"/>
              <a:t>Python </a:t>
            </a:r>
            <a:r>
              <a:rPr lang="en-US" dirty="0"/>
              <a:t>has a great </a:t>
            </a:r>
            <a:r>
              <a:rPr lang="en-US" dirty="0" smtClean="0"/>
              <a:t>community, with tons of resources and examples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7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16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1896</TotalTime>
  <Words>111</Words>
  <Application>Microsoft Office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Perspective</vt:lpstr>
      <vt:lpstr>Introduction to Scientific Analysis in Python</vt:lpstr>
      <vt:lpstr>A little Bit About Myself</vt:lpstr>
      <vt:lpstr>Topics</vt:lpstr>
      <vt:lpstr>What is scientific analysis</vt:lpstr>
      <vt:lpstr>Why use Python for science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Scientific Computing in Python</dc:title>
  <dc:creator>mohammad</dc:creator>
  <cp:lastModifiedBy>mohammad</cp:lastModifiedBy>
  <cp:revision>24</cp:revision>
  <dcterms:created xsi:type="dcterms:W3CDTF">2013-09-28T11:47:00Z</dcterms:created>
  <dcterms:modified xsi:type="dcterms:W3CDTF">2013-10-06T19:59:38Z</dcterms:modified>
</cp:coreProperties>
</file>