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5" r:id="rId1"/>
  </p:sldMasterIdLst>
  <p:notesMasterIdLst>
    <p:notesMasterId r:id="rId42"/>
  </p:notesMasterIdLst>
  <p:sldIdLst>
    <p:sldId id="256" r:id="rId2"/>
    <p:sldId id="298" r:id="rId3"/>
    <p:sldId id="259" r:id="rId4"/>
    <p:sldId id="299" r:id="rId5"/>
    <p:sldId id="300" r:id="rId6"/>
    <p:sldId id="301" r:id="rId7"/>
    <p:sldId id="303" r:id="rId8"/>
    <p:sldId id="304" r:id="rId9"/>
    <p:sldId id="334" r:id="rId10"/>
    <p:sldId id="307" r:id="rId11"/>
    <p:sldId id="308" r:id="rId12"/>
    <p:sldId id="309" r:id="rId13"/>
    <p:sldId id="335" r:id="rId14"/>
    <p:sldId id="311" r:id="rId15"/>
    <p:sldId id="312" r:id="rId16"/>
    <p:sldId id="336" r:id="rId17"/>
    <p:sldId id="314" r:id="rId18"/>
    <p:sldId id="315" r:id="rId19"/>
    <p:sldId id="339" r:id="rId20"/>
    <p:sldId id="337" r:id="rId21"/>
    <p:sldId id="317" r:id="rId22"/>
    <p:sldId id="318" r:id="rId23"/>
    <p:sldId id="319" r:id="rId24"/>
    <p:sldId id="338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40" r:id="rId36"/>
    <p:sldId id="341" r:id="rId37"/>
    <p:sldId id="342" r:id="rId38"/>
    <p:sldId id="331" r:id="rId39"/>
    <p:sldId id="332" r:id="rId40"/>
    <p:sldId id="284" r:id="rId41"/>
  </p:sldIdLst>
  <p:sldSz cx="12801600" cy="72009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564" y="66"/>
      </p:cViewPr>
      <p:guideLst>
        <p:guide orient="horz" pos="2268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BEF5F-E395-0E45-810B-581857CD65F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7142E-F1B1-B445-8415-3835B073B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80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7BF11-0284-4635-9324-880DCE69CFA1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147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7BF11-0284-4635-9324-880DCE69CFA1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741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7BF11-0284-4635-9324-880DCE69CFA1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721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7BF11-0284-4635-9324-880DCE69CFA1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149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7BF11-0284-4635-9324-880DCE69CFA1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601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7BF11-0284-4635-9324-880DCE69CFA1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7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7BF11-0284-4635-9324-880DCE69CFA1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090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7BF11-0284-4635-9324-880DCE69CFA1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704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7BF11-0284-4635-9324-880DCE69CFA1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310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7BF11-0284-4635-9324-880DCE69CFA1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218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7BF11-0284-4635-9324-880DCE69CFA1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539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7BF11-0284-4635-9324-880DCE69CFA1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5535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7BF11-0284-4635-9324-880DCE69CFA1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758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7BF11-0284-4635-9324-880DCE69CFA1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9054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7BF11-0284-4635-9324-880DCE69CFA1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5283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7BF11-0284-4635-9324-880DCE69CFA1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107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7BF11-0284-4635-9324-880DCE69CFA1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640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7BF11-0284-4635-9324-880DCE69CFA1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8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7BF11-0284-4635-9324-880DCE69CFA1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8641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7BF11-0284-4635-9324-880DCE69CFA1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861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7BF11-0284-4635-9324-880DCE69CFA1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925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7BF11-0284-4635-9324-880DCE69CFA1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353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7BF11-0284-4635-9324-880DCE69CFA1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956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7BF11-0284-4635-9324-880DCE69CFA1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777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7BF11-0284-4635-9324-880DCE69CFA1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199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7BF11-0284-4635-9324-880DCE69CFA1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329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7BF11-0284-4635-9324-880DCE69CFA1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856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45656"/>
            <a:ext cx="12801600" cy="1955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0160" y="1893576"/>
            <a:ext cx="10241280" cy="1916351"/>
          </a:xfrm>
        </p:spPr>
        <p:txBody>
          <a:bodyPr anchor="b">
            <a:normAutofit/>
          </a:bodyPr>
          <a:lstStyle>
            <a:lvl1pPr algn="l">
              <a:defRPr sz="106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160" y="3813811"/>
            <a:ext cx="10241280" cy="720090"/>
          </a:xfrm>
        </p:spPr>
        <p:txBody>
          <a:bodyPr>
            <a:normAutofit/>
          </a:bodyPr>
          <a:lstStyle>
            <a:lvl1pPr marL="0" indent="0" algn="l">
              <a:buNone/>
              <a:defRPr sz="3556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05041" y="4540040"/>
            <a:ext cx="3216400" cy="383381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80161" y="4540041"/>
            <a:ext cx="6832855" cy="383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1060" y="1502413"/>
            <a:ext cx="3040380" cy="383381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125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099" y="4932232"/>
            <a:ext cx="11139074" cy="860323"/>
          </a:xfrm>
        </p:spPr>
        <p:txBody>
          <a:bodyPr anchor="b"/>
          <a:lstStyle>
            <a:lvl1pPr algn="l"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2096" y="1025888"/>
            <a:ext cx="11130364" cy="3577321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2106" y="5792552"/>
            <a:ext cx="11137392" cy="784270"/>
          </a:xfrm>
        </p:spPr>
        <p:txBody>
          <a:bodyPr/>
          <a:lstStyle>
            <a:lvl1pPr marL="0" indent="0" algn="l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36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45656"/>
            <a:ext cx="12801600" cy="1955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106" y="791211"/>
            <a:ext cx="11137392" cy="2942590"/>
          </a:xfrm>
        </p:spPr>
        <p:txBody>
          <a:bodyPr anchor="ctr"/>
          <a:lstStyle>
            <a:lvl1pPr algn="l"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0122" y="3831592"/>
            <a:ext cx="10881360" cy="1397395"/>
          </a:xfrm>
        </p:spPr>
        <p:txBody>
          <a:bodyPr anchor="ctr"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87046" y="400054"/>
            <a:ext cx="3056382" cy="383381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2105" y="400054"/>
            <a:ext cx="6762919" cy="383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35453" y="400054"/>
            <a:ext cx="934044" cy="383381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9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45656"/>
            <a:ext cx="12801600" cy="1955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694" y="791211"/>
            <a:ext cx="10659109" cy="2894046"/>
          </a:xfrm>
        </p:spPr>
        <p:txBody>
          <a:bodyPr anchor="ctr"/>
          <a:lstStyle>
            <a:lvl1pPr algn="l"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69060" y="3685258"/>
            <a:ext cx="10072373" cy="466665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0122" y="4383329"/>
            <a:ext cx="10890252" cy="862328"/>
          </a:xfrm>
        </p:spPr>
        <p:txBody>
          <a:bodyPr anchor="ctr">
            <a:normAutofit/>
          </a:bodyPr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87046" y="400054"/>
            <a:ext cx="3056382" cy="383381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2105" y="398413"/>
            <a:ext cx="6762919" cy="383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35453" y="400054"/>
            <a:ext cx="934044" cy="383381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4042" y="848107"/>
            <a:ext cx="640080" cy="614015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422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05427" y="3172397"/>
            <a:ext cx="640080" cy="614015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222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5979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45656"/>
            <a:ext cx="12801600" cy="1955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2" y="1180940"/>
            <a:ext cx="10884695" cy="2637427"/>
          </a:xfrm>
        </p:spPr>
        <p:txBody>
          <a:bodyPr anchor="b"/>
          <a:lstStyle>
            <a:lvl1pPr algn="l"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0110" y="3830735"/>
            <a:ext cx="10883052" cy="1049879"/>
          </a:xfrm>
        </p:spPr>
        <p:txBody>
          <a:bodyPr anchor="t"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87046" y="397831"/>
            <a:ext cx="3056382" cy="383381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2105" y="397831"/>
            <a:ext cx="6762919" cy="383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35453" y="400054"/>
            <a:ext cx="934044" cy="383381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33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040383" y="800102"/>
            <a:ext cx="8929115" cy="13690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32105" y="2312184"/>
            <a:ext cx="3584448" cy="648186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tx1"/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32103" y="3049795"/>
            <a:ext cx="3584448" cy="3527033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3131" y="2311401"/>
            <a:ext cx="3584448" cy="657861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tx1"/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621093" y="3049272"/>
            <a:ext cx="3584448" cy="3527551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385047" y="2302510"/>
            <a:ext cx="3584448" cy="657861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tx1"/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385049" y="3049795"/>
            <a:ext cx="3584448" cy="3527033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0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3040382" y="800100"/>
            <a:ext cx="8934777" cy="13601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32103" y="4319010"/>
            <a:ext cx="3584448" cy="716903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tx1"/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32103" y="2448307"/>
            <a:ext cx="3584448" cy="1582665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32103" y="5035910"/>
            <a:ext cx="3584448" cy="154091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08622" y="4319010"/>
            <a:ext cx="3584448" cy="716903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tx1"/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608620" y="2448307"/>
            <a:ext cx="3584448" cy="1585355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607202" y="5035909"/>
            <a:ext cx="3584448" cy="154091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390711" y="4319010"/>
            <a:ext cx="3584448" cy="716903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tx1"/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390709" y="2448310"/>
            <a:ext cx="3584448" cy="1584365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390580" y="5035907"/>
            <a:ext cx="3584448" cy="154091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588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2106" y="2304288"/>
            <a:ext cx="11137392" cy="42725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591" y="400054"/>
            <a:ext cx="1203701" cy="97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31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45656"/>
            <a:ext cx="12801600" cy="1955245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09225" y="784545"/>
            <a:ext cx="2160270" cy="446110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2106" y="783433"/>
            <a:ext cx="8789250" cy="44622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87046" y="400054"/>
            <a:ext cx="3056382" cy="383381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2105" y="400054"/>
            <a:ext cx="6762919" cy="383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5453" y="400054"/>
            <a:ext cx="934044" cy="383381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11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3255" y="291549"/>
            <a:ext cx="908345" cy="90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257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3255" y="291549"/>
            <a:ext cx="908345" cy="90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5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3255" y="291549"/>
            <a:ext cx="908345" cy="90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98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45656"/>
            <a:ext cx="12801600" cy="1955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106" y="791212"/>
            <a:ext cx="11137392" cy="2942032"/>
          </a:xfrm>
        </p:spPr>
        <p:txBody>
          <a:bodyPr anchor="b">
            <a:normAutofit/>
          </a:bodyPr>
          <a:lstStyle>
            <a:lvl1pPr algn="r">
              <a:defRPr sz="711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2105" y="3823813"/>
            <a:ext cx="11137394" cy="1421841"/>
          </a:xfrm>
        </p:spPr>
        <p:txBody>
          <a:bodyPr>
            <a:normAutofit/>
          </a:bodyPr>
          <a:lstStyle>
            <a:lvl1pPr marL="0" indent="0" algn="r">
              <a:buNone/>
              <a:defRPr sz="3911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87046" y="400054"/>
            <a:ext cx="3056382" cy="383381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2105" y="400054"/>
            <a:ext cx="6762919" cy="383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5455" y="400054"/>
            <a:ext cx="934043" cy="383381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502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2106" y="2304288"/>
            <a:ext cx="5474811" cy="42725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98939" y="2304288"/>
            <a:ext cx="5470556" cy="42725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591" y="400054"/>
            <a:ext cx="1203701" cy="97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68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356" y="867221"/>
            <a:ext cx="8929116" cy="13601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9792" y="2292992"/>
            <a:ext cx="5157124" cy="865108"/>
          </a:xfrm>
        </p:spPr>
        <p:txBody>
          <a:bodyPr anchor="b">
            <a:normAutofit/>
          </a:bodyPr>
          <a:lstStyle>
            <a:lvl1pPr marL="0" indent="0">
              <a:buNone/>
              <a:defRPr sz="4978" b="0">
                <a:solidFill>
                  <a:schemeClr val="tx1"/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2104" y="3289302"/>
            <a:ext cx="5474811" cy="32875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16627" y="2292992"/>
            <a:ext cx="5152869" cy="865108"/>
          </a:xfrm>
        </p:spPr>
        <p:txBody>
          <a:bodyPr anchor="b">
            <a:normAutofit/>
          </a:bodyPr>
          <a:lstStyle>
            <a:lvl1pPr marL="0" indent="0">
              <a:buNone/>
              <a:defRPr sz="4978" b="0">
                <a:solidFill>
                  <a:schemeClr val="tx1"/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98939" y="3289302"/>
            <a:ext cx="5470556" cy="32875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591" y="400054"/>
            <a:ext cx="1203701" cy="97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50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591" y="400054"/>
            <a:ext cx="1203701" cy="97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05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591" y="400054"/>
            <a:ext cx="1203701" cy="97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43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105" y="1600200"/>
            <a:ext cx="4320540" cy="1680210"/>
          </a:xfrm>
        </p:spPr>
        <p:txBody>
          <a:bodyPr anchor="b"/>
          <a:lstStyle>
            <a:lvl1pPr algn="l"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0682" y="784098"/>
            <a:ext cx="6528816" cy="579272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2105" y="3280410"/>
            <a:ext cx="4320540" cy="3296412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591" y="400054"/>
            <a:ext cx="1203701" cy="97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359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106" y="1600200"/>
            <a:ext cx="5706021" cy="1680210"/>
          </a:xfrm>
        </p:spPr>
        <p:txBody>
          <a:bodyPr anchor="b"/>
          <a:lstStyle>
            <a:lvl1pPr algn="l"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28534" y="788804"/>
            <a:ext cx="5143927" cy="5788018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2106" y="3280410"/>
            <a:ext cx="5706021" cy="3296412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591" y="400054"/>
            <a:ext cx="1203701" cy="97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45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" y="-25458"/>
            <a:ext cx="12801600" cy="11351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3972" y="880252"/>
            <a:ext cx="8929116" cy="1357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2106" y="2304288"/>
            <a:ext cx="11137392" cy="4272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77123" y="6674171"/>
            <a:ext cx="2992375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2106" y="6673641"/>
            <a:ext cx="7952994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29587" y="400054"/>
            <a:ext cx="2768347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2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  <p:sldLayoutId id="2147484087" r:id="rId12"/>
    <p:sldLayoutId id="2147484088" r:id="rId13"/>
    <p:sldLayoutId id="2147484089" r:id="rId14"/>
    <p:sldLayoutId id="2147484090" r:id="rId15"/>
    <p:sldLayoutId id="2147484091" r:id="rId16"/>
    <p:sldLayoutId id="2147484092" r:id="rId17"/>
    <p:sldLayoutId id="2147484093" r:id="rId18"/>
    <p:sldLayoutId id="2147484094" r:id="rId19"/>
  </p:sldLayoutIdLst>
  <p:timing>
    <p:tnLst>
      <p:par>
        <p:cTn id="1" dur="indefinite" restart="never" nodeType="tmRoot"/>
      </p:par>
    </p:tnLst>
  </p:timing>
  <p:txStyles>
    <p:titleStyle>
      <a:lvl1pPr algn="r" defTabSz="1625620" rtl="0" eaLnBrk="1" latinLnBrk="0" hangingPunct="1">
        <a:lnSpc>
          <a:spcPct val="90000"/>
        </a:lnSpc>
        <a:spcBef>
          <a:spcPct val="0"/>
        </a:spcBef>
        <a:buNone/>
        <a:defRPr sz="711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3911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1126" y="438405"/>
            <a:ext cx="6767439" cy="1423110"/>
          </a:xfrm>
        </p:spPr>
        <p:txBody>
          <a:bodyPr>
            <a:noAutofit/>
          </a:bodyPr>
          <a:lstStyle/>
          <a:p>
            <a:pPr algn="r"/>
            <a:r>
              <a:rPr lang="id-ID" altLang="en-US" sz="4400" b="1" dirty="0"/>
              <a:t>STRUCTURAL EQUATION MODELING (SEM)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060259" y="3756671"/>
            <a:ext cx="6988306" cy="1740997"/>
          </a:xfrm>
          <a:prstGeom prst="rect">
            <a:avLst/>
          </a:prstGeom>
        </p:spPr>
        <p:txBody>
          <a:bodyPr vert="horz" lIns="162560" tIns="81280" rIns="162560" bIns="8128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d-ID" sz="2200" b="1" dirty="0" smtClean="0"/>
              <a:t>Amin Tohari, M.Si.</a:t>
            </a:r>
            <a:endParaRPr lang="id-ID" sz="2200" b="1" dirty="0"/>
          </a:p>
          <a:p>
            <a:pPr algn="r"/>
            <a:r>
              <a:rPr lang="id-ID" sz="2200" b="1" dirty="0" smtClean="0"/>
              <a:t>Program Doktor </a:t>
            </a:r>
          </a:p>
          <a:p>
            <a:pPr algn="r"/>
            <a:r>
              <a:rPr lang="id-ID" sz="2200" b="1" dirty="0" smtClean="0"/>
              <a:t>Ilmu Matematika dan Ilmu Pengetahuan Alam</a:t>
            </a:r>
            <a:endParaRPr lang="id-ID" sz="2200" b="1" dirty="0"/>
          </a:p>
          <a:p>
            <a:pPr algn="r"/>
            <a:r>
              <a:rPr lang="id-ID" sz="2200" b="1" dirty="0"/>
              <a:t>Universitas Airlangga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648" y="2267256"/>
            <a:ext cx="1567209" cy="1567209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680717" y="4065952"/>
            <a:ext cx="3883936" cy="1388612"/>
          </a:xfrm>
          <a:prstGeom prst="rect">
            <a:avLst/>
          </a:prstGeom>
        </p:spPr>
        <p:txBody>
          <a:bodyPr vert="horz" lIns="162560" tIns="81280" rIns="162560" bIns="8128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2200" dirty="0" smtClean="0">
                <a:solidFill>
                  <a:schemeClr val="accent6">
                    <a:lumMod val="50000"/>
                  </a:schemeClr>
                </a:solidFill>
              </a:rPr>
              <a:t>Disampaikan pada</a:t>
            </a:r>
          </a:p>
          <a:p>
            <a:pPr algn="ctr"/>
            <a:r>
              <a:rPr lang="id-ID" sz="2200" dirty="0" smtClean="0">
                <a:solidFill>
                  <a:schemeClr val="accent6">
                    <a:lumMod val="50000"/>
                  </a:schemeClr>
                </a:solidFill>
              </a:rPr>
              <a:t>Grand Launching All Stat</a:t>
            </a:r>
          </a:p>
          <a:p>
            <a:pPr algn="ctr"/>
            <a:r>
              <a:rPr lang="id-ID" sz="2200" dirty="0" smtClean="0">
                <a:solidFill>
                  <a:schemeClr val="accent6">
                    <a:lumMod val="50000"/>
                  </a:schemeClr>
                </a:solidFill>
              </a:rPr>
              <a:t>Surabaya, 19 Januari 2019</a:t>
            </a:r>
            <a:endParaRPr lang="id-ID" sz="22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307" y="1861515"/>
            <a:ext cx="2927258" cy="197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50" y="1840232"/>
            <a:ext cx="8624236" cy="512064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9" name="Rectangle 28"/>
          <p:cNvSpPr/>
          <p:nvPr/>
        </p:nvSpPr>
        <p:spPr>
          <a:xfrm>
            <a:off x="3223932" y="935113"/>
            <a:ext cx="5920740" cy="54476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2940" b="1" dirty="0">
                <a:solidFill>
                  <a:prstClr val="white"/>
                </a:solidFill>
                <a:latin typeface="Palatino Linotype" pitchFamily="18" charset="0"/>
              </a:rPr>
              <a:t>TAMPILAN AMOS GRAPHICS</a:t>
            </a:r>
            <a:endParaRPr lang="en-US" sz="2940" dirty="0">
              <a:solidFill>
                <a:prstClr val="white"/>
              </a:solidFill>
              <a:latin typeface="Palatino Linotyp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60970" y="4400552"/>
            <a:ext cx="3200400" cy="1810239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marL="0" lvl="1" indent="-480060">
              <a:spcAft>
                <a:spcPts val="1260"/>
              </a:spcAft>
            </a:pPr>
            <a:r>
              <a:rPr lang="en-US" sz="2520" b="1" dirty="0">
                <a:solidFill>
                  <a:srgbClr val="FF0000"/>
                </a:solidFill>
                <a:latin typeface="Palatino Linotype" pitchFamily="18" charset="0"/>
              </a:rPr>
              <a:t>WINDOW AREA</a:t>
            </a:r>
          </a:p>
          <a:p>
            <a:pPr marL="0" lvl="1" indent="-480060">
              <a:spcAft>
                <a:spcPts val="1260"/>
              </a:spcAft>
            </a:pPr>
            <a:r>
              <a:rPr lang="en-US" sz="2520" b="1" dirty="0">
                <a:solidFill>
                  <a:srgbClr val="FF0000"/>
                </a:solidFill>
                <a:latin typeface="Palatino Linotype" pitchFamily="18" charset="0"/>
                <a:sym typeface="Wingdings" pitchFamily="2" charset="2"/>
              </a:rPr>
              <a:t> </a:t>
            </a:r>
            <a:r>
              <a:rPr lang="en-US" sz="2520" b="1" dirty="0" err="1">
                <a:solidFill>
                  <a:srgbClr val="FF0000"/>
                </a:solidFill>
                <a:latin typeface="Palatino Linotype" pitchFamily="18" charset="0"/>
                <a:sym typeface="Wingdings" pitchFamily="2" charset="2"/>
              </a:rPr>
              <a:t>Tempat</a:t>
            </a:r>
            <a:r>
              <a:rPr lang="en-US" sz="2520" b="1" dirty="0">
                <a:solidFill>
                  <a:srgbClr val="FF0000"/>
                </a:solidFill>
                <a:latin typeface="Palatino Linotype" pitchFamily="18" charset="0"/>
                <a:sym typeface="Wingdings" pitchFamily="2" charset="2"/>
              </a:rPr>
              <a:t> </a:t>
            </a:r>
            <a:r>
              <a:rPr lang="en-US" sz="2520" b="1" dirty="0" err="1">
                <a:solidFill>
                  <a:srgbClr val="FF0000"/>
                </a:solidFill>
                <a:latin typeface="Palatino Linotype" pitchFamily="18" charset="0"/>
                <a:sym typeface="Wingdings" pitchFamily="2" charset="2"/>
              </a:rPr>
              <a:t>untuk</a:t>
            </a:r>
            <a:r>
              <a:rPr lang="en-US" sz="2520" b="1" dirty="0">
                <a:solidFill>
                  <a:srgbClr val="FF0000"/>
                </a:solidFill>
                <a:latin typeface="Palatino Linotype" pitchFamily="18" charset="0"/>
                <a:sym typeface="Wingdings" pitchFamily="2" charset="2"/>
              </a:rPr>
              <a:t> </a:t>
            </a:r>
            <a:r>
              <a:rPr lang="en-US" sz="2520" b="1" dirty="0" err="1">
                <a:solidFill>
                  <a:srgbClr val="FF0000"/>
                </a:solidFill>
                <a:latin typeface="Palatino Linotype" pitchFamily="18" charset="0"/>
                <a:sym typeface="Wingdings" pitchFamily="2" charset="2"/>
              </a:rPr>
              <a:t>menggambar</a:t>
            </a:r>
            <a:r>
              <a:rPr lang="en-US" sz="2520" b="1" dirty="0">
                <a:solidFill>
                  <a:srgbClr val="FF0000"/>
                </a:solidFill>
                <a:latin typeface="Palatino Linotype" pitchFamily="18" charset="0"/>
                <a:sym typeface="Wingdings" pitchFamily="2" charset="2"/>
              </a:rPr>
              <a:t> path diagram</a:t>
            </a:r>
            <a:endParaRPr lang="en-US" sz="2520" b="1" dirty="0">
              <a:solidFill>
                <a:srgbClr val="FF0000"/>
              </a:solidFill>
              <a:latin typeface="Palatino Linotype" pitchFamily="18" charset="0"/>
            </a:endParaRPr>
          </a:p>
        </p:txBody>
      </p:sp>
      <p:cxnSp>
        <p:nvCxnSpPr>
          <p:cNvPr id="14" name="Straight Arrow Connector 13"/>
          <p:cNvCxnSpPr>
            <a:stCxn id="11" idx="1"/>
          </p:cNvCxnSpPr>
          <p:nvPr/>
        </p:nvCxnSpPr>
        <p:spPr>
          <a:xfrm flipH="1" flipV="1">
            <a:off x="7200900" y="3280413"/>
            <a:ext cx="560070" cy="202525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35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50" y="1739377"/>
            <a:ext cx="8624236" cy="512064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9" name="Rectangle 28"/>
          <p:cNvSpPr/>
          <p:nvPr/>
        </p:nvSpPr>
        <p:spPr>
          <a:xfrm>
            <a:off x="2000250" y="1159242"/>
            <a:ext cx="4160520" cy="415498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prstClr val="white"/>
                </a:solidFill>
                <a:latin typeface="Palatino Linotype" pitchFamily="18" charset="0"/>
              </a:rPr>
              <a:t>TAMPILAN AMOS GRAPHICS</a:t>
            </a:r>
            <a:endParaRPr lang="en-US" sz="2100" dirty="0">
              <a:solidFill>
                <a:prstClr val="white"/>
              </a:solidFill>
              <a:latin typeface="Palatino Linotype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 rot="10800000">
            <a:off x="1760220" y="1819388"/>
            <a:ext cx="2880360" cy="320041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9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60720" y="3179558"/>
            <a:ext cx="2640330" cy="480131"/>
          </a:xfrm>
          <a:prstGeom prst="rect">
            <a:avLst/>
          </a:prstGeom>
          <a:ln w="12700">
            <a:noFill/>
            <a:prstDash val="dash"/>
          </a:ln>
        </p:spPr>
        <p:txBody>
          <a:bodyPr wrap="square">
            <a:spAutoFit/>
          </a:bodyPr>
          <a:lstStyle/>
          <a:p>
            <a:pPr marL="0" lvl="1" indent="-480060">
              <a:spcAft>
                <a:spcPts val="1260"/>
              </a:spcAft>
            </a:pPr>
            <a:r>
              <a:rPr lang="en-US" sz="2520" b="1" dirty="0">
                <a:solidFill>
                  <a:srgbClr val="FF0000"/>
                </a:solidFill>
                <a:latin typeface="Palatino Linotype" pitchFamily="18" charset="0"/>
              </a:rPr>
              <a:t>MENU UTAMA</a:t>
            </a:r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H="1" flipV="1">
            <a:off x="4664933" y="1979409"/>
            <a:ext cx="2415952" cy="120014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19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2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4380" y="1699036"/>
            <a:ext cx="8624236" cy="512064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9" name="Rectangle 28"/>
          <p:cNvSpPr/>
          <p:nvPr/>
        </p:nvSpPr>
        <p:spPr>
          <a:xfrm>
            <a:off x="2094380" y="1118901"/>
            <a:ext cx="4160520" cy="415498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prstClr val="white"/>
                </a:solidFill>
                <a:latin typeface="Palatino Linotype" pitchFamily="18" charset="0"/>
              </a:rPr>
              <a:t>TAMPILAN AMOS GRAPHICS</a:t>
            </a:r>
            <a:endParaRPr lang="en-US" sz="2100" dirty="0">
              <a:solidFill>
                <a:prstClr val="white"/>
              </a:solidFill>
              <a:latin typeface="Palatino Linotype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 rot="5400000">
            <a:off x="454175" y="3499261"/>
            <a:ext cx="4000500" cy="1040130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9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54850" y="3296112"/>
            <a:ext cx="2480310" cy="480131"/>
          </a:xfrm>
          <a:prstGeom prst="rect">
            <a:avLst/>
          </a:prstGeom>
          <a:ln w="12700">
            <a:noFill/>
            <a:prstDash val="dash"/>
          </a:ln>
        </p:spPr>
        <p:txBody>
          <a:bodyPr wrap="square">
            <a:spAutoFit/>
          </a:bodyPr>
          <a:lstStyle/>
          <a:p>
            <a:pPr marL="0" lvl="1" indent="-480060">
              <a:spcAft>
                <a:spcPts val="1260"/>
              </a:spcAft>
            </a:pPr>
            <a:r>
              <a:rPr lang="en-US" sz="2520" b="1" dirty="0">
                <a:solidFill>
                  <a:srgbClr val="FF0000"/>
                </a:solidFill>
                <a:latin typeface="Palatino Linotype" pitchFamily="18" charset="0"/>
              </a:rPr>
              <a:t>TOOL BOX</a:t>
            </a:r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 flipV="1">
            <a:off x="2894480" y="3459257"/>
            <a:ext cx="2960370" cy="7692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35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2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215653" y="658906"/>
            <a:ext cx="4744122" cy="113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16256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11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3600" b="1" dirty="0" smtClean="0"/>
              <a:t>MENYIAPKAN DATA</a:t>
            </a:r>
            <a:endParaRPr lang="id-ID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014" y="1501027"/>
            <a:ext cx="9641400" cy="554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9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242970" y="1456617"/>
            <a:ext cx="8881110" cy="1422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80060">
              <a:spcAft>
                <a:spcPts val="1260"/>
              </a:spcAft>
            </a:pP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AMOS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dapat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membaca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file data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dengan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format SPSS (*.sav) </a:t>
            </a:r>
            <a:r>
              <a:rPr lang="id-ID" sz="2520" dirty="0" smtClean="0">
                <a:solidFill>
                  <a:srgbClr val="002060"/>
                </a:solidFill>
                <a:latin typeface="Palatino Linotype" pitchFamily="18" charset="0"/>
              </a:rPr>
              <a:t>atau </a:t>
            </a:r>
            <a:r>
              <a:rPr lang="en-US" sz="2520" dirty="0" err="1" smtClean="0">
                <a:solidFill>
                  <a:srgbClr val="002060"/>
                </a:solidFill>
                <a:latin typeface="Palatino Linotype" pitchFamily="18" charset="0"/>
              </a:rPr>
              <a:t>Excell</a:t>
            </a:r>
            <a:r>
              <a:rPr lang="en-US" sz="2520" dirty="0" smtClean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(*.xls)</a:t>
            </a:r>
          </a:p>
          <a:p>
            <a:pPr marL="0" lvl="1" indent="-480060">
              <a:spcAft>
                <a:spcPts val="1260"/>
              </a:spcAft>
            </a:pP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Pada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pelatihan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ini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, data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di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input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menggunakan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format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spss</a:t>
            </a:r>
            <a:endParaRPr lang="en-US" sz="2520" dirty="0">
              <a:solidFill>
                <a:srgbClr val="002060"/>
              </a:solidFill>
              <a:latin typeface="Palatino Linotyp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322980" y="832161"/>
            <a:ext cx="6560820" cy="54476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2940" b="1" dirty="0">
                <a:solidFill>
                  <a:srgbClr val="FFFF00"/>
                </a:solidFill>
                <a:latin typeface="Palatino Linotype" pitchFamily="18" charset="0"/>
              </a:rPr>
              <a:t>INPUT DATA FILE DALAM AMOS</a:t>
            </a:r>
            <a:endParaRPr lang="en-US" sz="2940" dirty="0">
              <a:solidFill>
                <a:srgbClr val="FFFF00"/>
              </a:solidFill>
              <a:latin typeface="Palatino Linotype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530" y="2879058"/>
            <a:ext cx="6518741" cy="405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2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691640" y="1783696"/>
            <a:ext cx="8881110" cy="94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80060">
              <a:spcAft>
                <a:spcPts val="630"/>
              </a:spcAft>
            </a:pP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Simpan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data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dengan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cara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klik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menu </a:t>
            </a:r>
            <a:r>
              <a:rPr lang="en-US" sz="2520" b="1" i="1" dirty="0">
                <a:solidFill>
                  <a:srgbClr val="002060"/>
                </a:solidFill>
                <a:latin typeface="Palatino Linotype" pitchFamily="18" charset="0"/>
              </a:rPr>
              <a:t>File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,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lalu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pilih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b="1" i="1" dirty="0">
                <a:solidFill>
                  <a:srgbClr val="002060"/>
                </a:solidFill>
                <a:latin typeface="Palatino Linotype" pitchFamily="18" charset="0"/>
              </a:rPr>
              <a:t>Save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.</a:t>
            </a:r>
          </a:p>
          <a:p>
            <a:pPr marL="0" lvl="1" indent="-480060">
              <a:spcAft>
                <a:spcPts val="630"/>
              </a:spcAft>
            </a:pP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Maka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akan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muncul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sbb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: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71650" y="1159241"/>
            <a:ext cx="4000500" cy="54476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2940" b="1" dirty="0">
                <a:solidFill>
                  <a:srgbClr val="FFFF00"/>
                </a:solidFill>
                <a:latin typeface="Palatino Linotype" pitchFamily="18" charset="0"/>
              </a:rPr>
              <a:t>MENYIMPAN DATA</a:t>
            </a:r>
            <a:endParaRPr lang="en-US" sz="2940" dirty="0">
              <a:solidFill>
                <a:srgbClr val="FFFF00"/>
              </a:solidFill>
              <a:latin typeface="Palatino Linotyp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92340" y="3819637"/>
            <a:ext cx="432054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80060">
              <a:spcAft>
                <a:spcPts val="1260"/>
              </a:spcAft>
            </a:pP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Beri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nama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file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dengan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b="1" i="1" dirty="0">
                <a:solidFill>
                  <a:srgbClr val="002060"/>
                </a:solidFill>
                <a:latin typeface="Palatino Linotype" pitchFamily="18" charset="0"/>
              </a:rPr>
              <a:t>“</a:t>
            </a:r>
            <a:r>
              <a:rPr lang="id-ID" sz="2520" b="1" i="1" dirty="0">
                <a:solidFill>
                  <a:srgbClr val="002060"/>
                </a:solidFill>
                <a:latin typeface="Palatino Linotype" pitchFamily="18" charset="0"/>
              </a:rPr>
              <a:t>Data </a:t>
            </a:r>
            <a:r>
              <a:rPr lang="id-ID" sz="2520" b="1" i="1" dirty="0" smtClean="0">
                <a:solidFill>
                  <a:srgbClr val="002060"/>
                </a:solidFill>
                <a:latin typeface="Palatino Linotype" pitchFamily="18" charset="0"/>
              </a:rPr>
              <a:t>sem</a:t>
            </a:r>
            <a:r>
              <a:rPr lang="en-US" sz="2520" b="1" i="1" dirty="0" smtClean="0">
                <a:solidFill>
                  <a:srgbClr val="002060"/>
                </a:solidFill>
                <a:latin typeface="Palatino Linotype" pitchFamily="18" charset="0"/>
              </a:rPr>
              <a:t>.</a:t>
            </a:r>
            <a:r>
              <a:rPr lang="en-US" sz="2520" b="1" i="1" dirty="0" err="1" smtClean="0">
                <a:solidFill>
                  <a:srgbClr val="002060"/>
                </a:solidFill>
                <a:latin typeface="Palatino Linotype" pitchFamily="18" charset="0"/>
              </a:rPr>
              <a:t>sav</a:t>
            </a:r>
            <a:r>
              <a:rPr lang="en-US" sz="2520" b="1" i="1" dirty="0">
                <a:solidFill>
                  <a:srgbClr val="002060"/>
                </a:solidFill>
                <a:latin typeface="Palatino Linotype" pitchFamily="18" charset="0"/>
              </a:rPr>
              <a:t>”.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Lalu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klik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b="1" i="1" dirty="0">
                <a:solidFill>
                  <a:srgbClr val="002060"/>
                </a:solidFill>
                <a:latin typeface="Palatino Linotype" pitchFamily="18" charset="0"/>
              </a:rPr>
              <a:t>Save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2728570"/>
            <a:ext cx="5526410" cy="410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61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86783" y="982162"/>
            <a:ext cx="10241280" cy="191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16256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11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3600" b="1" dirty="0" smtClean="0"/>
              <a:t>MENGGAMBAR PATH DIAGRAM</a:t>
            </a:r>
            <a:endParaRPr lang="id-ID" sz="3600" b="1" dirty="0"/>
          </a:p>
        </p:txBody>
      </p:sp>
      <p:pic>
        <p:nvPicPr>
          <p:cNvPr id="5" name="Picture 2" descr="Image result for menggambar path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102" y="2468207"/>
            <a:ext cx="6389887" cy="392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33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3869391" y="574593"/>
            <a:ext cx="7920990" cy="54476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2940" b="1" dirty="0">
                <a:solidFill>
                  <a:srgbClr val="FFFF00"/>
                </a:solidFill>
                <a:latin typeface="Palatino Linotype" pitchFamily="18" charset="0"/>
              </a:rPr>
              <a:t>TOOL BOX YANG SERING DIGUNAKAN</a:t>
            </a:r>
            <a:endParaRPr lang="en-US" sz="2940" dirty="0">
              <a:solidFill>
                <a:srgbClr val="FFFF00"/>
              </a:solidFill>
              <a:latin typeface="Palatino Linotype" pitchFamily="18" charset="0"/>
            </a:endParaRPr>
          </a:p>
        </p:txBody>
      </p:sp>
      <p:pic>
        <p:nvPicPr>
          <p:cNvPr id="10" name="Picture 9" descr="Latent and indicato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885" y="1402732"/>
            <a:ext cx="660524" cy="700556"/>
          </a:xfrm>
          <a:prstGeom prst="rect">
            <a:avLst/>
          </a:prstGeom>
        </p:spPr>
      </p:pic>
      <p:pic>
        <p:nvPicPr>
          <p:cNvPr id="11" name="Picture 10" descr="analysis properti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800" y="5968975"/>
            <a:ext cx="720571" cy="640508"/>
          </a:xfrm>
          <a:prstGeom prst="rect">
            <a:avLst/>
          </a:prstGeom>
        </p:spPr>
      </p:pic>
      <p:pic>
        <p:nvPicPr>
          <p:cNvPr id="12" name="Picture 11" descr="calculat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3247" y="6462949"/>
            <a:ext cx="640508" cy="620493"/>
          </a:xfrm>
          <a:prstGeom prst="rect">
            <a:avLst/>
          </a:prstGeom>
        </p:spPr>
      </p:pic>
      <p:pic>
        <p:nvPicPr>
          <p:cNvPr id="13" name="Picture 12" descr="copy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8885" y="3482993"/>
            <a:ext cx="760603" cy="620493"/>
          </a:xfrm>
          <a:prstGeom prst="rect">
            <a:avLst/>
          </a:prstGeom>
        </p:spPr>
      </p:pic>
      <p:pic>
        <p:nvPicPr>
          <p:cNvPr id="14" name="Picture 13" descr="Eras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8895" y="4203082"/>
            <a:ext cx="640508" cy="600476"/>
          </a:xfrm>
          <a:prstGeom prst="rect">
            <a:avLst/>
          </a:prstGeom>
        </p:spPr>
      </p:pic>
      <p:pic>
        <p:nvPicPr>
          <p:cNvPr id="15" name="Picture 14" descr="import data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4970" y="5221055"/>
            <a:ext cx="800636" cy="660524"/>
          </a:xfrm>
          <a:prstGeom prst="rect">
            <a:avLst/>
          </a:prstGeom>
        </p:spPr>
      </p:pic>
      <p:pic>
        <p:nvPicPr>
          <p:cNvPr id="16" name="Picture 15" descr="mov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18895" y="3002932"/>
            <a:ext cx="500396" cy="540429"/>
          </a:xfrm>
          <a:prstGeom prst="rect">
            <a:avLst/>
          </a:prstGeom>
        </p:spPr>
      </p:pic>
      <p:pic>
        <p:nvPicPr>
          <p:cNvPr id="22" name="Picture 21" descr="Titl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38885" y="4643538"/>
            <a:ext cx="780620" cy="700556"/>
          </a:xfrm>
          <a:prstGeom prst="rect">
            <a:avLst/>
          </a:prstGeom>
        </p:spPr>
      </p:pic>
      <p:pic>
        <p:nvPicPr>
          <p:cNvPr id="25" name="Picture 24" descr="Unique var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38885" y="2202404"/>
            <a:ext cx="660524" cy="640508"/>
          </a:xfrm>
          <a:prstGeom prst="rect">
            <a:avLst/>
          </a:prstGeom>
        </p:spPr>
      </p:pic>
      <p:pic>
        <p:nvPicPr>
          <p:cNvPr id="27" name="Picture 26" descr="covarianc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17731" y="2870742"/>
            <a:ext cx="680541" cy="560444"/>
          </a:xfrm>
          <a:prstGeom prst="rect">
            <a:avLst/>
          </a:prstGeom>
        </p:spPr>
      </p:pic>
      <p:pic>
        <p:nvPicPr>
          <p:cNvPr id="30" name="Picture 29" descr="path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99455" y="2056727"/>
            <a:ext cx="740588" cy="760603"/>
          </a:xfrm>
          <a:prstGeom prst="rect">
            <a:avLst/>
          </a:prstGeom>
        </p:spPr>
      </p:pic>
      <p:pic>
        <p:nvPicPr>
          <p:cNvPr id="31" name="Picture 30" descr="rotat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99455" y="1416647"/>
            <a:ext cx="640508" cy="620493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2698121" y="1458392"/>
            <a:ext cx="3781344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80060"/>
            <a:r>
              <a:rPr lang="en-US" sz="1680" dirty="0" err="1">
                <a:solidFill>
                  <a:srgbClr val="002060"/>
                </a:solidFill>
                <a:latin typeface="Palatino Linotype" pitchFamily="18" charset="0"/>
              </a:rPr>
              <a:t>Untuk</a:t>
            </a:r>
            <a:r>
              <a:rPr lang="en-US" sz="168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1680" dirty="0" err="1">
                <a:solidFill>
                  <a:srgbClr val="002060"/>
                </a:solidFill>
                <a:latin typeface="Palatino Linotype" pitchFamily="18" charset="0"/>
              </a:rPr>
              <a:t>menggambar</a:t>
            </a:r>
            <a:r>
              <a:rPr lang="en-US" sz="168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1680" dirty="0" err="1">
                <a:solidFill>
                  <a:srgbClr val="002060"/>
                </a:solidFill>
                <a:latin typeface="Palatino Linotype" pitchFamily="18" charset="0"/>
              </a:rPr>
              <a:t>variabel</a:t>
            </a:r>
            <a:r>
              <a:rPr lang="en-US" sz="1680" dirty="0">
                <a:solidFill>
                  <a:srgbClr val="002060"/>
                </a:solidFill>
                <a:latin typeface="Palatino Linotype" pitchFamily="18" charset="0"/>
              </a:rPr>
              <a:t> latent </a:t>
            </a:r>
            <a:r>
              <a:rPr lang="en-US" sz="1680" dirty="0" err="1">
                <a:solidFill>
                  <a:srgbClr val="002060"/>
                </a:solidFill>
                <a:latin typeface="Palatino Linotype" pitchFamily="18" charset="0"/>
              </a:rPr>
              <a:t>dan</a:t>
            </a:r>
            <a:r>
              <a:rPr lang="en-US" sz="168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1680" dirty="0" err="1">
                <a:solidFill>
                  <a:srgbClr val="002060"/>
                </a:solidFill>
                <a:latin typeface="Palatino Linotype" pitchFamily="18" charset="0"/>
              </a:rPr>
              <a:t>indikator</a:t>
            </a:r>
            <a:endParaRPr lang="en-US" sz="1680" dirty="0">
              <a:solidFill>
                <a:srgbClr val="002060"/>
              </a:solidFill>
              <a:latin typeface="Palatino Linotyp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691166" y="2164567"/>
            <a:ext cx="3781344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80060"/>
            <a:r>
              <a:rPr lang="en-US" sz="1680" dirty="0" err="1">
                <a:solidFill>
                  <a:srgbClr val="002060"/>
                </a:solidFill>
                <a:latin typeface="Palatino Linotype" pitchFamily="18" charset="0"/>
              </a:rPr>
              <a:t>Untuk</a:t>
            </a:r>
            <a:r>
              <a:rPr lang="en-US" sz="168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1680" dirty="0" err="1">
                <a:solidFill>
                  <a:srgbClr val="002060"/>
                </a:solidFill>
                <a:latin typeface="Palatino Linotype" pitchFamily="18" charset="0"/>
              </a:rPr>
              <a:t>menggambar</a:t>
            </a:r>
            <a:r>
              <a:rPr lang="en-US" sz="1680" dirty="0">
                <a:solidFill>
                  <a:srgbClr val="002060"/>
                </a:solidFill>
                <a:latin typeface="Palatino Linotype" pitchFamily="18" charset="0"/>
              </a:rPr>
              <a:t> unique variable/ error variable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691166" y="2966382"/>
            <a:ext cx="3781344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80060"/>
            <a:r>
              <a:rPr lang="en-US" sz="1680" dirty="0">
                <a:solidFill>
                  <a:srgbClr val="002060"/>
                </a:solidFill>
                <a:latin typeface="Palatino Linotype" pitchFamily="18" charset="0"/>
              </a:rPr>
              <a:t>Move object/ </a:t>
            </a:r>
            <a:r>
              <a:rPr lang="en-US" sz="1680" dirty="0" err="1">
                <a:solidFill>
                  <a:srgbClr val="002060"/>
                </a:solidFill>
                <a:latin typeface="Palatino Linotype" pitchFamily="18" charset="0"/>
              </a:rPr>
              <a:t>memindah</a:t>
            </a:r>
            <a:r>
              <a:rPr lang="en-US" sz="168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1680" dirty="0" err="1">
                <a:solidFill>
                  <a:srgbClr val="002060"/>
                </a:solidFill>
                <a:latin typeface="Palatino Linotype" pitchFamily="18" charset="0"/>
              </a:rPr>
              <a:t>gambar</a:t>
            </a:r>
            <a:endParaRPr lang="en-US" sz="1680" dirty="0">
              <a:solidFill>
                <a:srgbClr val="002060"/>
              </a:solidFill>
              <a:latin typeface="Palatino Linotyp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91166" y="3582110"/>
            <a:ext cx="3781344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80060"/>
            <a:r>
              <a:rPr lang="en-US" sz="1680" dirty="0">
                <a:solidFill>
                  <a:srgbClr val="002060"/>
                </a:solidFill>
                <a:latin typeface="Palatino Linotype" pitchFamily="18" charset="0"/>
              </a:rPr>
              <a:t>Duplicate object/ </a:t>
            </a:r>
            <a:r>
              <a:rPr lang="en-US" sz="1680" dirty="0" err="1">
                <a:solidFill>
                  <a:srgbClr val="002060"/>
                </a:solidFill>
                <a:latin typeface="Palatino Linotype" pitchFamily="18" charset="0"/>
              </a:rPr>
              <a:t>menggandakan</a:t>
            </a:r>
            <a:r>
              <a:rPr lang="en-US" sz="168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1680" dirty="0" err="1">
                <a:solidFill>
                  <a:srgbClr val="002060"/>
                </a:solidFill>
                <a:latin typeface="Palatino Linotype" pitchFamily="18" charset="0"/>
              </a:rPr>
              <a:t>gambar</a:t>
            </a:r>
            <a:endParaRPr lang="en-US" sz="1680" dirty="0">
              <a:solidFill>
                <a:srgbClr val="002060"/>
              </a:solidFill>
              <a:latin typeface="Palatino Linotype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91166" y="4265044"/>
            <a:ext cx="3781344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80060"/>
            <a:r>
              <a:rPr lang="en-US" sz="1680" dirty="0">
                <a:solidFill>
                  <a:srgbClr val="002060"/>
                </a:solidFill>
                <a:latin typeface="Palatino Linotype" pitchFamily="18" charset="0"/>
              </a:rPr>
              <a:t>Erase object/ </a:t>
            </a:r>
            <a:r>
              <a:rPr lang="en-US" sz="1680" dirty="0" err="1">
                <a:solidFill>
                  <a:srgbClr val="002060"/>
                </a:solidFill>
                <a:latin typeface="Palatino Linotype" pitchFamily="18" charset="0"/>
              </a:rPr>
              <a:t>menghapus</a:t>
            </a:r>
            <a:r>
              <a:rPr lang="en-US" sz="168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1680" dirty="0" err="1">
                <a:solidFill>
                  <a:srgbClr val="002060"/>
                </a:solidFill>
                <a:latin typeface="Palatino Linotype" pitchFamily="18" charset="0"/>
              </a:rPr>
              <a:t>gambar</a:t>
            </a:r>
            <a:endParaRPr lang="en-US" sz="1680" dirty="0">
              <a:solidFill>
                <a:srgbClr val="002060"/>
              </a:solidFill>
              <a:latin typeface="Palatino Linotype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91166" y="5307546"/>
            <a:ext cx="3781344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80060"/>
            <a:r>
              <a:rPr lang="en-US" sz="1680" dirty="0">
                <a:solidFill>
                  <a:srgbClr val="002060"/>
                </a:solidFill>
                <a:latin typeface="Palatino Linotype" pitchFamily="18" charset="0"/>
              </a:rPr>
              <a:t>Import data/ </a:t>
            </a:r>
            <a:r>
              <a:rPr lang="en-US" sz="1680" dirty="0" err="1">
                <a:solidFill>
                  <a:srgbClr val="002060"/>
                </a:solidFill>
                <a:latin typeface="Palatino Linotype" pitchFamily="18" charset="0"/>
              </a:rPr>
              <a:t>mengambil</a:t>
            </a:r>
            <a:r>
              <a:rPr lang="en-US" sz="1680" dirty="0">
                <a:solidFill>
                  <a:srgbClr val="002060"/>
                </a:solidFill>
                <a:latin typeface="Palatino Linotype" pitchFamily="18" charset="0"/>
              </a:rPr>
              <a:t> data </a:t>
            </a:r>
            <a:r>
              <a:rPr lang="en-US" sz="1680" dirty="0" err="1">
                <a:solidFill>
                  <a:srgbClr val="002060"/>
                </a:solidFill>
                <a:latin typeface="Palatino Linotype" pitchFamily="18" charset="0"/>
              </a:rPr>
              <a:t>dari</a:t>
            </a:r>
            <a:r>
              <a:rPr lang="en-US" sz="168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1680" dirty="0" err="1">
                <a:solidFill>
                  <a:srgbClr val="002060"/>
                </a:solidFill>
                <a:latin typeface="Palatino Linotype" pitchFamily="18" charset="0"/>
              </a:rPr>
              <a:t>excell</a:t>
            </a:r>
            <a:r>
              <a:rPr lang="en-US" sz="168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1680" dirty="0" err="1">
                <a:solidFill>
                  <a:srgbClr val="002060"/>
                </a:solidFill>
                <a:latin typeface="Palatino Linotype" pitchFamily="18" charset="0"/>
              </a:rPr>
              <a:t>atau</a:t>
            </a:r>
            <a:r>
              <a:rPr lang="en-US" sz="1680" dirty="0">
                <a:solidFill>
                  <a:srgbClr val="002060"/>
                </a:solidFill>
                <a:latin typeface="Palatino Linotype" pitchFamily="18" charset="0"/>
              </a:rPr>
              <a:t> SPSS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691166" y="5926752"/>
            <a:ext cx="3781344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80060"/>
            <a:r>
              <a:rPr lang="en-US" sz="1680" dirty="0" err="1">
                <a:solidFill>
                  <a:srgbClr val="002060"/>
                </a:solidFill>
                <a:latin typeface="Palatino Linotype" pitchFamily="18" charset="0"/>
              </a:rPr>
              <a:t>Memilih</a:t>
            </a:r>
            <a:r>
              <a:rPr lang="en-US" sz="168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1680" dirty="0" err="1">
                <a:solidFill>
                  <a:srgbClr val="002060"/>
                </a:solidFill>
                <a:latin typeface="Palatino Linotype" pitchFamily="18" charset="0"/>
              </a:rPr>
              <a:t>metode</a:t>
            </a:r>
            <a:r>
              <a:rPr lang="en-US" sz="168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1680" dirty="0" err="1">
                <a:solidFill>
                  <a:srgbClr val="002060"/>
                </a:solidFill>
                <a:latin typeface="Palatino Linotype" pitchFamily="18" charset="0"/>
              </a:rPr>
              <a:t>analisis</a:t>
            </a:r>
            <a:r>
              <a:rPr lang="en-US" sz="168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1680" dirty="0" err="1">
                <a:solidFill>
                  <a:srgbClr val="002060"/>
                </a:solidFill>
                <a:latin typeface="Palatino Linotype" pitchFamily="18" charset="0"/>
              </a:rPr>
              <a:t>dan</a:t>
            </a:r>
            <a:r>
              <a:rPr lang="en-US" sz="1680" dirty="0">
                <a:solidFill>
                  <a:srgbClr val="002060"/>
                </a:solidFill>
                <a:latin typeface="Palatino Linotype" pitchFamily="18" charset="0"/>
              </a:rPr>
              <a:t> output yang </a:t>
            </a:r>
            <a:r>
              <a:rPr lang="en-US" sz="1680" dirty="0" err="1">
                <a:solidFill>
                  <a:srgbClr val="002060"/>
                </a:solidFill>
                <a:latin typeface="Palatino Linotype" pitchFamily="18" charset="0"/>
              </a:rPr>
              <a:t>ditampilkan</a:t>
            </a:r>
            <a:endParaRPr lang="en-US" sz="1680" dirty="0">
              <a:solidFill>
                <a:srgbClr val="002060"/>
              </a:solidFill>
              <a:latin typeface="Palatino Linotyp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91166" y="6567941"/>
            <a:ext cx="3781344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80060"/>
            <a:r>
              <a:rPr lang="en-US" sz="1680" dirty="0">
                <a:solidFill>
                  <a:srgbClr val="002060"/>
                </a:solidFill>
                <a:latin typeface="Palatino Linotype" pitchFamily="18" charset="0"/>
              </a:rPr>
              <a:t>Calculate estimates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084756" y="1544704"/>
            <a:ext cx="3781344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80060"/>
            <a:r>
              <a:rPr lang="en-US" sz="1680" dirty="0" err="1">
                <a:solidFill>
                  <a:srgbClr val="002060"/>
                </a:solidFill>
                <a:latin typeface="Palatino Linotype" pitchFamily="18" charset="0"/>
              </a:rPr>
              <a:t>Rotasi</a:t>
            </a:r>
            <a:r>
              <a:rPr lang="en-US" sz="168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1680" dirty="0" err="1">
                <a:solidFill>
                  <a:srgbClr val="002060"/>
                </a:solidFill>
                <a:latin typeface="Palatino Linotype" pitchFamily="18" charset="0"/>
              </a:rPr>
              <a:t>gambar</a:t>
            </a:r>
            <a:endParaRPr lang="en-US" sz="1680" dirty="0">
              <a:solidFill>
                <a:srgbClr val="002060"/>
              </a:solidFill>
              <a:latin typeface="Palatino Linotype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098671" y="2233487"/>
            <a:ext cx="3781344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80060"/>
            <a:r>
              <a:rPr lang="en-US" sz="1680" dirty="0" err="1">
                <a:solidFill>
                  <a:srgbClr val="002060"/>
                </a:solidFill>
                <a:latin typeface="Palatino Linotype" pitchFamily="18" charset="0"/>
              </a:rPr>
              <a:t>Menghubungkan</a:t>
            </a:r>
            <a:r>
              <a:rPr lang="en-US" sz="168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1680" dirty="0" err="1">
                <a:solidFill>
                  <a:srgbClr val="002060"/>
                </a:solidFill>
                <a:latin typeface="Palatino Linotype" pitchFamily="18" charset="0"/>
              </a:rPr>
              <a:t>laten</a:t>
            </a:r>
            <a:r>
              <a:rPr lang="en-US" sz="168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1680" dirty="0" err="1">
                <a:solidFill>
                  <a:srgbClr val="002060"/>
                </a:solidFill>
                <a:latin typeface="Palatino Linotype" pitchFamily="18" charset="0"/>
              </a:rPr>
              <a:t>dgn</a:t>
            </a:r>
            <a:r>
              <a:rPr lang="en-US" sz="1680" dirty="0">
                <a:solidFill>
                  <a:srgbClr val="002060"/>
                </a:solidFill>
                <a:latin typeface="Palatino Linotype" pitchFamily="18" charset="0"/>
              </a:rPr>
              <a:t> path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105630" y="2898571"/>
            <a:ext cx="3781344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80060"/>
            <a:r>
              <a:rPr lang="en-US" sz="1680" dirty="0" err="1">
                <a:solidFill>
                  <a:srgbClr val="002060"/>
                </a:solidFill>
                <a:latin typeface="Palatino Linotype" pitchFamily="18" charset="0"/>
              </a:rPr>
              <a:t>Menghubungkan</a:t>
            </a:r>
            <a:r>
              <a:rPr lang="en-US" sz="168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1680" dirty="0" err="1">
                <a:solidFill>
                  <a:srgbClr val="002060"/>
                </a:solidFill>
                <a:latin typeface="Palatino Linotype" pitchFamily="18" charset="0"/>
              </a:rPr>
              <a:t>laten</a:t>
            </a:r>
            <a:r>
              <a:rPr lang="en-US" sz="168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1680" dirty="0" err="1">
                <a:solidFill>
                  <a:srgbClr val="002060"/>
                </a:solidFill>
                <a:latin typeface="Palatino Linotype" pitchFamily="18" charset="0"/>
              </a:rPr>
              <a:t>dgn</a:t>
            </a:r>
            <a:r>
              <a:rPr lang="en-US" sz="168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1680" dirty="0" err="1">
                <a:solidFill>
                  <a:srgbClr val="002060"/>
                </a:solidFill>
                <a:latin typeface="Palatino Linotype" pitchFamily="18" charset="0"/>
              </a:rPr>
              <a:t>korelasi</a:t>
            </a:r>
            <a:endParaRPr lang="en-US" sz="1680" dirty="0">
              <a:solidFill>
                <a:srgbClr val="002060"/>
              </a:solidFill>
              <a:latin typeface="Palatino Linotype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677251" y="4804897"/>
            <a:ext cx="3781344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80060"/>
            <a:r>
              <a:rPr lang="en-US" sz="1680" dirty="0">
                <a:solidFill>
                  <a:srgbClr val="002060"/>
                </a:solidFill>
                <a:latin typeface="Palatino Linotype" pitchFamily="18" charset="0"/>
              </a:rPr>
              <a:t>Figure caption</a:t>
            </a:r>
          </a:p>
        </p:txBody>
      </p:sp>
    </p:spTree>
    <p:extLst>
      <p:ext uri="{BB962C8B-B14F-4D97-AF65-F5344CB8AC3E}">
        <p14:creationId xmlns:p14="http://schemas.microsoft.com/office/powerpoint/2010/main" val="16356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3734921" y="728937"/>
            <a:ext cx="5360670" cy="415498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prstClr val="white"/>
                </a:solidFill>
                <a:latin typeface="Palatino Linotype" pitchFamily="18" charset="0"/>
              </a:rPr>
              <a:t>MENGGAMBAR PATH DIAGRAM SBB:</a:t>
            </a:r>
            <a:endParaRPr lang="en-US" sz="2100" dirty="0">
              <a:solidFill>
                <a:prstClr val="white"/>
              </a:solidFill>
              <a:latin typeface="Palatino Linotype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014" y="1238564"/>
            <a:ext cx="10257304" cy="576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3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691640" y="1783696"/>
            <a:ext cx="8881110" cy="94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80060">
              <a:spcAft>
                <a:spcPts val="630"/>
              </a:spcAft>
            </a:pP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Simpan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data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dengan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cara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klik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menu </a:t>
            </a:r>
            <a:r>
              <a:rPr lang="en-US" sz="2520" b="1" i="1" dirty="0">
                <a:solidFill>
                  <a:srgbClr val="002060"/>
                </a:solidFill>
                <a:latin typeface="Palatino Linotype" pitchFamily="18" charset="0"/>
              </a:rPr>
              <a:t>File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,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lalu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pilih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b="1" i="1" dirty="0">
                <a:solidFill>
                  <a:srgbClr val="002060"/>
                </a:solidFill>
                <a:latin typeface="Palatino Linotype" pitchFamily="18" charset="0"/>
              </a:rPr>
              <a:t>Save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.</a:t>
            </a:r>
          </a:p>
          <a:p>
            <a:pPr marL="0" lvl="1" indent="-480060">
              <a:spcAft>
                <a:spcPts val="630"/>
              </a:spcAft>
            </a:pP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Maka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akan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muncul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sbb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: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71650" y="1159241"/>
            <a:ext cx="4000500" cy="54476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2940" b="1" dirty="0">
                <a:solidFill>
                  <a:srgbClr val="FFFF00"/>
                </a:solidFill>
                <a:latin typeface="Palatino Linotype" pitchFamily="18" charset="0"/>
              </a:rPr>
              <a:t>MENYIMPAN DATA</a:t>
            </a:r>
            <a:endParaRPr lang="en-US" sz="2940" dirty="0">
              <a:solidFill>
                <a:srgbClr val="FFFF00"/>
              </a:solidFill>
              <a:latin typeface="Palatino Linotyp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92340" y="3819637"/>
            <a:ext cx="4320540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80060">
              <a:spcAft>
                <a:spcPts val="1260"/>
              </a:spcAft>
            </a:pP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Beri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nama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file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dengan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b="1" i="1" dirty="0" smtClean="0">
                <a:solidFill>
                  <a:srgbClr val="002060"/>
                </a:solidFill>
                <a:latin typeface="Palatino Linotype" pitchFamily="18" charset="0"/>
              </a:rPr>
              <a:t>“</a:t>
            </a:r>
            <a:r>
              <a:rPr lang="id-ID" sz="2520" b="1" i="1" dirty="0" smtClean="0">
                <a:solidFill>
                  <a:srgbClr val="002060"/>
                </a:solidFill>
                <a:latin typeface="Palatino Linotype" pitchFamily="18" charset="0"/>
              </a:rPr>
              <a:t>model struktural</a:t>
            </a:r>
            <a:r>
              <a:rPr lang="en-US" sz="2520" b="1" i="1" dirty="0" smtClean="0">
                <a:solidFill>
                  <a:srgbClr val="002060"/>
                </a:solidFill>
                <a:latin typeface="Palatino Linotype" pitchFamily="18" charset="0"/>
              </a:rPr>
              <a:t>.</a:t>
            </a:r>
            <a:r>
              <a:rPr lang="id-ID" sz="2520" b="1" i="1" dirty="0" smtClean="0">
                <a:solidFill>
                  <a:srgbClr val="002060"/>
                </a:solidFill>
                <a:latin typeface="Palatino Linotype" pitchFamily="18" charset="0"/>
              </a:rPr>
              <a:t>amw</a:t>
            </a:r>
            <a:r>
              <a:rPr lang="en-US" sz="2520" b="1" i="1" dirty="0" smtClean="0">
                <a:solidFill>
                  <a:srgbClr val="002060"/>
                </a:solidFill>
                <a:latin typeface="Palatino Linotype" pitchFamily="18" charset="0"/>
              </a:rPr>
              <a:t>”.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Lalu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klik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b="1" i="1" dirty="0">
                <a:solidFill>
                  <a:srgbClr val="002060"/>
                </a:solidFill>
                <a:latin typeface="Palatino Linotype" pitchFamily="18" charset="0"/>
              </a:rPr>
              <a:t>Save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2695576"/>
            <a:ext cx="5468813" cy="386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8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24762" y="507007"/>
            <a:ext cx="3505199" cy="713011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16256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11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Overview SEM</a:t>
            </a:r>
            <a:endParaRPr lang="en-US" sz="32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24600" y="1199384"/>
            <a:ext cx="5257800" cy="2202722"/>
          </a:xfrm>
          <a:prstGeom prst="rect">
            <a:avLst/>
          </a:prstGeom>
        </p:spPr>
        <p:txBody>
          <a:bodyPr>
            <a:noAutofit/>
          </a:bodyPr>
          <a:lstStyle>
            <a:lvl1pPr marL="406405" indent="-406405" algn="l" defTabSz="1625620" rtl="0" eaLnBrk="1" latinLnBrk="0" hangingPunct="1">
              <a:lnSpc>
                <a:spcPct val="90000"/>
              </a:lnSpc>
              <a:spcBef>
                <a:spcPts val="1778"/>
              </a:spcBef>
              <a:buFont typeface="Arial" panose="020B0604020202020204" pitchFamily="34" charset="0"/>
              <a:buChar char="•"/>
              <a:defRPr sz="39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1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3202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4483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4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7045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326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607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88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 smtClean="0"/>
              <a:t>Boolen</a:t>
            </a:r>
            <a:r>
              <a:rPr lang="en-US" sz="2600" dirty="0" smtClean="0"/>
              <a:t> (1989)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 smtClean="0"/>
              <a:t>     </a:t>
            </a:r>
            <a:r>
              <a:rPr lang="en-US" sz="2200" dirty="0" err="1" smtClean="0"/>
              <a:t>Analisis</a:t>
            </a:r>
            <a:r>
              <a:rPr lang="en-US" sz="2200" dirty="0" smtClean="0"/>
              <a:t> yang </a:t>
            </a:r>
            <a:r>
              <a:rPr lang="en-US" sz="2200" dirty="0" err="1" smtClean="0"/>
              <a:t>mengkombinasikan</a:t>
            </a:r>
            <a:r>
              <a:rPr lang="en-US" sz="2200" dirty="0" smtClean="0"/>
              <a:t> </a:t>
            </a:r>
          </a:p>
          <a:p>
            <a:pPr lvl="1"/>
            <a:r>
              <a:rPr lang="en-US" sz="2200" dirty="0" smtClean="0"/>
              <a:t>Path </a:t>
            </a:r>
            <a:r>
              <a:rPr lang="en-US" sz="2200" dirty="0" err="1" smtClean="0"/>
              <a:t>analisis</a:t>
            </a:r>
            <a:endParaRPr lang="en-US" sz="2200" dirty="0" smtClean="0"/>
          </a:p>
          <a:p>
            <a:pPr lvl="1"/>
            <a:r>
              <a:rPr lang="en-US" sz="2200" dirty="0" smtClean="0"/>
              <a:t>Confirmatory factor analysis (CFA) 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38" y="5123327"/>
            <a:ext cx="5102354" cy="195262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39" y="1596767"/>
            <a:ext cx="4754623" cy="341986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324600" y="3550126"/>
            <a:ext cx="5257800" cy="146651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 err="1"/>
              <a:t>Terdiri-dari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    </a:t>
            </a:r>
          </a:p>
          <a:p>
            <a:pPr lvl="1" fontAlgn="auto">
              <a:spcAft>
                <a:spcPts val="0"/>
              </a:spcAft>
            </a:pPr>
            <a:r>
              <a:rPr lang="en-US" dirty="0" smtClean="0"/>
              <a:t> </a:t>
            </a:r>
            <a:r>
              <a:rPr lang="en-US" dirty="0"/>
              <a:t>Measurement </a:t>
            </a:r>
            <a:r>
              <a:rPr lang="en-US" dirty="0" smtClean="0"/>
              <a:t>model</a:t>
            </a:r>
            <a:endParaRPr lang="id-ID" dirty="0" smtClean="0"/>
          </a:p>
          <a:p>
            <a:pPr lvl="1" fontAlgn="auto">
              <a:spcAft>
                <a:spcPts val="0"/>
              </a:spcAft>
            </a:pPr>
            <a:r>
              <a:rPr lang="id-ID" dirty="0" smtClean="0"/>
              <a:t> </a:t>
            </a:r>
            <a:r>
              <a:rPr lang="en-US" dirty="0" smtClean="0"/>
              <a:t>Structural </a:t>
            </a:r>
            <a:r>
              <a:rPr lang="en-US" dirty="0"/>
              <a:t>model</a:t>
            </a:r>
            <a:endParaRPr lang="en-US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324600" y="5016636"/>
            <a:ext cx="5257800" cy="2039366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800" dirty="0"/>
              <a:t>Hair, et al. (2010)</a:t>
            </a:r>
            <a:r>
              <a:rPr lang="en-US" sz="2800" dirty="0" smtClean="0"/>
              <a:t>     </a:t>
            </a:r>
          </a:p>
          <a:p>
            <a:pPr lvl="1" fontAlgn="auto">
              <a:spcAft>
                <a:spcPts val="0"/>
              </a:spcAft>
            </a:pPr>
            <a:r>
              <a:rPr lang="en-US" sz="2600" dirty="0" err="1"/>
              <a:t>Mengestimasi</a:t>
            </a:r>
            <a:r>
              <a:rPr lang="en-US" sz="2600" dirty="0"/>
              <a:t> </a:t>
            </a:r>
            <a:r>
              <a:rPr lang="en-US" sz="2600" dirty="0" err="1"/>
              <a:t>hubungan</a:t>
            </a:r>
            <a:r>
              <a:rPr lang="en-US" sz="2600" dirty="0"/>
              <a:t> </a:t>
            </a:r>
            <a:r>
              <a:rPr lang="en-US" sz="2600" dirty="0" err="1"/>
              <a:t>antar</a:t>
            </a:r>
            <a:r>
              <a:rPr lang="en-US" sz="2600" dirty="0"/>
              <a:t> </a:t>
            </a:r>
            <a:r>
              <a:rPr lang="en-US" sz="2600" dirty="0" err="1"/>
              <a:t>satu</a:t>
            </a:r>
            <a:r>
              <a:rPr lang="en-US" sz="2600" dirty="0"/>
              <a:t> </a:t>
            </a:r>
            <a:r>
              <a:rPr lang="en-US" sz="2600" dirty="0" err="1"/>
              <a:t>atau</a:t>
            </a:r>
            <a:r>
              <a:rPr lang="en-US" sz="2600" dirty="0"/>
              <a:t> </a:t>
            </a:r>
            <a:r>
              <a:rPr lang="en-US" sz="2600" dirty="0" err="1"/>
              <a:t>beberapa</a:t>
            </a:r>
            <a:r>
              <a:rPr lang="en-US" sz="2600" dirty="0"/>
              <a:t> </a:t>
            </a:r>
            <a:r>
              <a:rPr lang="en-US" sz="2600" dirty="0" err="1"/>
              <a:t>variabel</a:t>
            </a:r>
            <a:r>
              <a:rPr lang="en-US" sz="2600" dirty="0"/>
              <a:t> endogen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satu</a:t>
            </a:r>
            <a:r>
              <a:rPr lang="en-US" sz="2600" dirty="0"/>
              <a:t> </a:t>
            </a:r>
            <a:r>
              <a:rPr lang="en-US" sz="2600" dirty="0" err="1"/>
              <a:t>atau</a:t>
            </a:r>
            <a:r>
              <a:rPr lang="en-US" sz="2600" dirty="0"/>
              <a:t> </a:t>
            </a:r>
            <a:r>
              <a:rPr lang="en-US" sz="2600" dirty="0" err="1"/>
              <a:t>beberapa</a:t>
            </a:r>
            <a:r>
              <a:rPr lang="en-US" sz="2600" dirty="0"/>
              <a:t> </a:t>
            </a:r>
            <a:r>
              <a:rPr lang="en-US" sz="2600" dirty="0" err="1"/>
              <a:t>variabel</a:t>
            </a:r>
            <a:r>
              <a:rPr lang="en-US" sz="2600" dirty="0"/>
              <a:t> </a:t>
            </a:r>
            <a:r>
              <a:rPr lang="en-US" sz="2600" dirty="0" err="1"/>
              <a:t>eksogen</a:t>
            </a:r>
            <a:endParaRPr lang="id-ID" sz="2600" dirty="0" smtClean="0"/>
          </a:p>
          <a:p>
            <a:pPr lvl="1" fontAlgn="auto">
              <a:spcAft>
                <a:spcPts val="0"/>
              </a:spcAft>
            </a:pPr>
            <a:r>
              <a:rPr lang="en-US" sz="2600" dirty="0" err="1"/>
              <a:t>Variabel</a:t>
            </a:r>
            <a:r>
              <a:rPr lang="en-US" sz="2600" dirty="0"/>
              <a:t> </a:t>
            </a:r>
            <a:r>
              <a:rPr lang="en-US" sz="2600" dirty="0" err="1"/>
              <a:t>dapat</a:t>
            </a:r>
            <a:r>
              <a:rPr lang="en-US" sz="2600" dirty="0"/>
              <a:t> </a:t>
            </a:r>
            <a:r>
              <a:rPr lang="en-US" sz="2600" dirty="0" err="1"/>
              <a:t>berbentuk</a:t>
            </a:r>
            <a:r>
              <a:rPr lang="en-US" sz="2600" dirty="0"/>
              <a:t> </a:t>
            </a:r>
            <a:r>
              <a:rPr lang="en-US" sz="2600" dirty="0" err="1"/>
              <a:t>laten</a:t>
            </a:r>
            <a:endParaRPr lang="en-US" sz="2600" dirty="0"/>
          </a:p>
          <a:p>
            <a:pPr lvl="1" fontAlgn="auto">
              <a:spcAft>
                <a:spcPts val="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404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2665207" y="1237130"/>
            <a:ext cx="6223300" cy="1147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16256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11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3600" b="1" dirty="0" smtClean="0"/>
              <a:t>MENJALAKAN PROGRAM</a:t>
            </a:r>
            <a:endParaRPr lang="id-ID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458" y="2059079"/>
            <a:ext cx="4495801" cy="499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8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892411" y="1985402"/>
            <a:ext cx="928116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80060">
              <a:spcAft>
                <a:spcPts val="1260"/>
              </a:spcAft>
            </a:pP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Klik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tool box </a:t>
            </a:r>
            <a:r>
              <a:rPr lang="en-US" sz="2520" b="1" i="1" dirty="0">
                <a:solidFill>
                  <a:srgbClr val="002060"/>
                </a:solidFill>
                <a:latin typeface="Palatino Linotype" pitchFamily="18" charset="0"/>
              </a:rPr>
              <a:t>Select data file(s)              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,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maka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akan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muncul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sbb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: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000250" y="1220994"/>
            <a:ext cx="4160520" cy="54476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2940" b="1" dirty="0">
                <a:solidFill>
                  <a:srgbClr val="FFFF00"/>
                </a:solidFill>
                <a:latin typeface="Palatino Linotype" pitchFamily="18" charset="0"/>
              </a:rPr>
              <a:t>IMPORT DATA FILE</a:t>
            </a:r>
            <a:endParaRPr lang="en-US" sz="2940" dirty="0">
              <a:solidFill>
                <a:srgbClr val="FFFF00"/>
              </a:solidFill>
              <a:latin typeface="Palatino Linotype" pitchFamily="18" charset="0"/>
            </a:endParaRPr>
          </a:p>
        </p:txBody>
      </p:sp>
      <p:pic>
        <p:nvPicPr>
          <p:cNvPr id="12" name="Picture 11" descr="import dat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103" y="1808892"/>
            <a:ext cx="800636" cy="660524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28081" y="2622908"/>
            <a:ext cx="5030629" cy="2830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1920240" y="5635458"/>
            <a:ext cx="888111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80060">
              <a:spcAft>
                <a:spcPts val="1260"/>
              </a:spcAft>
            </a:pP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Klik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b="1" i="1" dirty="0">
                <a:solidFill>
                  <a:srgbClr val="002060"/>
                </a:solidFill>
                <a:latin typeface="Palatino Linotype" pitchFamily="18" charset="0"/>
              </a:rPr>
              <a:t>File Name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,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lalu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pilih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file raw data yang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telah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disiapkan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sebelumnya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(</a:t>
            </a:r>
            <a:r>
              <a:rPr lang="en-US" sz="2520" dirty="0" smtClean="0">
                <a:solidFill>
                  <a:srgbClr val="002060"/>
                </a:solidFill>
                <a:latin typeface="Palatino Linotype" pitchFamily="18" charset="0"/>
              </a:rPr>
              <a:t>file </a:t>
            </a:r>
            <a:r>
              <a:rPr lang="id-ID" sz="2520" b="1" i="1" dirty="0" smtClean="0">
                <a:solidFill>
                  <a:srgbClr val="002060"/>
                </a:solidFill>
                <a:latin typeface="Palatino Linotype" pitchFamily="18" charset="0"/>
              </a:rPr>
              <a:t>data sem</a:t>
            </a:r>
            <a:r>
              <a:rPr lang="en-US" sz="2520" b="1" i="1" dirty="0" smtClean="0">
                <a:solidFill>
                  <a:srgbClr val="002060"/>
                </a:solidFill>
                <a:latin typeface="Palatino Linotype" pitchFamily="18" charset="0"/>
              </a:rPr>
              <a:t>.</a:t>
            </a:r>
            <a:r>
              <a:rPr lang="en-US" sz="2520" b="1" i="1" dirty="0" err="1" smtClean="0">
                <a:solidFill>
                  <a:srgbClr val="002060"/>
                </a:solidFill>
                <a:latin typeface="Palatino Linotype" pitchFamily="18" charset="0"/>
              </a:rPr>
              <a:t>sav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104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028489" y="1783696"/>
            <a:ext cx="944118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80060">
              <a:spcAft>
                <a:spcPts val="1260"/>
              </a:spcAft>
            </a:pP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Klik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tool box </a:t>
            </a:r>
            <a:r>
              <a:rPr lang="en-US" sz="2520" b="1" i="1" dirty="0">
                <a:solidFill>
                  <a:srgbClr val="002060"/>
                </a:solidFill>
                <a:latin typeface="Palatino Linotype" pitchFamily="18" charset="0"/>
              </a:rPr>
              <a:t>Analysis properties            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,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maka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akan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muncul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sbb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: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188509" y="1109986"/>
            <a:ext cx="4320540" cy="54476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2940" b="1" dirty="0">
                <a:solidFill>
                  <a:srgbClr val="FFFF00"/>
                </a:solidFill>
                <a:latin typeface="Palatino Linotype" pitchFamily="18" charset="0"/>
              </a:rPr>
              <a:t>OUTPUT PROPERTIES</a:t>
            </a:r>
            <a:endParaRPr lang="en-US" sz="2940" dirty="0">
              <a:solidFill>
                <a:srgbClr val="FFFF00"/>
              </a:solidFill>
              <a:latin typeface="Palatino Linotype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22414" y="6539978"/>
            <a:ext cx="888111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80060">
              <a:spcAft>
                <a:spcPts val="1260"/>
              </a:spcAft>
            </a:pP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Pilih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b="1" i="1" dirty="0">
                <a:solidFill>
                  <a:srgbClr val="002060"/>
                </a:solidFill>
                <a:latin typeface="Palatino Linotype" pitchFamily="18" charset="0"/>
              </a:rPr>
              <a:t>Output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,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lalu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centang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semua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pilihan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yang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ada</a:t>
            </a:r>
            <a:endParaRPr lang="en-US" sz="2520" dirty="0">
              <a:solidFill>
                <a:srgbClr val="002060"/>
              </a:solidFill>
              <a:latin typeface="Palatino Linotype" pitchFamily="18" charset="0"/>
            </a:endParaRPr>
          </a:p>
        </p:txBody>
      </p:sp>
      <p:pic>
        <p:nvPicPr>
          <p:cNvPr id="13" name="Picture 12" descr="analysis properti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628" y="1739377"/>
            <a:ext cx="720571" cy="640508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40690" y="2313362"/>
            <a:ext cx="3848481" cy="4168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1626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041264" y="1541649"/>
            <a:ext cx="928116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80060">
              <a:spcAft>
                <a:spcPts val="1260"/>
              </a:spcAft>
            </a:pP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Klik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tool box </a:t>
            </a:r>
            <a:r>
              <a:rPr lang="en-US" sz="2520" b="1" i="1" dirty="0">
                <a:solidFill>
                  <a:srgbClr val="002060"/>
                </a:solidFill>
                <a:latin typeface="Palatino Linotype" pitchFamily="18" charset="0"/>
              </a:rPr>
              <a:t>Calculate estimates          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,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maka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akan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muncul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sbb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: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121274" y="917195"/>
            <a:ext cx="5280660" cy="54476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2940" b="1" dirty="0">
                <a:solidFill>
                  <a:srgbClr val="FFFF00"/>
                </a:solidFill>
                <a:latin typeface="Palatino Linotype" pitchFamily="18" charset="0"/>
              </a:rPr>
              <a:t>MENGHITUNG ESTIMASI</a:t>
            </a:r>
            <a:endParaRPr lang="en-US" sz="2940" dirty="0">
              <a:solidFill>
                <a:srgbClr val="FFFF00"/>
              </a:solidFill>
              <a:latin typeface="Palatino Linotype" pitchFamily="18" charset="0"/>
            </a:endParaRPr>
          </a:p>
        </p:txBody>
      </p:sp>
      <p:pic>
        <p:nvPicPr>
          <p:cNvPr id="12" name="Picture 11" descr="calcul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874" y="1431235"/>
            <a:ext cx="640508" cy="6204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4520" y="1976000"/>
            <a:ext cx="8954647" cy="503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5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2635623" y="817812"/>
            <a:ext cx="6962887" cy="1226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16256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11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600" b="1" dirty="0" smtClean="0"/>
              <a:t>INTERPRETASI OUTPUT AMOS</a:t>
            </a:r>
            <a:endParaRPr lang="id-ID" sz="3600" b="1" dirty="0"/>
          </a:p>
        </p:txBody>
      </p:sp>
      <p:pic>
        <p:nvPicPr>
          <p:cNvPr id="5" name="Picture 2" descr="Image result for interpretas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530" y="2240281"/>
            <a:ext cx="4800600" cy="448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60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906793" y="1756802"/>
            <a:ext cx="888111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80060">
              <a:spcAft>
                <a:spcPts val="1260"/>
              </a:spcAft>
            </a:pP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Pada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menu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utama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,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klik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b="1" i="1" dirty="0">
                <a:solidFill>
                  <a:srgbClr val="002060"/>
                </a:solidFill>
                <a:latin typeface="Palatino Linotype" pitchFamily="18" charset="0"/>
              </a:rPr>
              <a:t>View – Text Output,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maka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akan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muncul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sbb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86803" y="1132348"/>
            <a:ext cx="5280660" cy="54476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2940" b="1" dirty="0">
                <a:solidFill>
                  <a:srgbClr val="FFFF00"/>
                </a:solidFill>
                <a:latin typeface="Palatino Linotype" pitchFamily="18" charset="0"/>
              </a:rPr>
              <a:t>MENAMPILKAN OUTPUT</a:t>
            </a:r>
            <a:endParaRPr lang="en-US" sz="2940" dirty="0">
              <a:solidFill>
                <a:srgbClr val="FFFF00"/>
              </a:solidFill>
              <a:latin typeface="Palatino Linotype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803" y="2665073"/>
            <a:ext cx="9627672" cy="365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4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960581" y="1272709"/>
            <a:ext cx="8881110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80060">
              <a:spcAft>
                <a:spcPts val="630"/>
              </a:spcAft>
              <a:buFontTx/>
              <a:buAutoNum type="arabicPeriod"/>
            </a:pP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Ukuran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sampel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(</a:t>
            </a:r>
            <a:r>
              <a:rPr lang="en-US" sz="2520" i="1" dirty="0">
                <a:solidFill>
                  <a:srgbClr val="002060"/>
                </a:solidFill>
                <a:latin typeface="Palatino Linotype" pitchFamily="18" charset="0"/>
              </a:rPr>
              <a:t>sample size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)</a:t>
            </a:r>
          </a:p>
          <a:p>
            <a:pPr marL="491400" lvl="1" indent="-480060">
              <a:spcAft>
                <a:spcPts val="630"/>
              </a:spcAft>
            </a:pP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	(a) 100 – 200</a:t>
            </a:r>
          </a:p>
          <a:p>
            <a:pPr marL="491400" lvl="1" indent="-480060">
              <a:spcAft>
                <a:spcPts val="630"/>
              </a:spcAft>
            </a:pP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	(b) 5 – 10 kali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jumlah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indikator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dalam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model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40591" y="648254"/>
            <a:ext cx="4320540" cy="54476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2940" b="1" dirty="0">
                <a:solidFill>
                  <a:prstClr val="white"/>
                </a:solidFill>
                <a:latin typeface="Palatino Linotype" pitchFamily="18" charset="0"/>
              </a:rPr>
              <a:t>PENGUJIAN ASUMSI</a:t>
            </a:r>
            <a:endParaRPr lang="en-US" sz="2940" dirty="0">
              <a:solidFill>
                <a:prstClr val="white"/>
              </a:solidFill>
              <a:latin typeface="Palatino Linotyp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60581" y="2759122"/>
            <a:ext cx="888111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80060">
              <a:spcAft>
                <a:spcPts val="1260"/>
              </a:spcAft>
              <a:buFont typeface="+mj-lt"/>
              <a:buAutoNum type="arabicPeriod" startAt="2"/>
            </a:pP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Deteksi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i="1" dirty="0">
                <a:solidFill>
                  <a:srgbClr val="002060"/>
                </a:solidFill>
                <a:latin typeface="Palatino Linotype" pitchFamily="18" charset="0"/>
              </a:rPr>
              <a:t>Multivariate Outlier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507260"/>
              </p:ext>
            </p:extLst>
          </p:nvPr>
        </p:nvGraphicFramePr>
        <p:xfrm>
          <a:off x="2520651" y="3294839"/>
          <a:ext cx="4150984" cy="3752952"/>
        </p:xfrm>
        <a:graphic>
          <a:graphicData uri="http://schemas.openxmlformats.org/drawingml/2006/table">
            <a:tbl>
              <a:tblPr/>
              <a:tblGrid>
                <a:gridCol w="1943075"/>
                <a:gridCol w="2207909"/>
              </a:tblGrid>
              <a:tr h="522549">
                <a:tc>
                  <a:txBody>
                    <a:bodyPr/>
                    <a:lstStyle/>
                    <a:p>
                      <a:pPr algn="ctr"/>
                      <a:r>
                        <a:rPr lang="id-ID" sz="1700" b="1" dirty="0">
                          <a:solidFill>
                            <a:schemeClr val="tx2"/>
                          </a:solidFill>
                        </a:rPr>
                        <a:t>Observation number</a:t>
                      </a:r>
                    </a:p>
                  </a:txBody>
                  <a:tcPr marL="10484" marR="10484" marT="5243" marB="5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700" b="1" dirty="0">
                          <a:solidFill>
                            <a:schemeClr val="tx2"/>
                          </a:solidFill>
                        </a:rPr>
                        <a:t>Mahalanobis d-squared</a:t>
                      </a:r>
                    </a:p>
                  </a:txBody>
                  <a:tcPr marL="10484" marR="10484" marT="5243" marB="5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517">
                <a:tc>
                  <a:txBody>
                    <a:bodyPr/>
                    <a:lstStyle/>
                    <a:p>
                      <a:pPr algn="ctr"/>
                      <a:r>
                        <a:rPr lang="id-ID" sz="1700" dirty="0" smtClean="0">
                          <a:solidFill>
                            <a:schemeClr val="tx2"/>
                          </a:solidFill>
                        </a:rPr>
                        <a:t>12</a:t>
                      </a:r>
                      <a:endParaRPr lang="id-ID" sz="1700" dirty="0">
                        <a:solidFill>
                          <a:schemeClr val="tx2"/>
                        </a:solidFill>
                      </a:endParaRPr>
                    </a:p>
                  </a:txBody>
                  <a:tcPr marL="10484" marR="10484" marT="5243" marB="5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700" b="1" dirty="0" smtClean="0">
                          <a:solidFill>
                            <a:schemeClr val="bg1"/>
                          </a:solidFill>
                        </a:rPr>
                        <a:t>38,017</a:t>
                      </a:r>
                      <a:endParaRPr lang="id-ID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10484" marR="10484" marT="5243" marB="5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266517">
                <a:tc>
                  <a:txBody>
                    <a:bodyPr/>
                    <a:lstStyle/>
                    <a:p>
                      <a:pPr algn="ctr"/>
                      <a:r>
                        <a:rPr lang="id-ID" sz="1700" dirty="0" smtClean="0">
                          <a:solidFill>
                            <a:schemeClr val="tx2"/>
                          </a:solidFill>
                        </a:rPr>
                        <a:t>36</a:t>
                      </a:r>
                      <a:endParaRPr lang="id-ID" sz="1700" dirty="0">
                        <a:solidFill>
                          <a:schemeClr val="tx2"/>
                        </a:solidFill>
                      </a:endParaRPr>
                    </a:p>
                  </a:txBody>
                  <a:tcPr marL="10484" marR="10484" marT="5243" marB="5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700" dirty="0" smtClean="0">
                          <a:solidFill>
                            <a:schemeClr val="tx2"/>
                          </a:solidFill>
                        </a:rPr>
                        <a:t>34,701</a:t>
                      </a:r>
                      <a:endParaRPr lang="id-ID" sz="1700" dirty="0">
                        <a:solidFill>
                          <a:schemeClr val="tx2"/>
                        </a:solidFill>
                      </a:endParaRPr>
                    </a:p>
                  </a:txBody>
                  <a:tcPr marL="10484" marR="10484" marT="5243" marB="5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517">
                <a:tc>
                  <a:txBody>
                    <a:bodyPr/>
                    <a:lstStyle/>
                    <a:p>
                      <a:pPr algn="ctr"/>
                      <a:r>
                        <a:rPr lang="id-ID" sz="1700" dirty="0" smtClean="0">
                          <a:solidFill>
                            <a:schemeClr val="tx2"/>
                          </a:solidFill>
                        </a:rPr>
                        <a:t>52</a:t>
                      </a:r>
                      <a:endParaRPr lang="id-ID" sz="1700" dirty="0">
                        <a:solidFill>
                          <a:schemeClr val="tx2"/>
                        </a:solidFill>
                      </a:endParaRPr>
                    </a:p>
                  </a:txBody>
                  <a:tcPr marL="10484" marR="10484" marT="5243" marB="5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700" dirty="0" smtClean="0">
                          <a:solidFill>
                            <a:schemeClr val="tx2"/>
                          </a:solidFill>
                        </a:rPr>
                        <a:t>33,304</a:t>
                      </a:r>
                      <a:endParaRPr lang="id-ID" sz="1700" dirty="0">
                        <a:solidFill>
                          <a:schemeClr val="tx2"/>
                        </a:solidFill>
                      </a:endParaRPr>
                    </a:p>
                  </a:txBody>
                  <a:tcPr marL="10484" marR="10484" marT="5243" marB="5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517">
                <a:tc>
                  <a:txBody>
                    <a:bodyPr/>
                    <a:lstStyle/>
                    <a:p>
                      <a:pPr algn="ctr"/>
                      <a:r>
                        <a:rPr lang="id-ID" sz="1700" dirty="0" smtClean="0">
                          <a:solidFill>
                            <a:schemeClr val="tx2"/>
                          </a:solidFill>
                        </a:rPr>
                        <a:t>86</a:t>
                      </a:r>
                      <a:endParaRPr lang="id-ID" sz="1700" dirty="0">
                        <a:solidFill>
                          <a:schemeClr val="tx2"/>
                        </a:solidFill>
                      </a:endParaRPr>
                    </a:p>
                  </a:txBody>
                  <a:tcPr marL="10484" marR="10484" marT="5243" marB="5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700" dirty="0" smtClean="0">
                          <a:solidFill>
                            <a:schemeClr val="tx2"/>
                          </a:solidFill>
                        </a:rPr>
                        <a:t>28,748</a:t>
                      </a:r>
                      <a:endParaRPr lang="id-ID" sz="1700" dirty="0">
                        <a:solidFill>
                          <a:schemeClr val="tx2"/>
                        </a:solidFill>
                      </a:endParaRPr>
                    </a:p>
                  </a:txBody>
                  <a:tcPr marL="10484" marR="10484" marT="5243" marB="5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517">
                <a:tc>
                  <a:txBody>
                    <a:bodyPr/>
                    <a:lstStyle/>
                    <a:p>
                      <a:pPr algn="ctr"/>
                      <a:r>
                        <a:rPr lang="id-ID" sz="1700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id-ID" sz="1700" dirty="0">
                        <a:solidFill>
                          <a:schemeClr val="tx2"/>
                        </a:solidFill>
                      </a:endParaRPr>
                    </a:p>
                  </a:txBody>
                  <a:tcPr marL="10484" marR="10484" marT="5243" marB="5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700" dirty="0" smtClean="0">
                          <a:solidFill>
                            <a:schemeClr val="tx2"/>
                          </a:solidFill>
                        </a:rPr>
                        <a:t>28,377</a:t>
                      </a:r>
                      <a:endParaRPr lang="id-ID" sz="1700" dirty="0">
                        <a:solidFill>
                          <a:schemeClr val="tx2"/>
                        </a:solidFill>
                      </a:endParaRPr>
                    </a:p>
                  </a:txBody>
                  <a:tcPr marL="10484" marR="10484" marT="5243" marB="5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517">
                <a:tc>
                  <a:txBody>
                    <a:bodyPr/>
                    <a:lstStyle/>
                    <a:p>
                      <a:pPr algn="ctr"/>
                      <a:r>
                        <a:rPr lang="id-ID" sz="1700" dirty="0" smtClean="0">
                          <a:solidFill>
                            <a:schemeClr val="tx2"/>
                          </a:solidFill>
                        </a:rPr>
                        <a:t>19</a:t>
                      </a:r>
                      <a:endParaRPr lang="id-ID" sz="1700" dirty="0">
                        <a:solidFill>
                          <a:schemeClr val="tx2"/>
                        </a:solidFill>
                      </a:endParaRPr>
                    </a:p>
                  </a:txBody>
                  <a:tcPr marL="10484" marR="10484" marT="5243" marB="5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700" dirty="0" smtClean="0">
                          <a:solidFill>
                            <a:schemeClr val="tx2"/>
                          </a:solidFill>
                        </a:rPr>
                        <a:t>27,551</a:t>
                      </a:r>
                      <a:endParaRPr lang="id-ID" sz="1700" dirty="0">
                        <a:solidFill>
                          <a:schemeClr val="tx2"/>
                        </a:solidFill>
                      </a:endParaRPr>
                    </a:p>
                  </a:txBody>
                  <a:tcPr marL="10484" marR="10484" marT="5243" marB="5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517">
                <a:tc>
                  <a:txBody>
                    <a:bodyPr/>
                    <a:lstStyle/>
                    <a:p>
                      <a:pPr algn="ctr"/>
                      <a:r>
                        <a:rPr lang="id-ID" sz="1700" dirty="0" smtClean="0">
                          <a:solidFill>
                            <a:schemeClr val="tx2"/>
                          </a:solidFill>
                        </a:rPr>
                        <a:t>28</a:t>
                      </a:r>
                      <a:endParaRPr lang="id-ID" sz="1700" dirty="0">
                        <a:solidFill>
                          <a:schemeClr val="tx2"/>
                        </a:solidFill>
                      </a:endParaRPr>
                    </a:p>
                  </a:txBody>
                  <a:tcPr marL="10484" marR="10484" marT="5243" marB="5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700" dirty="0" smtClean="0">
                          <a:solidFill>
                            <a:schemeClr val="tx2"/>
                          </a:solidFill>
                        </a:rPr>
                        <a:t>27,441</a:t>
                      </a:r>
                      <a:endParaRPr lang="id-ID" sz="1700" dirty="0">
                        <a:solidFill>
                          <a:schemeClr val="tx2"/>
                        </a:solidFill>
                      </a:endParaRPr>
                    </a:p>
                  </a:txBody>
                  <a:tcPr marL="10484" marR="10484" marT="5243" marB="5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549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2"/>
                          </a:solidFill>
                        </a:rPr>
                        <a:t>:</a:t>
                      </a:r>
                    </a:p>
                    <a:p>
                      <a:pPr algn="ctr"/>
                      <a:r>
                        <a:rPr lang="en-US" sz="1700" dirty="0" smtClean="0">
                          <a:solidFill>
                            <a:schemeClr val="tx2"/>
                          </a:solidFill>
                        </a:rPr>
                        <a:t>:</a:t>
                      </a:r>
                      <a:endParaRPr lang="id-ID" sz="1700" dirty="0">
                        <a:solidFill>
                          <a:schemeClr val="tx2"/>
                        </a:solidFill>
                      </a:endParaRPr>
                    </a:p>
                  </a:txBody>
                  <a:tcPr marL="10484" marR="10484" marT="5243" marB="5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2"/>
                          </a:solidFill>
                        </a:rPr>
                        <a:t>:</a:t>
                      </a:r>
                    </a:p>
                    <a:p>
                      <a:pPr algn="ctr"/>
                      <a:r>
                        <a:rPr lang="en-US" sz="1700" dirty="0" smtClean="0">
                          <a:solidFill>
                            <a:schemeClr val="tx2"/>
                          </a:solidFill>
                        </a:rPr>
                        <a:t>:</a:t>
                      </a:r>
                      <a:endParaRPr lang="id-ID" sz="1700" dirty="0">
                        <a:solidFill>
                          <a:schemeClr val="tx2"/>
                        </a:solidFill>
                      </a:endParaRPr>
                    </a:p>
                  </a:txBody>
                  <a:tcPr marL="10484" marR="10484" marT="5243" marB="5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517">
                <a:tc>
                  <a:txBody>
                    <a:bodyPr/>
                    <a:lstStyle/>
                    <a:p>
                      <a:pPr algn="ctr"/>
                      <a:r>
                        <a:rPr lang="id-ID" sz="1700" dirty="0" smtClean="0">
                          <a:solidFill>
                            <a:schemeClr val="tx2"/>
                          </a:solidFill>
                        </a:rPr>
                        <a:t>85</a:t>
                      </a:r>
                      <a:endParaRPr lang="id-ID" sz="1700" dirty="0">
                        <a:solidFill>
                          <a:schemeClr val="tx2"/>
                        </a:solidFill>
                      </a:endParaRPr>
                    </a:p>
                  </a:txBody>
                  <a:tcPr marL="10484" marR="10484" marT="5243" marB="5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700" dirty="0" smtClean="0">
                          <a:solidFill>
                            <a:schemeClr val="tx2"/>
                          </a:solidFill>
                        </a:rPr>
                        <a:t>11,553</a:t>
                      </a:r>
                      <a:endParaRPr lang="id-ID" sz="1700" dirty="0">
                        <a:solidFill>
                          <a:schemeClr val="tx2"/>
                        </a:solidFill>
                      </a:endParaRPr>
                    </a:p>
                  </a:txBody>
                  <a:tcPr marL="10484" marR="10484" marT="5243" marB="5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517">
                <a:tc>
                  <a:txBody>
                    <a:bodyPr/>
                    <a:lstStyle/>
                    <a:p>
                      <a:pPr algn="ctr"/>
                      <a:r>
                        <a:rPr lang="id-ID" sz="1700" dirty="0" smtClean="0">
                          <a:solidFill>
                            <a:schemeClr val="tx2"/>
                          </a:solidFill>
                        </a:rPr>
                        <a:t>16</a:t>
                      </a:r>
                      <a:endParaRPr lang="id-ID" sz="1700" dirty="0">
                        <a:solidFill>
                          <a:schemeClr val="tx2"/>
                        </a:solidFill>
                      </a:endParaRPr>
                    </a:p>
                  </a:txBody>
                  <a:tcPr marL="10484" marR="10484" marT="5243" marB="5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700" dirty="0" smtClean="0">
                          <a:solidFill>
                            <a:schemeClr val="tx2"/>
                          </a:solidFill>
                        </a:rPr>
                        <a:t>11,401</a:t>
                      </a:r>
                      <a:endParaRPr lang="id-ID" sz="1700" dirty="0">
                        <a:solidFill>
                          <a:schemeClr val="tx2"/>
                        </a:solidFill>
                      </a:endParaRPr>
                    </a:p>
                  </a:txBody>
                  <a:tcPr marL="10484" marR="10484" marT="5243" marB="5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517">
                <a:tc>
                  <a:txBody>
                    <a:bodyPr/>
                    <a:lstStyle/>
                    <a:p>
                      <a:pPr algn="ctr"/>
                      <a:r>
                        <a:rPr lang="id-ID" sz="1700" dirty="0" smtClean="0">
                          <a:solidFill>
                            <a:schemeClr val="tx2"/>
                          </a:solidFill>
                        </a:rPr>
                        <a:t>128</a:t>
                      </a:r>
                      <a:endParaRPr lang="id-ID" sz="1700" dirty="0">
                        <a:solidFill>
                          <a:schemeClr val="tx2"/>
                        </a:solidFill>
                      </a:endParaRPr>
                    </a:p>
                  </a:txBody>
                  <a:tcPr marL="10484" marR="10484" marT="5243" marB="5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700" dirty="0" smtClean="0">
                          <a:solidFill>
                            <a:schemeClr val="tx2"/>
                          </a:solidFill>
                        </a:rPr>
                        <a:t>11,159</a:t>
                      </a:r>
                      <a:endParaRPr lang="id-ID" sz="1700" dirty="0">
                        <a:solidFill>
                          <a:schemeClr val="tx2"/>
                        </a:solidFill>
                      </a:endParaRPr>
                    </a:p>
                  </a:txBody>
                  <a:tcPr marL="10484" marR="10484" marT="5243" marB="5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 rot="5400000">
            <a:off x="5334448" y="3467150"/>
            <a:ext cx="400050" cy="1040130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9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053392" y="2614124"/>
            <a:ext cx="3948319" cy="3970318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marL="0" lvl="1" indent="-480060"/>
            <a:r>
              <a:rPr lang="en-US" sz="2100" b="1" dirty="0" err="1">
                <a:solidFill>
                  <a:srgbClr val="FF0000"/>
                </a:solidFill>
                <a:latin typeface="Palatino Linotype" pitchFamily="18" charset="0"/>
              </a:rPr>
              <a:t>Dibandingkan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srgbClr val="FF0000"/>
                </a:solidFill>
                <a:latin typeface="Palatino Linotype" pitchFamily="18" charset="0"/>
              </a:rPr>
              <a:t>dengan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:</a:t>
            </a:r>
          </a:p>
          <a:p>
            <a:pPr marL="0" lvl="1" indent="-480060"/>
            <a:r>
              <a:rPr lang="el-GR" sz="2100" b="1" dirty="0">
                <a:solidFill>
                  <a:srgbClr val="FF0000"/>
                </a:solidFill>
                <a:latin typeface="Palatino Linotype" pitchFamily="18" charset="0"/>
              </a:rPr>
              <a:t>χ</a:t>
            </a:r>
            <a:r>
              <a:rPr lang="en-US" sz="2100" b="1" baseline="30000" dirty="0">
                <a:solidFill>
                  <a:srgbClr val="FF0000"/>
                </a:solidFill>
                <a:latin typeface="Palatino Linotype" pitchFamily="18" charset="0"/>
              </a:rPr>
              <a:t>2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srgbClr val="FF0000"/>
                </a:solidFill>
                <a:latin typeface="Palatino Linotype" pitchFamily="18" charset="0"/>
              </a:rPr>
              <a:t>tabel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 (</a:t>
            </a:r>
            <a:r>
              <a:rPr lang="el-GR" sz="2100" b="1" dirty="0">
                <a:solidFill>
                  <a:srgbClr val="FF0000"/>
                </a:solidFill>
                <a:latin typeface="Palatino Linotype" pitchFamily="18" charset="0"/>
              </a:rPr>
              <a:t>α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=0,1%; </a:t>
            </a:r>
            <a:r>
              <a:rPr lang="en-US" sz="2100" b="1" dirty="0" err="1">
                <a:solidFill>
                  <a:srgbClr val="FF0000"/>
                </a:solidFill>
                <a:latin typeface="Palatino Linotype" pitchFamily="18" charset="0"/>
              </a:rPr>
              <a:t>df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=∑</a:t>
            </a:r>
            <a:r>
              <a:rPr lang="en-US" sz="2100" b="1" dirty="0" err="1">
                <a:solidFill>
                  <a:srgbClr val="FF0000"/>
                </a:solidFill>
                <a:latin typeface="Palatino Linotype" pitchFamily="18" charset="0"/>
              </a:rPr>
              <a:t>indikator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)</a:t>
            </a:r>
          </a:p>
          <a:p>
            <a:pPr marL="0" lvl="1" indent="-480060"/>
            <a:endParaRPr lang="en-US" sz="2100" b="1" dirty="0">
              <a:solidFill>
                <a:srgbClr val="FF0000"/>
              </a:solidFill>
              <a:latin typeface="Palatino Linotype" pitchFamily="18" charset="0"/>
            </a:endParaRPr>
          </a:p>
          <a:p>
            <a:pPr marL="0" lvl="1" indent="-480060"/>
            <a:r>
              <a:rPr lang="en-US" sz="2100" b="1" dirty="0" err="1">
                <a:solidFill>
                  <a:srgbClr val="FF0000"/>
                </a:solidFill>
                <a:latin typeface="Palatino Linotype" pitchFamily="18" charset="0"/>
              </a:rPr>
              <a:t>Bila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srgbClr val="FF0000"/>
                </a:solidFill>
                <a:latin typeface="Palatino Linotype" pitchFamily="18" charset="0"/>
              </a:rPr>
              <a:t>Mahalanobis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 d-squared </a:t>
            </a:r>
            <a:r>
              <a:rPr lang="en-US" sz="2100" b="1" dirty="0" err="1">
                <a:solidFill>
                  <a:srgbClr val="FF0000"/>
                </a:solidFill>
                <a:latin typeface="Palatino Linotype" pitchFamily="18" charset="0"/>
              </a:rPr>
              <a:t>maksimum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 &lt; </a:t>
            </a:r>
            <a:r>
              <a:rPr lang="el-GR" sz="2100" b="1" dirty="0">
                <a:solidFill>
                  <a:srgbClr val="FF0000"/>
                </a:solidFill>
                <a:latin typeface="Palatino Linotype" pitchFamily="18" charset="0"/>
              </a:rPr>
              <a:t>χ</a:t>
            </a:r>
            <a:r>
              <a:rPr lang="en-US" sz="2100" b="1" baseline="30000" dirty="0">
                <a:solidFill>
                  <a:srgbClr val="FF0000"/>
                </a:solidFill>
                <a:latin typeface="Palatino Linotype" pitchFamily="18" charset="0"/>
              </a:rPr>
              <a:t>2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srgbClr val="FF0000"/>
                </a:solidFill>
                <a:latin typeface="Palatino Linotype" pitchFamily="18" charset="0"/>
              </a:rPr>
              <a:t>tabel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, </a:t>
            </a:r>
            <a:r>
              <a:rPr lang="en-US" sz="2100" b="1" dirty="0" err="1">
                <a:solidFill>
                  <a:srgbClr val="FF0000"/>
                </a:solidFill>
                <a:latin typeface="Palatino Linotype" pitchFamily="18" charset="0"/>
              </a:rPr>
              <a:t>maka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srgbClr val="FF0000"/>
                </a:solidFill>
                <a:latin typeface="Palatino Linotype" pitchFamily="18" charset="0"/>
              </a:rPr>
              <a:t>dapat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srgbClr val="FF0000"/>
                </a:solidFill>
                <a:latin typeface="Palatino Linotype" pitchFamily="18" charset="0"/>
              </a:rPr>
              <a:t>diputuskan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srgbClr val="FF0000"/>
                </a:solidFill>
                <a:latin typeface="Palatino Linotype" pitchFamily="18" charset="0"/>
              </a:rPr>
              <a:t>tidak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srgbClr val="FF0000"/>
                </a:solidFill>
                <a:latin typeface="Palatino Linotype" pitchFamily="18" charset="0"/>
              </a:rPr>
              <a:t>terdapat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 multivariate outlier</a:t>
            </a:r>
          </a:p>
          <a:p>
            <a:pPr marL="0" lvl="1" indent="-480060"/>
            <a:endParaRPr lang="en-US" sz="2100" b="1" dirty="0">
              <a:solidFill>
                <a:srgbClr val="FF0000"/>
              </a:solidFill>
              <a:latin typeface="Palatino Linotype" pitchFamily="18" charset="0"/>
            </a:endParaRPr>
          </a:p>
          <a:p>
            <a:pPr marL="0" lvl="1" indent="-480060"/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NB: </a:t>
            </a:r>
            <a:r>
              <a:rPr lang="el-GR" sz="2100" b="1" dirty="0">
                <a:solidFill>
                  <a:srgbClr val="FF0000"/>
                </a:solidFill>
                <a:latin typeface="Palatino Linotype" pitchFamily="18" charset="0"/>
              </a:rPr>
              <a:t>χ</a:t>
            </a:r>
            <a:r>
              <a:rPr lang="en-US" sz="2100" b="1" baseline="30000" dirty="0">
                <a:solidFill>
                  <a:srgbClr val="FF0000"/>
                </a:solidFill>
                <a:latin typeface="Palatino Linotype" pitchFamily="18" charset="0"/>
              </a:rPr>
              <a:t>2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srgbClr val="FF0000"/>
                </a:solidFill>
                <a:latin typeface="Palatino Linotype" pitchFamily="18" charset="0"/>
              </a:rPr>
              <a:t>tabel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 (0,1%; 16) = 39,25</a:t>
            </a:r>
          </a:p>
          <a:p>
            <a:pPr marL="0" lvl="1" indent="-480060"/>
            <a:endParaRPr lang="en-US" sz="2100" b="1" dirty="0">
              <a:solidFill>
                <a:srgbClr val="FF0000"/>
              </a:solidFill>
              <a:latin typeface="Palatino Linotype" pitchFamily="18" charset="0"/>
            </a:endParaRPr>
          </a:p>
          <a:p>
            <a:pPr marL="0" lvl="1" indent="-480060"/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excel : =CHIINV(0,001; 16)</a:t>
            </a:r>
          </a:p>
        </p:txBody>
      </p:sp>
      <p:cxnSp>
        <p:nvCxnSpPr>
          <p:cNvPr id="21" name="Straight Arrow Connector 20"/>
          <p:cNvCxnSpPr>
            <a:endCxn id="19" idx="0"/>
          </p:cNvCxnSpPr>
          <p:nvPr/>
        </p:nvCxnSpPr>
        <p:spPr>
          <a:xfrm rot="10800000" flipV="1">
            <a:off x="6054541" y="3901986"/>
            <a:ext cx="998387" cy="852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05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3" grpId="0"/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12664" y="1073749"/>
            <a:ext cx="888111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80060">
              <a:spcAft>
                <a:spcPts val="1260"/>
              </a:spcAft>
              <a:buFont typeface="+mj-lt"/>
              <a:buAutoNum type="arabicPeriod" startAt="3"/>
            </a:pPr>
            <a:r>
              <a:rPr lang="en-US" sz="2520" i="1" dirty="0">
                <a:solidFill>
                  <a:srgbClr val="002060"/>
                </a:solidFill>
                <a:latin typeface="Palatino Linotype" pitchFamily="18" charset="0"/>
              </a:rPr>
              <a:t>Multivariate Normality</a:t>
            </a:r>
          </a:p>
        </p:txBody>
      </p:sp>
      <p:sp>
        <p:nvSpPr>
          <p:cNvPr id="19" name="Oval 18"/>
          <p:cNvSpPr/>
          <p:nvPr/>
        </p:nvSpPr>
        <p:spPr>
          <a:xfrm rot="5400000">
            <a:off x="7493374" y="6194388"/>
            <a:ext cx="400050" cy="1040130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9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13464" y="2273900"/>
            <a:ext cx="3200400" cy="3323987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marL="0" lvl="1" indent="-480060"/>
            <a:r>
              <a:rPr lang="en-US" sz="2100" b="1" dirty="0" err="1">
                <a:solidFill>
                  <a:srgbClr val="FF0000"/>
                </a:solidFill>
                <a:latin typeface="Palatino Linotype" pitchFamily="18" charset="0"/>
              </a:rPr>
              <a:t>Dibandingkan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srgbClr val="FF0000"/>
                </a:solidFill>
                <a:latin typeface="Palatino Linotype" pitchFamily="18" charset="0"/>
              </a:rPr>
              <a:t>dengan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</a:p>
          <a:p>
            <a:pPr marL="0" lvl="1" indent="-480060"/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± 2,58.</a:t>
            </a:r>
          </a:p>
          <a:p>
            <a:pPr marL="0" lvl="1" indent="-480060"/>
            <a:endParaRPr lang="en-US" sz="2100" b="1" dirty="0">
              <a:solidFill>
                <a:srgbClr val="FF0000"/>
              </a:solidFill>
              <a:latin typeface="Palatino Linotype" pitchFamily="18" charset="0"/>
            </a:endParaRPr>
          </a:p>
          <a:p>
            <a:pPr marL="0" lvl="1" indent="-480060"/>
            <a:r>
              <a:rPr lang="en-US" sz="2100" b="1" dirty="0" err="1">
                <a:solidFill>
                  <a:srgbClr val="FF0000"/>
                </a:solidFill>
                <a:latin typeface="Palatino Linotype" pitchFamily="18" charset="0"/>
              </a:rPr>
              <a:t>Apabila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srgbClr val="FF0000"/>
                </a:solidFill>
                <a:latin typeface="Palatino Linotype" pitchFamily="18" charset="0"/>
              </a:rPr>
              <a:t>nilai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 CR </a:t>
            </a:r>
            <a:r>
              <a:rPr lang="en-US" sz="2100" b="1" i="1" dirty="0">
                <a:solidFill>
                  <a:srgbClr val="FF0000"/>
                </a:solidFill>
                <a:latin typeface="Palatino Linotype" pitchFamily="18" charset="0"/>
              </a:rPr>
              <a:t>(critical ratio) 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multivariate </a:t>
            </a:r>
            <a:r>
              <a:rPr lang="en-US" sz="2100" b="1" dirty="0" err="1">
                <a:solidFill>
                  <a:srgbClr val="FF0000"/>
                </a:solidFill>
                <a:latin typeface="Palatino Linotype" pitchFamily="18" charset="0"/>
              </a:rPr>
              <a:t>ada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srgbClr val="FF0000"/>
                </a:solidFill>
                <a:latin typeface="Palatino Linotype" pitchFamily="18" charset="0"/>
              </a:rPr>
              <a:t>di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srgbClr val="FF0000"/>
                </a:solidFill>
                <a:latin typeface="Palatino Linotype" pitchFamily="18" charset="0"/>
              </a:rPr>
              <a:t>dalam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 range </a:t>
            </a:r>
          </a:p>
          <a:p>
            <a:pPr marL="0" lvl="1" indent="-480060"/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-2,58 s/d +2,58 </a:t>
            </a:r>
            <a:r>
              <a:rPr lang="en-US" sz="2100" b="1" dirty="0" err="1">
                <a:solidFill>
                  <a:srgbClr val="FF0000"/>
                </a:solidFill>
                <a:latin typeface="Palatino Linotype" pitchFamily="18" charset="0"/>
              </a:rPr>
              <a:t>maka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srgbClr val="FF0000"/>
                </a:solidFill>
                <a:latin typeface="Palatino Linotype" pitchFamily="18" charset="0"/>
              </a:rPr>
              <a:t>disimpulkan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 data </a:t>
            </a:r>
            <a:r>
              <a:rPr lang="en-US" sz="2100" b="1" dirty="0" err="1">
                <a:solidFill>
                  <a:srgbClr val="FF0000"/>
                </a:solidFill>
                <a:latin typeface="Palatino Linotype" pitchFamily="18" charset="0"/>
              </a:rPr>
              <a:t>berdistribusi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 normal</a:t>
            </a:r>
          </a:p>
        </p:txBody>
      </p:sp>
      <p:cxnSp>
        <p:nvCxnSpPr>
          <p:cNvPr id="21" name="Straight Arrow Connector 20"/>
          <p:cNvCxnSpPr>
            <a:stCxn id="20" idx="2"/>
            <a:endCxn id="19" idx="0"/>
          </p:cNvCxnSpPr>
          <p:nvPr/>
        </p:nvCxnSpPr>
        <p:spPr>
          <a:xfrm flipH="1">
            <a:off x="8213464" y="5597887"/>
            <a:ext cx="1600200" cy="111656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07005"/>
              </p:ext>
            </p:extLst>
          </p:nvPr>
        </p:nvGraphicFramePr>
        <p:xfrm>
          <a:off x="2380877" y="2273900"/>
          <a:ext cx="5552886" cy="4549454"/>
        </p:xfrm>
        <a:graphic>
          <a:graphicData uri="http://schemas.openxmlformats.org/drawingml/2006/table">
            <a:tbl>
              <a:tblPr/>
              <a:tblGrid>
                <a:gridCol w="1138170"/>
                <a:gridCol w="735786"/>
                <a:gridCol w="735786"/>
                <a:gridCol w="735786"/>
                <a:gridCol w="735786"/>
                <a:gridCol w="735786"/>
                <a:gridCol w="735786"/>
              </a:tblGrid>
              <a:tr h="478889"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skew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c.r.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kurtosis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c.r.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445"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di4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-0,687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-3,172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-0,136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-0,314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445"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di3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0,037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0,170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-0,061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-0,140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445"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di2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-0,040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-0,184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-0,668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-1,543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445"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di1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-0,774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-3,576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1,063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2,454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445"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kl1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-0,109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-0,505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0,003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0,007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445"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kl2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-0,333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-1,537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-0,647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-1,495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445"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kl3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-0,378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-1,744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-0,477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-1,101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445"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kl4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0,053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0,244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-0,479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-1,105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445"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k1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0,282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1,303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-0,465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-1,074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445"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k2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0,196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0,907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-0,544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-1,256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445"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k3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-0,530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-2,448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-0,079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-0,182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445"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k4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0,027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0,126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-0,210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-0,485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445"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r4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-0,403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-1,860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0,124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0,287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445"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r3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-0,198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-0,916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-0,130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-0,300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445"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-0,594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-2,743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-0,351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-0,810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445"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-0,146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-0,673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-0,389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-0,898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445"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Multivariate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8,896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2,097 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67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81605" y="1286154"/>
            <a:ext cx="8881110" cy="905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80060">
              <a:spcAft>
                <a:spcPts val="1260"/>
              </a:spcAft>
              <a:buFontTx/>
              <a:buAutoNum type="arabicPeriod"/>
            </a:pPr>
            <a:r>
              <a:rPr lang="en-US" sz="2100" dirty="0">
                <a:solidFill>
                  <a:srgbClr val="002060"/>
                </a:solidFill>
                <a:latin typeface="Palatino Linotype" pitchFamily="18" charset="0"/>
              </a:rPr>
              <a:t>Convergent validity, </a:t>
            </a:r>
            <a:r>
              <a:rPr lang="en-US" sz="2100" dirty="0" err="1">
                <a:solidFill>
                  <a:srgbClr val="002060"/>
                </a:solidFill>
                <a:latin typeface="Palatino Linotype" pitchFamily="18" charset="0"/>
              </a:rPr>
              <a:t>syarat</a:t>
            </a:r>
            <a:r>
              <a:rPr lang="en-US" sz="2100" dirty="0">
                <a:solidFill>
                  <a:srgbClr val="002060"/>
                </a:solidFill>
                <a:latin typeface="Palatino Linotype" pitchFamily="18" charset="0"/>
              </a:rPr>
              <a:t>:</a:t>
            </a:r>
          </a:p>
          <a:p>
            <a:pPr marL="491400" lvl="1" indent="-480060">
              <a:spcAft>
                <a:spcPts val="1260"/>
              </a:spcAft>
            </a:pPr>
            <a:r>
              <a:rPr lang="en-US" sz="2100" dirty="0">
                <a:solidFill>
                  <a:srgbClr val="002060"/>
                </a:solidFill>
                <a:latin typeface="Palatino Linotype" pitchFamily="18" charset="0"/>
              </a:rPr>
              <a:t>	(a) Standardized regression weight </a:t>
            </a:r>
            <a:r>
              <a:rPr lang="en-US" sz="2100" dirty="0" smtClean="0">
                <a:solidFill>
                  <a:srgbClr val="002060"/>
                </a:solidFill>
                <a:latin typeface="Palatino Linotype" pitchFamily="18" charset="0"/>
              </a:rPr>
              <a:t>(</a:t>
            </a:r>
            <a:r>
              <a:rPr lang="en-US" sz="2100" i="1" dirty="0" smtClean="0">
                <a:solidFill>
                  <a:srgbClr val="002060"/>
                </a:solidFill>
                <a:latin typeface="Palatino Linotype" pitchFamily="18" charset="0"/>
              </a:rPr>
              <a:t>loading</a:t>
            </a:r>
            <a:r>
              <a:rPr lang="id-ID" sz="2100" i="1" dirty="0" smtClean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100" i="1" dirty="0">
                <a:solidFill>
                  <a:srgbClr val="002060"/>
                </a:solidFill>
                <a:latin typeface="Palatino Linotype" pitchFamily="18" charset="0"/>
              </a:rPr>
              <a:t>factor</a:t>
            </a:r>
            <a:r>
              <a:rPr lang="en-US" sz="2100" dirty="0" smtClean="0">
                <a:solidFill>
                  <a:srgbClr val="002060"/>
                </a:solidFill>
                <a:latin typeface="Palatino Linotype" pitchFamily="18" charset="0"/>
              </a:rPr>
              <a:t>) </a:t>
            </a:r>
            <a:r>
              <a:rPr lang="en-US" sz="2100" dirty="0">
                <a:solidFill>
                  <a:srgbClr val="002060"/>
                </a:solidFill>
                <a:latin typeface="Palatino Linotype" pitchFamily="18" charset="0"/>
              </a:rPr>
              <a:t>≥ 0,5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61615" y="661700"/>
            <a:ext cx="4160520" cy="415498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prstClr val="white"/>
                </a:solidFill>
                <a:latin typeface="Palatino Linotype" pitchFamily="18" charset="0"/>
              </a:rPr>
              <a:t>UJI MEASUREMENT MODEL</a:t>
            </a:r>
            <a:endParaRPr lang="en-US" sz="2100" dirty="0">
              <a:solidFill>
                <a:prstClr val="white"/>
              </a:solidFill>
              <a:latin typeface="Palatino Linotype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 rot="5400000">
            <a:off x="3974235" y="4082191"/>
            <a:ext cx="4800600" cy="10401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9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922335" y="4083932"/>
            <a:ext cx="2240280" cy="1061829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marL="0" lvl="1" indent="-480060"/>
            <a:r>
              <a:rPr lang="en-US" sz="2100" b="1" i="1" dirty="0">
                <a:solidFill>
                  <a:srgbClr val="FF0000"/>
                </a:solidFill>
                <a:latin typeface="Palatino Linotype" pitchFamily="18" charset="0"/>
              </a:rPr>
              <a:t>loading Factor </a:t>
            </a:r>
            <a:r>
              <a:rPr lang="en-US" sz="2100" b="1" dirty="0" err="1" smtClean="0">
                <a:solidFill>
                  <a:srgbClr val="FF0000"/>
                </a:solidFill>
                <a:latin typeface="Palatino Linotype" pitchFamily="18" charset="0"/>
              </a:rPr>
              <a:t>pada</a:t>
            </a:r>
            <a:r>
              <a:rPr lang="en-US" sz="2100" b="1" dirty="0" smtClean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srgbClr val="FF0000"/>
                </a:solidFill>
                <a:latin typeface="Palatino Linotype" pitchFamily="18" charset="0"/>
              </a:rPr>
              <a:t>semua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srgbClr val="FF0000"/>
                </a:solidFill>
                <a:latin typeface="Palatino Linotype" pitchFamily="18" charset="0"/>
              </a:rPr>
              <a:t>indikator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 ≥ 0,50</a:t>
            </a:r>
          </a:p>
        </p:txBody>
      </p:sp>
      <p:cxnSp>
        <p:nvCxnSpPr>
          <p:cNvPr id="24" name="Straight Arrow Connector 23"/>
          <p:cNvCxnSpPr>
            <a:stCxn id="23" idx="1"/>
            <a:endCxn id="22" idx="0"/>
          </p:cNvCxnSpPr>
          <p:nvPr/>
        </p:nvCxnSpPr>
        <p:spPr>
          <a:xfrm flipH="1" flipV="1">
            <a:off x="6894600" y="4602256"/>
            <a:ext cx="1027735" cy="12591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24966"/>
              </p:ext>
            </p:extLst>
          </p:nvPr>
        </p:nvGraphicFramePr>
        <p:xfrm>
          <a:off x="2895971" y="2366342"/>
          <a:ext cx="3823816" cy="4209268"/>
        </p:xfrm>
        <a:graphic>
          <a:graphicData uri="http://schemas.openxmlformats.org/drawingml/2006/table">
            <a:tbl>
              <a:tblPr/>
              <a:tblGrid>
                <a:gridCol w="743090"/>
                <a:gridCol w="743090"/>
                <a:gridCol w="1408774"/>
                <a:gridCol w="928862"/>
              </a:tblGrid>
              <a:tr h="247604"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Estimate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604"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perencanaan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0,610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7604"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perencanaan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0,709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604"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perencanaan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0,673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604"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perencanaan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0,703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604"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pengendalian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0,718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604"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pengendalian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0,748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604"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pengendalian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0,511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604"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pengendalian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0,528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604"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kl4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kualitas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0,808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604"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kl3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kualitas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0,810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604"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kl2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kualitas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0,650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604"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kualitas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0,742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604"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distribusi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0,798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604"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distribusi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0,615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604"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distribusi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0,599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604"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distribusi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0,635 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34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22" grpId="0" animBg="1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350546" y="635478"/>
            <a:ext cx="888111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91400" lvl="1" indent="-480060">
              <a:spcAft>
                <a:spcPts val="1260"/>
              </a:spcAft>
            </a:pPr>
            <a:r>
              <a:rPr lang="en-US" sz="2100" dirty="0">
                <a:solidFill>
                  <a:srgbClr val="002060"/>
                </a:solidFill>
                <a:latin typeface="Palatino Linotype" pitchFamily="18" charset="0"/>
              </a:rPr>
              <a:t>	(b) CR </a:t>
            </a:r>
            <a:r>
              <a:rPr lang="en-US" sz="2100" i="1" dirty="0">
                <a:solidFill>
                  <a:srgbClr val="002060"/>
                </a:solidFill>
                <a:latin typeface="Palatino Linotype" pitchFamily="18" charset="0"/>
              </a:rPr>
              <a:t>(critical ratio) </a:t>
            </a:r>
            <a:r>
              <a:rPr lang="en-US" sz="2100" dirty="0">
                <a:solidFill>
                  <a:srgbClr val="002060"/>
                </a:solidFill>
                <a:latin typeface="Palatino Linotype" pitchFamily="18" charset="0"/>
              </a:rPr>
              <a:t>&gt; 2 x SE</a:t>
            </a:r>
          </a:p>
        </p:txBody>
      </p:sp>
      <p:sp>
        <p:nvSpPr>
          <p:cNvPr id="12" name="Oval 11"/>
          <p:cNvSpPr/>
          <p:nvPr/>
        </p:nvSpPr>
        <p:spPr>
          <a:xfrm rot="5400000">
            <a:off x="4397188" y="3662306"/>
            <a:ext cx="5680710" cy="94734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9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71336" y="3441173"/>
            <a:ext cx="3280410" cy="1384995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marL="0" lvl="1" indent="-480060"/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CR (</a:t>
            </a:r>
            <a:r>
              <a:rPr lang="en-US" sz="2100" b="1" i="1" dirty="0">
                <a:solidFill>
                  <a:srgbClr val="FF0000"/>
                </a:solidFill>
                <a:latin typeface="Palatino Linotype" pitchFamily="18" charset="0"/>
              </a:rPr>
              <a:t>critical ratio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)</a:t>
            </a:r>
            <a:r>
              <a:rPr lang="en-US" sz="2100" b="1" i="1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srgbClr val="FF0000"/>
                </a:solidFill>
                <a:latin typeface="Palatino Linotype" pitchFamily="18" charset="0"/>
              </a:rPr>
              <a:t>pada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srgbClr val="FF0000"/>
                </a:solidFill>
                <a:latin typeface="Palatino Linotype" pitchFamily="18" charset="0"/>
              </a:rPr>
              <a:t>semua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srgbClr val="FF0000"/>
                </a:solidFill>
                <a:latin typeface="Palatino Linotype" pitchFamily="18" charset="0"/>
              </a:rPr>
              <a:t>indikator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srgbClr val="FF0000"/>
                </a:solidFill>
                <a:latin typeface="Palatino Linotype" pitchFamily="18" charset="0"/>
              </a:rPr>
              <a:t>lebih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srgbClr val="FF0000"/>
                </a:solidFill>
                <a:latin typeface="Palatino Linotype" pitchFamily="18" charset="0"/>
              </a:rPr>
              <a:t>besar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srgbClr val="FF0000"/>
                </a:solidFill>
                <a:latin typeface="Palatino Linotype" pitchFamily="18" charset="0"/>
              </a:rPr>
              <a:t>dari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 2 x S.E </a:t>
            </a:r>
            <a:r>
              <a:rPr lang="en-US" sz="2100" b="1" i="1" dirty="0">
                <a:solidFill>
                  <a:srgbClr val="FF0000"/>
                </a:solidFill>
                <a:latin typeface="Palatino Linotype" pitchFamily="18" charset="0"/>
              </a:rPr>
              <a:t>(</a:t>
            </a:r>
            <a:r>
              <a:rPr lang="en-US" sz="2100" b="1" i="1" dirty="0" err="1">
                <a:solidFill>
                  <a:srgbClr val="FF0000"/>
                </a:solidFill>
                <a:latin typeface="Palatino Linotype" pitchFamily="18" charset="0"/>
              </a:rPr>
              <a:t>standart</a:t>
            </a:r>
            <a:r>
              <a:rPr lang="en-US" sz="2100" b="1" i="1" dirty="0">
                <a:solidFill>
                  <a:srgbClr val="FF0000"/>
                </a:solidFill>
                <a:latin typeface="Palatino Linotype" pitchFamily="18" charset="0"/>
              </a:rPr>
              <a:t> error)</a:t>
            </a:r>
          </a:p>
        </p:txBody>
      </p:sp>
      <p:cxnSp>
        <p:nvCxnSpPr>
          <p:cNvPr id="15" name="Straight Arrow Connector 14"/>
          <p:cNvCxnSpPr>
            <a:stCxn id="13" idx="1"/>
            <a:endCxn id="12" idx="0"/>
          </p:cNvCxnSpPr>
          <p:nvPr/>
        </p:nvCxnSpPr>
        <p:spPr>
          <a:xfrm flipH="1">
            <a:off x="7711216" y="4133671"/>
            <a:ext cx="960120" cy="2308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782917"/>
              </p:ext>
            </p:extLst>
          </p:nvPr>
        </p:nvGraphicFramePr>
        <p:xfrm>
          <a:off x="2350546" y="1591033"/>
          <a:ext cx="5880472" cy="4876999"/>
        </p:xfrm>
        <a:graphic>
          <a:graphicData uri="http://schemas.openxmlformats.org/drawingml/2006/table">
            <a:tbl>
              <a:tblPr/>
              <a:tblGrid>
                <a:gridCol w="769108"/>
                <a:gridCol w="769108"/>
                <a:gridCol w="1265824"/>
                <a:gridCol w="769108"/>
                <a:gridCol w="769108"/>
                <a:gridCol w="769108"/>
                <a:gridCol w="769108"/>
              </a:tblGrid>
              <a:tr h="517671"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Estimate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S.E.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C.R.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458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perencanaan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1,000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2458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perencanaan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1,578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0,274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5,765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***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458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perencanaan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1,032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0,185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5,595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***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458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perencanaan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1,039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0,181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5,735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***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458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pengendalian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1,000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458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pengendalian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1,095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0,162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6,748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***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458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pengendalian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1,361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0,274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4,968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***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458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pengendalian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0,834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0,163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5,122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***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458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kl4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kualitas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1,000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458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kl3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kualitas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1,175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0,118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9,968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***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458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kl2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kualitas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1,063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0,140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7,590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***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458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kualitas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0,884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0,099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8,923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***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458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distribusi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1,000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458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distribusi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0,667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0,096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6,949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***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458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distribusi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0,898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0,133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6,749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***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458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distribusi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0,682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0,095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7,209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***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89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943801" y="-2173444"/>
            <a:ext cx="8483211" cy="2413652"/>
          </a:xfrm>
        </p:spPr>
        <p:txBody>
          <a:bodyPr>
            <a:normAutofit/>
          </a:bodyPr>
          <a:lstStyle/>
          <a:p>
            <a:pPr algn="l"/>
            <a:r>
              <a:rPr lang="id-ID" sz="4978" dirty="0"/>
              <a:t>KINERJA UA TAHUN 2014</a:t>
            </a: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1196788" y="1213617"/>
            <a:ext cx="9112382" cy="1287937"/>
          </a:xfrm>
          <a:prstGeom prst="rect">
            <a:avLst/>
          </a:prstGeom>
        </p:spPr>
        <p:txBody>
          <a:bodyPr/>
          <a:lstStyle>
            <a:lvl1pPr algn="r" defTabSz="16256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11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4000" b="1" dirty="0" smtClean="0"/>
              <a:t>LANGKAH-LANGKAH PEMODELAN SEM</a:t>
            </a:r>
            <a:endParaRPr lang="id-ID" sz="4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196788" y="2759654"/>
            <a:ext cx="9982200" cy="1090474"/>
            <a:chOff x="1940553" y="1761530"/>
            <a:chExt cx="8420667" cy="1090474"/>
          </a:xfrm>
        </p:grpSpPr>
        <p:sp>
          <p:nvSpPr>
            <p:cNvPr id="6" name="Freeform 5"/>
            <p:cNvSpPr/>
            <p:nvPr/>
          </p:nvSpPr>
          <p:spPr>
            <a:xfrm>
              <a:off x="1940553" y="1761530"/>
              <a:ext cx="763331" cy="1090474"/>
            </a:xfrm>
            <a:custGeom>
              <a:avLst/>
              <a:gdLst>
                <a:gd name="connsiteX0" fmla="*/ 0 w 1090473"/>
                <a:gd name="connsiteY0" fmla="*/ 0 h 763331"/>
                <a:gd name="connsiteX1" fmla="*/ 708808 w 1090473"/>
                <a:gd name="connsiteY1" fmla="*/ 0 h 763331"/>
                <a:gd name="connsiteX2" fmla="*/ 1090473 w 1090473"/>
                <a:gd name="connsiteY2" fmla="*/ 381666 h 763331"/>
                <a:gd name="connsiteX3" fmla="*/ 708808 w 1090473"/>
                <a:gd name="connsiteY3" fmla="*/ 763331 h 763331"/>
                <a:gd name="connsiteX4" fmla="*/ 0 w 1090473"/>
                <a:gd name="connsiteY4" fmla="*/ 763331 h 763331"/>
                <a:gd name="connsiteX5" fmla="*/ 381666 w 1090473"/>
                <a:gd name="connsiteY5" fmla="*/ 381666 h 763331"/>
                <a:gd name="connsiteX6" fmla="*/ 0 w 1090473"/>
                <a:gd name="connsiteY6" fmla="*/ 0 h 76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0473" h="763331">
                  <a:moveTo>
                    <a:pt x="1090472" y="0"/>
                  </a:moveTo>
                  <a:lnTo>
                    <a:pt x="1090472" y="496166"/>
                  </a:lnTo>
                  <a:lnTo>
                    <a:pt x="545236" y="763331"/>
                  </a:lnTo>
                  <a:lnTo>
                    <a:pt x="1" y="496166"/>
                  </a:lnTo>
                  <a:lnTo>
                    <a:pt x="1" y="0"/>
                  </a:lnTo>
                  <a:lnTo>
                    <a:pt x="545236" y="267166"/>
                  </a:lnTo>
                  <a:lnTo>
                    <a:pt x="1090472" y="0"/>
                  </a:lnTo>
                  <a:close/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81" tIns="399447" rIns="17779" bIns="399445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latin typeface="Agency FB" pitchFamily="34" charset="0"/>
                </a:rPr>
                <a:t>1</a:t>
              </a:r>
              <a:endParaRPr lang="en-US" sz="2800" kern="1200" dirty="0">
                <a:latin typeface="Agency FB" pitchFamily="34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2703882" y="1761532"/>
              <a:ext cx="7657338" cy="709181"/>
            </a:xfrm>
            <a:custGeom>
              <a:avLst/>
              <a:gdLst>
                <a:gd name="connsiteX0" fmla="*/ 118199 w 709180"/>
                <a:gd name="connsiteY0" fmla="*/ 0 h 7657337"/>
                <a:gd name="connsiteX1" fmla="*/ 590981 w 709180"/>
                <a:gd name="connsiteY1" fmla="*/ 0 h 7657337"/>
                <a:gd name="connsiteX2" fmla="*/ 709180 w 709180"/>
                <a:gd name="connsiteY2" fmla="*/ 118199 h 7657337"/>
                <a:gd name="connsiteX3" fmla="*/ 709180 w 709180"/>
                <a:gd name="connsiteY3" fmla="*/ 7657337 h 7657337"/>
                <a:gd name="connsiteX4" fmla="*/ 709180 w 709180"/>
                <a:gd name="connsiteY4" fmla="*/ 7657337 h 7657337"/>
                <a:gd name="connsiteX5" fmla="*/ 0 w 709180"/>
                <a:gd name="connsiteY5" fmla="*/ 7657337 h 7657337"/>
                <a:gd name="connsiteX6" fmla="*/ 0 w 709180"/>
                <a:gd name="connsiteY6" fmla="*/ 7657337 h 7657337"/>
                <a:gd name="connsiteX7" fmla="*/ 0 w 709180"/>
                <a:gd name="connsiteY7" fmla="*/ 118199 h 7657337"/>
                <a:gd name="connsiteX8" fmla="*/ 118199 w 709180"/>
                <a:gd name="connsiteY8" fmla="*/ 0 h 765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9180" h="7657337">
                  <a:moveTo>
                    <a:pt x="709180" y="1276252"/>
                  </a:moveTo>
                  <a:lnTo>
                    <a:pt x="709180" y="6381085"/>
                  </a:lnTo>
                  <a:cubicBezTo>
                    <a:pt x="709180" y="7085942"/>
                    <a:pt x="704279" y="7657332"/>
                    <a:pt x="698233" y="7657332"/>
                  </a:cubicBezTo>
                  <a:lnTo>
                    <a:pt x="0" y="7657332"/>
                  </a:lnTo>
                  <a:lnTo>
                    <a:pt x="0" y="7657332"/>
                  </a:lnTo>
                  <a:lnTo>
                    <a:pt x="0" y="5"/>
                  </a:lnTo>
                  <a:lnTo>
                    <a:pt x="0" y="5"/>
                  </a:lnTo>
                  <a:lnTo>
                    <a:pt x="698233" y="5"/>
                  </a:lnTo>
                  <a:cubicBezTo>
                    <a:pt x="704279" y="5"/>
                    <a:pt x="709180" y="571395"/>
                    <a:pt x="709180" y="1276252"/>
                  </a:cubicBezTo>
                  <a:close/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9" tIns="49859" rIns="49859" bIns="49860" numCol="1" spcCol="1270" anchor="ctr" anchorCtr="0">
              <a:noAutofit/>
            </a:bodyPr>
            <a:lstStyle/>
            <a:p>
              <a:pPr marL="228600" lvl="1" indent="-228600" defTabSz="106680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sv-SE" altLang="zh-CN" sz="2600" b="1" dirty="0">
                  <a:solidFill>
                    <a:srgbClr val="000099"/>
                  </a:solidFill>
                  <a:ea typeface="SimSun" panose="02010600030101010101" pitchFamily="2" charset="-122"/>
                </a:rPr>
                <a:t>Pengembangan sebuah model berbasis teori</a:t>
              </a:r>
              <a:endParaRPr lang="en-US" sz="2600" i="1" kern="1200" baseline="-25000" dirty="0">
                <a:latin typeface="Agency FB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96788" y="3733063"/>
            <a:ext cx="9982200" cy="1090473"/>
            <a:chOff x="1940553" y="2734939"/>
            <a:chExt cx="8420667" cy="1090473"/>
          </a:xfrm>
        </p:grpSpPr>
        <p:sp>
          <p:nvSpPr>
            <p:cNvPr id="10" name="Freeform 9"/>
            <p:cNvSpPr/>
            <p:nvPr/>
          </p:nvSpPr>
          <p:spPr>
            <a:xfrm>
              <a:off x="1940553" y="2734939"/>
              <a:ext cx="763331" cy="1090473"/>
            </a:xfrm>
            <a:custGeom>
              <a:avLst/>
              <a:gdLst>
                <a:gd name="connsiteX0" fmla="*/ 0 w 1090473"/>
                <a:gd name="connsiteY0" fmla="*/ 0 h 763331"/>
                <a:gd name="connsiteX1" fmla="*/ 708808 w 1090473"/>
                <a:gd name="connsiteY1" fmla="*/ 0 h 763331"/>
                <a:gd name="connsiteX2" fmla="*/ 1090473 w 1090473"/>
                <a:gd name="connsiteY2" fmla="*/ 381666 h 763331"/>
                <a:gd name="connsiteX3" fmla="*/ 708808 w 1090473"/>
                <a:gd name="connsiteY3" fmla="*/ 763331 h 763331"/>
                <a:gd name="connsiteX4" fmla="*/ 0 w 1090473"/>
                <a:gd name="connsiteY4" fmla="*/ 763331 h 763331"/>
                <a:gd name="connsiteX5" fmla="*/ 381666 w 1090473"/>
                <a:gd name="connsiteY5" fmla="*/ 381666 h 763331"/>
                <a:gd name="connsiteX6" fmla="*/ 0 w 1090473"/>
                <a:gd name="connsiteY6" fmla="*/ 0 h 76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0473" h="763331">
                  <a:moveTo>
                    <a:pt x="1090472" y="0"/>
                  </a:moveTo>
                  <a:lnTo>
                    <a:pt x="1090472" y="496166"/>
                  </a:lnTo>
                  <a:lnTo>
                    <a:pt x="545236" y="763331"/>
                  </a:lnTo>
                  <a:lnTo>
                    <a:pt x="1" y="496166"/>
                  </a:lnTo>
                  <a:lnTo>
                    <a:pt x="1" y="0"/>
                  </a:lnTo>
                  <a:lnTo>
                    <a:pt x="545236" y="267166"/>
                  </a:lnTo>
                  <a:lnTo>
                    <a:pt x="1090472" y="0"/>
                  </a:lnTo>
                  <a:close/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81" tIns="399446" rIns="17779" bIns="399445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latin typeface="Agency FB" pitchFamily="34" charset="0"/>
                </a:rPr>
                <a:t>2</a:t>
              </a:r>
              <a:endParaRPr lang="en-US" sz="2800" kern="1200" dirty="0">
                <a:latin typeface="Agency FB" pitchFamily="34" charset="0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2703883" y="2734940"/>
              <a:ext cx="7657337" cy="708807"/>
            </a:xfrm>
            <a:custGeom>
              <a:avLst/>
              <a:gdLst>
                <a:gd name="connsiteX0" fmla="*/ 118137 w 708807"/>
                <a:gd name="connsiteY0" fmla="*/ 0 h 7657337"/>
                <a:gd name="connsiteX1" fmla="*/ 590670 w 708807"/>
                <a:gd name="connsiteY1" fmla="*/ 0 h 7657337"/>
                <a:gd name="connsiteX2" fmla="*/ 708807 w 708807"/>
                <a:gd name="connsiteY2" fmla="*/ 118137 h 7657337"/>
                <a:gd name="connsiteX3" fmla="*/ 708807 w 708807"/>
                <a:gd name="connsiteY3" fmla="*/ 7657337 h 7657337"/>
                <a:gd name="connsiteX4" fmla="*/ 708807 w 708807"/>
                <a:gd name="connsiteY4" fmla="*/ 7657337 h 7657337"/>
                <a:gd name="connsiteX5" fmla="*/ 0 w 708807"/>
                <a:gd name="connsiteY5" fmla="*/ 7657337 h 7657337"/>
                <a:gd name="connsiteX6" fmla="*/ 0 w 708807"/>
                <a:gd name="connsiteY6" fmla="*/ 7657337 h 7657337"/>
                <a:gd name="connsiteX7" fmla="*/ 0 w 708807"/>
                <a:gd name="connsiteY7" fmla="*/ 118137 h 7657337"/>
                <a:gd name="connsiteX8" fmla="*/ 118137 w 708807"/>
                <a:gd name="connsiteY8" fmla="*/ 0 h 765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8807" h="7657337">
                  <a:moveTo>
                    <a:pt x="708807" y="1276253"/>
                  </a:moveTo>
                  <a:lnTo>
                    <a:pt x="708807" y="6381084"/>
                  </a:lnTo>
                  <a:cubicBezTo>
                    <a:pt x="708807" y="7085933"/>
                    <a:pt x="703911" y="7657332"/>
                    <a:pt x="697872" y="7657332"/>
                  </a:cubicBezTo>
                  <a:lnTo>
                    <a:pt x="0" y="7657332"/>
                  </a:lnTo>
                  <a:lnTo>
                    <a:pt x="0" y="7657332"/>
                  </a:lnTo>
                  <a:lnTo>
                    <a:pt x="0" y="5"/>
                  </a:lnTo>
                  <a:lnTo>
                    <a:pt x="0" y="5"/>
                  </a:lnTo>
                  <a:lnTo>
                    <a:pt x="697872" y="5"/>
                  </a:lnTo>
                  <a:cubicBezTo>
                    <a:pt x="703911" y="5"/>
                    <a:pt x="708807" y="571404"/>
                    <a:pt x="708807" y="1276253"/>
                  </a:cubicBezTo>
                  <a:close/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9" tIns="49840" rIns="49840" bIns="49842" numCol="1" spcCol="1270" anchor="ctr" anchorCtr="0">
              <a:noAutofit/>
            </a:bodyPr>
            <a:lstStyle/>
            <a:p>
              <a:pPr marL="228600" lvl="1" indent="-228600" defTabSz="106680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sv-SE" altLang="zh-CN" sz="2600" b="1" dirty="0">
                  <a:solidFill>
                    <a:srgbClr val="000099"/>
                  </a:solidFill>
                  <a:ea typeface="SimSun" panose="02010600030101010101" pitchFamily="2" charset="-122"/>
                </a:rPr>
                <a:t>Pengembangan </a:t>
              </a:r>
              <a:r>
                <a:rPr lang="sv-SE" altLang="zh-CN" sz="2600" b="1" i="1" dirty="0">
                  <a:solidFill>
                    <a:srgbClr val="000099"/>
                  </a:solidFill>
                  <a:ea typeface="SimSun" panose="02010600030101010101" pitchFamily="2" charset="-122"/>
                </a:rPr>
                <a:t>Path diagram</a:t>
              </a:r>
              <a:endParaRPr lang="en-US" sz="2600" dirty="0">
                <a:latin typeface="Agency FB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96788" y="4706471"/>
            <a:ext cx="9982200" cy="1676400"/>
            <a:chOff x="1940553" y="3708346"/>
            <a:chExt cx="8420667" cy="1142400"/>
          </a:xfrm>
        </p:grpSpPr>
        <p:sp>
          <p:nvSpPr>
            <p:cNvPr id="13" name="Freeform 12"/>
            <p:cNvSpPr/>
            <p:nvPr/>
          </p:nvSpPr>
          <p:spPr>
            <a:xfrm>
              <a:off x="1940553" y="3708346"/>
              <a:ext cx="763331" cy="708808"/>
            </a:xfrm>
            <a:custGeom>
              <a:avLst/>
              <a:gdLst>
                <a:gd name="connsiteX0" fmla="*/ 0 w 1090473"/>
                <a:gd name="connsiteY0" fmla="*/ 0 h 763331"/>
                <a:gd name="connsiteX1" fmla="*/ 708808 w 1090473"/>
                <a:gd name="connsiteY1" fmla="*/ 0 h 763331"/>
                <a:gd name="connsiteX2" fmla="*/ 1090473 w 1090473"/>
                <a:gd name="connsiteY2" fmla="*/ 381666 h 763331"/>
                <a:gd name="connsiteX3" fmla="*/ 708808 w 1090473"/>
                <a:gd name="connsiteY3" fmla="*/ 763331 h 763331"/>
                <a:gd name="connsiteX4" fmla="*/ 0 w 1090473"/>
                <a:gd name="connsiteY4" fmla="*/ 763331 h 763331"/>
                <a:gd name="connsiteX5" fmla="*/ 381666 w 1090473"/>
                <a:gd name="connsiteY5" fmla="*/ 381666 h 763331"/>
                <a:gd name="connsiteX6" fmla="*/ 0 w 1090473"/>
                <a:gd name="connsiteY6" fmla="*/ 0 h 76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0473" h="763331">
                  <a:moveTo>
                    <a:pt x="1090472" y="0"/>
                  </a:moveTo>
                  <a:lnTo>
                    <a:pt x="1090472" y="496166"/>
                  </a:lnTo>
                  <a:lnTo>
                    <a:pt x="545236" y="763331"/>
                  </a:lnTo>
                  <a:lnTo>
                    <a:pt x="1" y="496166"/>
                  </a:lnTo>
                  <a:lnTo>
                    <a:pt x="1" y="0"/>
                  </a:lnTo>
                  <a:lnTo>
                    <a:pt x="545236" y="267166"/>
                  </a:lnTo>
                  <a:lnTo>
                    <a:pt x="1090472" y="0"/>
                  </a:lnTo>
                  <a:close/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81" tIns="399446" rIns="17779" bIns="399445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latin typeface="Agency FB" pitchFamily="34" charset="0"/>
                </a:rPr>
                <a:t>3</a:t>
              </a:r>
              <a:endParaRPr lang="en-US" sz="2800" kern="1200" dirty="0">
                <a:latin typeface="Agency FB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2703883" y="3708347"/>
              <a:ext cx="7657337" cy="1142399"/>
            </a:xfrm>
            <a:custGeom>
              <a:avLst/>
              <a:gdLst>
                <a:gd name="connsiteX0" fmla="*/ 118137 w 708807"/>
                <a:gd name="connsiteY0" fmla="*/ 0 h 7657337"/>
                <a:gd name="connsiteX1" fmla="*/ 590670 w 708807"/>
                <a:gd name="connsiteY1" fmla="*/ 0 h 7657337"/>
                <a:gd name="connsiteX2" fmla="*/ 708807 w 708807"/>
                <a:gd name="connsiteY2" fmla="*/ 118137 h 7657337"/>
                <a:gd name="connsiteX3" fmla="*/ 708807 w 708807"/>
                <a:gd name="connsiteY3" fmla="*/ 7657337 h 7657337"/>
                <a:gd name="connsiteX4" fmla="*/ 708807 w 708807"/>
                <a:gd name="connsiteY4" fmla="*/ 7657337 h 7657337"/>
                <a:gd name="connsiteX5" fmla="*/ 0 w 708807"/>
                <a:gd name="connsiteY5" fmla="*/ 7657337 h 7657337"/>
                <a:gd name="connsiteX6" fmla="*/ 0 w 708807"/>
                <a:gd name="connsiteY6" fmla="*/ 7657337 h 7657337"/>
                <a:gd name="connsiteX7" fmla="*/ 0 w 708807"/>
                <a:gd name="connsiteY7" fmla="*/ 118137 h 7657337"/>
                <a:gd name="connsiteX8" fmla="*/ 118137 w 708807"/>
                <a:gd name="connsiteY8" fmla="*/ 0 h 765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8807" h="7657337">
                  <a:moveTo>
                    <a:pt x="708807" y="1276253"/>
                  </a:moveTo>
                  <a:lnTo>
                    <a:pt x="708807" y="6381084"/>
                  </a:lnTo>
                  <a:cubicBezTo>
                    <a:pt x="708807" y="7085933"/>
                    <a:pt x="703911" y="7657332"/>
                    <a:pt x="697872" y="7657332"/>
                  </a:cubicBezTo>
                  <a:lnTo>
                    <a:pt x="0" y="7657332"/>
                  </a:lnTo>
                  <a:lnTo>
                    <a:pt x="0" y="7657332"/>
                  </a:lnTo>
                  <a:lnTo>
                    <a:pt x="0" y="5"/>
                  </a:lnTo>
                  <a:lnTo>
                    <a:pt x="0" y="5"/>
                  </a:lnTo>
                  <a:lnTo>
                    <a:pt x="697872" y="5"/>
                  </a:lnTo>
                  <a:cubicBezTo>
                    <a:pt x="703911" y="5"/>
                    <a:pt x="708807" y="571404"/>
                    <a:pt x="708807" y="1276253"/>
                  </a:cubicBezTo>
                  <a:close/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9" tIns="49840" rIns="49840" bIns="49842" numCol="1" spcCol="1270" anchor="ctr" anchorCtr="0">
              <a:noAutofit/>
            </a:bodyPr>
            <a:lstStyle/>
            <a:p>
              <a:pPr marL="228600" lvl="1" indent="-228600" defTabSz="106680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sv-SE" altLang="zh-CN" sz="2600" b="1" dirty="0">
                  <a:solidFill>
                    <a:srgbClr val="000099"/>
                  </a:solidFill>
                  <a:ea typeface="SimSun" panose="02010600030101010101" pitchFamily="2" charset="-122"/>
                </a:rPr>
                <a:t>Konversi </a:t>
              </a:r>
              <a:r>
                <a:rPr lang="sv-SE" altLang="zh-CN" sz="2600" b="1" i="1" dirty="0">
                  <a:solidFill>
                    <a:srgbClr val="000099"/>
                  </a:solidFill>
                  <a:ea typeface="SimSun" panose="02010600030101010101" pitchFamily="2" charset="-122"/>
                </a:rPr>
                <a:t>path</a:t>
              </a:r>
              <a:r>
                <a:rPr lang="sv-SE" altLang="zh-CN" sz="2600" b="1" dirty="0">
                  <a:solidFill>
                    <a:srgbClr val="000099"/>
                  </a:solidFill>
                  <a:ea typeface="SimSun" panose="02010600030101010101" pitchFamily="2" charset="-122"/>
                </a:rPr>
                <a:t> diagram ke dalam </a:t>
              </a:r>
              <a:r>
                <a:rPr lang="sv-SE" altLang="zh-CN" sz="2600" b="1" dirty="0" smtClean="0">
                  <a:solidFill>
                    <a:srgbClr val="000099"/>
                  </a:solidFill>
                  <a:ea typeface="SimSun" panose="02010600030101010101" pitchFamily="2" charset="-122"/>
                </a:rPr>
                <a:t>persamaan</a:t>
              </a:r>
              <a:endParaRPr lang="id-ID" altLang="zh-CN" sz="2600" b="1" dirty="0" smtClean="0">
                <a:solidFill>
                  <a:srgbClr val="000099"/>
                </a:solidFill>
                <a:ea typeface="SimSun" panose="02010600030101010101" pitchFamily="2" charset="-122"/>
              </a:endParaRPr>
            </a:p>
            <a:p>
              <a:pPr marL="685800" lvl="2" indent="-228600" defTabSz="106680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sv-SE" altLang="zh-CN" sz="2400" dirty="0">
                  <a:ea typeface="SimSun" panose="02010600030101010101" pitchFamily="2" charset="-122"/>
                </a:rPr>
                <a:t>Persamaan struktural (</a:t>
              </a:r>
              <a:r>
                <a:rPr lang="sv-SE" altLang="zh-CN" sz="2400" i="1" dirty="0">
                  <a:ea typeface="SimSun" panose="02010600030101010101" pitchFamily="2" charset="-122"/>
                </a:rPr>
                <a:t>Struktural equation</a:t>
              </a:r>
              <a:r>
                <a:rPr lang="sv-SE" altLang="zh-CN" sz="2400" dirty="0" smtClean="0">
                  <a:ea typeface="SimSun" panose="02010600030101010101" pitchFamily="2" charset="-122"/>
                </a:rPr>
                <a:t>)</a:t>
              </a:r>
              <a:endParaRPr lang="id-ID" altLang="zh-CN" sz="2400" dirty="0" smtClean="0">
                <a:ea typeface="SimSun" panose="02010600030101010101" pitchFamily="2" charset="-122"/>
              </a:endParaRPr>
            </a:p>
            <a:p>
              <a:pPr marL="685800" lvl="2" indent="-228600" defTabSz="106680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sv-SE" altLang="zh-CN" sz="2400" dirty="0">
                  <a:ea typeface="SimSun" panose="02010600030101010101" pitchFamily="2" charset="-122"/>
                </a:rPr>
                <a:t>Persamaan spesifikasi model pengukuran </a:t>
              </a:r>
              <a:r>
                <a:rPr lang="sv-SE" altLang="zh-CN" sz="2400" i="1" dirty="0">
                  <a:ea typeface="SimSun" panose="02010600030101010101" pitchFamily="2" charset="-122"/>
                </a:rPr>
                <a:t>(measurement model)</a:t>
              </a:r>
              <a:endParaRPr lang="en-US" sz="2400" dirty="0">
                <a:latin typeface="Agency FB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329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 rot="5400000">
            <a:off x="4840605" y="3803574"/>
            <a:ext cx="5680710" cy="8001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9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070" y="3024070"/>
            <a:ext cx="3200400" cy="2354491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marL="0" lvl="1" indent="-480060"/>
            <a:r>
              <a:rPr lang="en-US" sz="2100" b="1" dirty="0" err="1">
                <a:solidFill>
                  <a:srgbClr val="FF0000"/>
                </a:solidFill>
                <a:latin typeface="Palatino Linotype" pitchFamily="18" charset="0"/>
              </a:rPr>
              <a:t>Misal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el-GR" sz="2100" b="1" dirty="0">
                <a:solidFill>
                  <a:srgbClr val="FF0000"/>
                </a:solidFill>
                <a:latin typeface="Palatino Linotype" pitchFamily="18" charset="0"/>
              </a:rPr>
              <a:t>α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 =5%.</a:t>
            </a:r>
          </a:p>
          <a:p>
            <a:pPr marL="0" lvl="1" indent="-480060"/>
            <a:endParaRPr lang="en-US" sz="2100" b="1" dirty="0">
              <a:solidFill>
                <a:srgbClr val="FF0000"/>
              </a:solidFill>
              <a:latin typeface="Palatino Linotype" pitchFamily="18" charset="0"/>
            </a:endParaRPr>
          </a:p>
          <a:p>
            <a:pPr marL="0" lvl="1" indent="-480060"/>
            <a:r>
              <a:rPr lang="en-US" sz="2100" b="1" dirty="0" err="1">
                <a:solidFill>
                  <a:srgbClr val="FF0000"/>
                </a:solidFill>
                <a:latin typeface="Palatino Linotype" pitchFamily="18" charset="0"/>
              </a:rPr>
              <a:t>Nilai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 P (</a:t>
            </a:r>
            <a:r>
              <a:rPr lang="en-US" sz="2100" b="1" i="1" dirty="0">
                <a:solidFill>
                  <a:srgbClr val="FF0000"/>
                </a:solidFill>
                <a:latin typeface="Palatino Linotype" pitchFamily="18" charset="0"/>
              </a:rPr>
              <a:t>p-value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)</a:t>
            </a:r>
            <a:r>
              <a:rPr lang="en-US" sz="2100" b="1" i="1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srgbClr val="FF0000"/>
                </a:solidFill>
                <a:latin typeface="Palatino Linotype" pitchFamily="18" charset="0"/>
              </a:rPr>
              <a:t>pada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srgbClr val="FF0000"/>
                </a:solidFill>
                <a:latin typeface="Palatino Linotype" pitchFamily="18" charset="0"/>
              </a:rPr>
              <a:t>semua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srgbClr val="FF0000"/>
                </a:solidFill>
                <a:latin typeface="Palatino Linotype" pitchFamily="18" charset="0"/>
              </a:rPr>
              <a:t>indikator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 ≤ 5%.</a:t>
            </a:r>
          </a:p>
          <a:p>
            <a:pPr marL="0" lvl="1" indent="-480060"/>
            <a:endParaRPr lang="en-US" sz="2100" b="1" i="1" dirty="0">
              <a:solidFill>
                <a:srgbClr val="FF0000"/>
              </a:solidFill>
              <a:latin typeface="Palatino Linotype" pitchFamily="18" charset="0"/>
            </a:endParaRPr>
          </a:p>
          <a:p>
            <a:pPr marL="0" lvl="1" indent="-480060"/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NB: </a:t>
            </a:r>
            <a:r>
              <a:rPr lang="en-US" sz="2100" b="1" dirty="0" err="1">
                <a:solidFill>
                  <a:srgbClr val="FF0000"/>
                </a:solidFill>
                <a:latin typeface="Palatino Linotype" pitchFamily="18" charset="0"/>
              </a:rPr>
              <a:t>tanda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 ***, </a:t>
            </a:r>
            <a:r>
              <a:rPr lang="en-US" sz="2100" b="1" dirty="0" err="1">
                <a:solidFill>
                  <a:srgbClr val="FF0000"/>
                </a:solidFill>
                <a:latin typeface="Palatino Linotype" pitchFamily="18" charset="0"/>
              </a:rPr>
              <a:t>atinya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srgbClr val="FF0000"/>
                </a:solidFill>
                <a:latin typeface="Palatino Linotype" pitchFamily="18" charset="0"/>
              </a:rPr>
              <a:t>signifikan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srgbClr val="FF0000"/>
                </a:solidFill>
                <a:latin typeface="Palatino Linotype" pitchFamily="18" charset="0"/>
              </a:rPr>
              <a:t>pada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el-GR" sz="2100" b="1" dirty="0">
                <a:solidFill>
                  <a:srgbClr val="FF0000"/>
                </a:solidFill>
                <a:latin typeface="Palatino Linotype" pitchFamily="18" charset="0"/>
              </a:rPr>
              <a:t>α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=1%</a:t>
            </a:r>
          </a:p>
        </p:txBody>
      </p:sp>
      <p:cxnSp>
        <p:nvCxnSpPr>
          <p:cNvPr id="15" name="Straight Arrow Connector 14"/>
          <p:cNvCxnSpPr>
            <a:stCxn id="13" idx="1"/>
            <a:endCxn id="12" idx="0"/>
          </p:cNvCxnSpPr>
          <p:nvPr/>
        </p:nvCxnSpPr>
        <p:spPr>
          <a:xfrm flipH="1">
            <a:off x="8081010" y="4201316"/>
            <a:ext cx="480060" cy="2308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320290" y="831029"/>
            <a:ext cx="888111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80060">
              <a:spcAft>
                <a:spcPts val="1260"/>
              </a:spcAft>
            </a:pP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(c)   Regression weight,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nilai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P (</a:t>
            </a:r>
            <a:r>
              <a:rPr lang="en-US" sz="2520" i="1" dirty="0">
                <a:solidFill>
                  <a:srgbClr val="002060"/>
                </a:solidFill>
                <a:latin typeface="Palatino Linotype" pitchFamily="18" charset="0"/>
              </a:rPr>
              <a:t>p-value) 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≤ </a:t>
            </a:r>
            <a:r>
              <a:rPr lang="el-GR" sz="2520" dirty="0">
                <a:solidFill>
                  <a:srgbClr val="002060"/>
                </a:solidFill>
                <a:latin typeface="Palatino Linotype" pitchFamily="18" charset="0"/>
              </a:rPr>
              <a:t>α</a:t>
            </a:r>
            <a:endParaRPr lang="en-US" sz="2520" dirty="0">
              <a:solidFill>
                <a:srgbClr val="002060"/>
              </a:solidFill>
              <a:latin typeface="Palatino Linotype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606030"/>
              </p:ext>
            </p:extLst>
          </p:nvPr>
        </p:nvGraphicFramePr>
        <p:xfrm>
          <a:off x="1755511" y="1667435"/>
          <a:ext cx="6070677" cy="4854392"/>
        </p:xfrm>
        <a:graphic>
          <a:graphicData uri="http://schemas.openxmlformats.org/drawingml/2006/table">
            <a:tbl>
              <a:tblPr/>
              <a:tblGrid>
                <a:gridCol w="793985"/>
                <a:gridCol w="793985"/>
                <a:gridCol w="1306767"/>
                <a:gridCol w="793985"/>
                <a:gridCol w="793985"/>
                <a:gridCol w="793985"/>
                <a:gridCol w="793985"/>
              </a:tblGrid>
              <a:tr h="460808"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Estimate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S.E.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C.R.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99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perencanaan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1,000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4599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perencanaan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1,578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0,274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5,765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***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599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perencanaan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1,032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0,185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5,595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***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599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perencanaan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1,039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0,181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5,735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***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599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pengendalian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1,000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599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pengendalian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1,095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0,162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6,748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***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599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pengendalian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1,361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0,274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4,968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***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599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pengendalian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0,834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0,163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5,122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***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599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kl4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kualitas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1,000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599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kl3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kualitas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1,175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0,118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9,968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***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599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kl2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kualitas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1,063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0,140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7,590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***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599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kualitas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0,884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0,099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8,923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***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599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distribusi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1,000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599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distribusi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0,667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0,096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6,949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***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599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distribusi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0,898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0,133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6,749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***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599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distribusi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0,682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0,095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7,209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***</a:t>
                      </a:r>
                    </a:p>
                  </a:txBody>
                  <a:tcPr marL="9525" marR="857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74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9241491" y="3525147"/>
            <a:ext cx="880110" cy="415498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marL="0" lvl="1" indent="-480060" algn="ctr"/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≥ 0,70</a:t>
            </a:r>
          </a:p>
        </p:txBody>
      </p:sp>
      <p:cxnSp>
        <p:nvCxnSpPr>
          <p:cNvPr id="15" name="Straight Arrow Connector 14"/>
          <p:cNvCxnSpPr>
            <a:stCxn id="13" idx="0"/>
          </p:cNvCxnSpPr>
          <p:nvPr/>
        </p:nvCxnSpPr>
        <p:spPr>
          <a:xfrm flipH="1" flipV="1">
            <a:off x="8242236" y="1994520"/>
            <a:ext cx="1439310" cy="1530627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960581" y="884818"/>
            <a:ext cx="888111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80060">
              <a:spcAft>
                <a:spcPts val="1260"/>
              </a:spcAft>
            </a:pP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2.   Construct Reliability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121601" y="3505081"/>
            <a:ext cx="1120140" cy="415498"/>
          </a:xfrm>
          <a:prstGeom prst="rect">
            <a:avLst/>
          </a:prstGeom>
          <a:ln w="19050">
            <a:noFill/>
            <a:prstDash val="dash"/>
          </a:ln>
        </p:spPr>
        <p:txBody>
          <a:bodyPr wrap="square">
            <a:spAutoFit/>
          </a:bodyPr>
          <a:lstStyle/>
          <a:p>
            <a:pPr marL="0" lvl="1" indent="-480060" algn="ctr"/>
            <a:r>
              <a:rPr lang="en-US" sz="2100" b="1" dirty="0" err="1">
                <a:solidFill>
                  <a:srgbClr val="FF0000"/>
                </a:solidFill>
                <a:latin typeface="Palatino Linotype" pitchFamily="18" charset="0"/>
              </a:rPr>
              <a:t>Syarat</a:t>
            </a:r>
            <a:endParaRPr lang="en-US" sz="2100" b="1" dirty="0">
              <a:solidFill>
                <a:srgbClr val="FF0000"/>
              </a:solidFill>
              <a:latin typeface="Palatino Linotype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81471" y="1364879"/>
            <a:ext cx="2160270" cy="1034642"/>
          </a:xfrm>
          <a:prstGeom prst="rect">
            <a:avLst/>
          </a:prstGeom>
          <a:ln w="19050">
            <a:noFill/>
            <a:prstDash val="dash"/>
          </a:ln>
        </p:spPr>
        <p:txBody>
          <a:bodyPr wrap="square">
            <a:spAutoFit/>
          </a:bodyPr>
          <a:lstStyle/>
          <a:p>
            <a:pPr marL="0" lvl="1" indent="-480060" algn="just"/>
            <a:r>
              <a:rPr lang="en-US" sz="1680" i="1" dirty="0">
                <a:solidFill>
                  <a:srgbClr val="FF0000"/>
                </a:solidFill>
                <a:latin typeface="Palatino Linotype" pitchFamily="18" charset="0"/>
              </a:rPr>
              <a:t>Construct reliability</a:t>
            </a:r>
            <a:r>
              <a:rPr lang="en-US" sz="1680" dirty="0">
                <a:solidFill>
                  <a:srgbClr val="FF0000"/>
                </a:solidFill>
                <a:latin typeface="Palatino Linotype" pitchFamily="18" charset="0"/>
              </a:rPr>
              <a:t>:</a:t>
            </a:r>
          </a:p>
          <a:p>
            <a:pPr marL="0" lvl="1" indent="-480060" algn="just">
              <a:spcAft>
                <a:spcPts val="1260"/>
              </a:spcAft>
            </a:pPr>
            <a:r>
              <a:rPr lang="en-US" sz="1680" dirty="0">
                <a:solidFill>
                  <a:srgbClr val="FF0000"/>
                </a:solidFill>
                <a:latin typeface="Palatino Linotype" pitchFamily="18" charset="0"/>
              </a:rPr>
              <a:t>=      (∑ loading)</a:t>
            </a:r>
            <a:r>
              <a:rPr lang="en-US" sz="1680" baseline="30000" dirty="0">
                <a:solidFill>
                  <a:srgbClr val="FF0000"/>
                </a:solidFill>
                <a:latin typeface="Palatino Linotype" pitchFamily="18" charset="0"/>
              </a:rPr>
              <a:t>2</a:t>
            </a:r>
          </a:p>
          <a:p>
            <a:pPr marL="0" lvl="1" indent="-480060" algn="just">
              <a:spcAft>
                <a:spcPts val="1260"/>
              </a:spcAft>
            </a:pPr>
            <a:r>
              <a:rPr lang="en-US" sz="1680" dirty="0">
                <a:solidFill>
                  <a:srgbClr val="FF0000"/>
                </a:solidFill>
                <a:latin typeface="Palatino Linotype" pitchFamily="18" charset="0"/>
              </a:rPr>
              <a:t>   (∑ loading)</a:t>
            </a:r>
            <a:r>
              <a:rPr lang="en-US" sz="1680" baseline="30000" dirty="0">
                <a:solidFill>
                  <a:srgbClr val="FF0000"/>
                </a:solidFill>
                <a:latin typeface="Palatino Linotype" pitchFamily="18" charset="0"/>
              </a:rPr>
              <a:t>2</a:t>
            </a:r>
            <a:r>
              <a:rPr lang="en-US" sz="1680" dirty="0">
                <a:solidFill>
                  <a:srgbClr val="FF0000"/>
                </a:solidFill>
                <a:latin typeface="Palatino Linotype" pitchFamily="18" charset="0"/>
              </a:rPr>
              <a:t> + (∑</a:t>
            </a:r>
            <a:r>
              <a:rPr lang="el-GR" sz="1680" dirty="0">
                <a:solidFill>
                  <a:srgbClr val="FF0000"/>
                </a:solidFill>
                <a:latin typeface="Palatino Linotype" pitchFamily="18" charset="0"/>
              </a:rPr>
              <a:t>ε</a:t>
            </a:r>
            <a:r>
              <a:rPr lang="en-US" sz="1680" dirty="0">
                <a:solidFill>
                  <a:srgbClr val="FF0000"/>
                </a:solidFill>
                <a:latin typeface="Palatino Linotype" pitchFamily="18" charset="0"/>
              </a:rPr>
              <a:t>)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9363245" y="1994520"/>
            <a:ext cx="1680210" cy="166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960581" y="6325498"/>
            <a:ext cx="9041130" cy="738664"/>
          </a:xfrm>
          <a:prstGeom prst="rect">
            <a:avLst/>
          </a:prstGeom>
          <a:ln w="19050">
            <a:noFill/>
            <a:prstDash val="dash"/>
          </a:ln>
        </p:spPr>
        <p:txBody>
          <a:bodyPr wrap="square">
            <a:spAutoFit/>
          </a:bodyPr>
          <a:lstStyle/>
          <a:p>
            <a:pPr marL="0" lvl="1" indent="-480060" algn="just"/>
            <a:r>
              <a:rPr lang="en-US" sz="2100" i="1" dirty="0">
                <a:solidFill>
                  <a:srgbClr val="FF0000"/>
                </a:solidFill>
                <a:latin typeface="Palatino Linotype" pitchFamily="18" charset="0"/>
              </a:rPr>
              <a:t>Rule of thumb construct reliability</a:t>
            </a:r>
            <a:r>
              <a:rPr lang="en-US" sz="2100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Palatino Linotype" pitchFamily="18" charset="0"/>
              </a:rPr>
              <a:t>harus</a:t>
            </a:r>
            <a:r>
              <a:rPr lang="en-US" sz="2100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Palatino Linotype" pitchFamily="18" charset="0"/>
              </a:rPr>
              <a:t>lebih</a:t>
            </a:r>
            <a:r>
              <a:rPr lang="en-US" sz="2100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Palatino Linotype" pitchFamily="18" charset="0"/>
              </a:rPr>
              <a:t>besar</a:t>
            </a:r>
            <a:r>
              <a:rPr lang="en-US" sz="2100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Palatino Linotype" pitchFamily="18" charset="0"/>
              </a:rPr>
              <a:t>dari</a:t>
            </a:r>
            <a:r>
              <a:rPr lang="en-US" sz="2100" dirty="0">
                <a:solidFill>
                  <a:srgbClr val="FF0000"/>
                </a:solidFill>
                <a:latin typeface="Palatino Linotype" pitchFamily="18" charset="0"/>
              </a:rPr>
              <a:t> 0,70. </a:t>
            </a:r>
            <a:r>
              <a:rPr lang="en-US" sz="2100" dirty="0" err="1">
                <a:solidFill>
                  <a:srgbClr val="FF0000"/>
                </a:solidFill>
                <a:latin typeface="Palatino Linotype" pitchFamily="18" charset="0"/>
              </a:rPr>
              <a:t>Meskipun</a:t>
            </a:r>
            <a:r>
              <a:rPr lang="en-US" sz="2100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Palatino Linotype" pitchFamily="18" charset="0"/>
              </a:rPr>
              <a:t>demikian</a:t>
            </a:r>
            <a:r>
              <a:rPr lang="en-US" sz="2100" dirty="0">
                <a:solidFill>
                  <a:srgbClr val="FF0000"/>
                </a:solidFill>
                <a:latin typeface="Palatino Linotype" pitchFamily="18" charset="0"/>
              </a:rPr>
              <a:t>, </a:t>
            </a:r>
            <a:r>
              <a:rPr lang="en-US" sz="2100" dirty="0" err="1">
                <a:solidFill>
                  <a:srgbClr val="FF0000"/>
                </a:solidFill>
                <a:latin typeface="Palatino Linotype" pitchFamily="18" charset="0"/>
              </a:rPr>
              <a:t>nilai</a:t>
            </a:r>
            <a:r>
              <a:rPr lang="en-US" sz="2100" dirty="0">
                <a:solidFill>
                  <a:srgbClr val="FF0000"/>
                </a:solidFill>
                <a:latin typeface="Palatino Linotype" pitchFamily="18" charset="0"/>
              </a:rPr>
              <a:t> ≥0,60 pun </a:t>
            </a:r>
            <a:r>
              <a:rPr lang="en-US" sz="2100" dirty="0" err="1">
                <a:solidFill>
                  <a:srgbClr val="FF0000"/>
                </a:solidFill>
                <a:latin typeface="Palatino Linotype" pitchFamily="18" charset="0"/>
              </a:rPr>
              <a:t>masih</a:t>
            </a:r>
            <a:r>
              <a:rPr lang="en-US" sz="2100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Palatino Linotype" pitchFamily="18" charset="0"/>
              </a:rPr>
              <a:t>dapat</a:t>
            </a:r>
            <a:r>
              <a:rPr lang="en-US" sz="2100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Palatino Linotype" pitchFamily="18" charset="0"/>
              </a:rPr>
              <a:t>diterima</a:t>
            </a:r>
            <a:r>
              <a:rPr lang="en-US" sz="2100" dirty="0">
                <a:solidFill>
                  <a:srgbClr val="FF0000"/>
                </a:solidFill>
                <a:latin typeface="Palatino Linotype" pitchFamily="18" charset="0"/>
              </a:rPr>
              <a:t> (Hair et al. 2006)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753107"/>
              </p:ext>
            </p:extLst>
          </p:nvPr>
        </p:nvGraphicFramePr>
        <p:xfrm>
          <a:off x="2151530" y="1490018"/>
          <a:ext cx="6468035" cy="4794885"/>
        </p:xfrm>
        <a:graphic>
          <a:graphicData uri="http://schemas.openxmlformats.org/drawingml/2006/table">
            <a:tbl>
              <a:tblPr/>
              <a:tblGrid>
                <a:gridCol w="1352930"/>
                <a:gridCol w="1024362"/>
                <a:gridCol w="1118943"/>
                <a:gridCol w="1183341"/>
                <a:gridCol w="699247"/>
                <a:gridCol w="1089212"/>
              </a:tblGrid>
              <a:tr h="504265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Construct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Indikator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Standardized</a:t>
                      </a:r>
                      <a:r>
                        <a:rPr lang="id-ID" sz="1600" b="0" i="1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id-ID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Loading Factor </a:t>
                      </a:r>
                      <a:r>
                        <a:rPr lang="id-ID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(SLF)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Standardized</a:t>
                      </a:r>
                      <a:r>
                        <a:rPr lang="id-ID" sz="1600" b="0" i="1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id-ID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Loading Factor </a:t>
                      </a:r>
                      <a:r>
                        <a:rPr lang="id-ID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(SLF)</a:t>
                      </a:r>
                      <a:r>
                        <a:rPr lang="id-ID" sz="16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id-ID" sz="16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Error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Construct Reliability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133">
                <a:tc rowSpan="4">
                  <a:txBody>
                    <a:bodyPr/>
                    <a:lstStyle/>
                    <a:p>
                      <a:pPr algn="l" fontAlgn="t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Perencanaan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0,610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0,372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t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0,769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133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0,709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252133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0,673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252133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0,703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252133">
                <a:tc rowSpan="4">
                  <a:txBody>
                    <a:bodyPr/>
                    <a:lstStyle/>
                    <a:p>
                      <a:pPr algn="l" fontAlgn="t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Pengendalian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0,528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t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0,725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133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0,511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252133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0,748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252133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0,718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252133">
                <a:tc rowSpan="4">
                  <a:txBody>
                    <a:bodyPr/>
                    <a:lstStyle/>
                    <a:p>
                      <a:pPr algn="l" fontAlgn="t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Kualitas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0,742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t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0,841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133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kl2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0,650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252133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kl3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0,810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0,344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252133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kl4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0,808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0,347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252133">
                <a:tc rowSpan="4">
                  <a:txBody>
                    <a:bodyPr/>
                    <a:lstStyle/>
                    <a:p>
                      <a:pPr algn="l" fontAlgn="t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Distribusi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0,798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0,363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t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0,759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133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0,615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0,378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252133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0,599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0,359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252133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0,635 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48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28" grpId="0"/>
      <p:bldP spid="16" grpId="0"/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906793" y="1568544"/>
            <a:ext cx="888111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80060">
              <a:spcAft>
                <a:spcPts val="1260"/>
              </a:spcAft>
            </a:pP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Pengujian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kriteria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i="1" dirty="0">
                <a:solidFill>
                  <a:srgbClr val="002060"/>
                </a:solidFill>
                <a:latin typeface="Palatino Linotype" pitchFamily="18" charset="0"/>
              </a:rPr>
              <a:t>goodness of fit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86803" y="944089"/>
            <a:ext cx="4560570" cy="54476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2940" b="1" dirty="0">
                <a:solidFill>
                  <a:prstClr val="white"/>
                </a:solidFill>
                <a:latin typeface="Palatino Linotype" pitchFamily="18" charset="0"/>
              </a:rPr>
              <a:t>UJI OVERALL MODEL</a:t>
            </a:r>
            <a:endParaRPr lang="en-US" sz="2940" dirty="0">
              <a:solidFill>
                <a:prstClr val="white"/>
              </a:solidFill>
              <a:latin typeface="Palatino Linotype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31145" y="5818450"/>
            <a:ext cx="8936768" cy="1061829"/>
          </a:xfrm>
          <a:prstGeom prst="rect">
            <a:avLst/>
          </a:prstGeom>
          <a:ln w="19050">
            <a:noFill/>
            <a:prstDash val="dash"/>
          </a:ln>
        </p:spPr>
        <p:txBody>
          <a:bodyPr wrap="square">
            <a:spAutoFit/>
          </a:bodyPr>
          <a:lstStyle/>
          <a:p>
            <a:pPr marL="0" lvl="1" indent="-480060"/>
            <a:r>
              <a:rPr lang="en-US" sz="2100" b="1" i="1" dirty="0">
                <a:solidFill>
                  <a:srgbClr val="FF0000"/>
                </a:solidFill>
                <a:latin typeface="Palatino Linotype" pitchFamily="18" charset="0"/>
              </a:rPr>
              <a:t>B</a:t>
            </a:r>
            <a:r>
              <a:rPr lang="id-ID" sz="2100" b="1" i="1" dirty="0">
                <a:solidFill>
                  <a:srgbClr val="FF0000"/>
                </a:solidFill>
                <a:latin typeface="Palatino Linotype" pitchFamily="18" charset="0"/>
              </a:rPr>
              <a:t>ase model </a:t>
            </a:r>
            <a:r>
              <a:rPr lang="id-ID" sz="2100" b="1" dirty="0">
                <a:solidFill>
                  <a:srgbClr val="FF0000"/>
                </a:solidFill>
                <a:latin typeface="Palatino Linotype" pitchFamily="18" charset="0"/>
              </a:rPr>
              <a:t>menghasilkan </a:t>
            </a:r>
            <a:r>
              <a:rPr lang="id-ID" sz="2100" b="1" dirty="0" smtClean="0">
                <a:solidFill>
                  <a:srgbClr val="FF0000"/>
                </a:solidFill>
                <a:latin typeface="Palatino Linotype" pitchFamily="18" charset="0"/>
              </a:rPr>
              <a:t>sebagian besar evaluasi model </a:t>
            </a:r>
            <a:r>
              <a:rPr lang="id-ID" sz="2100" b="1" dirty="0">
                <a:solidFill>
                  <a:srgbClr val="FF0000"/>
                </a:solidFill>
                <a:latin typeface="Palatino Linotype" pitchFamily="18" charset="0"/>
              </a:rPr>
              <a:t>yang </a:t>
            </a:r>
            <a:r>
              <a:rPr lang="id-ID" sz="2100" b="1" dirty="0" smtClean="0">
                <a:solidFill>
                  <a:srgbClr val="FF0000"/>
                </a:solidFill>
                <a:latin typeface="Palatino Linotype" pitchFamily="18" charset="0"/>
              </a:rPr>
              <a:t>marginal, </a:t>
            </a:r>
            <a:r>
              <a:rPr lang="en-US" sz="2100" b="1" dirty="0" err="1">
                <a:solidFill>
                  <a:srgbClr val="FF0000"/>
                </a:solidFill>
                <a:latin typeface="Palatino Linotype" pitchFamily="18" charset="0"/>
              </a:rPr>
              <a:t>artinya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id-ID" sz="2100" b="1" dirty="0">
                <a:solidFill>
                  <a:srgbClr val="FF0000"/>
                </a:solidFill>
                <a:latin typeface="Palatino Linotype" pitchFamily="18" charset="0"/>
              </a:rPr>
              <a:t>model konseptual yang dikembangkan dan dilandasi oleh teori </a:t>
            </a:r>
            <a:r>
              <a:rPr lang="id-ID" sz="2100" b="1" dirty="0" smtClean="0">
                <a:solidFill>
                  <a:srgbClr val="FF0000"/>
                </a:solidFill>
                <a:latin typeface="Palatino Linotype" pitchFamily="18" charset="0"/>
              </a:rPr>
              <a:t>belum</a:t>
            </a:r>
            <a:r>
              <a:rPr lang="en-US" sz="2100" b="1" dirty="0" smtClean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id-ID" sz="2100" b="1" dirty="0">
                <a:solidFill>
                  <a:srgbClr val="FF0000"/>
                </a:solidFill>
                <a:latin typeface="Palatino Linotype" pitchFamily="18" charset="0"/>
              </a:rPr>
              <a:t>didukung oleh fakta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 (data </a:t>
            </a:r>
            <a:r>
              <a:rPr lang="en-US" sz="2100" b="1" dirty="0" err="1">
                <a:solidFill>
                  <a:srgbClr val="FF0000"/>
                </a:solidFill>
                <a:latin typeface="Palatino Linotype" pitchFamily="18" charset="0"/>
              </a:rPr>
              <a:t>empiris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)</a:t>
            </a:r>
            <a:r>
              <a:rPr lang="id-ID" sz="2100" b="1" dirty="0">
                <a:solidFill>
                  <a:srgbClr val="FF0000"/>
                </a:solidFill>
                <a:latin typeface="Palatino Linotype" pitchFamily="18" charset="0"/>
              </a:rPr>
              <a:t>. </a:t>
            </a:r>
            <a:endParaRPr lang="en-US" sz="2100" b="1" dirty="0">
              <a:solidFill>
                <a:srgbClr val="FF0000"/>
              </a:solidFill>
              <a:latin typeface="Palatino Linotype" pitchFamily="18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577983"/>
              </p:ext>
            </p:extLst>
          </p:nvPr>
        </p:nvGraphicFramePr>
        <p:xfrm>
          <a:off x="5740872" y="2084294"/>
          <a:ext cx="5287061" cy="3662934"/>
        </p:xfrm>
        <a:graphic>
          <a:graphicData uri="http://schemas.openxmlformats.org/drawingml/2006/table">
            <a:tbl>
              <a:tblPr/>
              <a:tblGrid>
                <a:gridCol w="1200150"/>
                <a:gridCol w="1019861"/>
                <a:gridCol w="1706880"/>
                <a:gridCol w="1360170"/>
              </a:tblGrid>
              <a:tr h="6624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Kriteria</a:t>
                      </a:r>
                      <a:endParaRPr lang="id-ID" sz="19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Hasil</a:t>
                      </a:r>
                      <a:r>
                        <a:rPr lang="en-US" sz="19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AMOS</a:t>
                      </a:r>
                      <a:endParaRPr lang="id-ID" sz="19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 i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Cut off value</a:t>
                      </a:r>
                      <a:endParaRPr lang="id-ID" sz="19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Evaluasi</a:t>
                      </a:r>
                      <a:r>
                        <a:rPr lang="en-US" sz="19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Model</a:t>
                      </a:r>
                      <a:endParaRPr lang="id-ID" sz="19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483">
                <a:tc>
                  <a:txBody>
                    <a:bodyPr/>
                    <a:lstStyle/>
                    <a:p>
                      <a:pPr marL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i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χ</a:t>
                      </a:r>
                      <a:r>
                        <a:rPr lang="en-US" sz="1900" i="1" baseline="300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1900" i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­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1900" i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chi square</a:t>
                      </a:r>
                      <a:endParaRPr lang="id-ID" sz="1900" dirty="0">
                        <a:solidFill>
                          <a:srgbClr val="FF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144,226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≤ </a:t>
                      </a:r>
                      <a:r>
                        <a:rPr lang="en-US" sz="1900" i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χ</a:t>
                      </a:r>
                      <a:r>
                        <a:rPr lang="en-US" sz="1900" i="1" baseline="300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 </a:t>
                      </a:r>
                      <a:r>
                        <a:rPr lang="en-US" sz="1900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tabel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900" i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χ</a:t>
                      </a:r>
                      <a:r>
                        <a:rPr lang="en-US" sz="1900" i="1" baseline="300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 </a:t>
                      </a:r>
                      <a:r>
                        <a:rPr lang="en-US" sz="1900" dirty="0" err="1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tabel</a:t>
                      </a:r>
                      <a:r>
                        <a:rPr lang="en-US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=12</a:t>
                      </a:r>
                      <a:r>
                        <a:rPr lang="id-ID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US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id-ID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23</a:t>
                      </a:r>
                      <a:r>
                        <a:rPr lang="en-US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Marginal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41">
                <a:tc>
                  <a:txBody>
                    <a:bodyPr/>
                    <a:lstStyle/>
                    <a:p>
                      <a:pPr marL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i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Probability</a:t>
                      </a:r>
                      <a:endParaRPr lang="id-ID" sz="1900" dirty="0">
                        <a:solidFill>
                          <a:srgbClr val="FF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0,0</a:t>
                      </a:r>
                      <a:r>
                        <a:rPr lang="id-ID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02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≥ 0,05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Marginal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41">
                <a:tc>
                  <a:txBody>
                    <a:bodyPr/>
                    <a:lstStyle/>
                    <a:p>
                      <a:pPr marR="6032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Cmin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/DF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457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≤ 2,00 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Baik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41">
                <a:tc>
                  <a:txBody>
                    <a:bodyPr/>
                    <a:lstStyle/>
                    <a:p>
                      <a:pPr marR="6032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RMSEA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0,0</a:t>
                      </a:r>
                      <a:r>
                        <a:rPr lang="id-ID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60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≤ 0,08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Baik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41">
                <a:tc>
                  <a:txBody>
                    <a:bodyPr/>
                    <a:lstStyle/>
                    <a:p>
                      <a:pPr marR="6032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GFI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0,88</a:t>
                      </a:r>
                      <a:r>
                        <a:rPr lang="id-ID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≥ 0,90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Marginal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41">
                <a:tc>
                  <a:txBody>
                    <a:bodyPr/>
                    <a:lstStyle/>
                    <a:p>
                      <a:pPr marR="6032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AGFI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0,8</a:t>
                      </a:r>
                      <a:r>
                        <a:rPr lang="id-ID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39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≥ 0,90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Marginal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41">
                <a:tc>
                  <a:txBody>
                    <a:bodyPr/>
                    <a:lstStyle/>
                    <a:p>
                      <a:pPr marR="6032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TLI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0,9</a:t>
                      </a:r>
                      <a:r>
                        <a:rPr lang="id-ID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US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≥ </a:t>
                      </a:r>
                      <a:r>
                        <a:rPr lang="en-US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0,9</a:t>
                      </a:r>
                      <a:r>
                        <a:rPr lang="id-ID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Marginal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41">
                <a:tc>
                  <a:txBody>
                    <a:bodyPr/>
                    <a:lstStyle/>
                    <a:p>
                      <a:pPr marR="6032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CFI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0,9</a:t>
                      </a:r>
                      <a:r>
                        <a:rPr lang="id-ID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45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≥ </a:t>
                      </a:r>
                      <a:r>
                        <a:rPr lang="en-US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0,9</a:t>
                      </a:r>
                      <a:r>
                        <a:rPr lang="id-ID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Marginal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rot="10800000">
            <a:off x="4947174" y="3682828"/>
            <a:ext cx="720090" cy="1668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803" y="2442670"/>
            <a:ext cx="2813797" cy="29817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602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38805" y="613791"/>
            <a:ext cx="8881110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80060" algn="ctr">
              <a:spcAft>
                <a:spcPts val="1260"/>
              </a:spcAft>
            </a:pPr>
            <a:r>
              <a:rPr lang="el-GR" sz="2940" dirty="0">
                <a:solidFill>
                  <a:srgbClr val="002060"/>
                </a:solidFill>
                <a:latin typeface="Palatino Linotype" pitchFamily="18" charset="0"/>
              </a:rPr>
              <a:t>Χ</a:t>
            </a:r>
            <a:r>
              <a:rPr lang="en-US" sz="2940" baseline="30000" dirty="0">
                <a:solidFill>
                  <a:srgbClr val="002060"/>
                </a:solidFill>
                <a:latin typeface="Palatino Linotype" pitchFamily="18" charset="0"/>
              </a:rPr>
              <a:t>2</a:t>
            </a:r>
            <a:r>
              <a:rPr lang="en-US" sz="2940" dirty="0">
                <a:solidFill>
                  <a:srgbClr val="002060"/>
                </a:solidFill>
                <a:latin typeface="Palatino Linotype" pitchFamily="18" charset="0"/>
              </a:rPr>
              <a:t> – </a:t>
            </a:r>
            <a:r>
              <a:rPr lang="en-US" sz="2940" dirty="0" err="1">
                <a:solidFill>
                  <a:srgbClr val="002060"/>
                </a:solidFill>
                <a:latin typeface="Palatino Linotype" pitchFamily="18" charset="0"/>
              </a:rPr>
              <a:t>cmin</a:t>
            </a:r>
            <a:r>
              <a:rPr lang="en-US" sz="2940" dirty="0">
                <a:solidFill>
                  <a:srgbClr val="002060"/>
                </a:solidFill>
                <a:latin typeface="Palatino Linotype" pitchFamily="18" charset="0"/>
              </a:rPr>
              <a:t>/</a:t>
            </a:r>
            <a:r>
              <a:rPr lang="en-US" sz="2940" dirty="0" err="1">
                <a:solidFill>
                  <a:srgbClr val="002060"/>
                </a:solidFill>
                <a:latin typeface="Palatino Linotype" pitchFamily="18" charset="0"/>
              </a:rPr>
              <a:t>df</a:t>
            </a:r>
            <a:r>
              <a:rPr lang="en-US" sz="2940" dirty="0">
                <a:solidFill>
                  <a:srgbClr val="002060"/>
                </a:solidFill>
                <a:latin typeface="Palatino Linotype" pitchFamily="18" charset="0"/>
              </a:rPr>
              <a:t> – RMSEA – GFI – AGFI – TLI – CFI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11828" y="1158556"/>
            <a:ext cx="8936768" cy="5715411"/>
          </a:xfrm>
          <a:prstGeom prst="rect">
            <a:avLst/>
          </a:prstGeom>
          <a:ln w="19050">
            <a:noFill/>
            <a:prstDash val="dash"/>
          </a:ln>
        </p:spPr>
        <p:txBody>
          <a:bodyPr wrap="square">
            <a:spAutoFit/>
          </a:bodyPr>
          <a:lstStyle/>
          <a:p>
            <a:pPr marL="0" lvl="1" indent="-480060"/>
            <a:r>
              <a:rPr lang="en-US" sz="2100" b="1" dirty="0" err="1">
                <a:solidFill>
                  <a:prstClr val="black"/>
                </a:solidFill>
                <a:latin typeface="Palatino Linotype" pitchFamily="18" charset="0"/>
              </a:rPr>
              <a:t>Statistik</a:t>
            </a:r>
            <a:r>
              <a:rPr lang="en-US" sz="2100" b="1" dirty="0">
                <a:solidFill>
                  <a:prstClr val="black"/>
                </a:solidFill>
                <a:latin typeface="Palatino Linotype" pitchFamily="18" charset="0"/>
              </a:rPr>
              <a:t> yang paling fundamental </a:t>
            </a:r>
            <a:r>
              <a:rPr lang="en-US" sz="2100" b="1" dirty="0" err="1">
                <a:solidFill>
                  <a:prstClr val="black"/>
                </a:solidFill>
                <a:latin typeface="Palatino Linotype" pitchFamily="18" charset="0"/>
              </a:rPr>
              <a:t>untuk</a:t>
            </a:r>
            <a:r>
              <a:rPr lang="en-US" sz="2100" b="1" dirty="0">
                <a:solidFill>
                  <a:prstClr val="black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prstClr val="black"/>
                </a:solidFill>
                <a:latin typeface="Palatino Linotype" pitchFamily="18" charset="0"/>
              </a:rPr>
              <a:t>menguji</a:t>
            </a:r>
            <a:r>
              <a:rPr lang="en-US" sz="2100" b="1" dirty="0">
                <a:solidFill>
                  <a:prstClr val="black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prstClr val="black"/>
                </a:solidFill>
                <a:latin typeface="Palatino Linotype" pitchFamily="18" charset="0"/>
              </a:rPr>
              <a:t>kesesuaian</a:t>
            </a:r>
            <a:r>
              <a:rPr lang="en-US" sz="2100" b="1" dirty="0">
                <a:solidFill>
                  <a:prstClr val="black"/>
                </a:solidFill>
                <a:latin typeface="Palatino Linotype" pitchFamily="18" charset="0"/>
              </a:rPr>
              <a:t> model </a:t>
            </a:r>
            <a:r>
              <a:rPr lang="en-US" sz="2100" b="1" dirty="0" err="1">
                <a:solidFill>
                  <a:prstClr val="black"/>
                </a:solidFill>
                <a:latin typeface="Palatino Linotype" pitchFamily="18" charset="0"/>
              </a:rPr>
              <a:t>adalah</a:t>
            </a:r>
            <a:r>
              <a:rPr lang="en-US" sz="2100" b="1" dirty="0">
                <a:solidFill>
                  <a:prstClr val="black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prstClr val="black"/>
                </a:solidFill>
                <a:latin typeface="Palatino Linotype" pitchFamily="18" charset="0"/>
              </a:rPr>
              <a:t>statistik</a:t>
            </a:r>
            <a:r>
              <a:rPr lang="en-US" sz="2100" b="1" dirty="0">
                <a:solidFill>
                  <a:prstClr val="black"/>
                </a:solidFill>
                <a:latin typeface="Palatino Linotype" pitchFamily="18" charset="0"/>
              </a:rPr>
              <a:t> </a:t>
            </a:r>
            <a:r>
              <a:rPr lang="el-GR" sz="2100" b="1" dirty="0">
                <a:solidFill>
                  <a:prstClr val="black"/>
                </a:solidFill>
                <a:latin typeface="Palatino Linotype" pitchFamily="18" charset="0"/>
              </a:rPr>
              <a:t>χ</a:t>
            </a:r>
            <a:r>
              <a:rPr lang="en-US" sz="2100" b="1" baseline="30000" dirty="0">
                <a:solidFill>
                  <a:prstClr val="black"/>
                </a:solidFill>
                <a:latin typeface="Palatino Linotype" pitchFamily="18" charset="0"/>
              </a:rPr>
              <a:t>2</a:t>
            </a:r>
            <a:r>
              <a:rPr lang="en-US" sz="2100" b="1" dirty="0">
                <a:solidFill>
                  <a:prstClr val="black"/>
                </a:solidFill>
                <a:latin typeface="Palatino Linotype" pitchFamily="18" charset="0"/>
              </a:rPr>
              <a:t> (</a:t>
            </a:r>
            <a:r>
              <a:rPr lang="en-US" sz="2100" b="1" i="1" dirty="0">
                <a:solidFill>
                  <a:prstClr val="black"/>
                </a:solidFill>
                <a:latin typeface="Palatino Linotype" pitchFamily="18" charset="0"/>
              </a:rPr>
              <a:t>chi-square</a:t>
            </a:r>
            <a:r>
              <a:rPr lang="en-US" sz="2100" b="1" dirty="0">
                <a:solidFill>
                  <a:prstClr val="black"/>
                </a:solidFill>
                <a:latin typeface="Palatino Linotype" pitchFamily="18" charset="0"/>
              </a:rPr>
              <a:t>).</a:t>
            </a:r>
          </a:p>
          <a:p>
            <a:pPr marL="0" lvl="1" indent="-480060"/>
            <a:endParaRPr lang="en-US" sz="2100" b="1" dirty="0">
              <a:solidFill>
                <a:prstClr val="black"/>
              </a:solidFill>
              <a:latin typeface="Palatino Linotype" pitchFamily="18" charset="0"/>
            </a:endParaRPr>
          </a:p>
          <a:p>
            <a:pPr marL="0" lvl="1" indent="-480060"/>
            <a:r>
              <a:rPr lang="en-US" sz="2100" b="1" dirty="0" err="1">
                <a:solidFill>
                  <a:prstClr val="black"/>
                </a:solidFill>
                <a:latin typeface="Palatino Linotype" pitchFamily="18" charset="0"/>
              </a:rPr>
              <a:t>Hipotesis</a:t>
            </a:r>
            <a:r>
              <a:rPr lang="en-US" sz="2100" b="1" dirty="0">
                <a:solidFill>
                  <a:prstClr val="black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prstClr val="black"/>
                </a:solidFill>
                <a:latin typeface="Palatino Linotype" pitchFamily="18" charset="0"/>
              </a:rPr>
              <a:t>uji</a:t>
            </a:r>
            <a:r>
              <a:rPr lang="en-US" sz="2100" b="1" dirty="0">
                <a:solidFill>
                  <a:prstClr val="black"/>
                </a:solidFill>
                <a:latin typeface="Palatino Linotype" pitchFamily="18" charset="0"/>
              </a:rPr>
              <a:t>:</a:t>
            </a:r>
          </a:p>
          <a:p>
            <a:pPr marL="0" lvl="1" indent="-480060"/>
            <a:r>
              <a:rPr lang="en-US" sz="2100" b="1" dirty="0">
                <a:solidFill>
                  <a:prstClr val="black"/>
                </a:solidFill>
                <a:latin typeface="Palatino Linotype" pitchFamily="18" charset="0"/>
              </a:rPr>
              <a:t>Ho : </a:t>
            </a:r>
            <a:r>
              <a:rPr lang="en-US" sz="2100" b="1" dirty="0" err="1">
                <a:solidFill>
                  <a:prstClr val="black"/>
                </a:solidFill>
                <a:latin typeface="Palatino Linotype" pitchFamily="18" charset="0"/>
              </a:rPr>
              <a:t>tidak</a:t>
            </a:r>
            <a:r>
              <a:rPr lang="en-US" sz="2100" b="1" dirty="0">
                <a:solidFill>
                  <a:prstClr val="black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prstClr val="black"/>
                </a:solidFill>
                <a:latin typeface="Palatino Linotype" pitchFamily="18" charset="0"/>
              </a:rPr>
              <a:t>terdapat</a:t>
            </a:r>
            <a:r>
              <a:rPr lang="en-US" sz="2100" b="1" dirty="0">
                <a:solidFill>
                  <a:prstClr val="black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prstClr val="black"/>
                </a:solidFill>
                <a:latin typeface="Palatino Linotype" pitchFamily="18" charset="0"/>
              </a:rPr>
              <a:t>perbedaan</a:t>
            </a:r>
            <a:r>
              <a:rPr lang="en-US" sz="2100" b="1" dirty="0">
                <a:solidFill>
                  <a:prstClr val="black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prstClr val="black"/>
                </a:solidFill>
                <a:latin typeface="Palatino Linotype" pitchFamily="18" charset="0"/>
              </a:rPr>
              <a:t>antara</a:t>
            </a:r>
            <a:r>
              <a:rPr lang="en-US" sz="2100" b="1" dirty="0">
                <a:solidFill>
                  <a:prstClr val="black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prstClr val="black"/>
                </a:solidFill>
                <a:latin typeface="Palatino Linotype" pitchFamily="18" charset="0"/>
              </a:rPr>
              <a:t>matriks</a:t>
            </a:r>
            <a:r>
              <a:rPr lang="en-US" sz="2100" b="1" dirty="0">
                <a:solidFill>
                  <a:prstClr val="black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prstClr val="black"/>
                </a:solidFill>
                <a:latin typeface="Palatino Linotype" pitchFamily="18" charset="0"/>
              </a:rPr>
              <a:t>kovarian</a:t>
            </a:r>
            <a:r>
              <a:rPr lang="en-US" sz="2100" b="1" dirty="0">
                <a:solidFill>
                  <a:prstClr val="black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prstClr val="black"/>
                </a:solidFill>
                <a:latin typeface="Palatino Linotype" pitchFamily="18" charset="0"/>
              </a:rPr>
              <a:t>sampel</a:t>
            </a:r>
            <a:r>
              <a:rPr lang="en-US" sz="2100" b="1" dirty="0">
                <a:solidFill>
                  <a:prstClr val="black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prstClr val="black"/>
                </a:solidFill>
                <a:latin typeface="Palatino Linotype" pitchFamily="18" charset="0"/>
              </a:rPr>
              <a:t>dengan</a:t>
            </a:r>
            <a:r>
              <a:rPr lang="en-US" sz="2100" b="1" dirty="0">
                <a:solidFill>
                  <a:prstClr val="black"/>
                </a:solidFill>
                <a:latin typeface="Palatino Linotype" pitchFamily="18" charset="0"/>
              </a:rPr>
              <a:t> </a:t>
            </a:r>
            <a:r>
              <a:rPr lang="id-ID" sz="2100" b="1" dirty="0" smtClean="0">
                <a:solidFill>
                  <a:prstClr val="black"/>
                </a:solidFill>
                <a:latin typeface="Palatino Linotype" pitchFamily="18" charset="0"/>
              </a:rPr>
              <a:t>	</a:t>
            </a:r>
            <a:r>
              <a:rPr lang="en-US" sz="2100" b="1" dirty="0" err="1" smtClean="0">
                <a:solidFill>
                  <a:prstClr val="black"/>
                </a:solidFill>
                <a:latin typeface="Palatino Linotype" pitchFamily="18" charset="0"/>
              </a:rPr>
              <a:t>matriks</a:t>
            </a:r>
            <a:r>
              <a:rPr lang="en-US" sz="2100" b="1" dirty="0" smtClean="0">
                <a:solidFill>
                  <a:prstClr val="black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prstClr val="black"/>
                </a:solidFill>
                <a:latin typeface="Palatino Linotype" pitchFamily="18" charset="0"/>
              </a:rPr>
              <a:t>kovarian</a:t>
            </a:r>
            <a:r>
              <a:rPr lang="en-US" sz="2100" b="1" dirty="0">
                <a:solidFill>
                  <a:prstClr val="black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prstClr val="black"/>
                </a:solidFill>
                <a:latin typeface="Palatino Linotype" pitchFamily="18" charset="0"/>
              </a:rPr>
              <a:t>populasi</a:t>
            </a:r>
            <a:r>
              <a:rPr lang="en-US" sz="2100" b="1" dirty="0">
                <a:solidFill>
                  <a:prstClr val="black"/>
                </a:solidFill>
                <a:latin typeface="Palatino Linotype" pitchFamily="18" charset="0"/>
              </a:rPr>
              <a:t> (model yang </a:t>
            </a:r>
            <a:r>
              <a:rPr lang="en-US" sz="2100" b="1" dirty="0" err="1">
                <a:solidFill>
                  <a:prstClr val="black"/>
                </a:solidFill>
                <a:latin typeface="Palatino Linotype" pitchFamily="18" charset="0"/>
              </a:rPr>
              <a:t>dikembangkan</a:t>
            </a:r>
            <a:r>
              <a:rPr lang="en-US" sz="2100" b="1" dirty="0">
                <a:solidFill>
                  <a:prstClr val="black"/>
                </a:solidFill>
                <a:latin typeface="Palatino Linotype" pitchFamily="18" charset="0"/>
              </a:rPr>
              <a:t> fit </a:t>
            </a:r>
            <a:r>
              <a:rPr lang="id-ID" sz="2100" b="1" dirty="0" smtClean="0">
                <a:solidFill>
                  <a:prstClr val="black"/>
                </a:solidFill>
                <a:latin typeface="Palatino Linotype" pitchFamily="18" charset="0"/>
              </a:rPr>
              <a:t>	</a:t>
            </a:r>
            <a:r>
              <a:rPr lang="en-US" sz="2100" b="1" dirty="0" err="1" smtClean="0">
                <a:solidFill>
                  <a:prstClr val="black"/>
                </a:solidFill>
                <a:latin typeface="Palatino Linotype" pitchFamily="18" charset="0"/>
              </a:rPr>
              <a:t>dengan</a:t>
            </a:r>
            <a:r>
              <a:rPr lang="en-US" sz="2100" b="1" dirty="0" smtClean="0">
                <a:solidFill>
                  <a:prstClr val="black"/>
                </a:solidFill>
                <a:latin typeface="Palatino Linotype" pitchFamily="18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Palatino Linotype" pitchFamily="18" charset="0"/>
              </a:rPr>
              <a:t>data)</a:t>
            </a:r>
          </a:p>
          <a:p>
            <a:pPr marL="0" lvl="1" indent="-480060"/>
            <a:r>
              <a:rPr lang="en-US" sz="2100" b="1" dirty="0">
                <a:solidFill>
                  <a:prstClr val="black"/>
                </a:solidFill>
                <a:latin typeface="Palatino Linotype" pitchFamily="18" charset="0"/>
              </a:rPr>
              <a:t>H1 : </a:t>
            </a:r>
            <a:r>
              <a:rPr lang="en-US" sz="2100" b="1" dirty="0" err="1">
                <a:solidFill>
                  <a:prstClr val="black"/>
                </a:solidFill>
                <a:latin typeface="Palatino Linotype" pitchFamily="18" charset="0"/>
              </a:rPr>
              <a:t>terdapat</a:t>
            </a:r>
            <a:r>
              <a:rPr lang="en-US" sz="2100" b="1" dirty="0">
                <a:solidFill>
                  <a:prstClr val="black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prstClr val="black"/>
                </a:solidFill>
                <a:latin typeface="Palatino Linotype" pitchFamily="18" charset="0"/>
              </a:rPr>
              <a:t>perbedaan</a:t>
            </a:r>
            <a:r>
              <a:rPr lang="en-US" sz="2100" b="1" dirty="0">
                <a:solidFill>
                  <a:prstClr val="black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prstClr val="black"/>
                </a:solidFill>
                <a:latin typeface="Palatino Linotype" pitchFamily="18" charset="0"/>
              </a:rPr>
              <a:t>antara</a:t>
            </a:r>
            <a:r>
              <a:rPr lang="en-US" sz="2100" b="1" dirty="0">
                <a:solidFill>
                  <a:prstClr val="black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prstClr val="black"/>
                </a:solidFill>
                <a:latin typeface="Palatino Linotype" pitchFamily="18" charset="0"/>
              </a:rPr>
              <a:t>matriks</a:t>
            </a:r>
            <a:r>
              <a:rPr lang="en-US" sz="2100" b="1" dirty="0">
                <a:solidFill>
                  <a:prstClr val="black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prstClr val="black"/>
                </a:solidFill>
                <a:latin typeface="Palatino Linotype" pitchFamily="18" charset="0"/>
              </a:rPr>
              <a:t>kovarian</a:t>
            </a:r>
            <a:r>
              <a:rPr lang="en-US" sz="2100" b="1" dirty="0">
                <a:solidFill>
                  <a:prstClr val="black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prstClr val="black"/>
                </a:solidFill>
                <a:latin typeface="Palatino Linotype" pitchFamily="18" charset="0"/>
              </a:rPr>
              <a:t>sampel</a:t>
            </a:r>
            <a:r>
              <a:rPr lang="en-US" sz="2100" b="1" dirty="0">
                <a:solidFill>
                  <a:prstClr val="black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prstClr val="black"/>
                </a:solidFill>
                <a:latin typeface="Palatino Linotype" pitchFamily="18" charset="0"/>
              </a:rPr>
              <a:t>dengan</a:t>
            </a:r>
            <a:r>
              <a:rPr lang="en-US" sz="2100" b="1" dirty="0">
                <a:solidFill>
                  <a:prstClr val="black"/>
                </a:solidFill>
                <a:latin typeface="Palatino Linotype" pitchFamily="18" charset="0"/>
              </a:rPr>
              <a:t> </a:t>
            </a:r>
            <a:r>
              <a:rPr lang="id-ID" sz="2100" b="1" dirty="0" smtClean="0">
                <a:solidFill>
                  <a:prstClr val="black"/>
                </a:solidFill>
                <a:latin typeface="Palatino Linotype" pitchFamily="18" charset="0"/>
              </a:rPr>
              <a:t>	</a:t>
            </a:r>
            <a:r>
              <a:rPr lang="en-US" sz="2100" b="1" dirty="0" err="1" smtClean="0">
                <a:solidFill>
                  <a:prstClr val="black"/>
                </a:solidFill>
                <a:latin typeface="Palatino Linotype" pitchFamily="18" charset="0"/>
              </a:rPr>
              <a:t>matriks</a:t>
            </a:r>
            <a:r>
              <a:rPr lang="en-US" sz="2100" b="1" dirty="0" smtClean="0">
                <a:solidFill>
                  <a:prstClr val="black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prstClr val="black"/>
                </a:solidFill>
                <a:latin typeface="Palatino Linotype" pitchFamily="18" charset="0"/>
              </a:rPr>
              <a:t>kovarian</a:t>
            </a:r>
            <a:r>
              <a:rPr lang="en-US" sz="2100" b="1" dirty="0">
                <a:solidFill>
                  <a:prstClr val="black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prstClr val="black"/>
                </a:solidFill>
                <a:latin typeface="Palatino Linotype" pitchFamily="18" charset="0"/>
              </a:rPr>
              <a:t>populasi</a:t>
            </a:r>
            <a:r>
              <a:rPr lang="en-US" sz="2100" b="1" dirty="0">
                <a:solidFill>
                  <a:prstClr val="black"/>
                </a:solidFill>
                <a:latin typeface="Palatino Linotype" pitchFamily="18" charset="0"/>
              </a:rPr>
              <a:t> (model yang </a:t>
            </a:r>
            <a:r>
              <a:rPr lang="en-US" sz="2100" b="1" dirty="0" err="1">
                <a:solidFill>
                  <a:prstClr val="black"/>
                </a:solidFill>
                <a:latin typeface="Palatino Linotype" pitchFamily="18" charset="0"/>
              </a:rPr>
              <a:t>dikembangkan</a:t>
            </a:r>
            <a:r>
              <a:rPr lang="en-US" sz="2100" b="1" dirty="0">
                <a:solidFill>
                  <a:prstClr val="black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prstClr val="black"/>
                </a:solidFill>
                <a:latin typeface="Palatino Linotype" pitchFamily="18" charset="0"/>
              </a:rPr>
              <a:t>tidak</a:t>
            </a:r>
            <a:r>
              <a:rPr lang="en-US" sz="2100" b="1" dirty="0">
                <a:solidFill>
                  <a:prstClr val="black"/>
                </a:solidFill>
                <a:latin typeface="Palatino Linotype" pitchFamily="18" charset="0"/>
              </a:rPr>
              <a:t> fit </a:t>
            </a:r>
            <a:r>
              <a:rPr lang="id-ID" sz="2100" b="1" dirty="0" smtClean="0">
                <a:solidFill>
                  <a:prstClr val="black"/>
                </a:solidFill>
                <a:latin typeface="Palatino Linotype" pitchFamily="18" charset="0"/>
              </a:rPr>
              <a:t>	</a:t>
            </a:r>
            <a:r>
              <a:rPr lang="en-US" sz="2100" b="1" dirty="0" err="1" smtClean="0">
                <a:solidFill>
                  <a:prstClr val="black"/>
                </a:solidFill>
                <a:latin typeface="Palatino Linotype" pitchFamily="18" charset="0"/>
              </a:rPr>
              <a:t>dengan</a:t>
            </a:r>
            <a:r>
              <a:rPr lang="en-US" sz="2100" b="1" dirty="0" smtClean="0">
                <a:solidFill>
                  <a:prstClr val="black"/>
                </a:solidFill>
                <a:latin typeface="Palatino Linotype" pitchFamily="18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Palatino Linotype" pitchFamily="18" charset="0"/>
              </a:rPr>
              <a:t>data)</a:t>
            </a:r>
          </a:p>
          <a:p>
            <a:pPr marL="0" lvl="1" indent="-480060"/>
            <a:endParaRPr lang="en-US" sz="2100" b="1" dirty="0">
              <a:solidFill>
                <a:prstClr val="black"/>
              </a:solidFill>
              <a:latin typeface="Palatino Linotype" pitchFamily="18" charset="0"/>
            </a:endParaRPr>
          </a:p>
          <a:p>
            <a:pPr marL="0" lvl="1" indent="-480060"/>
            <a:r>
              <a:rPr lang="en-US" sz="2100" b="1" dirty="0" err="1">
                <a:solidFill>
                  <a:prstClr val="black"/>
                </a:solidFill>
                <a:latin typeface="Palatino Linotype" pitchFamily="18" charset="0"/>
              </a:rPr>
              <a:t>Ketentuan</a:t>
            </a:r>
            <a:r>
              <a:rPr lang="en-US" sz="2100" b="1" dirty="0">
                <a:solidFill>
                  <a:prstClr val="black"/>
                </a:solidFill>
                <a:latin typeface="Palatino Linotype" pitchFamily="18" charset="0"/>
              </a:rPr>
              <a:t>:</a:t>
            </a:r>
          </a:p>
          <a:p>
            <a:pPr marL="0" lvl="1" indent="-480060"/>
            <a:r>
              <a:rPr lang="en-US" sz="2100" b="1" dirty="0" err="1">
                <a:solidFill>
                  <a:prstClr val="black"/>
                </a:solidFill>
                <a:latin typeface="Palatino Linotype" pitchFamily="18" charset="0"/>
              </a:rPr>
              <a:t>Apabila</a:t>
            </a:r>
            <a:r>
              <a:rPr lang="en-US" sz="2100" b="1" dirty="0">
                <a:solidFill>
                  <a:prstClr val="black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prstClr val="black"/>
                </a:solidFill>
                <a:latin typeface="Palatino Linotype" pitchFamily="18" charset="0"/>
              </a:rPr>
              <a:t>nilai</a:t>
            </a:r>
            <a:r>
              <a:rPr lang="en-US" sz="2100" b="1" dirty="0">
                <a:solidFill>
                  <a:prstClr val="black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prstClr val="black"/>
                </a:solidFill>
                <a:latin typeface="Palatino Linotype" pitchFamily="18" charset="0"/>
              </a:rPr>
              <a:t>statistik</a:t>
            </a:r>
            <a:r>
              <a:rPr lang="en-US" sz="2100" b="1" dirty="0">
                <a:solidFill>
                  <a:prstClr val="black"/>
                </a:solidFill>
                <a:latin typeface="Palatino Linotype" pitchFamily="18" charset="0"/>
              </a:rPr>
              <a:t> </a:t>
            </a:r>
            <a:r>
              <a:rPr lang="el-GR" sz="2100" b="1" dirty="0">
                <a:solidFill>
                  <a:prstClr val="black"/>
                </a:solidFill>
                <a:latin typeface="Palatino Linotype" pitchFamily="18" charset="0"/>
              </a:rPr>
              <a:t>χ</a:t>
            </a:r>
            <a:r>
              <a:rPr lang="en-US" sz="2100" b="1" baseline="30000" dirty="0">
                <a:solidFill>
                  <a:prstClr val="black"/>
                </a:solidFill>
                <a:latin typeface="Palatino Linotype" pitchFamily="18" charset="0"/>
              </a:rPr>
              <a:t>2</a:t>
            </a:r>
            <a:r>
              <a:rPr lang="en-US" sz="2100" b="1" dirty="0">
                <a:solidFill>
                  <a:prstClr val="black"/>
                </a:solidFill>
                <a:latin typeface="Palatino Linotype" pitchFamily="18" charset="0"/>
              </a:rPr>
              <a:t> &lt; </a:t>
            </a:r>
            <a:r>
              <a:rPr lang="el-GR" sz="2100" b="1" dirty="0">
                <a:solidFill>
                  <a:prstClr val="black"/>
                </a:solidFill>
                <a:latin typeface="Palatino Linotype" pitchFamily="18" charset="0"/>
              </a:rPr>
              <a:t>χ</a:t>
            </a:r>
            <a:r>
              <a:rPr lang="en-US" sz="2100" b="1" baseline="30000" dirty="0">
                <a:solidFill>
                  <a:prstClr val="black"/>
                </a:solidFill>
                <a:latin typeface="Palatino Linotype" pitchFamily="18" charset="0"/>
              </a:rPr>
              <a:t>2</a:t>
            </a:r>
            <a:r>
              <a:rPr lang="en-US" sz="2100" b="1" dirty="0">
                <a:solidFill>
                  <a:prstClr val="black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prstClr val="black"/>
                </a:solidFill>
                <a:latin typeface="Palatino Linotype" pitchFamily="18" charset="0"/>
              </a:rPr>
              <a:t>tabel</a:t>
            </a:r>
            <a:r>
              <a:rPr lang="en-US" sz="2100" b="1" dirty="0">
                <a:solidFill>
                  <a:prstClr val="black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prstClr val="black"/>
                </a:solidFill>
                <a:latin typeface="Palatino Linotype" pitchFamily="18" charset="0"/>
              </a:rPr>
              <a:t>atau</a:t>
            </a:r>
            <a:r>
              <a:rPr lang="en-US" sz="2100" b="1" dirty="0">
                <a:solidFill>
                  <a:prstClr val="black"/>
                </a:solidFill>
                <a:latin typeface="Palatino Linotype" pitchFamily="18" charset="0"/>
              </a:rPr>
              <a:t> probability &gt; </a:t>
            </a:r>
            <a:r>
              <a:rPr lang="el-GR" sz="2100" b="1" dirty="0">
                <a:solidFill>
                  <a:prstClr val="black"/>
                </a:solidFill>
                <a:latin typeface="Palatino Linotype" pitchFamily="18" charset="0"/>
              </a:rPr>
              <a:t>α</a:t>
            </a:r>
            <a:r>
              <a:rPr lang="en-US" sz="2100" b="1" dirty="0">
                <a:solidFill>
                  <a:prstClr val="black"/>
                </a:solidFill>
                <a:latin typeface="Palatino Linotype" pitchFamily="18" charset="0"/>
              </a:rPr>
              <a:t>, </a:t>
            </a:r>
            <a:r>
              <a:rPr lang="en-US" sz="2100" b="1" dirty="0" err="1">
                <a:solidFill>
                  <a:prstClr val="black"/>
                </a:solidFill>
                <a:latin typeface="Palatino Linotype" pitchFamily="18" charset="0"/>
              </a:rPr>
              <a:t>maka</a:t>
            </a:r>
            <a:r>
              <a:rPr lang="en-US" sz="2100" b="1" dirty="0">
                <a:solidFill>
                  <a:prstClr val="black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prstClr val="black"/>
                </a:solidFill>
                <a:latin typeface="Palatino Linotype" pitchFamily="18" charset="0"/>
              </a:rPr>
              <a:t>diputuskan</a:t>
            </a:r>
            <a:r>
              <a:rPr lang="en-US" sz="2100" b="1" dirty="0">
                <a:solidFill>
                  <a:prstClr val="black"/>
                </a:solidFill>
                <a:latin typeface="Palatino Linotype" pitchFamily="18" charset="0"/>
              </a:rPr>
              <a:t> </a:t>
            </a:r>
            <a:r>
              <a:rPr lang="en-US" sz="2100" b="1" dirty="0" err="1">
                <a:solidFill>
                  <a:prstClr val="black"/>
                </a:solidFill>
                <a:latin typeface="Palatino Linotype" pitchFamily="18" charset="0"/>
              </a:rPr>
              <a:t>menerima</a:t>
            </a:r>
            <a:r>
              <a:rPr lang="en-US" sz="2100" b="1" dirty="0">
                <a:solidFill>
                  <a:prstClr val="black"/>
                </a:solidFill>
                <a:latin typeface="Palatino Linotype" pitchFamily="18" charset="0"/>
              </a:rPr>
              <a:t> Ho, </a:t>
            </a:r>
            <a:r>
              <a:rPr lang="en-US" sz="2100" b="1" dirty="0" err="1">
                <a:solidFill>
                  <a:prstClr val="black"/>
                </a:solidFill>
                <a:latin typeface="Palatino Linotype" pitchFamily="18" charset="0"/>
              </a:rPr>
              <a:t>artinya</a:t>
            </a:r>
            <a:r>
              <a:rPr lang="en-US" sz="2100" b="1" dirty="0">
                <a:solidFill>
                  <a:prstClr val="black"/>
                </a:solidFill>
                <a:latin typeface="Palatino Linotype" pitchFamily="18" charset="0"/>
              </a:rPr>
              <a:t> model yang </a:t>
            </a:r>
            <a:r>
              <a:rPr lang="en-US" sz="2100" b="1" dirty="0" err="1">
                <a:solidFill>
                  <a:prstClr val="black"/>
                </a:solidFill>
                <a:latin typeface="Palatino Linotype" pitchFamily="18" charset="0"/>
              </a:rPr>
              <a:t>dikembangkan</a:t>
            </a:r>
            <a:r>
              <a:rPr lang="en-US" sz="2100" b="1" dirty="0">
                <a:solidFill>
                  <a:prstClr val="black"/>
                </a:solidFill>
                <a:latin typeface="Palatino Linotype" pitchFamily="18" charset="0"/>
              </a:rPr>
              <a:t> fit </a:t>
            </a:r>
            <a:r>
              <a:rPr lang="en-US" sz="2100" b="1" dirty="0" err="1">
                <a:solidFill>
                  <a:prstClr val="black"/>
                </a:solidFill>
                <a:latin typeface="Palatino Linotype" pitchFamily="18" charset="0"/>
              </a:rPr>
              <a:t>dengan</a:t>
            </a:r>
            <a:r>
              <a:rPr lang="en-US" sz="2100" b="1" dirty="0">
                <a:solidFill>
                  <a:prstClr val="black"/>
                </a:solidFill>
                <a:latin typeface="Palatino Linotype" pitchFamily="18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Palatino Linotype" pitchFamily="18" charset="0"/>
              </a:rPr>
              <a:t>data.</a:t>
            </a:r>
            <a:endParaRPr lang="id-ID" sz="2100" b="1" dirty="0" smtClean="0">
              <a:solidFill>
                <a:prstClr val="black"/>
              </a:solidFill>
              <a:latin typeface="Palatino Linotype" pitchFamily="18" charset="0"/>
            </a:endParaRPr>
          </a:p>
          <a:p>
            <a:pPr marL="0" lvl="1" indent="-480060"/>
            <a:r>
              <a:rPr lang="en-US" sz="2520" b="1" dirty="0" err="1" smtClean="0">
                <a:solidFill>
                  <a:srgbClr val="FF0000"/>
                </a:solidFill>
                <a:latin typeface="Palatino Linotype" pitchFamily="18" charset="0"/>
              </a:rPr>
              <a:t>Dengan</a:t>
            </a:r>
            <a:r>
              <a:rPr lang="en-US" sz="2520" b="1" dirty="0" smtClean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en-US" sz="2520" b="1" dirty="0" err="1">
                <a:solidFill>
                  <a:srgbClr val="FF0000"/>
                </a:solidFill>
                <a:latin typeface="Palatino Linotype" pitchFamily="18" charset="0"/>
              </a:rPr>
              <a:t>demikian</a:t>
            </a:r>
            <a:r>
              <a:rPr lang="en-US" sz="2520" b="1" dirty="0">
                <a:solidFill>
                  <a:srgbClr val="FF0000"/>
                </a:solidFill>
                <a:latin typeface="Palatino Linotype" pitchFamily="18" charset="0"/>
              </a:rPr>
              <a:t>, </a:t>
            </a:r>
            <a:r>
              <a:rPr lang="en-US" sz="2520" b="1" dirty="0" err="1">
                <a:solidFill>
                  <a:srgbClr val="FF0000"/>
                </a:solidFill>
                <a:latin typeface="Palatino Linotype" pitchFamily="18" charset="0"/>
              </a:rPr>
              <a:t>dalam</a:t>
            </a:r>
            <a:r>
              <a:rPr lang="en-US" sz="2520" b="1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en-US" sz="2520" b="1" dirty="0" err="1">
                <a:solidFill>
                  <a:srgbClr val="FF0000"/>
                </a:solidFill>
                <a:latin typeface="Palatino Linotype" pitchFamily="18" charset="0"/>
              </a:rPr>
              <a:t>analisis</a:t>
            </a:r>
            <a:r>
              <a:rPr lang="en-US" sz="2520" b="1" dirty="0">
                <a:solidFill>
                  <a:srgbClr val="FF0000"/>
                </a:solidFill>
                <a:latin typeface="Palatino Linotype" pitchFamily="18" charset="0"/>
              </a:rPr>
              <a:t> SEM, </a:t>
            </a:r>
            <a:r>
              <a:rPr lang="en-US" sz="2520" b="1" dirty="0" err="1">
                <a:solidFill>
                  <a:srgbClr val="FF0000"/>
                </a:solidFill>
                <a:latin typeface="Palatino Linotype" pitchFamily="18" charset="0"/>
              </a:rPr>
              <a:t>peneliti</a:t>
            </a:r>
            <a:r>
              <a:rPr lang="en-US" sz="2520" b="1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en-US" sz="2520" b="1" dirty="0" err="1">
                <a:solidFill>
                  <a:srgbClr val="FF0000"/>
                </a:solidFill>
                <a:latin typeface="Palatino Linotype" pitchFamily="18" charset="0"/>
              </a:rPr>
              <a:t>mengharapkan</a:t>
            </a:r>
            <a:r>
              <a:rPr lang="en-US" sz="2520" b="1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en-US" sz="2520" b="1" dirty="0" err="1">
                <a:solidFill>
                  <a:srgbClr val="FF0000"/>
                </a:solidFill>
                <a:latin typeface="Palatino Linotype" pitchFamily="18" charset="0"/>
              </a:rPr>
              <a:t>nilai</a:t>
            </a:r>
            <a:r>
              <a:rPr lang="en-US" sz="2520" b="1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el-GR" sz="2520" b="1" dirty="0">
                <a:solidFill>
                  <a:srgbClr val="FF0000"/>
                </a:solidFill>
                <a:latin typeface="Palatino Linotype" pitchFamily="18" charset="0"/>
              </a:rPr>
              <a:t>χ</a:t>
            </a:r>
            <a:r>
              <a:rPr lang="en-US" sz="2520" b="1" baseline="30000" dirty="0">
                <a:solidFill>
                  <a:srgbClr val="FF0000"/>
                </a:solidFill>
                <a:latin typeface="Palatino Linotype" pitchFamily="18" charset="0"/>
              </a:rPr>
              <a:t>2</a:t>
            </a:r>
            <a:r>
              <a:rPr lang="en-US" sz="2520" b="1" dirty="0">
                <a:solidFill>
                  <a:srgbClr val="FF0000"/>
                </a:solidFill>
                <a:latin typeface="Palatino Linotype" pitchFamily="18" charset="0"/>
              </a:rPr>
              <a:t> yang </a:t>
            </a:r>
            <a:r>
              <a:rPr lang="en-US" sz="2520" b="1" dirty="0" err="1">
                <a:solidFill>
                  <a:srgbClr val="FF0000"/>
                </a:solidFill>
                <a:latin typeface="Palatino Linotype" pitchFamily="18" charset="0"/>
              </a:rPr>
              <a:t>kecil</a:t>
            </a:r>
            <a:r>
              <a:rPr lang="en-US" sz="2520" b="1" dirty="0">
                <a:solidFill>
                  <a:srgbClr val="FF0000"/>
                </a:solidFill>
                <a:latin typeface="Palatino Linotype" pitchFamily="18" charset="0"/>
              </a:rPr>
              <a:t> (</a:t>
            </a:r>
            <a:r>
              <a:rPr lang="en-US" sz="2520" b="1" i="1" dirty="0">
                <a:solidFill>
                  <a:srgbClr val="FF0000"/>
                </a:solidFill>
                <a:latin typeface="Palatino Linotype" pitchFamily="18" charset="0"/>
              </a:rPr>
              <a:t>not significant</a:t>
            </a:r>
            <a:r>
              <a:rPr lang="en-US" sz="2520" b="1" dirty="0">
                <a:solidFill>
                  <a:srgbClr val="FF0000"/>
                </a:solidFill>
                <a:latin typeface="Palatino Linotype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71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906793" y="1592863"/>
            <a:ext cx="8881110" cy="5412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80060">
              <a:spcAft>
                <a:spcPts val="1260"/>
              </a:spcAft>
            </a:pP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Modifikasi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model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dilakukan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apabila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berdasarkan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kriteria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i="1" dirty="0">
                <a:solidFill>
                  <a:srgbClr val="002060"/>
                </a:solidFill>
                <a:latin typeface="Palatino Linotype" pitchFamily="18" charset="0"/>
              </a:rPr>
              <a:t>goodness of fit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sebelumnya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menghasilkan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hasil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evaluasi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yang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tidak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baik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.</a:t>
            </a:r>
          </a:p>
          <a:p>
            <a:pPr marL="0" lvl="1" indent="-480060">
              <a:spcAft>
                <a:spcPts val="1260"/>
              </a:spcAft>
            </a:pP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Modifikasi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dapat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dilakukan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dengan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bantuan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i="1" dirty="0">
                <a:solidFill>
                  <a:srgbClr val="002060"/>
                </a:solidFill>
                <a:latin typeface="Palatino Linotype" pitchFamily="18" charset="0"/>
              </a:rPr>
              <a:t>modification index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(MI) yang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dikeluarkan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AMOS. Parameter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dihubungkan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apabila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memiliki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nilai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MI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lebih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besar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dari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4,0.</a:t>
            </a:r>
          </a:p>
          <a:p>
            <a:pPr marL="0" lvl="1" indent="-480060">
              <a:spcAft>
                <a:spcPts val="1260"/>
              </a:spcAft>
            </a:pP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Perlu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diingat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,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modifikasi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dapat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dibenarkan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apabila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didukung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secara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teoritis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atau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logika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.</a:t>
            </a:r>
          </a:p>
          <a:p>
            <a:pPr marL="0" lvl="1" indent="-480060">
              <a:spcAft>
                <a:spcPts val="1260"/>
              </a:spcAft>
            </a:pPr>
            <a:endParaRPr lang="en-US" sz="2520" dirty="0">
              <a:solidFill>
                <a:srgbClr val="002060"/>
              </a:solidFill>
              <a:latin typeface="Palatino Linotype" pitchFamily="18" charset="0"/>
            </a:endParaRPr>
          </a:p>
          <a:p>
            <a:pPr marL="491400" lvl="1" indent="-480060">
              <a:spcAft>
                <a:spcPts val="1260"/>
              </a:spcAft>
            </a:pP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  <a:sym typeface="Wingdings" pitchFamily="2" charset="2"/>
              </a:rPr>
              <a:t>	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Pada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kriteria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i="1" dirty="0">
                <a:solidFill>
                  <a:srgbClr val="002060"/>
                </a:solidFill>
                <a:latin typeface="Palatino Linotype" pitchFamily="18" charset="0"/>
              </a:rPr>
              <a:t>goodness of fit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sebelumnya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,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evaluasi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model </a:t>
            </a:r>
            <a:r>
              <a:rPr lang="id-ID" sz="2520" dirty="0" smtClean="0">
                <a:solidFill>
                  <a:srgbClr val="002060"/>
                </a:solidFill>
                <a:latin typeface="Palatino Linotype" pitchFamily="18" charset="0"/>
              </a:rPr>
              <a:t>tidak seluruhnya menunjukkan hasil yang </a:t>
            </a:r>
            <a:r>
              <a:rPr lang="en-US" sz="2520" dirty="0" err="1" smtClean="0">
                <a:solidFill>
                  <a:srgbClr val="002060"/>
                </a:solidFill>
                <a:latin typeface="Palatino Linotype" pitchFamily="18" charset="0"/>
              </a:rPr>
              <a:t>baik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.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Dengan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demikian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,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modifikasi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model </a:t>
            </a:r>
            <a:r>
              <a:rPr lang="en-US" sz="2520" dirty="0" err="1" smtClean="0">
                <a:solidFill>
                  <a:srgbClr val="002060"/>
                </a:solidFill>
                <a:latin typeface="Palatino Linotype" pitchFamily="18" charset="0"/>
              </a:rPr>
              <a:t>perlu</a:t>
            </a:r>
            <a:r>
              <a:rPr lang="en-US" sz="2520" dirty="0" smtClean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dilakukan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86803" y="970982"/>
            <a:ext cx="4320540" cy="54476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2940" b="1" dirty="0">
                <a:solidFill>
                  <a:prstClr val="white"/>
                </a:solidFill>
                <a:latin typeface="Palatino Linotype" pitchFamily="18" charset="0"/>
              </a:rPr>
              <a:t>MODIFIKASI MODEL</a:t>
            </a:r>
            <a:endParaRPr lang="en-US" sz="2940" dirty="0">
              <a:solidFill>
                <a:prstClr val="white"/>
              </a:solidFill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22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86803" y="970982"/>
            <a:ext cx="4320540" cy="54476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2940" b="1" dirty="0">
                <a:solidFill>
                  <a:prstClr val="white"/>
                </a:solidFill>
                <a:latin typeface="Palatino Linotype" pitchFamily="18" charset="0"/>
              </a:rPr>
              <a:t>MODIFIKASI MODEL</a:t>
            </a:r>
            <a:endParaRPr lang="en-US" sz="2940" dirty="0">
              <a:solidFill>
                <a:prstClr val="white"/>
              </a:solidFill>
              <a:latin typeface="Palatino Linotype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803" y="1668410"/>
            <a:ext cx="5549623" cy="539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7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3734921" y="728937"/>
            <a:ext cx="7326369" cy="369332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Palatino Linotype" pitchFamily="18" charset="0"/>
              </a:rPr>
              <a:t>MENGGAMBAR PATH DIAGRAM </a:t>
            </a:r>
            <a:r>
              <a:rPr lang="id-ID" b="1" dirty="0" smtClean="0">
                <a:solidFill>
                  <a:prstClr val="white"/>
                </a:solidFill>
                <a:latin typeface="Palatino Linotype" pitchFamily="18" charset="0"/>
              </a:rPr>
              <a:t>DENGAN MODIFIKASI </a:t>
            </a:r>
            <a:r>
              <a:rPr lang="en-US" b="1" dirty="0" smtClean="0">
                <a:solidFill>
                  <a:prstClr val="white"/>
                </a:solidFill>
                <a:latin typeface="Palatino Linotype" pitchFamily="18" charset="0"/>
              </a:rPr>
              <a:t>SBB</a:t>
            </a:r>
            <a:r>
              <a:rPr lang="en-US" b="1" dirty="0">
                <a:solidFill>
                  <a:prstClr val="white"/>
                </a:solidFill>
                <a:latin typeface="Palatino Linotype" pitchFamily="18" charset="0"/>
              </a:rPr>
              <a:t>:</a:t>
            </a:r>
            <a:endParaRPr lang="en-US" dirty="0">
              <a:solidFill>
                <a:prstClr val="white"/>
              </a:solidFill>
              <a:latin typeface="Palatino Linotype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058" y="1260502"/>
            <a:ext cx="10087896" cy="567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6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906793" y="1568544"/>
            <a:ext cx="888111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80060">
              <a:spcAft>
                <a:spcPts val="1260"/>
              </a:spcAft>
            </a:pP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Pengujian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kriteria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i="1" dirty="0">
                <a:solidFill>
                  <a:srgbClr val="002060"/>
                </a:solidFill>
                <a:latin typeface="Palatino Linotype" pitchFamily="18" charset="0"/>
              </a:rPr>
              <a:t>goodness of fit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86803" y="944089"/>
            <a:ext cx="7776630" cy="54476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2940" b="1" dirty="0">
                <a:solidFill>
                  <a:prstClr val="white"/>
                </a:solidFill>
                <a:latin typeface="Palatino Linotype" pitchFamily="18" charset="0"/>
              </a:rPr>
              <a:t>UJI </a:t>
            </a:r>
            <a:r>
              <a:rPr lang="en-US" sz="2940" b="1" i="1" dirty="0">
                <a:solidFill>
                  <a:prstClr val="white"/>
                </a:solidFill>
                <a:latin typeface="Palatino Linotype" pitchFamily="18" charset="0"/>
              </a:rPr>
              <a:t>OVERALL</a:t>
            </a:r>
            <a:r>
              <a:rPr lang="en-US" sz="2940" b="1" dirty="0">
                <a:solidFill>
                  <a:prstClr val="white"/>
                </a:solidFill>
                <a:latin typeface="Palatino Linotype" pitchFamily="18" charset="0"/>
              </a:rPr>
              <a:t> </a:t>
            </a:r>
            <a:r>
              <a:rPr lang="en-US" sz="2600" b="1" dirty="0" smtClean="0">
                <a:solidFill>
                  <a:prstClr val="white"/>
                </a:solidFill>
                <a:latin typeface="Palatino Linotype" pitchFamily="18" charset="0"/>
              </a:rPr>
              <a:t>MODEL</a:t>
            </a:r>
            <a:r>
              <a:rPr lang="id-ID" sz="2600" b="1" dirty="0" smtClean="0">
                <a:solidFill>
                  <a:prstClr val="white"/>
                </a:solidFill>
                <a:latin typeface="Palatino Linotype" pitchFamily="18" charset="0"/>
              </a:rPr>
              <a:t> MODIFIKASI MODEL</a:t>
            </a:r>
            <a:endParaRPr lang="en-US" sz="2600" dirty="0">
              <a:solidFill>
                <a:prstClr val="white"/>
              </a:solidFill>
              <a:latin typeface="Palatino Linotype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31145" y="5818450"/>
            <a:ext cx="8936768" cy="1061829"/>
          </a:xfrm>
          <a:prstGeom prst="rect">
            <a:avLst/>
          </a:prstGeom>
          <a:ln w="19050">
            <a:noFill/>
            <a:prstDash val="dash"/>
          </a:ln>
        </p:spPr>
        <p:txBody>
          <a:bodyPr wrap="square">
            <a:spAutoFit/>
          </a:bodyPr>
          <a:lstStyle/>
          <a:p>
            <a:pPr marL="0" lvl="1" indent="-480060"/>
            <a:r>
              <a:rPr lang="en-US" sz="2100" b="1" i="1" dirty="0">
                <a:solidFill>
                  <a:srgbClr val="FF0000"/>
                </a:solidFill>
                <a:latin typeface="Palatino Linotype" pitchFamily="18" charset="0"/>
              </a:rPr>
              <a:t>B</a:t>
            </a:r>
            <a:r>
              <a:rPr lang="id-ID" sz="2100" b="1" i="1" dirty="0">
                <a:solidFill>
                  <a:srgbClr val="FF0000"/>
                </a:solidFill>
                <a:latin typeface="Palatino Linotype" pitchFamily="18" charset="0"/>
              </a:rPr>
              <a:t>ase model </a:t>
            </a:r>
            <a:r>
              <a:rPr lang="id-ID" sz="2100" b="1" dirty="0">
                <a:solidFill>
                  <a:srgbClr val="FF0000"/>
                </a:solidFill>
                <a:latin typeface="Palatino Linotype" pitchFamily="18" charset="0"/>
              </a:rPr>
              <a:t>menghasilkan </a:t>
            </a:r>
            <a:r>
              <a:rPr lang="id-ID" sz="2100" b="1" dirty="0" smtClean="0">
                <a:solidFill>
                  <a:srgbClr val="FF0000"/>
                </a:solidFill>
                <a:latin typeface="Palatino Linotype" pitchFamily="18" charset="0"/>
              </a:rPr>
              <a:t>hasil evaluasi model </a:t>
            </a:r>
            <a:r>
              <a:rPr lang="id-ID" sz="2100" b="1" dirty="0">
                <a:solidFill>
                  <a:srgbClr val="FF0000"/>
                </a:solidFill>
                <a:latin typeface="Palatino Linotype" pitchFamily="18" charset="0"/>
              </a:rPr>
              <a:t>yang </a:t>
            </a:r>
            <a:r>
              <a:rPr lang="id-ID" sz="2100" b="1" dirty="0" smtClean="0">
                <a:solidFill>
                  <a:srgbClr val="FF0000"/>
                </a:solidFill>
                <a:latin typeface="Palatino Linotype" pitchFamily="18" charset="0"/>
              </a:rPr>
              <a:t>baik</a:t>
            </a:r>
            <a:r>
              <a:rPr lang="id-ID" sz="2100" b="1" dirty="0">
                <a:solidFill>
                  <a:srgbClr val="FF0000"/>
                </a:solidFill>
                <a:latin typeface="Palatino Linotype" pitchFamily="18" charset="0"/>
              </a:rPr>
              <a:t>, </a:t>
            </a:r>
            <a:r>
              <a:rPr lang="en-US" sz="2100" b="1" dirty="0" err="1">
                <a:solidFill>
                  <a:srgbClr val="FF0000"/>
                </a:solidFill>
                <a:latin typeface="Palatino Linotype" pitchFamily="18" charset="0"/>
              </a:rPr>
              <a:t>artinya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id-ID" sz="2100" b="1" dirty="0">
                <a:solidFill>
                  <a:srgbClr val="FF0000"/>
                </a:solidFill>
                <a:latin typeface="Palatino Linotype" pitchFamily="18" charset="0"/>
              </a:rPr>
              <a:t>model konseptual yang dikembangkan dan dilandasi oleh teori </a:t>
            </a:r>
            <a:r>
              <a:rPr lang="en-US" sz="2100" b="1" dirty="0" err="1">
                <a:solidFill>
                  <a:srgbClr val="FF0000"/>
                </a:solidFill>
                <a:latin typeface="Palatino Linotype" pitchFamily="18" charset="0"/>
              </a:rPr>
              <a:t>telah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id-ID" sz="2100" b="1" dirty="0">
                <a:solidFill>
                  <a:srgbClr val="FF0000"/>
                </a:solidFill>
                <a:latin typeface="Palatino Linotype" pitchFamily="18" charset="0"/>
              </a:rPr>
              <a:t>didukung oleh fakta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 (data </a:t>
            </a:r>
            <a:r>
              <a:rPr lang="en-US" sz="2100" b="1" dirty="0" err="1">
                <a:solidFill>
                  <a:srgbClr val="FF0000"/>
                </a:solidFill>
                <a:latin typeface="Palatino Linotype" pitchFamily="18" charset="0"/>
              </a:rPr>
              <a:t>empiris</a:t>
            </a:r>
            <a:r>
              <a:rPr lang="en-US" sz="2100" b="1" dirty="0">
                <a:solidFill>
                  <a:srgbClr val="FF0000"/>
                </a:solidFill>
                <a:latin typeface="Palatino Linotype" pitchFamily="18" charset="0"/>
              </a:rPr>
              <a:t>)</a:t>
            </a:r>
            <a:r>
              <a:rPr lang="id-ID" sz="2100" b="1" dirty="0">
                <a:solidFill>
                  <a:srgbClr val="FF0000"/>
                </a:solidFill>
                <a:latin typeface="Palatino Linotype" pitchFamily="18" charset="0"/>
              </a:rPr>
              <a:t>. </a:t>
            </a:r>
            <a:endParaRPr lang="en-US" sz="2100" b="1" dirty="0">
              <a:solidFill>
                <a:srgbClr val="FF0000"/>
              </a:solidFill>
              <a:latin typeface="Palatino Linotype" pitchFamily="18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729922"/>
              </p:ext>
            </p:extLst>
          </p:nvPr>
        </p:nvGraphicFramePr>
        <p:xfrm>
          <a:off x="5740872" y="2084294"/>
          <a:ext cx="5287061" cy="3662934"/>
        </p:xfrm>
        <a:graphic>
          <a:graphicData uri="http://schemas.openxmlformats.org/drawingml/2006/table">
            <a:tbl>
              <a:tblPr/>
              <a:tblGrid>
                <a:gridCol w="1200150"/>
                <a:gridCol w="1019861"/>
                <a:gridCol w="1706880"/>
                <a:gridCol w="1360170"/>
              </a:tblGrid>
              <a:tr h="6624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Kriteria</a:t>
                      </a:r>
                      <a:endParaRPr lang="id-ID" sz="19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Hasil</a:t>
                      </a:r>
                      <a:r>
                        <a:rPr lang="en-US" sz="19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AMOS</a:t>
                      </a:r>
                      <a:endParaRPr lang="id-ID" sz="19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 i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Cut off value</a:t>
                      </a:r>
                      <a:endParaRPr lang="id-ID" sz="19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Evaluasi</a:t>
                      </a:r>
                      <a:r>
                        <a:rPr lang="en-US" sz="19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Model</a:t>
                      </a:r>
                      <a:endParaRPr lang="id-ID" sz="19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483">
                <a:tc>
                  <a:txBody>
                    <a:bodyPr/>
                    <a:lstStyle/>
                    <a:p>
                      <a:pPr marL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i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χ</a:t>
                      </a:r>
                      <a:r>
                        <a:rPr lang="en-US" sz="1900" i="1" baseline="300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1900" i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­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1900" i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chi square</a:t>
                      </a:r>
                      <a:endParaRPr lang="id-ID" sz="1900" dirty="0">
                        <a:solidFill>
                          <a:srgbClr val="FF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99,962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≤ </a:t>
                      </a:r>
                      <a:r>
                        <a:rPr lang="en-US" sz="1900" i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χ</a:t>
                      </a:r>
                      <a:r>
                        <a:rPr lang="en-US" sz="1900" i="1" baseline="300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 </a:t>
                      </a:r>
                      <a:r>
                        <a:rPr lang="en-US" sz="1900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tabel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900" i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χ</a:t>
                      </a:r>
                      <a:r>
                        <a:rPr lang="en-US" sz="1900" i="1" baseline="300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 </a:t>
                      </a:r>
                      <a:r>
                        <a:rPr lang="en-US" sz="1900" dirty="0" err="1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tabel</a:t>
                      </a:r>
                      <a:r>
                        <a:rPr lang="en-US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=1</a:t>
                      </a:r>
                      <a:r>
                        <a:rPr lang="id-ID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r>
                        <a:rPr lang="en-US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id-ID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39</a:t>
                      </a:r>
                      <a:r>
                        <a:rPr lang="en-US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Baik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41">
                <a:tc>
                  <a:txBody>
                    <a:bodyPr/>
                    <a:lstStyle/>
                    <a:p>
                      <a:pPr marL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i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Probability</a:t>
                      </a:r>
                      <a:endParaRPr lang="id-ID" sz="1900" dirty="0">
                        <a:solidFill>
                          <a:srgbClr val="FF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</a:t>
                      </a:r>
                      <a:r>
                        <a:rPr lang="id-ID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268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≥ 0,05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Baik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41">
                <a:tc>
                  <a:txBody>
                    <a:bodyPr/>
                    <a:lstStyle/>
                    <a:p>
                      <a:pPr marR="6032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Cmin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/DF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1,087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≤ 2,00 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Baik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41">
                <a:tc>
                  <a:txBody>
                    <a:bodyPr/>
                    <a:lstStyle/>
                    <a:p>
                      <a:pPr marR="6032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RMSEA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0,0</a:t>
                      </a:r>
                      <a:r>
                        <a:rPr lang="id-ID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≤ 0,08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Baik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41">
                <a:tc>
                  <a:txBody>
                    <a:bodyPr/>
                    <a:lstStyle/>
                    <a:p>
                      <a:pPr marR="6032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GFI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</a:t>
                      </a:r>
                      <a:r>
                        <a:rPr lang="id-ID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912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≥ 0,90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Baik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41">
                <a:tc>
                  <a:txBody>
                    <a:bodyPr/>
                    <a:lstStyle/>
                    <a:p>
                      <a:pPr marR="6032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AGFI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0,8</a:t>
                      </a:r>
                      <a:r>
                        <a:rPr lang="id-ID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71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≥ 0,90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Marginal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41">
                <a:tc>
                  <a:txBody>
                    <a:bodyPr/>
                    <a:lstStyle/>
                    <a:p>
                      <a:pPr marR="6032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TLI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0,9</a:t>
                      </a:r>
                      <a:r>
                        <a:rPr lang="id-ID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87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≥ </a:t>
                      </a:r>
                      <a:r>
                        <a:rPr lang="en-US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0,9</a:t>
                      </a:r>
                      <a:r>
                        <a:rPr lang="id-ID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err="1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Baik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41">
                <a:tc>
                  <a:txBody>
                    <a:bodyPr/>
                    <a:lstStyle/>
                    <a:p>
                      <a:pPr marR="6032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CFI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0,9</a:t>
                      </a:r>
                      <a:r>
                        <a:rPr lang="id-ID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90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≥ </a:t>
                      </a:r>
                      <a:r>
                        <a:rPr lang="en-US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0,9</a:t>
                      </a:r>
                      <a:r>
                        <a:rPr lang="id-ID" sz="19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Baik</a:t>
                      </a:r>
                      <a:endParaRPr lang="id-ID" sz="19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rot="10800000">
            <a:off x="4947174" y="3682828"/>
            <a:ext cx="720090" cy="1668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803" y="2402104"/>
            <a:ext cx="2806423" cy="29804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2846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960581" y="1458393"/>
            <a:ext cx="888111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80060">
              <a:spcAft>
                <a:spcPts val="1260"/>
              </a:spcAft>
            </a:pP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Pengujian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hipotesis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penelitian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40591" y="836512"/>
            <a:ext cx="6160770" cy="54476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2940" b="1" dirty="0">
                <a:solidFill>
                  <a:prstClr val="white"/>
                </a:solidFill>
                <a:latin typeface="Palatino Linotype" pitchFamily="18" charset="0"/>
              </a:rPr>
              <a:t>UJI SIGNIFIKANSI PARAMETER</a:t>
            </a:r>
            <a:endParaRPr lang="en-US" sz="2940" dirty="0">
              <a:solidFill>
                <a:prstClr val="white"/>
              </a:solidFill>
              <a:latin typeface="Palatino Linotype" pitchFamily="18" charset="0"/>
            </a:endParaRPr>
          </a:p>
        </p:txBody>
      </p:sp>
      <p:cxnSp>
        <p:nvCxnSpPr>
          <p:cNvPr id="17" name="Straight Arrow Connector 16"/>
          <p:cNvCxnSpPr>
            <a:stCxn id="18" idx="0"/>
            <a:endCxn id="16" idx="5"/>
          </p:cNvCxnSpPr>
          <p:nvPr/>
        </p:nvCxnSpPr>
        <p:spPr>
          <a:xfrm flipV="1">
            <a:off x="6481146" y="4414820"/>
            <a:ext cx="1616523" cy="602279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 rot="5400000">
            <a:off x="7384333" y="3302044"/>
            <a:ext cx="2000250" cy="8111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9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20601" y="5017099"/>
            <a:ext cx="8721090" cy="2031325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marL="0" lvl="1" indent="-480060"/>
            <a:r>
              <a:rPr lang="en-US" sz="2520" b="1" dirty="0" err="1">
                <a:solidFill>
                  <a:srgbClr val="FF0000"/>
                </a:solidFill>
                <a:latin typeface="Palatino Linotype" pitchFamily="18" charset="0"/>
                <a:sym typeface="Wingdings" pitchFamily="2" charset="2"/>
              </a:rPr>
              <a:t>Signifikan</a:t>
            </a:r>
            <a:r>
              <a:rPr lang="en-US" sz="2520" b="1" dirty="0">
                <a:solidFill>
                  <a:srgbClr val="FF0000"/>
                </a:solidFill>
                <a:latin typeface="Palatino Linotype" pitchFamily="18" charset="0"/>
                <a:sym typeface="Wingdings" pitchFamily="2" charset="2"/>
              </a:rPr>
              <a:t> </a:t>
            </a:r>
            <a:r>
              <a:rPr lang="en-US" sz="2520" b="1" dirty="0" err="1">
                <a:solidFill>
                  <a:srgbClr val="FF0000"/>
                </a:solidFill>
                <a:latin typeface="Palatino Linotype" pitchFamily="18" charset="0"/>
                <a:sym typeface="Wingdings" pitchFamily="2" charset="2"/>
              </a:rPr>
              <a:t>jika</a:t>
            </a:r>
            <a:r>
              <a:rPr lang="en-US" sz="2520" b="1" dirty="0">
                <a:solidFill>
                  <a:srgbClr val="FF0000"/>
                </a:solidFill>
                <a:latin typeface="Palatino Linotype" pitchFamily="18" charset="0"/>
                <a:sym typeface="Wingdings" pitchFamily="2" charset="2"/>
              </a:rPr>
              <a:t> </a:t>
            </a:r>
            <a:r>
              <a:rPr lang="en-US" sz="2520" b="1" i="1" dirty="0">
                <a:solidFill>
                  <a:srgbClr val="FF0000"/>
                </a:solidFill>
                <a:latin typeface="Palatino Linotype" pitchFamily="18" charset="0"/>
                <a:sym typeface="Wingdings" pitchFamily="2" charset="2"/>
              </a:rPr>
              <a:t>p-value ≤ </a:t>
            </a:r>
            <a:r>
              <a:rPr lang="el-GR" sz="2520" b="1" i="1" dirty="0">
                <a:solidFill>
                  <a:srgbClr val="FF0000"/>
                </a:solidFill>
                <a:latin typeface="Palatino Linotype" pitchFamily="18" charset="0"/>
                <a:sym typeface="Wingdings" pitchFamily="2" charset="2"/>
              </a:rPr>
              <a:t>α</a:t>
            </a:r>
            <a:r>
              <a:rPr lang="en-US" sz="2520" b="1" i="1" dirty="0">
                <a:solidFill>
                  <a:srgbClr val="FF0000"/>
                </a:solidFill>
                <a:latin typeface="Palatino Linotype" pitchFamily="18" charset="0"/>
                <a:sym typeface="Wingdings" pitchFamily="2" charset="2"/>
              </a:rPr>
              <a:t>.</a:t>
            </a:r>
          </a:p>
          <a:p>
            <a:pPr marL="0" lvl="1" indent="-480060"/>
            <a:endParaRPr lang="en-US" sz="2520" b="1" dirty="0">
              <a:solidFill>
                <a:srgbClr val="FF0000"/>
              </a:solidFill>
              <a:latin typeface="Palatino Linotype" pitchFamily="18" charset="0"/>
              <a:sym typeface="Wingdings" pitchFamily="2" charset="2"/>
            </a:endParaRPr>
          </a:p>
          <a:p>
            <a:pPr marL="0" lvl="1" indent="-480060"/>
            <a:r>
              <a:rPr lang="id-ID" sz="2520" b="1" dirty="0" smtClean="0">
                <a:solidFill>
                  <a:srgbClr val="FF0000"/>
                </a:solidFill>
                <a:latin typeface="Palatino Linotype" pitchFamily="18" charset="0"/>
                <a:sym typeface="Wingdings" pitchFamily="2" charset="2"/>
              </a:rPr>
              <a:t>Tanda *** menunjukkan signifikan di level 1%, </a:t>
            </a:r>
          </a:p>
          <a:p>
            <a:pPr marL="0" lvl="1" indent="-480060"/>
            <a:r>
              <a:rPr lang="en-US" sz="2520" b="1" dirty="0" smtClean="0">
                <a:solidFill>
                  <a:srgbClr val="FF0000"/>
                </a:solidFill>
                <a:latin typeface="Palatino Linotype" pitchFamily="18" charset="0"/>
                <a:sym typeface="Wingdings" pitchFamily="2" charset="2"/>
              </a:rPr>
              <a:t>Dari </a:t>
            </a:r>
            <a:r>
              <a:rPr lang="en-US" sz="2520" b="1" dirty="0" err="1">
                <a:solidFill>
                  <a:srgbClr val="FF0000"/>
                </a:solidFill>
                <a:latin typeface="Palatino Linotype" pitchFamily="18" charset="0"/>
                <a:sym typeface="Wingdings" pitchFamily="2" charset="2"/>
              </a:rPr>
              <a:t>tabel</a:t>
            </a:r>
            <a:r>
              <a:rPr lang="en-US" sz="2520" b="1" dirty="0">
                <a:solidFill>
                  <a:srgbClr val="FF0000"/>
                </a:solidFill>
                <a:latin typeface="Palatino Linotype" pitchFamily="18" charset="0"/>
                <a:sym typeface="Wingdings" pitchFamily="2" charset="2"/>
              </a:rPr>
              <a:t> di </a:t>
            </a:r>
            <a:r>
              <a:rPr lang="en-US" sz="2520" b="1" dirty="0" err="1">
                <a:solidFill>
                  <a:srgbClr val="FF0000"/>
                </a:solidFill>
                <a:latin typeface="Palatino Linotype" pitchFamily="18" charset="0"/>
                <a:sym typeface="Wingdings" pitchFamily="2" charset="2"/>
              </a:rPr>
              <a:t>atas</a:t>
            </a:r>
            <a:r>
              <a:rPr lang="en-US" sz="2520" b="1" dirty="0">
                <a:solidFill>
                  <a:srgbClr val="FF0000"/>
                </a:solidFill>
                <a:latin typeface="Palatino Linotype" pitchFamily="18" charset="0"/>
                <a:sym typeface="Wingdings" pitchFamily="2" charset="2"/>
              </a:rPr>
              <a:t>, </a:t>
            </a:r>
            <a:r>
              <a:rPr lang="id-ID" sz="2520" b="1" dirty="0" smtClean="0">
                <a:solidFill>
                  <a:srgbClr val="FF0000"/>
                </a:solidFill>
                <a:latin typeface="Palatino Linotype" pitchFamily="18" charset="0"/>
                <a:sym typeface="Wingdings" pitchFamily="2" charset="2"/>
              </a:rPr>
              <a:t>tidak </a:t>
            </a:r>
            <a:r>
              <a:rPr lang="en-US" sz="2520" b="1" dirty="0" err="1" smtClean="0">
                <a:solidFill>
                  <a:srgbClr val="FF0000"/>
                </a:solidFill>
                <a:latin typeface="Palatino Linotype" pitchFamily="18" charset="0"/>
                <a:sym typeface="Wingdings" pitchFamily="2" charset="2"/>
              </a:rPr>
              <a:t>semua</a:t>
            </a:r>
            <a:r>
              <a:rPr lang="en-US" sz="2520" b="1" dirty="0" smtClean="0">
                <a:solidFill>
                  <a:srgbClr val="FF0000"/>
                </a:solidFill>
                <a:latin typeface="Palatino Linotype" pitchFamily="18" charset="0"/>
                <a:sym typeface="Wingdings" pitchFamily="2" charset="2"/>
              </a:rPr>
              <a:t> </a:t>
            </a:r>
            <a:r>
              <a:rPr lang="en-US" sz="2520" b="1" dirty="0" err="1">
                <a:solidFill>
                  <a:srgbClr val="FF0000"/>
                </a:solidFill>
                <a:latin typeface="Palatino Linotype" pitchFamily="18" charset="0"/>
                <a:sym typeface="Wingdings" pitchFamily="2" charset="2"/>
              </a:rPr>
              <a:t>jalur</a:t>
            </a:r>
            <a:r>
              <a:rPr lang="en-US" sz="2520" b="1" dirty="0">
                <a:solidFill>
                  <a:srgbClr val="FF0000"/>
                </a:solidFill>
                <a:latin typeface="Palatino Linotype" pitchFamily="18" charset="0"/>
                <a:sym typeface="Wingdings" pitchFamily="2" charset="2"/>
              </a:rPr>
              <a:t> </a:t>
            </a:r>
            <a:r>
              <a:rPr lang="en-US" sz="2520" b="1" dirty="0" err="1">
                <a:solidFill>
                  <a:srgbClr val="FF0000"/>
                </a:solidFill>
                <a:latin typeface="Palatino Linotype" pitchFamily="18" charset="0"/>
                <a:sym typeface="Wingdings" pitchFamily="2" charset="2"/>
              </a:rPr>
              <a:t>signifikan</a:t>
            </a:r>
            <a:r>
              <a:rPr lang="en-US" sz="2520" b="1" dirty="0">
                <a:solidFill>
                  <a:srgbClr val="FF0000"/>
                </a:solidFill>
                <a:latin typeface="Palatino Linotype" pitchFamily="18" charset="0"/>
                <a:sym typeface="Wingdings" pitchFamily="2" charset="2"/>
              </a:rPr>
              <a:t> </a:t>
            </a:r>
            <a:r>
              <a:rPr lang="en-US" sz="2520" b="1" dirty="0" err="1">
                <a:solidFill>
                  <a:srgbClr val="FF0000"/>
                </a:solidFill>
                <a:latin typeface="Palatino Linotype" pitchFamily="18" charset="0"/>
                <a:sym typeface="Wingdings" pitchFamily="2" charset="2"/>
              </a:rPr>
              <a:t>pada</a:t>
            </a:r>
            <a:r>
              <a:rPr lang="en-US" sz="2520" b="1" dirty="0">
                <a:solidFill>
                  <a:srgbClr val="FF0000"/>
                </a:solidFill>
                <a:latin typeface="Palatino Linotype" pitchFamily="18" charset="0"/>
                <a:sym typeface="Wingdings" pitchFamily="2" charset="2"/>
              </a:rPr>
              <a:t> </a:t>
            </a:r>
            <a:r>
              <a:rPr lang="el-GR" sz="2520" b="1" dirty="0">
                <a:solidFill>
                  <a:srgbClr val="FF0000"/>
                </a:solidFill>
                <a:latin typeface="Palatino Linotype" pitchFamily="18" charset="0"/>
                <a:sym typeface="Wingdings" pitchFamily="2" charset="2"/>
              </a:rPr>
              <a:t>α</a:t>
            </a:r>
            <a:r>
              <a:rPr lang="en-US" sz="2520" b="1" dirty="0">
                <a:solidFill>
                  <a:srgbClr val="FF0000"/>
                </a:solidFill>
                <a:latin typeface="Palatino Linotype" pitchFamily="18" charset="0"/>
                <a:sym typeface="Wingdings" pitchFamily="2" charset="2"/>
              </a:rPr>
              <a:t>=5%.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130072"/>
              </p:ext>
            </p:extLst>
          </p:nvPr>
        </p:nvGraphicFramePr>
        <p:xfrm>
          <a:off x="2120601" y="2048719"/>
          <a:ext cx="6566197" cy="2552776"/>
        </p:xfrm>
        <a:graphic>
          <a:graphicData uri="http://schemas.openxmlformats.org/drawingml/2006/table">
            <a:tbl>
              <a:tblPr/>
              <a:tblGrid>
                <a:gridCol w="926848"/>
                <a:gridCol w="790909"/>
                <a:gridCol w="1520030"/>
                <a:gridCol w="955683"/>
                <a:gridCol w="790909"/>
                <a:gridCol w="790909"/>
                <a:gridCol w="790909"/>
              </a:tblGrid>
              <a:tr h="729366">
                <a:tc>
                  <a:txBody>
                    <a:bodyPr/>
                    <a:lstStyle/>
                    <a:p>
                      <a:pPr algn="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S.E.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C.R.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682"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kualitas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&lt;---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perencanaan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0,466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0,123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4,248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682"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kualitas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&lt;---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pengendalian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0,569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0,133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5,315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682"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distribusi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&lt;---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kualitas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0,674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0,233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3,584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682"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distribusi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&lt;---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perencanaan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0,158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0,165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1,322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0,186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682"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distribusi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&lt;---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pengendalian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0,186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0,214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1,343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0,179</a:t>
                      </a:r>
                    </a:p>
                  </a:txBody>
                  <a:tcPr marL="9525" marR="857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79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6" grpId="0" animBg="1"/>
      <p:bldP spid="1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841364" y="697795"/>
            <a:ext cx="8241030" cy="492443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prstClr val="white"/>
                </a:solidFill>
                <a:latin typeface="Palatino Linotype" pitchFamily="18" charset="0"/>
              </a:rPr>
              <a:t>UJI DIRECT </a:t>
            </a:r>
            <a:r>
              <a:rPr lang="en-US" sz="2600" b="1" dirty="0" smtClean="0">
                <a:solidFill>
                  <a:prstClr val="white"/>
                </a:solidFill>
                <a:latin typeface="Palatino Linotype" pitchFamily="18" charset="0"/>
              </a:rPr>
              <a:t>EFFECT</a:t>
            </a:r>
            <a:r>
              <a:rPr lang="id-ID" sz="2600" b="1" dirty="0" smtClean="0">
                <a:solidFill>
                  <a:prstClr val="white"/>
                </a:solidFill>
                <a:latin typeface="Palatino Linotype" pitchFamily="18" charset="0"/>
              </a:rPr>
              <a:t> DAN </a:t>
            </a:r>
            <a:r>
              <a:rPr lang="en-US" sz="2600" b="1" dirty="0" smtClean="0">
                <a:solidFill>
                  <a:prstClr val="white"/>
                </a:solidFill>
                <a:latin typeface="Palatino Linotype" pitchFamily="18" charset="0"/>
              </a:rPr>
              <a:t>INDIRECT EFFECT</a:t>
            </a:r>
            <a:endParaRPr lang="en-US" sz="2600" dirty="0">
              <a:solidFill>
                <a:prstClr val="white"/>
              </a:solidFill>
              <a:latin typeface="Palatino Linotype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588197" y="2595757"/>
            <a:ext cx="1973377" cy="9601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90" b="1" dirty="0" smtClean="0">
                <a:solidFill>
                  <a:prstClr val="white"/>
                </a:solidFill>
              </a:rPr>
              <a:t>KUALITAS</a:t>
            </a:r>
            <a:endParaRPr lang="id-ID" sz="1890" b="1" dirty="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25461" y="1137267"/>
            <a:ext cx="2480310" cy="9601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 smtClean="0">
                <a:solidFill>
                  <a:prstClr val="white"/>
                </a:solidFill>
              </a:rPr>
              <a:t>PERENCANAAN</a:t>
            </a:r>
            <a:endParaRPr lang="id-ID" sz="1600" b="1" dirty="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40002" y="3963353"/>
            <a:ext cx="2480310" cy="9601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 smtClean="0">
                <a:solidFill>
                  <a:prstClr val="white"/>
                </a:solidFill>
              </a:rPr>
              <a:t>PENGENDALIAN</a:t>
            </a:r>
            <a:endParaRPr lang="id-ID" sz="1600" b="1" dirty="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275776" y="2571002"/>
            <a:ext cx="2480310" cy="9601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80" b="1" dirty="0" smtClean="0">
                <a:solidFill>
                  <a:prstClr val="white"/>
                </a:solidFill>
              </a:rPr>
              <a:t>DISTRIBUSI</a:t>
            </a:r>
            <a:endParaRPr lang="id-ID" sz="1680" b="1" dirty="0">
              <a:solidFill>
                <a:prstClr val="white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14" idx="2"/>
          </p:cNvCxnSpPr>
          <p:nvPr/>
        </p:nvCxnSpPr>
        <p:spPr>
          <a:xfrm>
            <a:off x="2065616" y="2097387"/>
            <a:ext cx="2522581" cy="9784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0"/>
            <a:endCxn id="14" idx="2"/>
          </p:cNvCxnSpPr>
          <p:nvPr/>
        </p:nvCxnSpPr>
        <p:spPr>
          <a:xfrm flipV="1">
            <a:off x="2180157" y="3075817"/>
            <a:ext cx="2408040" cy="8875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6"/>
          </p:cNvCxnSpPr>
          <p:nvPr/>
        </p:nvCxnSpPr>
        <p:spPr>
          <a:xfrm>
            <a:off x="3305771" y="1617327"/>
            <a:ext cx="4970005" cy="12944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6"/>
          </p:cNvCxnSpPr>
          <p:nvPr/>
        </p:nvCxnSpPr>
        <p:spPr>
          <a:xfrm flipV="1">
            <a:off x="3420312" y="3323602"/>
            <a:ext cx="4855464" cy="11198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841364" y="2168768"/>
            <a:ext cx="1015778" cy="383182"/>
          </a:xfrm>
          <a:prstGeom prst="rect">
            <a:avLst/>
          </a:prstGeom>
          <a:ln w="19050">
            <a:noFill/>
            <a:prstDash val="dash"/>
          </a:ln>
        </p:spPr>
        <p:txBody>
          <a:bodyPr wrap="square">
            <a:spAutoFit/>
          </a:bodyPr>
          <a:lstStyle/>
          <a:p>
            <a:pPr marL="0" lvl="1" indent="-480060" algn="ctr"/>
            <a:r>
              <a:rPr lang="en-US" sz="1890" b="1" dirty="0" smtClean="0">
                <a:solidFill>
                  <a:srgbClr val="FF0000"/>
                </a:solidFill>
                <a:latin typeface="Palatino Linotype" pitchFamily="18" charset="0"/>
              </a:rPr>
              <a:t>0,4</a:t>
            </a:r>
            <a:r>
              <a:rPr lang="id-ID" sz="1890" b="1" dirty="0" smtClean="0">
                <a:solidFill>
                  <a:srgbClr val="FF0000"/>
                </a:solidFill>
                <a:latin typeface="Palatino Linotype" pitchFamily="18" charset="0"/>
              </a:rPr>
              <a:t>6</a:t>
            </a:r>
            <a:r>
              <a:rPr lang="en-US" sz="1890" b="1" dirty="0" smtClean="0">
                <a:solidFill>
                  <a:srgbClr val="FF0000"/>
                </a:solidFill>
                <a:latin typeface="Palatino Linotype" pitchFamily="18" charset="0"/>
              </a:rPr>
              <a:t>6</a:t>
            </a:r>
            <a:r>
              <a:rPr lang="en-US" sz="1890" b="1" dirty="0">
                <a:solidFill>
                  <a:srgbClr val="FF0000"/>
                </a:solidFill>
                <a:latin typeface="Palatino Linotype" pitchFamily="18" charset="0"/>
              </a:rPr>
              <a:t>**</a:t>
            </a:r>
            <a:r>
              <a:rPr lang="id-ID" sz="1890" b="1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endParaRPr lang="en-US" sz="1890" b="1" dirty="0">
              <a:solidFill>
                <a:srgbClr val="FF0000"/>
              </a:solidFill>
              <a:latin typeface="Palatino Linotype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759360" y="3163025"/>
            <a:ext cx="1321904" cy="383182"/>
          </a:xfrm>
          <a:prstGeom prst="rect">
            <a:avLst/>
          </a:prstGeom>
          <a:ln w="19050">
            <a:noFill/>
            <a:prstDash val="dash"/>
          </a:ln>
        </p:spPr>
        <p:txBody>
          <a:bodyPr wrap="square">
            <a:spAutoFit/>
          </a:bodyPr>
          <a:lstStyle/>
          <a:p>
            <a:pPr marL="0" lvl="1" indent="-480060" algn="ctr"/>
            <a:r>
              <a:rPr lang="en-US" sz="1890" b="1" dirty="0" smtClean="0">
                <a:solidFill>
                  <a:srgbClr val="FF0000"/>
                </a:solidFill>
                <a:latin typeface="Palatino Linotype" pitchFamily="18" charset="0"/>
              </a:rPr>
              <a:t>0,</a:t>
            </a:r>
            <a:r>
              <a:rPr lang="id-ID" sz="1890" b="1" dirty="0" smtClean="0">
                <a:solidFill>
                  <a:srgbClr val="FF0000"/>
                </a:solidFill>
                <a:latin typeface="Palatino Linotype" pitchFamily="18" charset="0"/>
              </a:rPr>
              <a:t>569 </a:t>
            </a:r>
            <a:r>
              <a:rPr lang="en-US" sz="1890" b="1" dirty="0">
                <a:solidFill>
                  <a:srgbClr val="FF0000"/>
                </a:solidFill>
                <a:latin typeface="Palatino Linotype" pitchFamily="18" charset="0"/>
              </a:rPr>
              <a:t>**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320091" y="1880611"/>
            <a:ext cx="956642" cy="383182"/>
          </a:xfrm>
          <a:prstGeom prst="rect">
            <a:avLst/>
          </a:prstGeom>
          <a:ln w="19050">
            <a:noFill/>
            <a:prstDash val="dash"/>
          </a:ln>
        </p:spPr>
        <p:txBody>
          <a:bodyPr wrap="square">
            <a:spAutoFit/>
          </a:bodyPr>
          <a:lstStyle/>
          <a:p>
            <a:pPr marL="0" lvl="1" indent="-480060" algn="ctr"/>
            <a:r>
              <a:rPr lang="en-US" sz="1890" b="1" dirty="0" smtClean="0">
                <a:solidFill>
                  <a:srgbClr val="FF0000"/>
                </a:solidFill>
                <a:latin typeface="Palatino Linotype" pitchFamily="18" charset="0"/>
              </a:rPr>
              <a:t>0,</a:t>
            </a:r>
            <a:r>
              <a:rPr lang="id-ID" sz="1890" b="1" dirty="0" smtClean="0">
                <a:solidFill>
                  <a:srgbClr val="FF0000"/>
                </a:solidFill>
                <a:latin typeface="Palatino Linotype" pitchFamily="18" charset="0"/>
              </a:rPr>
              <a:t>158 </a:t>
            </a:r>
            <a:endParaRPr lang="en-US" sz="1890" b="1" dirty="0">
              <a:solidFill>
                <a:srgbClr val="FF0000"/>
              </a:solidFill>
              <a:latin typeface="Palatino Linotyp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67984" y="3992317"/>
            <a:ext cx="960120" cy="383182"/>
          </a:xfrm>
          <a:prstGeom prst="rect">
            <a:avLst/>
          </a:prstGeom>
          <a:ln w="19050">
            <a:noFill/>
            <a:prstDash val="dash"/>
          </a:ln>
        </p:spPr>
        <p:txBody>
          <a:bodyPr wrap="square">
            <a:spAutoFit/>
          </a:bodyPr>
          <a:lstStyle/>
          <a:p>
            <a:pPr marL="0" lvl="1" indent="-480060" algn="ctr"/>
            <a:r>
              <a:rPr lang="en-US" sz="1890" b="1" dirty="0" smtClean="0">
                <a:solidFill>
                  <a:srgbClr val="FF0000"/>
                </a:solidFill>
                <a:latin typeface="Palatino Linotype" pitchFamily="18" charset="0"/>
              </a:rPr>
              <a:t>0,</a:t>
            </a:r>
            <a:r>
              <a:rPr lang="id-ID" sz="1890" b="1" dirty="0" smtClean="0">
                <a:solidFill>
                  <a:srgbClr val="FF0000"/>
                </a:solidFill>
                <a:latin typeface="Palatino Linotype" pitchFamily="18" charset="0"/>
              </a:rPr>
              <a:t>186 </a:t>
            </a:r>
            <a:endParaRPr lang="en-US" sz="1890" b="1" dirty="0">
              <a:solidFill>
                <a:srgbClr val="FF0000"/>
              </a:solidFill>
              <a:latin typeface="Palatino Linotype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29044" y="5330949"/>
            <a:ext cx="10207575" cy="1631216"/>
          </a:xfrm>
          <a:prstGeom prst="rect">
            <a:avLst/>
          </a:prstGeom>
          <a:ln w="19050">
            <a:noFill/>
            <a:prstDash val="dash"/>
          </a:ln>
        </p:spPr>
        <p:txBody>
          <a:bodyPr wrap="square">
            <a:spAutoFit/>
          </a:bodyPr>
          <a:lstStyle/>
          <a:p>
            <a:pPr marL="0" lvl="1" indent="-480060"/>
            <a:r>
              <a:rPr lang="en-US" sz="2000" b="1" u="sng" dirty="0">
                <a:solidFill>
                  <a:srgbClr val="FF0000"/>
                </a:solidFill>
                <a:latin typeface="Palatino Linotype" pitchFamily="18" charset="0"/>
              </a:rPr>
              <a:t>Indirect </a:t>
            </a:r>
            <a:r>
              <a:rPr lang="en-US" sz="2000" b="1" u="sng" dirty="0" smtClean="0">
                <a:solidFill>
                  <a:srgbClr val="FF0000"/>
                </a:solidFill>
                <a:latin typeface="Palatino Linotype" pitchFamily="18" charset="0"/>
              </a:rPr>
              <a:t>Effect</a:t>
            </a:r>
            <a:endParaRPr lang="id-ID" sz="2000" b="1" u="sng" dirty="0" smtClean="0">
              <a:solidFill>
                <a:srgbClr val="FF0000"/>
              </a:solidFill>
              <a:latin typeface="Palatino Linotype" pitchFamily="18" charset="0"/>
            </a:endParaRPr>
          </a:p>
          <a:p>
            <a:pPr marL="0" lvl="1" indent="-480060"/>
            <a:endParaRPr lang="en-US" sz="2000" b="1" u="sng" dirty="0">
              <a:solidFill>
                <a:srgbClr val="FF0000"/>
              </a:solidFill>
              <a:latin typeface="Palatino Linotype" pitchFamily="18" charset="0"/>
            </a:endParaRPr>
          </a:p>
          <a:p>
            <a:pPr marL="0" lvl="1" indent="-480060"/>
            <a:r>
              <a:rPr lang="en-US" sz="2000" dirty="0" err="1">
                <a:solidFill>
                  <a:srgbClr val="FF0000"/>
                </a:solidFill>
                <a:latin typeface="Palatino Linotype" pitchFamily="18" charset="0"/>
              </a:rPr>
              <a:t>Pengaruh</a:t>
            </a:r>
            <a:r>
              <a:rPr lang="en-US" sz="2000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id-ID" sz="2000" dirty="0" smtClean="0">
                <a:solidFill>
                  <a:srgbClr val="FF0000"/>
                </a:solidFill>
                <a:latin typeface="Palatino Linotype" pitchFamily="18" charset="0"/>
              </a:rPr>
              <a:t>Perencanaan</a:t>
            </a:r>
            <a:r>
              <a:rPr lang="en-US" sz="2000" dirty="0" smtClean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Palatino Linotype" pitchFamily="18" charset="0"/>
              </a:rPr>
              <a:t>terhadap</a:t>
            </a:r>
            <a:r>
              <a:rPr lang="en-US" sz="2000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id-ID" sz="2000" dirty="0" smtClean="0">
                <a:solidFill>
                  <a:srgbClr val="FF0000"/>
                </a:solidFill>
                <a:latin typeface="Palatino Linotype" pitchFamily="18" charset="0"/>
              </a:rPr>
              <a:t>Distribusi</a:t>
            </a:r>
            <a:r>
              <a:rPr lang="en-US" sz="2000" dirty="0" smtClean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Palatino Linotype" pitchFamily="18" charset="0"/>
              </a:rPr>
              <a:t>melalui</a:t>
            </a:r>
            <a:r>
              <a:rPr lang="en-US" sz="2000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id-ID" sz="2000" dirty="0" smtClean="0">
                <a:solidFill>
                  <a:srgbClr val="FF0000"/>
                </a:solidFill>
                <a:latin typeface="Palatino Linotype" pitchFamily="18" charset="0"/>
              </a:rPr>
              <a:t>Kualitas</a:t>
            </a:r>
            <a:r>
              <a:rPr lang="en-US" sz="2000" dirty="0" smtClean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Palatino Linotype" pitchFamily="18" charset="0"/>
              </a:rPr>
              <a:t>adalah</a:t>
            </a:r>
            <a:r>
              <a:rPr lang="en-US" sz="2000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id-ID" sz="2000" dirty="0" smtClean="0">
                <a:solidFill>
                  <a:srgbClr val="FF0000"/>
                </a:solidFill>
                <a:latin typeface="Palatino Linotype" pitchFamily="18" charset="0"/>
              </a:rPr>
              <a:t>0,466 </a:t>
            </a:r>
            <a:r>
              <a:rPr lang="en-US" sz="2000" dirty="0" smtClean="0">
                <a:solidFill>
                  <a:srgbClr val="FF0000"/>
                </a:solidFill>
                <a:latin typeface="Palatino Linotype" pitchFamily="18" charset="0"/>
              </a:rPr>
              <a:t>x 0,</a:t>
            </a:r>
            <a:r>
              <a:rPr lang="id-ID" sz="2000" dirty="0" smtClean="0">
                <a:solidFill>
                  <a:srgbClr val="FF0000"/>
                </a:solidFill>
                <a:latin typeface="Palatino Linotype" pitchFamily="18" charset="0"/>
              </a:rPr>
              <a:t>674</a:t>
            </a:r>
            <a:r>
              <a:rPr lang="en-US" sz="2000" dirty="0" smtClean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Palatino Linotype" pitchFamily="18" charset="0"/>
              </a:rPr>
              <a:t>= </a:t>
            </a:r>
            <a:r>
              <a:rPr lang="en-US" sz="2000" dirty="0" smtClean="0">
                <a:solidFill>
                  <a:srgbClr val="FF0000"/>
                </a:solidFill>
                <a:latin typeface="Palatino Linotype" pitchFamily="18" charset="0"/>
              </a:rPr>
              <a:t>0,</a:t>
            </a:r>
            <a:r>
              <a:rPr lang="id-ID" sz="2000" dirty="0" smtClean="0">
                <a:solidFill>
                  <a:srgbClr val="FF0000"/>
                </a:solidFill>
                <a:latin typeface="Palatino Linotype" pitchFamily="18" charset="0"/>
              </a:rPr>
              <a:t>314</a:t>
            </a:r>
            <a:endParaRPr lang="en-US" sz="2000" dirty="0">
              <a:solidFill>
                <a:srgbClr val="FF0000"/>
              </a:solidFill>
              <a:latin typeface="Palatino Linotype" pitchFamily="18" charset="0"/>
            </a:endParaRPr>
          </a:p>
          <a:p>
            <a:pPr marL="0" lvl="1" indent="-480060"/>
            <a:r>
              <a:rPr lang="en-US" sz="2000" dirty="0" err="1">
                <a:solidFill>
                  <a:srgbClr val="FF0000"/>
                </a:solidFill>
                <a:latin typeface="Palatino Linotype" pitchFamily="18" charset="0"/>
              </a:rPr>
              <a:t>Pengaruh</a:t>
            </a:r>
            <a:r>
              <a:rPr lang="en-US" sz="2000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id-ID" sz="2000" dirty="0" smtClean="0">
                <a:solidFill>
                  <a:srgbClr val="FF0000"/>
                </a:solidFill>
                <a:latin typeface="Palatino Linotype" pitchFamily="18" charset="0"/>
              </a:rPr>
              <a:t>Pengendalian</a:t>
            </a:r>
            <a:r>
              <a:rPr lang="en-US" sz="2000" dirty="0" smtClean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Palatino Linotype" pitchFamily="18" charset="0"/>
              </a:rPr>
              <a:t>terhadap</a:t>
            </a:r>
            <a:r>
              <a:rPr lang="en-US" sz="2000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id-ID" sz="2000" dirty="0">
                <a:solidFill>
                  <a:srgbClr val="FF0000"/>
                </a:solidFill>
                <a:latin typeface="Palatino Linotype" pitchFamily="18" charset="0"/>
              </a:rPr>
              <a:t>Distribusi</a:t>
            </a:r>
            <a:r>
              <a:rPr lang="en-US" sz="2000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Palatino Linotype" pitchFamily="18" charset="0"/>
              </a:rPr>
              <a:t>melalui</a:t>
            </a:r>
            <a:r>
              <a:rPr lang="en-US" sz="2000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id-ID" sz="2000" dirty="0">
                <a:solidFill>
                  <a:srgbClr val="FF0000"/>
                </a:solidFill>
                <a:latin typeface="Palatino Linotype" pitchFamily="18" charset="0"/>
              </a:rPr>
              <a:t>Kualitas</a:t>
            </a:r>
            <a:r>
              <a:rPr lang="en-US" sz="2000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Palatino Linotype" pitchFamily="18" charset="0"/>
              </a:rPr>
              <a:t>adalah</a:t>
            </a:r>
            <a:r>
              <a:rPr lang="en-US" sz="2000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id-ID" sz="2000" dirty="0" smtClean="0">
                <a:solidFill>
                  <a:srgbClr val="FF0000"/>
                </a:solidFill>
                <a:latin typeface="Palatino Linotype" pitchFamily="18" charset="0"/>
              </a:rPr>
              <a:t>0,569 </a:t>
            </a:r>
            <a:r>
              <a:rPr lang="en-US" sz="2000" dirty="0">
                <a:solidFill>
                  <a:srgbClr val="FF0000"/>
                </a:solidFill>
                <a:latin typeface="Palatino Linotype" pitchFamily="18" charset="0"/>
              </a:rPr>
              <a:t>x 0,</a:t>
            </a:r>
            <a:r>
              <a:rPr lang="id-ID" sz="2000" dirty="0">
                <a:solidFill>
                  <a:srgbClr val="FF0000"/>
                </a:solidFill>
                <a:latin typeface="Palatino Linotype" pitchFamily="18" charset="0"/>
              </a:rPr>
              <a:t>674</a:t>
            </a:r>
            <a:r>
              <a:rPr lang="en-US" sz="2000" dirty="0">
                <a:solidFill>
                  <a:srgbClr val="FF0000"/>
                </a:solidFill>
                <a:latin typeface="Palatino Linotype" pitchFamily="18" charset="0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Palatino Linotype" pitchFamily="18" charset="0"/>
              </a:rPr>
              <a:t>0,</a:t>
            </a:r>
            <a:r>
              <a:rPr lang="id-ID" sz="2000" dirty="0" smtClean="0">
                <a:solidFill>
                  <a:srgbClr val="FF0000"/>
                </a:solidFill>
                <a:latin typeface="Palatino Linotype" pitchFamily="18" charset="0"/>
              </a:rPr>
              <a:t>384</a:t>
            </a:r>
            <a:endParaRPr lang="en-US" sz="2000" dirty="0">
              <a:solidFill>
                <a:srgbClr val="FF0000"/>
              </a:solidFill>
              <a:latin typeface="Palatino Linotype" pitchFamily="18" charset="0"/>
            </a:endParaRPr>
          </a:p>
          <a:p>
            <a:pPr marL="0" lvl="1" indent="-480060"/>
            <a:endParaRPr lang="en-US" sz="2000" b="1" dirty="0">
              <a:solidFill>
                <a:srgbClr val="FF0000"/>
              </a:solidFill>
              <a:latin typeface="Palatino Linotype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12617" y="1337762"/>
            <a:ext cx="2400300" cy="609398"/>
          </a:xfrm>
          <a:prstGeom prst="rect">
            <a:avLst/>
          </a:prstGeom>
          <a:ln w="19050">
            <a:noFill/>
            <a:prstDash val="dash"/>
          </a:ln>
        </p:spPr>
        <p:txBody>
          <a:bodyPr wrap="square">
            <a:spAutoFit/>
          </a:bodyPr>
          <a:lstStyle/>
          <a:p>
            <a:pPr marL="0" lvl="1" indent="-480060"/>
            <a:r>
              <a:rPr lang="en-US" sz="1680" dirty="0" err="1">
                <a:solidFill>
                  <a:srgbClr val="FF0000"/>
                </a:solidFill>
                <a:latin typeface="Palatino Linotype" pitchFamily="18" charset="0"/>
              </a:rPr>
              <a:t>Ket</a:t>
            </a:r>
            <a:r>
              <a:rPr lang="en-US" sz="1680" dirty="0">
                <a:solidFill>
                  <a:srgbClr val="FF0000"/>
                </a:solidFill>
                <a:latin typeface="Palatino Linotype" pitchFamily="18" charset="0"/>
              </a:rPr>
              <a:t>:</a:t>
            </a:r>
          </a:p>
          <a:p>
            <a:pPr marL="0" lvl="1" indent="-480060"/>
            <a:r>
              <a:rPr lang="en-US" sz="1680" dirty="0" smtClean="0">
                <a:solidFill>
                  <a:srgbClr val="FF0000"/>
                </a:solidFill>
                <a:latin typeface="Palatino Linotype" pitchFamily="18" charset="0"/>
              </a:rPr>
              <a:t>** </a:t>
            </a:r>
            <a:r>
              <a:rPr lang="en-US" sz="1680" dirty="0" err="1">
                <a:solidFill>
                  <a:srgbClr val="FF0000"/>
                </a:solidFill>
                <a:latin typeface="Palatino Linotype" pitchFamily="18" charset="0"/>
              </a:rPr>
              <a:t>Signifikan</a:t>
            </a:r>
            <a:r>
              <a:rPr lang="en-US" sz="1680" dirty="0">
                <a:solidFill>
                  <a:srgbClr val="FF0000"/>
                </a:solidFill>
                <a:latin typeface="Palatino Linotype" pitchFamily="18" charset="0"/>
              </a:rPr>
              <a:t> pd </a:t>
            </a:r>
            <a:r>
              <a:rPr lang="el-GR" sz="1680" dirty="0">
                <a:solidFill>
                  <a:srgbClr val="FF0000"/>
                </a:solidFill>
                <a:latin typeface="Palatino Linotype" pitchFamily="18" charset="0"/>
              </a:rPr>
              <a:t>α</a:t>
            </a:r>
            <a:r>
              <a:rPr lang="en-US" sz="1680" dirty="0">
                <a:solidFill>
                  <a:srgbClr val="FF0000"/>
                </a:solidFill>
                <a:latin typeface="Palatino Linotype" pitchFamily="18" charset="0"/>
              </a:rPr>
              <a:t>=1%</a:t>
            </a:r>
          </a:p>
        </p:txBody>
      </p:sp>
      <p:cxnSp>
        <p:nvCxnSpPr>
          <p:cNvPr id="56" name="Straight Arrow Connector 55"/>
          <p:cNvCxnSpPr>
            <a:stCxn id="14" idx="6"/>
            <a:endCxn id="20" idx="2"/>
          </p:cNvCxnSpPr>
          <p:nvPr/>
        </p:nvCxnSpPr>
        <p:spPr>
          <a:xfrm flipV="1">
            <a:off x="6561574" y="3051062"/>
            <a:ext cx="1714202" cy="247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18092" y="2689162"/>
            <a:ext cx="1015778" cy="383182"/>
          </a:xfrm>
          <a:prstGeom prst="rect">
            <a:avLst/>
          </a:prstGeom>
          <a:ln w="19050">
            <a:noFill/>
            <a:prstDash val="dash"/>
          </a:ln>
        </p:spPr>
        <p:txBody>
          <a:bodyPr wrap="square">
            <a:spAutoFit/>
          </a:bodyPr>
          <a:lstStyle/>
          <a:p>
            <a:pPr marL="0" lvl="1" indent="-480060" algn="ctr"/>
            <a:r>
              <a:rPr lang="en-US" sz="1890" b="1" dirty="0" smtClean="0">
                <a:solidFill>
                  <a:srgbClr val="FF0000"/>
                </a:solidFill>
                <a:latin typeface="Palatino Linotype" pitchFamily="18" charset="0"/>
              </a:rPr>
              <a:t>0,</a:t>
            </a:r>
            <a:r>
              <a:rPr lang="id-ID" sz="1890" b="1" dirty="0" smtClean="0">
                <a:solidFill>
                  <a:srgbClr val="FF0000"/>
                </a:solidFill>
                <a:latin typeface="Palatino Linotype" pitchFamily="18" charset="0"/>
              </a:rPr>
              <a:t>674</a:t>
            </a:r>
            <a:r>
              <a:rPr lang="en-US" sz="1890" b="1" dirty="0" smtClean="0">
                <a:solidFill>
                  <a:srgbClr val="FF0000"/>
                </a:solidFill>
                <a:latin typeface="Palatino Linotype" pitchFamily="18" charset="0"/>
              </a:rPr>
              <a:t>**</a:t>
            </a:r>
            <a:r>
              <a:rPr lang="id-ID" sz="1890" b="1" dirty="0" smtClean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endParaRPr lang="en-US" sz="1890" b="1" dirty="0">
              <a:solidFill>
                <a:srgbClr val="FF0000"/>
              </a:solidFill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88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9" grpId="0" animBg="1"/>
      <p:bldP spid="20" grpId="0" animBg="1"/>
      <p:bldP spid="36" grpId="0"/>
      <p:bldP spid="37" grpId="0"/>
      <p:bldP spid="38" grpId="0"/>
      <p:bldP spid="39" grpId="0"/>
      <p:bldP spid="40" grpId="0"/>
      <p:bldP spid="21" grpId="0"/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74377" y="1129553"/>
            <a:ext cx="9677400" cy="4316506"/>
            <a:chOff x="1940553" y="1761530"/>
            <a:chExt cx="8420667" cy="3749946"/>
          </a:xfrm>
        </p:grpSpPr>
        <p:sp>
          <p:nvSpPr>
            <p:cNvPr id="16" name="Freeform 15"/>
            <p:cNvSpPr/>
            <p:nvPr/>
          </p:nvSpPr>
          <p:spPr>
            <a:xfrm>
              <a:off x="1940553" y="1761530"/>
              <a:ext cx="763331" cy="1090474"/>
            </a:xfrm>
            <a:custGeom>
              <a:avLst/>
              <a:gdLst>
                <a:gd name="connsiteX0" fmla="*/ 0 w 1090473"/>
                <a:gd name="connsiteY0" fmla="*/ 0 h 763331"/>
                <a:gd name="connsiteX1" fmla="*/ 708808 w 1090473"/>
                <a:gd name="connsiteY1" fmla="*/ 0 h 763331"/>
                <a:gd name="connsiteX2" fmla="*/ 1090473 w 1090473"/>
                <a:gd name="connsiteY2" fmla="*/ 381666 h 763331"/>
                <a:gd name="connsiteX3" fmla="*/ 708808 w 1090473"/>
                <a:gd name="connsiteY3" fmla="*/ 763331 h 763331"/>
                <a:gd name="connsiteX4" fmla="*/ 0 w 1090473"/>
                <a:gd name="connsiteY4" fmla="*/ 763331 h 763331"/>
                <a:gd name="connsiteX5" fmla="*/ 381666 w 1090473"/>
                <a:gd name="connsiteY5" fmla="*/ 381666 h 763331"/>
                <a:gd name="connsiteX6" fmla="*/ 0 w 1090473"/>
                <a:gd name="connsiteY6" fmla="*/ 0 h 76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0473" h="763331">
                  <a:moveTo>
                    <a:pt x="1090472" y="0"/>
                  </a:moveTo>
                  <a:lnTo>
                    <a:pt x="1090472" y="496166"/>
                  </a:lnTo>
                  <a:lnTo>
                    <a:pt x="545236" y="763331"/>
                  </a:lnTo>
                  <a:lnTo>
                    <a:pt x="1" y="496166"/>
                  </a:lnTo>
                  <a:lnTo>
                    <a:pt x="1" y="0"/>
                  </a:lnTo>
                  <a:lnTo>
                    <a:pt x="545236" y="267166"/>
                  </a:lnTo>
                  <a:lnTo>
                    <a:pt x="1090472" y="0"/>
                  </a:lnTo>
                  <a:close/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81" tIns="399447" rIns="17779" bIns="399445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2800" dirty="0">
                  <a:latin typeface="Agency FB" pitchFamily="34" charset="0"/>
                </a:rPr>
                <a:t>4</a:t>
              </a:r>
              <a:endParaRPr lang="en-US" sz="2800" kern="1200" dirty="0">
                <a:latin typeface="Agency FB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2703882" y="1761532"/>
              <a:ext cx="7657338" cy="3749944"/>
            </a:xfrm>
            <a:custGeom>
              <a:avLst/>
              <a:gdLst>
                <a:gd name="connsiteX0" fmla="*/ 118199 w 709180"/>
                <a:gd name="connsiteY0" fmla="*/ 0 h 7657337"/>
                <a:gd name="connsiteX1" fmla="*/ 590981 w 709180"/>
                <a:gd name="connsiteY1" fmla="*/ 0 h 7657337"/>
                <a:gd name="connsiteX2" fmla="*/ 709180 w 709180"/>
                <a:gd name="connsiteY2" fmla="*/ 118199 h 7657337"/>
                <a:gd name="connsiteX3" fmla="*/ 709180 w 709180"/>
                <a:gd name="connsiteY3" fmla="*/ 7657337 h 7657337"/>
                <a:gd name="connsiteX4" fmla="*/ 709180 w 709180"/>
                <a:gd name="connsiteY4" fmla="*/ 7657337 h 7657337"/>
                <a:gd name="connsiteX5" fmla="*/ 0 w 709180"/>
                <a:gd name="connsiteY5" fmla="*/ 7657337 h 7657337"/>
                <a:gd name="connsiteX6" fmla="*/ 0 w 709180"/>
                <a:gd name="connsiteY6" fmla="*/ 7657337 h 7657337"/>
                <a:gd name="connsiteX7" fmla="*/ 0 w 709180"/>
                <a:gd name="connsiteY7" fmla="*/ 118199 h 7657337"/>
                <a:gd name="connsiteX8" fmla="*/ 118199 w 709180"/>
                <a:gd name="connsiteY8" fmla="*/ 0 h 765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9180" h="7657337">
                  <a:moveTo>
                    <a:pt x="709180" y="1276252"/>
                  </a:moveTo>
                  <a:lnTo>
                    <a:pt x="709180" y="6381085"/>
                  </a:lnTo>
                  <a:cubicBezTo>
                    <a:pt x="709180" y="7085942"/>
                    <a:pt x="704279" y="7657332"/>
                    <a:pt x="698233" y="7657332"/>
                  </a:cubicBezTo>
                  <a:lnTo>
                    <a:pt x="0" y="7657332"/>
                  </a:lnTo>
                  <a:lnTo>
                    <a:pt x="0" y="7657332"/>
                  </a:lnTo>
                  <a:lnTo>
                    <a:pt x="0" y="5"/>
                  </a:lnTo>
                  <a:lnTo>
                    <a:pt x="0" y="5"/>
                  </a:lnTo>
                  <a:lnTo>
                    <a:pt x="698233" y="5"/>
                  </a:lnTo>
                  <a:cubicBezTo>
                    <a:pt x="704279" y="5"/>
                    <a:pt x="709180" y="571395"/>
                    <a:pt x="709180" y="1276252"/>
                  </a:cubicBezTo>
                  <a:close/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9" tIns="49859" rIns="49859" bIns="49860" numCol="1" spcCol="1270" anchor="ctr" anchorCtr="0">
              <a:noAutofit/>
            </a:bodyPr>
            <a:lstStyle/>
            <a:p>
              <a:pPr marL="228600" lvl="1" indent="-228600" defTabSz="106680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fi-FI" altLang="zh-CN" sz="2600" b="1" dirty="0">
                  <a:solidFill>
                    <a:srgbClr val="000099"/>
                  </a:solidFill>
                  <a:ea typeface="SimSun" panose="02010600030101010101" pitchFamily="2" charset="-122"/>
                </a:rPr>
                <a:t>Pemilihan </a:t>
              </a:r>
              <a:r>
                <a:rPr lang="sv-SE" altLang="zh-CN" sz="2600" b="1" dirty="0">
                  <a:solidFill>
                    <a:srgbClr val="000099"/>
                  </a:solidFill>
                  <a:ea typeface="SimSun" panose="02010600030101010101" pitchFamily="2" charset="-122"/>
                </a:rPr>
                <a:t>matriks</a:t>
              </a:r>
              <a:r>
                <a:rPr lang="fi-FI" altLang="zh-CN" sz="2600" b="1" dirty="0">
                  <a:solidFill>
                    <a:srgbClr val="000099"/>
                  </a:solidFill>
                  <a:ea typeface="SimSun" panose="02010600030101010101" pitchFamily="2" charset="-122"/>
                </a:rPr>
                <a:t> input dan estimasi </a:t>
              </a:r>
              <a:r>
                <a:rPr lang="fi-FI" altLang="zh-CN" sz="2600" b="1" dirty="0" smtClean="0">
                  <a:solidFill>
                    <a:srgbClr val="000099"/>
                  </a:solidFill>
                  <a:ea typeface="SimSun" panose="02010600030101010101" pitchFamily="2" charset="-122"/>
                </a:rPr>
                <a:t>model</a:t>
              </a:r>
              <a:endParaRPr lang="id-ID" altLang="zh-CN" sz="2600" b="1" dirty="0" smtClean="0">
                <a:solidFill>
                  <a:srgbClr val="000099"/>
                </a:solidFill>
                <a:ea typeface="SimSun" panose="02010600030101010101" pitchFamily="2" charset="-122"/>
              </a:endParaRPr>
            </a:p>
            <a:p>
              <a:pPr marL="685800" lvl="2" indent="-228600" defTabSz="106680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fi-FI" sz="2200" dirty="0"/>
                <a:t>Matriks input data yang digunakan adalah matriks varian/kovarian atau matriks </a:t>
              </a:r>
              <a:r>
                <a:rPr lang="fi-FI" sz="2200" dirty="0" smtClean="0"/>
                <a:t>korelasi</a:t>
              </a:r>
              <a:endParaRPr lang="id-ID" sz="2200" dirty="0" smtClean="0"/>
            </a:p>
            <a:p>
              <a:pPr marL="685800" lvl="2" indent="-228600" defTabSz="106680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fi-FI" altLang="zh-CN" sz="2200" dirty="0">
                  <a:ea typeface="SimSun" panose="02010600030101010101" pitchFamily="2" charset="-122"/>
                </a:rPr>
                <a:t>Ukuran sampel, Hair, et al. (1996) menemukan bahwa ukuran sampel yang sesuai untuk SEM adalah </a:t>
              </a:r>
              <a:r>
                <a:rPr lang="fi-FI" altLang="zh-CN" sz="2200" dirty="0" smtClean="0">
                  <a:ea typeface="SimSun" panose="02010600030101010101" pitchFamily="2" charset="-122"/>
                </a:rPr>
                <a:t>100-200</a:t>
              </a:r>
              <a:endParaRPr lang="id-ID" altLang="zh-CN" sz="2200" dirty="0" smtClean="0">
                <a:ea typeface="SimSun" panose="02010600030101010101" pitchFamily="2" charset="-122"/>
              </a:endParaRPr>
            </a:p>
            <a:p>
              <a:pPr marL="685800" lvl="2" indent="-228600" defTabSz="106680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altLang="zh-CN" sz="2200" dirty="0" err="1">
                  <a:ea typeface="SimSun" panose="02010600030101010101" pitchFamily="2" charset="-122"/>
                </a:rPr>
                <a:t>Estimasi</a:t>
              </a:r>
              <a:r>
                <a:rPr lang="en-US" altLang="zh-CN" sz="2200" dirty="0">
                  <a:ea typeface="SimSun" panose="02010600030101010101" pitchFamily="2" charset="-122"/>
                </a:rPr>
                <a:t> model, yang </a:t>
              </a:r>
              <a:r>
                <a:rPr lang="en-US" altLang="zh-CN" sz="2200" dirty="0" err="1">
                  <a:ea typeface="SimSun" panose="02010600030101010101" pitchFamily="2" charset="-122"/>
                </a:rPr>
                <a:t>tersedia</a:t>
              </a:r>
              <a:r>
                <a:rPr lang="en-US" altLang="zh-CN" sz="2200" dirty="0">
                  <a:ea typeface="SimSun" panose="02010600030101010101" pitchFamily="2" charset="-122"/>
                </a:rPr>
                <a:t> </a:t>
              </a:r>
              <a:r>
                <a:rPr lang="en-US" altLang="zh-CN" sz="2200" dirty="0" err="1">
                  <a:ea typeface="SimSun" panose="02010600030101010101" pitchFamily="2" charset="-122"/>
                </a:rPr>
                <a:t>dalam</a:t>
              </a:r>
              <a:r>
                <a:rPr lang="en-US" altLang="zh-CN" sz="2200" dirty="0">
                  <a:ea typeface="SimSun" panose="02010600030101010101" pitchFamily="2" charset="-122"/>
                </a:rPr>
                <a:t> program AMOS </a:t>
              </a:r>
              <a:r>
                <a:rPr lang="en-US" altLang="zh-CN" sz="2200" dirty="0" err="1">
                  <a:ea typeface="SimSun" panose="02010600030101010101" pitchFamily="2" charset="-122"/>
                </a:rPr>
                <a:t>adalah</a:t>
              </a:r>
              <a:r>
                <a:rPr lang="en-US" altLang="zh-CN" sz="2200" dirty="0">
                  <a:ea typeface="SimSun" panose="02010600030101010101" pitchFamily="2" charset="-122"/>
                </a:rPr>
                <a:t> </a:t>
              </a:r>
              <a:r>
                <a:rPr lang="en-US" altLang="zh-CN" sz="2200" dirty="0" err="1">
                  <a:ea typeface="SimSun" panose="02010600030101010101" pitchFamily="2" charset="-122"/>
                </a:rPr>
                <a:t>tehnik.</a:t>
              </a:r>
              <a:r>
                <a:rPr lang="en-US" altLang="zh-CN" sz="2200" i="1" dirty="0" err="1">
                  <a:ea typeface="SimSun" panose="02010600030101010101" pitchFamily="2" charset="-122"/>
                </a:rPr>
                <a:t>Maximum</a:t>
              </a:r>
              <a:r>
                <a:rPr lang="en-US" altLang="zh-CN" sz="2200" i="1" dirty="0">
                  <a:ea typeface="SimSun" panose="02010600030101010101" pitchFamily="2" charset="-122"/>
                </a:rPr>
                <a:t> </a:t>
              </a:r>
              <a:r>
                <a:rPr lang="en-US" altLang="zh-CN" sz="2200" i="1" dirty="0" err="1">
                  <a:ea typeface="SimSun" panose="02010600030101010101" pitchFamily="2" charset="-122"/>
                </a:rPr>
                <a:t>Likehood</a:t>
              </a:r>
              <a:r>
                <a:rPr lang="en-US" altLang="zh-CN" sz="2200" i="1" dirty="0">
                  <a:ea typeface="SimSun" panose="02010600030101010101" pitchFamily="2" charset="-122"/>
                </a:rPr>
                <a:t> Estimation  Method, Generalized Least Square Estimation  Method, </a:t>
              </a:r>
              <a:r>
                <a:rPr lang="en-US" altLang="zh-CN" sz="2200" i="1" dirty="0" err="1">
                  <a:ea typeface="SimSun" panose="02010600030101010101" pitchFamily="2" charset="-122"/>
                </a:rPr>
                <a:t>Unweighted</a:t>
              </a:r>
              <a:r>
                <a:rPr lang="en-US" altLang="zh-CN" sz="2200" i="1" dirty="0">
                  <a:ea typeface="SimSun" panose="02010600030101010101" pitchFamily="2" charset="-122"/>
                </a:rPr>
                <a:t> Least Square Estimation (ULS), Scale Free Least Square Estimation (SLS) </a:t>
              </a:r>
              <a:r>
                <a:rPr lang="en-US" altLang="zh-CN" sz="2200" i="1" dirty="0" err="1">
                  <a:ea typeface="SimSun" panose="02010600030101010101" pitchFamily="2" charset="-122"/>
                </a:rPr>
                <a:t>dan</a:t>
              </a:r>
              <a:r>
                <a:rPr lang="en-US" altLang="zh-CN" sz="2200" i="1" dirty="0">
                  <a:ea typeface="SimSun" panose="02010600030101010101" pitchFamily="2" charset="-122"/>
                </a:rPr>
                <a:t> Asymptotically Distribution-Free Estimation (SLS)</a:t>
              </a:r>
              <a:endParaRPr lang="en-US" sz="2200" i="1" kern="1200" baseline="-25000" dirty="0">
                <a:latin typeface="Agency FB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98177" y="5598459"/>
            <a:ext cx="9753600" cy="1328000"/>
            <a:chOff x="2048575" y="1879924"/>
            <a:chExt cx="8420667" cy="1328000"/>
          </a:xfrm>
        </p:grpSpPr>
        <p:sp>
          <p:nvSpPr>
            <p:cNvPr id="19" name="Freeform 18"/>
            <p:cNvSpPr/>
            <p:nvPr/>
          </p:nvSpPr>
          <p:spPr>
            <a:xfrm>
              <a:off x="2048575" y="1879924"/>
              <a:ext cx="823152" cy="1328000"/>
            </a:xfrm>
            <a:custGeom>
              <a:avLst/>
              <a:gdLst>
                <a:gd name="connsiteX0" fmla="*/ 0 w 1327999"/>
                <a:gd name="connsiteY0" fmla="*/ 0 h 929599"/>
                <a:gd name="connsiteX1" fmla="*/ 863200 w 1327999"/>
                <a:gd name="connsiteY1" fmla="*/ 0 h 929599"/>
                <a:gd name="connsiteX2" fmla="*/ 1327999 w 1327999"/>
                <a:gd name="connsiteY2" fmla="*/ 464800 h 929599"/>
                <a:gd name="connsiteX3" fmla="*/ 863200 w 1327999"/>
                <a:gd name="connsiteY3" fmla="*/ 929599 h 929599"/>
                <a:gd name="connsiteX4" fmla="*/ 0 w 1327999"/>
                <a:gd name="connsiteY4" fmla="*/ 929599 h 929599"/>
                <a:gd name="connsiteX5" fmla="*/ 464800 w 1327999"/>
                <a:gd name="connsiteY5" fmla="*/ 464800 h 929599"/>
                <a:gd name="connsiteX6" fmla="*/ 0 w 1327999"/>
                <a:gd name="connsiteY6" fmla="*/ 0 h 92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7999" h="929599">
                  <a:moveTo>
                    <a:pt x="1327999" y="0"/>
                  </a:moveTo>
                  <a:lnTo>
                    <a:pt x="1327999" y="604240"/>
                  </a:lnTo>
                  <a:lnTo>
                    <a:pt x="663999" y="929599"/>
                  </a:lnTo>
                  <a:lnTo>
                    <a:pt x="0" y="604240"/>
                  </a:lnTo>
                  <a:lnTo>
                    <a:pt x="0" y="0"/>
                  </a:lnTo>
                  <a:lnTo>
                    <a:pt x="663999" y="325360"/>
                  </a:lnTo>
                  <a:lnTo>
                    <a:pt x="1327999" y="0"/>
                  </a:lnTo>
                  <a:close/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81" tIns="482581" rIns="17779" bIns="482579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2800" dirty="0">
                  <a:latin typeface="Agency FB" pitchFamily="34" charset="0"/>
                </a:rPr>
                <a:t>5</a:t>
              </a:r>
              <a:endParaRPr lang="en-US" sz="2800" kern="1200" dirty="0">
                <a:latin typeface="Agency FB" pitchFamily="34" charset="0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2871727" y="1879926"/>
              <a:ext cx="7597515" cy="863653"/>
            </a:xfrm>
            <a:custGeom>
              <a:avLst/>
              <a:gdLst>
                <a:gd name="connsiteX0" fmla="*/ 143945 w 863653"/>
                <a:gd name="connsiteY0" fmla="*/ 0 h 7491069"/>
                <a:gd name="connsiteX1" fmla="*/ 719708 w 863653"/>
                <a:gd name="connsiteY1" fmla="*/ 0 h 7491069"/>
                <a:gd name="connsiteX2" fmla="*/ 863653 w 863653"/>
                <a:gd name="connsiteY2" fmla="*/ 143945 h 7491069"/>
                <a:gd name="connsiteX3" fmla="*/ 863653 w 863653"/>
                <a:gd name="connsiteY3" fmla="*/ 7491069 h 7491069"/>
                <a:gd name="connsiteX4" fmla="*/ 863653 w 863653"/>
                <a:gd name="connsiteY4" fmla="*/ 7491069 h 7491069"/>
                <a:gd name="connsiteX5" fmla="*/ 0 w 863653"/>
                <a:gd name="connsiteY5" fmla="*/ 7491069 h 7491069"/>
                <a:gd name="connsiteX6" fmla="*/ 0 w 863653"/>
                <a:gd name="connsiteY6" fmla="*/ 7491069 h 7491069"/>
                <a:gd name="connsiteX7" fmla="*/ 0 w 863653"/>
                <a:gd name="connsiteY7" fmla="*/ 143945 h 7491069"/>
                <a:gd name="connsiteX8" fmla="*/ 143945 w 863653"/>
                <a:gd name="connsiteY8" fmla="*/ 0 h 7491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3653" h="7491069">
                  <a:moveTo>
                    <a:pt x="863653" y="1248539"/>
                  </a:moveTo>
                  <a:lnTo>
                    <a:pt x="863653" y="6242530"/>
                  </a:lnTo>
                  <a:cubicBezTo>
                    <a:pt x="863653" y="6932080"/>
                    <a:pt x="856223" y="7491065"/>
                    <a:pt x="847057" y="7491065"/>
                  </a:cubicBezTo>
                  <a:lnTo>
                    <a:pt x="0" y="7491065"/>
                  </a:lnTo>
                  <a:lnTo>
                    <a:pt x="0" y="7491065"/>
                  </a:lnTo>
                  <a:lnTo>
                    <a:pt x="0" y="4"/>
                  </a:lnTo>
                  <a:lnTo>
                    <a:pt x="0" y="4"/>
                  </a:lnTo>
                  <a:lnTo>
                    <a:pt x="847057" y="4"/>
                  </a:lnTo>
                  <a:cubicBezTo>
                    <a:pt x="856223" y="4"/>
                    <a:pt x="863653" y="558989"/>
                    <a:pt x="863653" y="1248539"/>
                  </a:cubicBezTo>
                  <a:close/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57400" rIns="57400" bIns="57400" numCol="1" spcCol="1270" anchor="ctr" anchorCtr="0">
              <a:noAutofit/>
            </a:bodyPr>
            <a:lstStyle/>
            <a:p>
              <a:pPr marL="228600" lvl="1" indent="-228600" defTabSz="106680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fi-FI" altLang="zh-CN" sz="2600" b="1" dirty="0" smtClean="0">
                  <a:solidFill>
                    <a:srgbClr val="000099"/>
                  </a:solidFill>
                  <a:ea typeface="SimSun" panose="02010600030101010101" pitchFamily="2" charset="-122"/>
                </a:rPr>
                <a:t>M</a:t>
              </a:r>
              <a:r>
                <a:rPr lang="id-ID" altLang="zh-CN" sz="2600" b="1" dirty="0">
                  <a:solidFill>
                    <a:srgbClr val="000099"/>
                  </a:solidFill>
                  <a:ea typeface="SimSun" panose="02010600030101010101" pitchFamily="2" charset="-122"/>
                </a:rPr>
                <a:t>e</a:t>
              </a:r>
              <a:r>
                <a:rPr lang="fi-FI" altLang="zh-CN" sz="2600" b="1" dirty="0" smtClean="0">
                  <a:solidFill>
                    <a:srgbClr val="000099"/>
                  </a:solidFill>
                  <a:ea typeface="SimSun" panose="02010600030101010101" pitchFamily="2" charset="-122"/>
                </a:rPr>
                <a:t>nilai </a:t>
              </a:r>
              <a:r>
                <a:rPr lang="fi-FI" altLang="zh-CN" sz="2600" b="1" dirty="0">
                  <a:solidFill>
                    <a:srgbClr val="000099"/>
                  </a:solidFill>
                  <a:ea typeface="SimSun" panose="02010600030101010101" pitchFamily="2" charset="-122"/>
                </a:rPr>
                <a:t>problem identifikasi</a:t>
              </a:r>
              <a:endParaRPr lang="en-US" sz="2600" dirty="0">
                <a:latin typeface="Agency FB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996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2106" y="2528046"/>
            <a:ext cx="11137392" cy="1205197"/>
          </a:xfrm>
        </p:spPr>
        <p:txBody>
          <a:bodyPr/>
          <a:lstStyle/>
          <a:p>
            <a:pPr algn="ctr"/>
            <a:r>
              <a:rPr lang="id-ID" b="1" dirty="0" smtClean="0"/>
              <a:t>TERIMA KASIH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53752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97859" y="981635"/>
            <a:ext cx="9677400" cy="6078070"/>
            <a:chOff x="1940553" y="1761530"/>
            <a:chExt cx="8420667" cy="5091257"/>
          </a:xfrm>
        </p:grpSpPr>
        <p:sp>
          <p:nvSpPr>
            <p:cNvPr id="9" name="Freeform 8"/>
            <p:cNvSpPr/>
            <p:nvPr/>
          </p:nvSpPr>
          <p:spPr>
            <a:xfrm>
              <a:off x="1940553" y="1761530"/>
              <a:ext cx="763331" cy="1090474"/>
            </a:xfrm>
            <a:custGeom>
              <a:avLst/>
              <a:gdLst>
                <a:gd name="connsiteX0" fmla="*/ 0 w 1090473"/>
                <a:gd name="connsiteY0" fmla="*/ 0 h 763331"/>
                <a:gd name="connsiteX1" fmla="*/ 708808 w 1090473"/>
                <a:gd name="connsiteY1" fmla="*/ 0 h 763331"/>
                <a:gd name="connsiteX2" fmla="*/ 1090473 w 1090473"/>
                <a:gd name="connsiteY2" fmla="*/ 381666 h 763331"/>
                <a:gd name="connsiteX3" fmla="*/ 708808 w 1090473"/>
                <a:gd name="connsiteY3" fmla="*/ 763331 h 763331"/>
                <a:gd name="connsiteX4" fmla="*/ 0 w 1090473"/>
                <a:gd name="connsiteY4" fmla="*/ 763331 h 763331"/>
                <a:gd name="connsiteX5" fmla="*/ 381666 w 1090473"/>
                <a:gd name="connsiteY5" fmla="*/ 381666 h 763331"/>
                <a:gd name="connsiteX6" fmla="*/ 0 w 1090473"/>
                <a:gd name="connsiteY6" fmla="*/ 0 h 76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0473" h="763331">
                  <a:moveTo>
                    <a:pt x="1090472" y="0"/>
                  </a:moveTo>
                  <a:lnTo>
                    <a:pt x="1090472" y="496166"/>
                  </a:lnTo>
                  <a:lnTo>
                    <a:pt x="545236" y="763331"/>
                  </a:lnTo>
                  <a:lnTo>
                    <a:pt x="1" y="496166"/>
                  </a:lnTo>
                  <a:lnTo>
                    <a:pt x="1" y="0"/>
                  </a:lnTo>
                  <a:lnTo>
                    <a:pt x="545236" y="267166"/>
                  </a:lnTo>
                  <a:lnTo>
                    <a:pt x="1090472" y="0"/>
                  </a:lnTo>
                  <a:close/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81" tIns="399447" rIns="17779" bIns="399445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2800" dirty="0" smtClean="0">
                  <a:latin typeface="Agency FB" pitchFamily="34" charset="0"/>
                </a:rPr>
                <a:t>6</a:t>
              </a:r>
              <a:endParaRPr lang="en-US" sz="2800" kern="1200" dirty="0">
                <a:latin typeface="Agency FB" pitchFamily="34" charset="0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2703882" y="1761532"/>
              <a:ext cx="7657338" cy="5091255"/>
            </a:xfrm>
            <a:custGeom>
              <a:avLst/>
              <a:gdLst>
                <a:gd name="connsiteX0" fmla="*/ 118199 w 709180"/>
                <a:gd name="connsiteY0" fmla="*/ 0 h 7657337"/>
                <a:gd name="connsiteX1" fmla="*/ 590981 w 709180"/>
                <a:gd name="connsiteY1" fmla="*/ 0 h 7657337"/>
                <a:gd name="connsiteX2" fmla="*/ 709180 w 709180"/>
                <a:gd name="connsiteY2" fmla="*/ 118199 h 7657337"/>
                <a:gd name="connsiteX3" fmla="*/ 709180 w 709180"/>
                <a:gd name="connsiteY3" fmla="*/ 7657337 h 7657337"/>
                <a:gd name="connsiteX4" fmla="*/ 709180 w 709180"/>
                <a:gd name="connsiteY4" fmla="*/ 7657337 h 7657337"/>
                <a:gd name="connsiteX5" fmla="*/ 0 w 709180"/>
                <a:gd name="connsiteY5" fmla="*/ 7657337 h 7657337"/>
                <a:gd name="connsiteX6" fmla="*/ 0 w 709180"/>
                <a:gd name="connsiteY6" fmla="*/ 7657337 h 7657337"/>
                <a:gd name="connsiteX7" fmla="*/ 0 w 709180"/>
                <a:gd name="connsiteY7" fmla="*/ 118199 h 7657337"/>
                <a:gd name="connsiteX8" fmla="*/ 118199 w 709180"/>
                <a:gd name="connsiteY8" fmla="*/ 0 h 765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9180" h="7657337">
                  <a:moveTo>
                    <a:pt x="709180" y="1276252"/>
                  </a:moveTo>
                  <a:lnTo>
                    <a:pt x="709180" y="6381085"/>
                  </a:lnTo>
                  <a:cubicBezTo>
                    <a:pt x="709180" y="7085942"/>
                    <a:pt x="704279" y="7657332"/>
                    <a:pt x="698233" y="7657332"/>
                  </a:cubicBezTo>
                  <a:lnTo>
                    <a:pt x="0" y="7657332"/>
                  </a:lnTo>
                  <a:lnTo>
                    <a:pt x="0" y="7657332"/>
                  </a:lnTo>
                  <a:lnTo>
                    <a:pt x="0" y="5"/>
                  </a:lnTo>
                  <a:lnTo>
                    <a:pt x="0" y="5"/>
                  </a:lnTo>
                  <a:lnTo>
                    <a:pt x="698233" y="5"/>
                  </a:lnTo>
                  <a:cubicBezTo>
                    <a:pt x="704279" y="5"/>
                    <a:pt x="709180" y="571395"/>
                    <a:pt x="709180" y="1276252"/>
                  </a:cubicBezTo>
                  <a:close/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9" tIns="49859" rIns="49859" bIns="49860" numCol="1" spcCol="1270" anchor="ctr" anchorCtr="0">
              <a:noAutofit/>
            </a:bodyPr>
            <a:lstStyle/>
            <a:p>
              <a:pPr marL="228600" lvl="1" indent="-228600" defTabSz="106680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fi-FI" altLang="zh-CN" sz="2600" b="1" dirty="0" smtClean="0">
                  <a:solidFill>
                    <a:srgbClr val="000099"/>
                  </a:solidFill>
                  <a:ea typeface="SimSun" panose="02010600030101010101" pitchFamily="2" charset="-122"/>
                </a:rPr>
                <a:t>Evaluasi</a:t>
              </a:r>
              <a:r>
                <a:rPr lang="id-ID" altLang="zh-CN" sz="2600" b="1" dirty="0" smtClean="0">
                  <a:solidFill>
                    <a:srgbClr val="000099"/>
                  </a:solidFill>
                  <a:ea typeface="SimSun" panose="02010600030101010101" pitchFamily="2" charset="-122"/>
                </a:rPr>
                <a:t> </a:t>
              </a:r>
              <a:r>
                <a:rPr lang="en-US" altLang="zh-CN" sz="2800" b="1" dirty="0">
                  <a:solidFill>
                    <a:srgbClr val="000099"/>
                  </a:solidFill>
                  <a:ea typeface="SimSun" panose="02010600030101010101" pitchFamily="2" charset="-122"/>
                </a:rPr>
                <a:t>criteria </a:t>
              </a:r>
              <a:r>
                <a:rPr lang="en-US" altLang="zh-CN" sz="2800" b="1" i="1" dirty="0" smtClean="0">
                  <a:solidFill>
                    <a:srgbClr val="000099"/>
                  </a:solidFill>
                  <a:ea typeface="SimSun" panose="02010600030101010101" pitchFamily="2" charset="-122"/>
                </a:rPr>
                <a:t>Goodness-of-fit</a:t>
              </a:r>
              <a:endParaRPr lang="id-ID" altLang="zh-CN" sz="2800" b="1" i="1" dirty="0" smtClean="0">
                <a:solidFill>
                  <a:srgbClr val="000099"/>
                </a:solidFill>
                <a:ea typeface="SimSun" panose="02010600030101010101" pitchFamily="2" charset="-122"/>
              </a:endParaRPr>
            </a:p>
            <a:p>
              <a:pPr marL="0" lvl="1" defTabSz="1066800">
                <a:lnSpc>
                  <a:spcPct val="90000"/>
                </a:lnSpc>
                <a:spcAft>
                  <a:spcPct val="15000"/>
                </a:spcAft>
              </a:pPr>
              <a:r>
                <a:rPr lang="id-ID" altLang="zh-CN" sz="2800" b="1" i="1" dirty="0" smtClean="0">
                  <a:solidFill>
                    <a:srgbClr val="000099"/>
                  </a:solidFill>
                  <a:ea typeface="SimSun" panose="02010600030101010101" pitchFamily="2" charset="-122"/>
                </a:rPr>
                <a:t>   </a:t>
              </a:r>
              <a:r>
                <a:rPr lang="id-ID" altLang="zh-CN" sz="2800" dirty="0" smtClean="0">
                  <a:solidFill>
                    <a:schemeClr val="tx1"/>
                  </a:solidFill>
                  <a:ea typeface="SimSun" panose="02010600030101010101" pitchFamily="2" charset="-122"/>
                </a:rPr>
                <a:t>a</a:t>
              </a:r>
              <a:r>
                <a:rPr lang="id-ID" altLang="zh-CN" sz="2800" i="1" dirty="0" smtClean="0">
                  <a:solidFill>
                    <a:schemeClr val="tx1"/>
                  </a:solidFill>
                  <a:ea typeface="SimSun" panose="02010600030101010101" pitchFamily="2" charset="-122"/>
                </a:rPr>
                <a:t>. </a:t>
              </a:r>
              <a:r>
                <a:rPr lang="en-US" altLang="zh-CN" sz="2800" dirty="0" smtClean="0">
                  <a:solidFill>
                    <a:schemeClr val="tx1"/>
                  </a:solidFill>
                  <a:ea typeface="SimSun" panose="02010600030101010101" pitchFamily="2" charset="-122"/>
                </a:rPr>
                <a:t> </a:t>
              </a:r>
              <a:r>
                <a:rPr lang="id-ID" altLang="zh-CN" sz="2400" dirty="0" smtClean="0">
                  <a:ea typeface="SimSun" panose="02010600030101010101" pitchFamily="2" charset="-122"/>
                </a:rPr>
                <a:t>Evaluasi asumsi SEM</a:t>
              </a:r>
              <a:endParaRPr lang="id-ID" altLang="zh-CN" sz="2400" b="1" dirty="0" smtClean="0">
                <a:solidFill>
                  <a:srgbClr val="000099"/>
                </a:solidFill>
                <a:ea typeface="SimSun" panose="02010600030101010101" pitchFamily="2" charset="-122"/>
              </a:endParaRPr>
            </a:p>
            <a:p>
              <a:pPr marL="685800" lvl="2" indent="-228600" defTabSz="106680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sv-SE" altLang="zh-CN" sz="2400" dirty="0">
                  <a:ea typeface="SimSun" panose="02010600030101010101" pitchFamily="2" charset="-122"/>
                </a:rPr>
                <a:t>Normalitas, dengan menggunakan criteria nilai kritis sebesar </a:t>
              </a:r>
              <a:r>
                <a:rPr lang="en-US" altLang="zh-CN" sz="2400" dirty="0">
                  <a:ea typeface="SimSun" panose="02010600030101010101" pitchFamily="2" charset="-122"/>
                  <a:sym typeface="Symbol" panose="05050102010706020507" pitchFamily="18" charset="2"/>
                </a:rPr>
                <a:t></a:t>
              </a:r>
              <a:r>
                <a:rPr lang="sv-SE" altLang="zh-CN" sz="2400" dirty="0">
                  <a:ea typeface="SimSun" panose="02010600030101010101" pitchFamily="2" charset="-122"/>
                </a:rPr>
                <a:t> 2,58 pada tingkat signifikansi </a:t>
              </a:r>
              <a:r>
                <a:rPr lang="sv-SE" altLang="zh-CN" sz="2400" dirty="0" smtClean="0">
                  <a:ea typeface="SimSun" panose="02010600030101010101" pitchFamily="2" charset="-122"/>
                </a:rPr>
                <a:t>0,01</a:t>
              </a:r>
              <a:endParaRPr lang="id-ID" altLang="zh-CN" sz="2400" dirty="0" smtClean="0">
                <a:ea typeface="SimSun" panose="02010600030101010101" pitchFamily="2" charset="-122"/>
              </a:endParaRPr>
            </a:p>
            <a:p>
              <a:pPr marL="685800" lvl="2" indent="-228600" defTabSz="106680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altLang="zh-CN" sz="2400" i="1" dirty="0">
                  <a:ea typeface="SimSun" panose="02010600030101010101" pitchFamily="2" charset="-122"/>
                </a:rPr>
                <a:t>Outliers</a:t>
              </a:r>
              <a:r>
                <a:rPr lang="en-US" altLang="zh-CN" sz="2400" dirty="0">
                  <a:ea typeface="SimSun" panose="02010600030101010101" pitchFamily="2" charset="-122"/>
                </a:rPr>
                <a:t>, </a:t>
              </a:r>
              <a:r>
                <a:rPr lang="en-US" altLang="zh-CN" sz="2400" dirty="0" err="1">
                  <a:ea typeface="SimSun" panose="02010600030101010101" pitchFamily="2" charset="-122"/>
                </a:rPr>
                <a:t>merupakan</a:t>
              </a:r>
              <a:r>
                <a:rPr lang="en-US" altLang="zh-CN" sz="2400" dirty="0">
                  <a:ea typeface="SimSun" panose="02010600030101010101" pitchFamily="2" charset="-122"/>
                </a:rPr>
                <a:t> </a:t>
              </a:r>
              <a:r>
                <a:rPr lang="en-US" altLang="zh-CN" sz="2400" dirty="0" err="1">
                  <a:ea typeface="SimSun" panose="02010600030101010101" pitchFamily="2" charset="-122"/>
                </a:rPr>
                <a:t>observasi</a:t>
              </a:r>
              <a:r>
                <a:rPr lang="en-US" altLang="zh-CN" sz="2400" dirty="0">
                  <a:ea typeface="SimSun" panose="02010600030101010101" pitchFamily="2" charset="-122"/>
                </a:rPr>
                <a:t> </a:t>
              </a:r>
              <a:r>
                <a:rPr lang="en-US" altLang="zh-CN" sz="2400" dirty="0" err="1">
                  <a:ea typeface="SimSun" panose="02010600030101010101" pitchFamily="2" charset="-122"/>
                </a:rPr>
                <a:t>atau</a:t>
              </a:r>
              <a:r>
                <a:rPr lang="en-US" altLang="zh-CN" sz="2400" dirty="0">
                  <a:ea typeface="SimSun" panose="02010600030101010101" pitchFamily="2" charset="-122"/>
                </a:rPr>
                <a:t> data yang </a:t>
              </a:r>
              <a:r>
                <a:rPr lang="en-US" altLang="zh-CN" sz="2400" dirty="0" err="1">
                  <a:ea typeface="SimSun" panose="02010600030101010101" pitchFamily="2" charset="-122"/>
                </a:rPr>
                <a:t>memiliki</a:t>
              </a:r>
              <a:r>
                <a:rPr lang="en-US" altLang="zh-CN" sz="2400" dirty="0">
                  <a:ea typeface="SimSun" panose="02010600030101010101" pitchFamily="2" charset="-122"/>
                </a:rPr>
                <a:t> </a:t>
              </a:r>
              <a:r>
                <a:rPr lang="en-US" altLang="zh-CN" sz="2400" dirty="0" err="1">
                  <a:ea typeface="SimSun" panose="02010600030101010101" pitchFamily="2" charset="-122"/>
                </a:rPr>
                <a:t>karakteristik</a:t>
              </a:r>
              <a:r>
                <a:rPr lang="en-US" altLang="zh-CN" sz="2400" dirty="0">
                  <a:ea typeface="SimSun" panose="02010600030101010101" pitchFamily="2" charset="-122"/>
                </a:rPr>
                <a:t> </a:t>
              </a:r>
              <a:r>
                <a:rPr lang="en-US" altLang="zh-CN" sz="2400" dirty="0" err="1">
                  <a:ea typeface="SimSun" panose="02010600030101010101" pitchFamily="2" charset="-122"/>
                </a:rPr>
                <a:t>unik</a:t>
              </a:r>
              <a:r>
                <a:rPr lang="en-US" altLang="zh-CN" sz="2400" dirty="0">
                  <a:ea typeface="SimSun" panose="02010600030101010101" pitchFamily="2" charset="-122"/>
                </a:rPr>
                <a:t>, </a:t>
              </a:r>
              <a:r>
                <a:rPr lang="en-US" altLang="zh-CN" sz="2400" dirty="0" err="1">
                  <a:ea typeface="SimSun" panose="02010600030101010101" pitchFamily="2" charset="-122"/>
                </a:rPr>
                <a:t>Dengan</a:t>
              </a:r>
              <a:r>
                <a:rPr lang="en-US" altLang="zh-CN" sz="2400" dirty="0">
                  <a:ea typeface="SimSun" panose="02010600030101010101" pitchFamily="2" charset="-122"/>
                </a:rPr>
                <a:t> </a:t>
              </a:r>
              <a:r>
                <a:rPr lang="en-US" altLang="zh-CN" sz="2400" dirty="0" err="1">
                  <a:ea typeface="SimSun" panose="02010600030101010101" pitchFamily="2" charset="-122"/>
                </a:rPr>
                <a:t>menggunakan</a:t>
              </a:r>
              <a:r>
                <a:rPr lang="en-US" altLang="zh-CN" sz="2400" dirty="0">
                  <a:ea typeface="SimSun" panose="02010600030101010101" pitchFamily="2" charset="-122"/>
                </a:rPr>
                <a:t> </a:t>
              </a:r>
              <a:r>
                <a:rPr lang="en-US" altLang="zh-CN" sz="2400" dirty="0" err="1">
                  <a:ea typeface="SimSun" panose="02010600030101010101" pitchFamily="2" charset="-122"/>
                </a:rPr>
                <a:t>kriteria</a:t>
              </a:r>
              <a:r>
                <a:rPr lang="en-US" altLang="zh-CN" sz="2400" dirty="0">
                  <a:ea typeface="SimSun" panose="02010600030101010101" pitchFamily="2" charset="-122"/>
                </a:rPr>
                <a:t> </a:t>
              </a:r>
              <a:r>
                <a:rPr lang="en-US" altLang="zh-CN" sz="2400" dirty="0" err="1">
                  <a:ea typeface="SimSun" panose="02010600030101010101" pitchFamily="2" charset="-122"/>
                </a:rPr>
                <a:t>nilai</a:t>
              </a:r>
              <a:r>
                <a:rPr lang="en-US" altLang="zh-CN" sz="2400" dirty="0">
                  <a:ea typeface="SimSun" panose="02010600030101010101" pitchFamily="2" charset="-122"/>
                </a:rPr>
                <a:t> </a:t>
              </a:r>
              <a:r>
                <a:rPr lang="en-US" altLang="zh-CN" sz="2400" dirty="0" err="1">
                  <a:ea typeface="SimSun" panose="02010600030101010101" pitchFamily="2" charset="-122"/>
                </a:rPr>
                <a:t>kritis</a:t>
              </a:r>
              <a:r>
                <a:rPr lang="en-US" altLang="zh-CN" sz="2400" dirty="0">
                  <a:ea typeface="SimSun" panose="02010600030101010101" pitchFamily="2" charset="-122"/>
                </a:rPr>
                <a:t> </a:t>
              </a:r>
              <a:r>
                <a:rPr lang="en-US" altLang="zh-CN" sz="2400" dirty="0">
                  <a:ea typeface="SimSun" panose="02010600030101010101" pitchFamily="2" charset="-122"/>
                  <a:sym typeface="Symbol" panose="05050102010706020507" pitchFamily="18" charset="2"/>
                </a:rPr>
                <a:t></a:t>
              </a:r>
              <a:r>
                <a:rPr lang="en-US" altLang="zh-CN" sz="2400" dirty="0">
                  <a:ea typeface="SimSun" panose="02010600030101010101" pitchFamily="2" charset="-122"/>
                </a:rPr>
                <a:t>3, </a:t>
              </a:r>
              <a:r>
                <a:rPr lang="en-US" altLang="zh-CN" sz="2400" dirty="0" err="1">
                  <a:ea typeface="SimSun" panose="02010600030101010101" pitchFamily="2" charset="-122"/>
                </a:rPr>
                <a:t>maka</a:t>
              </a:r>
              <a:r>
                <a:rPr lang="en-US" altLang="zh-CN" sz="2400" dirty="0">
                  <a:ea typeface="SimSun" panose="02010600030101010101" pitchFamily="2" charset="-122"/>
                </a:rPr>
                <a:t> data </a:t>
              </a:r>
              <a:r>
                <a:rPr lang="en-US" altLang="zh-CN" sz="2400" dirty="0" err="1">
                  <a:ea typeface="SimSun" panose="02010600030101010101" pitchFamily="2" charset="-122"/>
                </a:rPr>
                <a:t>dinyatakan</a:t>
              </a:r>
              <a:r>
                <a:rPr lang="en-US" altLang="zh-CN" sz="2400" dirty="0">
                  <a:ea typeface="SimSun" panose="02010600030101010101" pitchFamily="2" charset="-122"/>
                </a:rPr>
                <a:t> </a:t>
              </a:r>
              <a:r>
                <a:rPr lang="en-US" altLang="zh-CN" sz="2400" dirty="0" err="1">
                  <a:ea typeface="SimSun" panose="02010600030101010101" pitchFamily="2" charset="-122"/>
                </a:rPr>
                <a:t>oulier</a:t>
              </a:r>
              <a:r>
                <a:rPr lang="en-US" altLang="zh-CN" sz="2400" dirty="0">
                  <a:ea typeface="SimSun" panose="02010600030101010101" pitchFamily="2" charset="-122"/>
                </a:rPr>
                <a:t> </a:t>
              </a:r>
              <a:r>
                <a:rPr lang="en-US" altLang="zh-CN" sz="2400" dirty="0" err="1">
                  <a:ea typeface="SimSun" panose="02010600030101010101" pitchFamily="2" charset="-122"/>
                </a:rPr>
                <a:t>jika</a:t>
              </a:r>
              <a:r>
                <a:rPr lang="en-US" altLang="zh-CN" sz="2400" dirty="0">
                  <a:ea typeface="SimSun" panose="02010600030101010101" pitchFamily="2" charset="-122"/>
                </a:rPr>
                <a:t> </a:t>
              </a:r>
              <a:r>
                <a:rPr lang="en-US" altLang="zh-CN" sz="2400" dirty="0" err="1">
                  <a:ea typeface="SimSun" panose="02010600030101010101" pitchFamily="2" charset="-122"/>
                </a:rPr>
                <a:t>memiliki</a:t>
              </a:r>
              <a:r>
                <a:rPr lang="en-US" altLang="zh-CN" sz="2400" dirty="0">
                  <a:ea typeface="SimSun" panose="02010600030101010101" pitchFamily="2" charset="-122"/>
                </a:rPr>
                <a:t> </a:t>
              </a:r>
              <a:r>
                <a:rPr lang="en-US" altLang="zh-CN" sz="2400" dirty="0" err="1">
                  <a:ea typeface="SimSun" panose="02010600030101010101" pitchFamily="2" charset="-122"/>
                </a:rPr>
                <a:t>nilai</a:t>
              </a:r>
              <a:r>
                <a:rPr lang="en-US" altLang="zh-CN" sz="2400" dirty="0">
                  <a:ea typeface="SimSun" panose="02010600030101010101" pitchFamily="2" charset="-122"/>
                </a:rPr>
                <a:t> Z-score </a:t>
              </a:r>
              <a:r>
                <a:rPr lang="en-US" altLang="zh-CN" sz="2400" dirty="0" err="1">
                  <a:ea typeface="SimSun" panose="02010600030101010101" pitchFamily="2" charset="-122"/>
                </a:rPr>
                <a:t>lebih</a:t>
              </a:r>
              <a:r>
                <a:rPr lang="en-US" altLang="zh-CN" sz="2400" dirty="0">
                  <a:ea typeface="SimSun" panose="02010600030101010101" pitchFamily="2" charset="-122"/>
                </a:rPr>
                <a:t> </a:t>
              </a:r>
              <a:r>
                <a:rPr lang="en-US" altLang="zh-CN" sz="2400" dirty="0" err="1">
                  <a:ea typeface="SimSun" panose="02010600030101010101" pitchFamily="2" charset="-122"/>
                </a:rPr>
                <a:t>tinggi</a:t>
              </a:r>
              <a:r>
                <a:rPr lang="en-US" altLang="zh-CN" sz="2400" dirty="0">
                  <a:ea typeface="SimSun" panose="02010600030101010101" pitchFamily="2" charset="-122"/>
                </a:rPr>
                <a:t> 3 </a:t>
              </a:r>
              <a:r>
                <a:rPr lang="en-US" altLang="zh-CN" sz="2400" dirty="0" err="1">
                  <a:ea typeface="SimSun" panose="02010600030101010101" pitchFamily="2" charset="-122"/>
                </a:rPr>
                <a:t>atau</a:t>
              </a:r>
              <a:r>
                <a:rPr lang="en-US" altLang="zh-CN" sz="2400" dirty="0">
                  <a:ea typeface="SimSun" panose="02010600030101010101" pitchFamily="2" charset="-122"/>
                </a:rPr>
                <a:t> </a:t>
              </a:r>
              <a:r>
                <a:rPr lang="en-US" altLang="zh-CN" sz="2400" dirty="0" err="1">
                  <a:ea typeface="SimSun" panose="02010600030101010101" pitchFamily="2" charset="-122"/>
                </a:rPr>
                <a:t>lebih</a:t>
              </a:r>
              <a:r>
                <a:rPr lang="en-US" altLang="zh-CN" sz="2400" dirty="0">
                  <a:ea typeface="SimSun" panose="02010600030101010101" pitchFamily="2" charset="-122"/>
                </a:rPr>
                <a:t> </a:t>
              </a:r>
              <a:r>
                <a:rPr lang="en-US" altLang="zh-CN" sz="2400" dirty="0" err="1">
                  <a:ea typeface="SimSun" panose="02010600030101010101" pitchFamily="2" charset="-122"/>
                </a:rPr>
                <a:t>rendah</a:t>
              </a:r>
              <a:r>
                <a:rPr lang="en-US" altLang="zh-CN" sz="2400" dirty="0">
                  <a:ea typeface="SimSun" panose="02010600030101010101" pitchFamily="2" charset="-122"/>
                </a:rPr>
                <a:t>  </a:t>
              </a:r>
              <a:r>
                <a:rPr lang="en-US" altLang="zh-CN" sz="2400" dirty="0" err="1">
                  <a:ea typeface="SimSun" panose="02010600030101010101" pitchFamily="2" charset="-122"/>
                </a:rPr>
                <a:t>dari</a:t>
              </a:r>
              <a:r>
                <a:rPr lang="en-US" altLang="zh-CN" sz="2400" dirty="0">
                  <a:ea typeface="SimSun" panose="02010600030101010101" pitchFamily="2" charset="-122"/>
                </a:rPr>
                <a:t> -</a:t>
              </a:r>
              <a:r>
                <a:rPr lang="en-US" altLang="zh-CN" sz="2400" dirty="0" smtClean="0">
                  <a:ea typeface="SimSun" panose="02010600030101010101" pitchFamily="2" charset="-122"/>
                </a:rPr>
                <a:t>3</a:t>
              </a:r>
              <a:endParaRPr lang="id-ID" altLang="zh-CN" sz="2400" dirty="0" smtClean="0">
                <a:ea typeface="SimSun" panose="02010600030101010101" pitchFamily="2" charset="-122"/>
              </a:endParaRPr>
            </a:p>
            <a:p>
              <a:pPr marL="685800" lvl="2" indent="-228600" defTabSz="106680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id-ID" altLang="zh-CN" sz="2400" i="1" dirty="0" smtClean="0">
                  <a:ea typeface="SimSun" panose="02010600030101010101" pitchFamily="2" charset="-122"/>
                </a:rPr>
                <a:t>Multivariate outliers</a:t>
              </a:r>
              <a:r>
                <a:rPr lang="id-ID" altLang="zh-CN" sz="2400" dirty="0" smtClean="0">
                  <a:ea typeface="SimSun" panose="02010600030101010101" pitchFamily="2" charset="-122"/>
                </a:rPr>
                <a:t>, membandingkan </a:t>
              </a:r>
              <a:r>
                <a:rPr lang="id-ID" altLang="zh-CN" sz="2400" i="1" dirty="0" smtClean="0">
                  <a:ea typeface="SimSun" panose="02010600030101010101" pitchFamily="2" charset="-122"/>
                </a:rPr>
                <a:t>mahalanobis distance </a:t>
              </a:r>
              <a:r>
                <a:rPr lang="id-ID" altLang="zh-CN" sz="2400" dirty="0" smtClean="0">
                  <a:ea typeface="SimSun" panose="02010600030101010101" pitchFamily="2" charset="-122"/>
                </a:rPr>
                <a:t>dengan </a:t>
              </a:r>
              <a:r>
                <a:rPr lang="id-ID" altLang="zh-CN" sz="2400" i="1" dirty="0" smtClean="0">
                  <a:ea typeface="SimSun" panose="02010600030101010101" pitchFamily="2" charset="-122"/>
                </a:rPr>
                <a:t>X</a:t>
              </a:r>
              <a:r>
                <a:rPr lang="id-ID" altLang="zh-CN" sz="2400" i="1" baseline="30000" dirty="0" smtClean="0">
                  <a:ea typeface="SimSun" panose="02010600030101010101" pitchFamily="2" charset="-122"/>
                </a:rPr>
                <a:t>2 </a:t>
              </a:r>
              <a:r>
                <a:rPr lang="id-ID" altLang="zh-CN" sz="2400" dirty="0" smtClean="0">
                  <a:ea typeface="SimSun" panose="02010600030101010101" pitchFamily="2" charset="-122"/>
                </a:rPr>
                <a:t>tabel</a:t>
              </a:r>
              <a:endParaRPr lang="id-ID" altLang="zh-CN" sz="2400" dirty="0">
                <a:ea typeface="SimSun" panose="02010600030101010101" pitchFamily="2" charset="-122"/>
              </a:endParaRPr>
            </a:p>
            <a:p>
              <a:pPr marL="685800" lvl="2" indent="-228600" defTabSz="106680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altLang="zh-CN" sz="2400" i="1" dirty="0" err="1">
                  <a:ea typeface="SimSun" panose="02010600030101010101" pitchFamily="2" charset="-122"/>
                </a:rPr>
                <a:t>Multicollinearity</a:t>
              </a:r>
              <a:r>
                <a:rPr lang="en-US" altLang="zh-CN" sz="2400" dirty="0">
                  <a:ea typeface="SimSun" panose="02010600030101010101" pitchFamily="2" charset="-122"/>
                </a:rPr>
                <a:t> </a:t>
              </a:r>
              <a:r>
                <a:rPr lang="en-US" altLang="zh-CN" sz="2400" dirty="0" err="1">
                  <a:ea typeface="SimSun" panose="02010600030101010101" pitchFamily="2" charset="-122"/>
                </a:rPr>
                <a:t>dan</a:t>
              </a:r>
              <a:r>
                <a:rPr lang="en-US" altLang="zh-CN" sz="2400" dirty="0">
                  <a:ea typeface="SimSun" panose="02010600030101010101" pitchFamily="2" charset="-122"/>
                </a:rPr>
                <a:t> </a:t>
              </a:r>
              <a:r>
                <a:rPr lang="en-US" altLang="zh-CN" sz="2400" i="1" dirty="0">
                  <a:ea typeface="SimSun" panose="02010600030101010101" pitchFamily="2" charset="-122"/>
                </a:rPr>
                <a:t>Singularity</a:t>
              </a:r>
              <a:r>
                <a:rPr lang="en-US" altLang="zh-CN" sz="2400" dirty="0">
                  <a:ea typeface="SimSun" panose="02010600030101010101" pitchFamily="2" charset="-122"/>
                </a:rPr>
                <a:t>, </a:t>
              </a:r>
              <a:r>
                <a:rPr lang="en-US" altLang="zh-CN" sz="2400" dirty="0" err="1">
                  <a:ea typeface="SimSun" panose="02010600030101010101" pitchFamily="2" charset="-122"/>
                </a:rPr>
                <a:t>dimana</a:t>
              </a:r>
              <a:r>
                <a:rPr lang="en-US" altLang="zh-CN" sz="2400" dirty="0">
                  <a:ea typeface="SimSun" panose="02010600030101010101" pitchFamily="2" charset="-122"/>
                </a:rPr>
                <a:t> yang </a:t>
              </a:r>
              <a:r>
                <a:rPr lang="en-US" altLang="zh-CN" sz="2400" dirty="0" err="1">
                  <a:ea typeface="SimSun" panose="02010600030101010101" pitchFamily="2" charset="-122"/>
                </a:rPr>
                <a:t>perlu</a:t>
              </a:r>
              <a:r>
                <a:rPr lang="en-US" altLang="zh-CN" sz="2400" dirty="0">
                  <a:ea typeface="SimSun" panose="02010600030101010101" pitchFamily="2" charset="-122"/>
                </a:rPr>
                <a:t> </a:t>
              </a:r>
              <a:r>
                <a:rPr lang="en-US" altLang="zh-CN" sz="2400" dirty="0" err="1">
                  <a:ea typeface="SimSun" panose="02010600030101010101" pitchFamily="2" charset="-122"/>
                </a:rPr>
                <a:t>diamati</a:t>
              </a:r>
              <a:r>
                <a:rPr lang="en-US" altLang="zh-CN" sz="2400" dirty="0">
                  <a:ea typeface="SimSun" panose="02010600030101010101" pitchFamily="2" charset="-122"/>
                </a:rPr>
                <a:t> </a:t>
              </a:r>
              <a:r>
                <a:rPr lang="en-US" altLang="zh-CN" sz="2400" dirty="0" err="1">
                  <a:ea typeface="SimSun" panose="02010600030101010101" pitchFamily="2" charset="-122"/>
                </a:rPr>
                <a:t>adalah</a:t>
              </a:r>
              <a:r>
                <a:rPr lang="en-US" altLang="zh-CN" sz="2400" dirty="0">
                  <a:ea typeface="SimSun" panose="02010600030101010101" pitchFamily="2" charset="-122"/>
                </a:rPr>
                <a:t> </a:t>
              </a:r>
              <a:r>
                <a:rPr lang="en-US" altLang="zh-CN" sz="2400" dirty="0" err="1">
                  <a:ea typeface="SimSun" panose="02010600030101010101" pitchFamily="2" charset="-122"/>
                </a:rPr>
                <a:t>diterminan</a:t>
              </a:r>
              <a:r>
                <a:rPr lang="en-US" altLang="zh-CN" sz="2400" dirty="0">
                  <a:ea typeface="SimSun" panose="02010600030101010101" pitchFamily="2" charset="-122"/>
                </a:rPr>
                <a:t> </a:t>
              </a:r>
              <a:r>
                <a:rPr lang="en-US" altLang="zh-CN" sz="2400" dirty="0" err="1">
                  <a:ea typeface="SimSun" panose="02010600030101010101" pitchFamily="2" charset="-122"/>
                </a:rPr>
                <a:t>dari</a:t>
              </a:r>
              <a:r>
                <a:rPr lang="en-US" altLang="zh-CN" sz="2400" dirty="0">
                  <a:ea typeface="SimSun" panose="02010600030101010101" pitchFamily="2" charset="-122"/>
                </a:rPr>
                <a:t> </a:t>
              </a:r>
              <a:r>
                <a:rPr lang="en-US" altLang="zh-CN" sz="2400" dirty="0" err="1">
                  <a:ea typeface="SimSun" panose="02010600030101010101" pitchFamily="2" charset="-122"/>
                </a:rPr>
                <a:t>matrik</a:t>
              </a:r>
              <a:r>
                <a:rPr lang="en-US" altLang="zh-CN" sz="2400" dirty="0">
                  <a:ea typeface="SimSun" panose="02010600030101010101" pitchFamily="2" charset="-122"/>
                </a:rPr>
                <a:t> </a:t>
              </a:r>
              <a:r>
                <a:rPr lang="en-US" altLang="zh-CN" sz="2400" dirty="0" err="1">
                  <a:ea typeface="SimSun" panose="02010600030101010101" pitchFamily="2" charset="-122"/>
                </a:rPr>
                <a:t>kovarian</a:t>
              </a:r>
              <a:r>
                <a:rPr lang="en-US" altLang="zh-CN" sz="2400" dirty="0">
                  <a:ea typeface="SimSun" panose="02010600030101010101" pitchFamily="2" charset="-122"/>
                </a:rPr>
                <a:t> </a:t>
              </a:r>
              <a:r>
                <a:rPr lang="en-US" altLang="zh-CN" sz="2400" dirty="0" err="1">
                  <a:ea typeface="SimSun" panose="02010600030101010101" pitchFamily="2" charset="-122"/>
                </a:rPr>
                <a:t>sampelnya</a:t>
              </a:r>
              <a:r>
                <a:rPr lang="en-US" altLang="zh-CN" sz="2400" dirty="0">
                  <a:ea typeface="SimSun" panose="02010600030101010101" pitchFamily="2" charset="-122"/>
                </a:rPr>
                <a:t> </a:t>
              </a:r>
              <a:r>
                <a:rPr lang="en-US" altLang="zh-CN" sz="2400" dirty="0" err="1">
                  <a:ea typeface="SimSun" panose="02010600030101010101" pitchFamily="2" charset="-122"/>
                </a:rPr>
                <a:t>determinan</a:t>
              </a:r>
              <a:r>
                <a:rPr lang="en-US" altLang="zh-CN" sz="2400" dirty="0">
                  <a:ea typeface="SimSun" panose="02010600030101010101" pitchFamily="2" charset="-122"/>
                </a:rPr>
                <a:t> yang </a:t>
              </a:r>
              <a:r>
                <a:rPr lang="en-US" altLang="zh-CN" sz="2400" dirty="0" err="1">
                  <a:ea typeface="SimSun" panose="02010600030101010101" pitchFamily="2" charset="-122"/>
                </a:rPr>
                <a:t>kecil</a:t>
              </a:r>
              <a:r>
                <a:rPr lang="en-US" altLang="zh-CN" sz="2400" dirty="0">
                  <a:ea typeface="SimSun" panose="02010600030101010101" pitchFamily="2" charset="-122"/>
                </a:rPr>
                <a:t> </a:t>
              </a:r>
              <a:r>
                <a:rPr lang="en-US" altLang="zh-CN" sz="2400" dirty="0" err="1">
                  <a:ea typeface="SimSun" panose="02010600030101010101" pitchFamily="2" charset="-122"/>
                </a:rPr>
                <a:t>atau</a:t>
              </a:r>
              <a:r>
                <a:rPr lang="en-US" altLang="zh-CN" sz="2400" dirty="0">
                  <a:ea typeface="SimSun" panose="02010600030101010101" pitchFamily="2" charset="-122"/>
                </a:rPr>
                <a:t> </a:t>
              </a:r>
              <a:r>
                <a:rPr lang="en-US" altLang="zh-CN" sz="2400" dirty="0" err="1">
                  <a:ea typeface="SimSun" panose="02010600030101010101" pitchFamily="2" charset="-122"/>
                </a:rPr>
                <a:t>mendekati</a:t>
              </a:r>
              <a:r>
                <a:rPr lang="en-US" altLang="zh-CN" sz="2400" dirty="0">
                  <a:ea typeface="SimSun" panose="02010600030101010101" pitchFamily="2" charset="-122"/>
                </a:rPr>
                <a:t> </a:t>
              </a:r>
              <a:r>
                <a:rPr lang="en-US" altLang="zh-CN" sz="2400" dirty="0" err="1">
                  <a:ea typeface="SimSun" panose="02010600030101010101" pitchFamily="2" charset="-122"/>
                </a:rPr>
                <a:t>nol</a:t>
              </a:r>
              <a:r>
                <a:rPr lang="en-US" altLang="zh-CN" sz="2400" dirty="0">
                  <a:ea typeface="SimSun" panose="02010600030101010101" pitchFamily="2" charset="-122"/>
                </a:rPr>
                <a:t> </a:t>
              </a:r>
              <a:r>
                <a:rPr lang="en-US" altLang="zh-CN" sz="2400" dirty="0" err="1">
                  <a:ea typeface="SimSun" panose="02010600030101010101" pitchFamily="2" charset="-122"/>
                </a:rPr>
                <a:t>mengindikasikan</a:t>
              </a:r>
              <a:r>
                <a:rPr lang="en-US" altLang="zh-CN" sz="2400" dirty="0">
                  <a:ea typeface="SimSun" panose="02010600030101010101" pitchFamily="2" charset="-122"/>
                </a:rPr>
                <a:t> </a:t>
              </a:r>
              <a:r>
                <a:rPr lang="en-US" altLang="zh-CN" sz="2400" dirty="0" err="1">
                  <a:ea typeface="SimSun" panose="02010600030101010101" pitchFamily="2" charset="-122"/>
                </a:rPr>
                <a:t>adanya</a:t>
              </a:r>
              <a:r>
                <a:rPr lang="en-US" altLang="zh-CN" sz="2400" dirty="0">
                  <a:ea typeface="SimSun" panose="02010600030101010101" pitchFamily="2" charset="-122"/>
                </a:rPr>
                <a:t> </a:t>
              </a:r>
              <a:r>
                <a:rPr lang="en-US" altLang="zh-CN" sz="2400" dirty="0" err="1">
                  <a:ea typeface="SimSun" panose="02010600030101010101" pitchFamily="2" charset="-122"/>
                </a:rPr>
                <a:t>multikolinearitas</a:t>
              </a:r>
              <a:r>
                <a:rPr lang="en-US" altLang="zh-CN" sz="2400" dirty="0">
                  <a:ea typeface="SimSun" panose="02010600030101010101" pitchFamily="2" charset="-122"/>
                </a:rPr>
                <a:t> </a:t>
              </a:r>
              <a:r>
                <a:rPr lang="en-US" altLang="zh-CN" sz="2400" dirty="0" err="1">
                  <a:ea typeface="SimSun" panose="02010600030101010101" pitchFamily="2" charset="-122"/>
                </a:rPr>
                <a:t>atau</a:t>
              </a:r>
              <a:r>
                <a:rPr lang="en-US" altLang="zh-CN" sz="2400" dirty="0">
                  <a:ea typeface="SimSun" panose="02010600030101010101" pitchFamily="2" charset="-122"/>
                </a:rPr>
                <a:t> </a:t>
              </a:r>
              <a:r>
                <a:rPr lang="en-US" altLang="zh-CN" sz="2400" dirty="0" err="1">
                  <a:ea typeface="SimSun" panose="02010600030101010101" pitchFamily="2" charset="-122"/>
                </a:rPr>
                <a:t>singularitas</a:t>
              </a:r>
              <a:r>
                <a:rPr lang="en-US" altLang="zh-CN" sz="2400" dirty="0">
                  <a:ea typeface="SimSun" panose="02010600030101010101" pitchFamily="2" charset="-122"/>
                </a:rPr>
                <a:t>, </a:t>
              </a:r>
              <a:r>
                <a:rPr lang="en-US" altLang="zh-CN" sz="2400" dirty="0" err="1">
                  <a:ea typeface="SimSun" panose="02010600030101010101" pitchFamily="2" charset="-122"/>
                </a:rPr>
                <a:t>sehingga</a:t>
              </a:r>
              <a:r>
                <a:rPr lang="en-US" altLang="zh-CN" sz="2400" dirty="0">
                  <a:ea typeface="SimSun" panose="02010600030101010101" pitchFamily="2" charset="-122"/>
                </a:rPr>
                <a:t> data </a:t>
              </a:r>
              <a:r>
                <a:rPr lang="en-US" altLang="zh-CN" sz="2400" dirty="0" err="1">
                  <a:ea typeface="SimSun" panose="02010600030101010101" pitchFamily="2" charset="-122"/>
                </a:rPr>
                <a:t>tersebut</a:t>
              </a:r>
              <a:r>
                <a:rPr lang="en-US" altLang="zh-CN" sz="2400" dirty="0">
                  <a:ea typeface="SimSun" panose="02010600030101010101" pitchFamily="2" charset="-122"/>
                </a:rPr>
                <a:t> </a:t>
              </a:r>
              <a:r>
                <a:rPr lang="en-US" altLang="zh-CN" sz="2400" dirty="0" err="1">
                  <a:ea typeface="SimSun" panose="02010600030101010101" pitchFamily="2" charset="-122"/>
                </a:rPr>
                <a:t>tidak</a:t>
              </a:r>
              <a:r>
                <a:rPr lang="en-US" altLang="zh-CN" sz="2400" dirty="0">
                  <a:ea typeface="SimSun" panose="02010600030101010101" pitchFamily="2" charset="-122"/>
                </a:rPr>
                <a:t> </a:t>
              </a:r>
              <a:r>
                <a:rPr lang="en-US" altLang="zh-CN" sz="2400" dirty="0" err="1">
                  <a:ea typeface="SimSun" panose="02010600030101010101" pitchFamily="2" charset="-122"/>
                </a:rPr>
                <a:t>dapat</a:t>
              </a:r>
              <a:r>
                <a:rPr lang="en-US" altLang="zh-CN" sz="2400" dirty="0">
                  <a:ea typeface="SimSun" panose="02010600030101010101" pitchFamily="2" charset="-122"/>
                </a:rPr>
                <a:t> </a:t>
              </a:r>
              <a:r>
                <a:rPr lang="en-US" altLang="zh-CN" sz="2400" dirty="0" err="1">
                  <a:ea typeface="SimSun" panose="02010600030101010101" pitchFamily="2" charset="-122"/>
                </a:rPr>
                <a:t>digunakan</a:t>
              </a:r>
              <a:r>
                <a:rPr lang="en-US" altLang="zh-CN" sz="2400" dirty="0">
                  <a:ea typeface="SimSun" panose="02010600030101010101" pitchFamily="2" charset="-122"/>
                </a:rPr>
                <a:t> </a:t>
              </a:r>
              <a:r>
                <a:rPr lang="en-US" altLang="zh-CN" sz="2400" dirty="0" err="1">
                  <a:ea typeface="SimSun" panose="02010600030101010101" pitchFamily="2" charset="-122"/>
                </a:rPr>
                <a:t>untuk</a:t>
              </a:r>
              <a:r>
                <a:rPr lang="en-US" altLang="zh-CN" sz="2400" dirty="0">
                  <a:ea typeface="SimSun" panose="02010600030101010101" pitchFamily="2" charset="-122"/>
                </a:rPr>
                <a:t> </a:t>
              </a:r>
              <a:r>
                <a:rPr lang="en-US" altLang="zh-CN" sz="2400" dirty="0" err="1">
                  <a:ea typeface="SimSun" panose="02010600030101010101" pitchFamily="2" charset="-122"/>
                </a:rPr>
                <a:t>penelitian</a:t>
              </a:r>
              <a:endParaRPr lang="en-US" sz="2400" i="1" kern="1200" baseline="-25000" dirty="0">
                <a:latin typeface="Agency FB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740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70964" y="457200"/>
            <a:ext cx="10887635" cy="6580092"/>
            <a:chOff x="1940553" y="1761530"/>
            <a:chExt cx="8420667" cy="5687395"/>
          </a:xfrm>
        </p:grpSpPr>
        <p:sp>
          <p:nvSpPr>
            <p:cNvPr id="6" name="Freeform 5"/>
            <p:cNvSpPr/>
            <p:nvPr/>
          </p:nvSpPr>
          <p:spPr>
            <a:xfrm>
              <a:off x="1940553" y="1761530"/>
              <a:ext cx="763331" cy="1090474"/>
            </a:xfrm>
            <a:custGeom>
              <a:avLst/>
              <a:gdLst>
                <a:gd name="connsiteX0" fmla="*/ 0 w 1090473"/>
                <a:gd name="connsiteY0" fmla="*/ 0 h 763331"/>
                <a:gd name="connsiteX1" fmla="*/ 708808 w 1090473"/>
                <a:gd name="connsiteY1" fmla="*/ 0 h 763331"/>
                <a:gd name="connsiteX2" fmla="*/ 1090473 w 1090473"/>
                <a:gd name="connsiteY2" fmla="*/ 381666 h 763331"/>
                <a:gd name="connsiteX3" fmla="*/ 708808 w 1090473"/>
                <a:gd name="connsiteY3" fmla="*/ 763331 h 763331"/>
                <a:gd name="connsiteX4" fmla="*/ 0 w 1090473"/>
                <a:gd name="connsiteY4" fmla="*/ 763331 h 763331"/>
                <a:gd name="connsiteX5" fmla="*/ 381666 w 1090473"/>
                <a:gd name="connsiteY5" fmla="*/ 381666 h 763331"/>
                <a:gd name="connsiteX6" fmla="*/ 0 w 1090473"/>
                <a:gd name="connsiteY6" fmla="*/ 0 h 76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0473" h="763331">
                  <a:moveTo>
                    <a:pt x="1090472" y="0"/>
                  </a:moveTo>
                  <a:lnTo>
                    <a:pt x="1090472" y="496166"/>
                  </a:lnTo>
                  <a:lnTo>
                    <a:pt x="545236" y="763331"/>
                  </a:lnTo>
                  <a:lnTo>
                    <a:pt x="1" y="496166"/>
                  </a:lnTo>
                  <a:lnTo>
                    <a:pt x="1" y="0"/>
                  </a:lnTo>
                  <a:lnTo>
                    <a:pt x="545236" y="267166"/>
                  </a:lnTo>
                  <a:lnTo>
                    <a:pt x="1090472" y="0"/>
                  </a:lnTo>
                  <a:close/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81" tIns="399447" rIns="17779" bIns="399445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2800" dirty="0" smtClean="0">
                  <a:latin typeface="Agency FB" pitchFamily="34" charset="0"/>
                </a:rPr>
                <a:t>6</a:t>
              </a:r>
              <a:endParaRPr lang="en-US" sz="2800" kern="1200" dirty="0">
                <a:latin typeface="Agency FB" pitchFamily="34" charset="0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703882" y="1761532"/>
              <a:ext cx="7657338" cy="5687393"/>
            </a:xfrm>
            <a:custGeom>
              <a:avLst/>
              <a:gdLst>
                <a:gd name="connsiteX0" fmla="*/ 118199 w 709180"/>
                <a:gd name="connsiteY0" fmla="*/ 0 h 7657337"/>
                <a:gd name="connsiteX1" fmla="*/ 590981 w 709180"/>
                <a:gd name="connsiteY1" fmla="*/ 0 h 7657337"/>
                <a:gd name="connsiteX2" fmla="*/ 709180 w 709180"/>
                <a:gd name="connsiteY2" fmla="*/ 118199 h 7657337"/>
                <a:gd name="connsiteX3" fmla="*/ 709180 w 709180"/>
                <a:gd name="connsiteY3" fmla="*/ 7657337 h 7657337"/>
                <a:gd name="connsiteX4" fmla="*/ 709180 w 709180"/>
                <a:gd name="connsiteY4" fmla="*/ 7657337 h 7657337"/>
                <a:gd name="connsiteX5" fmla="*/ 0 w 709180"/>
                <a:gd name="connsiteY5" fmla="*/ 7657337 h 7657337"/>
                <a:gd name="connsiteX6" fmla="*/ 0 w 709180"/>
                <a:gd name="connsiteY6" fmla="*/ 7657337 h 7657337"/>
                <a:gd name="connsiteX7" fmla="*/ 0 w 709180"/>
                <a:gd name="connsiteY7" fmla="*/ 118199 h 7657337"/>
                <a:gd name="connsiteX8" fmla="*/ 118199 w 709180"/>
                <a:gd name="connsiteY8" fmla="*/ 0 h 765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9180" h="7657337">
                  <a:moveTo>
                    <a:pt x="709180" y="1276252"/>
                  </a:moveTo>
                  <a:lnTo>
                    <a:pt x="709180" y="6381085"/>
                  </a:lnTo>
                  <a:cubicBezTo>
                    <a:pt x="709180" y="7085942"/>
                    <a:pt x="704279" y="7657332"/>
                    <a:pt x="698233" y="7657332"/>
                  </a:cubicBezTo>
                  <a:lnTo>
                    <a:pt x="0" y="7657332"/>
                  </a:lnTo>
                  <a:lnTo>
                    <a:pt x="0" y="7657332"/>
                  </a:lnTo>
                  <a:lnTo>
                    <a:pt x="0" y="5"/>
                  </a:lnTo>
                  <a:lnTo>
                    <a:pt x="0" y="5"/>
                  </a:lnTo>
                  <a:lnTo>
                    <a:pt x="698233" y="5"/>
                  </a:lnTo>
                  <a:cubicBezTo>
                    <a:pt x="704279" y="5"/>
                    <a:pt x="709180" y="571395"/>
                    <a:pt x="709180" y="1276252"/>
                  </a:cubicBezTo>
                  <a:close/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9" tIns="49859" rIns="49859" bIns="49860" numCol="1" spcCol="1270" anchor="ctr" anchorCtr="0">
              <a:noAutofit/>
            </a:bodyPr>
            <a:lstStyle/>
            <a:p>
              <a:pPr marL="228600" lvl="1" indent="-228600" defTabSz="106680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fi-FI" altLang="zh-CN" sz="2200" b="1" dirty="0" smtClean="0">
                  <a:solidFill>
                    <a:srgbClr val="000099"/>
                  </a:solidFill>
                  <a:ea typeface="SimSun" panose="02010600030101010101" pitchFamily="2" charset="-122"/>
                </a:rPr>
                <a:t>Evaluasi</a:t>
              </a:r>
              <a:r>
                <a:rPr lang="id-ID" altLang="zh-CN" sz="2200" b="1" dirty="0" smtClean="0">
                  <a:solidFill>
                    <a:srgbClr val="000099"/>
                  </a:solidFill>
                  <a:ea typeface="SimSun" panose="02010600030101010101" pitchFamily="2" charset="-122"/>
                </a:rPr>
                <a:t> </a:t>
              </a:r>
              <a:r>
                <a:rPr lang="en-US" altLang="zh-CN" sz="2200" b="1" dirty="0">
                  <a:solidFill>
                    <a:srgbClr val="000099"/>
                  </a:solidFill>
                  <a:ea typeface="SimSun" panose="02010600030101010101" pitchFamily="2" charset="-122"/>
                </a:rPr>
                <a:t>criteria </a:t>
              </a:r>
              <a:r>
                <a:rPr lang="en-US" altLang="zh-CN" sz="2200" b="1" i="1" dirty="0" smtClean="0">
                  <a:solidFill>
                    <a:srgbClr val="000099"/>
                  </a:solidFill>
                  <a:ea typeface="SimSun" panose="02010600030101010101" pitchFamily="2" charset="-122"/>
                </a:rPr>
                <a:t>Goodness-of-fit</a:t>
              </a:r>
              <a:endParaRPr lang="id-ID" altLang="zh-CN" sz="2200" b="1" i="1" dirty="0" smtClean="0">
                <a:solidFill>
                  <a:srgbClr val="000099"/>
                </a:solidFill>
                <a:ea typeface="SimSun" panose="02010600030101010101" pitchFamily="2" charset="-122"/>
              </a:endParaRPr>
            </a:p>
            <a:p>
              <a:pPr marL="0" lvl="1" defTabSz="1066800">
                <a:lnSpc>
                  <a:spcPct val="90000"/>
                </a:lnSpc>
                <a:spcAft>
                  <a:spcPct val="15000"/>
                </a:spcAft>
              </a:pPr>
              <a:r>
                <a:rPr lang="id-ID" altLang="zh-CN" sz="2200" b="1" i="1" dirty="0" smtClean="0">
                  <a:solidFill>
                    <a:srgbClr val="000099"/>
                  </a:solidFill>
                  <a:ea typeface="SimSun" panose="02010600030101010101" pitchFamily="2" charset="-122"/>
                </a:rPr>
                <a:t>   </a:t>
              </a:r>
              <a:r>
                <a:rPr lang="id-ID" altLang="zh-CN" sz="2200" dirty="0" smtClean="0">
                  <a:solidFill>
                    <a:schemeClr val="tx1"/>
                  </a:solidFill>
                  <a:ea typeface="SimSun" panose="02010600030101010101" pitchFamily="2" charset="-122"/>
                </a:rPr>
                <a:t>b</a:t>
              </a:r>
              <a:r>
                <a:rPr lang="id-ID" altLang="zh-CN" sz="2200" i="1" dirty="0" smtClean="0">
                  <a:solidFill>
                    <a:schemeClr val="tx1"/>
                  </a:solidFill>
                  <a:ea typeface="SimSun" panose="02010600030101010101" pitchFamily="2" charset="-122"/>
                </a:rPr>
                <a:t>. </a:t>
              </a:r>
              <a:r>
                <a:rPr lang="en-US" altLang="zh-CN" sz="2200" dirty="0" err="1">
                  <a:ea typeface="SimSun" panose="02010600030101010101" pitchFamily="2" charset="-122"/>
                </a:rPr>
                <a:t>Uji</a:t>
              </a:r>
              <a:r>
                <a:rPr lang="en-US" altLang="zh-CN" sz="2200" dirty="0">
                  <a:ea typeface="SimSun" panose="02010600030101010101" pitchFamily="2" charset="-122"/>
                </a:rPr>
                <a:t> </a:t>
              </a:r>
              <a:r>
                <a:rPr lang="en-US" altLang="zh-CN" sz="2200" dirty="0" err="1">
                  <a:ea typeface="SimSun" panose="02010600030101010101" pitchFamily="2" charset="-122"/>
                </a:rPr>
                <a:t>kesesuaian</a:t>
              </a:r>
              <a:r>
                <a:rPr lang="en-US" altLang="zh-CN" sz="2200" dirty="0">
                  <a:ea typeface="SimSun" panose="02010600030101010101" pitchFamily="2" charset="-122"/>
                </a:rPr>
                <a:t> </a:t>
              </a:r>
              <a:r>
                <a:rPr lang="en-US" altLang="zh-CN" sz="2200" dirty="0" err="1">
                  <a:ea typeface="SimSun" panose="02010600030101010101" pitchFamily="2" charset="-122"/>
                </a:rPr>
                <a:t>dan</a:t>
              </a:r>
              <a:r>
                <a:rPr lang="en-US" altLang="zh-CN" sz="2200" dirty="0">
                  <a:ea typeface="SimSun" panose="02010600030101010101" pitchFamily="2" charset="-122"/>
                </a:rPr>
                <a:t> </a:t>
              </a:r>
              <a:r>
                <a:rPr lang="en-US" altLang="zh-CN" sz="2200" dirty="0" err="1">
                  <a:ea typeface="SimSun" panose="02010600030101010101" pitchFamily="2" charset="-122"/>
                </a:rPr>
                <a:t>uji</a:t>
              </a:r>
              <a:r>
                <a:rPr lang="en-US" altLang="zh-CN" sz="2200" dirty="0">
                  <a:ea typeface="SimSun" panose="02010600030101010101" pitchFamily="2" charset="-122"/>
                </a:rPr>
                <a:t> </a:t>
              </a:r>
              <a:r>
                <a:rPr lang="en-US" altLang="zh-CN" sz="2200" dirty="0" err="1">
                  <a:ea typeface="SimSun" panose="02010600030101010101" pitchFamily="2" charset="-122"/>
                </a:rPr>
                <a:t>statistik</a:t>
              </a:r>
              <a:endParaRPr lang="id-ID" altLang="zh-CN" sz="2200" b="1" dirty="0" smtClean="0">
                <a:solidFill>
                  <a:srgbClr val="000099"/>
                </a:solidFill>
                <a:ea typeface="SimSun" panose="02010600030101010101" pitchFamily="2" charset="-122"/>
              </a:endParaRPr>
            </a:p>
            <a:p>
              <a:pPr marL="685800" lvl="2" indent="-228600" defTabSz="106680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sz="1900" dirty="0">
                  <a:sym typeface="Symbol" panose="05050102010706020507" pitchFamily="18" charset="2"/>
                </a:rPr>
                <a:t></a:t>
              </a:r>
              <a:r>
                <a:rPr lang="en-US" sz="1900" dirty="0"/>
                <a:t>2 – </a:t>
              </a:r>
              <a:r>
                <a:rPr lang="en-US" sz="1900" i="1" dirty="0"/>
                <a:t>Chi-Square statistic</a:t>
              </a:r>
              <a:r>
                <a:rPr lang="en-US" sz="1900" dirty="0"/>
                <a:t>, </a:t>
              </a:r>
              <a:r>
                <a:rPr lang="en-US" sz="1900" dirty="0" err="1"/>
                <a:t>semakin</a:t>
              </a:r>
              <a:r>
                <a:rPr lang="en-US" sz="1900" dirty="0"/>
                <a:t> </a:t>
              </a:r>
              <a:r>
                <a:rPr lang="en-US" sz="1900" dirty="0" err="1"/>
                <a:t>kecil</a:t>
              </a:r>
              <a:r>
                <a:rPr lang="en-US" sz="1900" dirty="0"/>
                <a:t> </a:t>
              </a:r>
              <a:r>
                <a:rPr lang="en-US" sz="1900" dirty="0" err="1"/>
                <a:t>nilai</a:t>
              </a:r>
              <a:r>
                <a:rPr lang="en-US" sz="1900" dirty="0"/>
                <a:t> </a:t>
              </a:r>
              <a:r>
                <a:rPr lang="en-US" sz="1900" dirty="0">
                  <a:sym typeface="Symbol" panose="05050102010706020507" pitchFamily="18" charset="2"/>
                </a:rPr>
                <a:t></a:t>
              </a:r>
              <a:r>
                <a:rPr lang="en-US" sz="1900" dirty="0"/>
                <a:t>2 </a:t>
              </a:r>
              <a:r>
                <a:rPr lang="en-US" sz="1900" dirty="0" err="1"/>
                <a:t>semakin</a:t>
              </a:r>
              <a:r>
                <a:rPr lang="en-US" sz="1900" dirty="0"/>
                <a:t> </a:t>
              </a:r>
              <a:r>
                <a:rPr lang="en-US" sz="1900" dirty="0" err="1"/>
                <a:t>baik</a:t>
              </a:r>
              <a:r>
                <a:rPr lang="en-US" sz="1900" dirty="0"/>
                <a:t> model </a:t>
              </a:r>
              <a:r>
                <a:rPr lang="en-US" sz="1900" dirty="0" err="1"/>
                <a:t>itu</a:t>
              </a:r>
              <a:r>
                <a:rPr lang="en-US" sz="1900" dirty="0"/>
                <a:t>, </a:t>
              </a:r>
              <a:r>
                <a:rPr lang="en-US" sz="1900" dirty="0" err="1"/>
                <a:t>dan</a:t>
              </a:r>
              <a:r>
                <a:rPr lang="en-US" sz="1900" dirty="0"/>
                <a:t> </a:t>
              </a:r>
              <a:r>
                <a:rPr lang="en-US" sz="1900" dirty="0" err="1"/>
                <a:t>diterima</a:t>
              </a:r>
              <a:r>
                <a:rPr lang="en-US" sz="1900" dirty="0"/>
                <a:t> </a:t>
              </a:r>
              <a:r>
                <a:rPr lang="en-US" sz="1900" dirty="0" err="1"/>
                <a:t>berdasarkan</a:t>
              </a:r>
              <a:r>
                <a:rPr lang="en-US" sz="1900" dirty="0"/>
                <a:t> </a:t>
              </a:r>
              <a:r>
                <a:rPr lang="en-US" sz="1900" dirty="0" err="1"/>
                <a:t>probabilitas</a:t>
              </a:r>
              <a:r>
                <a:rPr lang="en-US" sz="1900" dirty="0"/>
                <a:t> </a:t>
              </a:r>
              <a:r>
                <a:rPr lang="en-US" sz="1900" dirty="0" err="1"/>
                <a:t>dengan</a:t>
              </a:r>
              <a:r>
                <a:rPr lang="en-US" sz="1900" dirty="0"/>
                <a:t> </a:t>
              </a:r>
              <a:r>
                <a:rPr lang="en-US" sz="1900" i="1" dirty="0"/>
                <a:t>cut-off value</a:t>
              </a:r>
              <a:r>
                <a:rPr lang="en-US" sz="1900" dirty="0"/>
                <a:t> </a:t>
              </a:r>
              <a:r>
                <a:rPr lang="en-US" sz="1900" dirty="0" err="1"/>
                <a:t>sebesar</a:t>
              </a:r>
              <a:r>
                <a:rPr lang="en-US" sz="1900" dirty="0"/>
                <a:t> p&gt; 0,05 </a:t>
              </a:r>
              <a:r>
                <a:rPr lang="en-US" sz="1900" dirty="0" err="1"/>
                <a:t>atau</a:t>
              </a:r>
              <a:r>
                <a:rPr lang="en-US" sz="1900" dirty="0"/>
                <a:t> p&gt;0,010</a:t>
              </a:r>
              <a:endParaRPr lang="id-ID" altLang="zh-CN" sz="1900" dirty="0" smtClean="0">
                <a:ea typeface="SimSun" panose="02010600030101010101" pitchFamily="2" charset="-122"/>
              </a:endParaRPr>
            </a:p>
            <a:p>
              <a:pPr marL="685800" lvl="2" indent="-228600" defTabSz="106680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altLang="zh-CN" sz="1900" dirty="0">
                  <a:ea typeface="SimSun" panose="02010600030101010101" pitchFamily="2" charset="-122"/>
                </a:rPr>
                <a:t>RMSEA (</a:t>
              </a:r>
              <a:r>
                <a:rPr lang="en-US" altLang="zh-CN" sz="1900" i="1" dirty="0">
                  <a:ea typeface="SimSun" panose="02010600030101010101" pitchFamily="2" charset="-122"/>
                </a:rPr>
                <a:t>The Root Mean Square Error of Approximation</a:t>
              </a:r>
              <a:r>
                <a:rPr lang="en-US" altLang="zh-CN" sz="1900" dirty="0">
                  <a:ea typeface="SimSun" panose="02010600030101010101" pitchFamily="2" charset="-122"/>
                </a:rPr>
                <a:t>), </a:t>
              </a:r>
              <a:r>
                <a:rPr lang="en-US" altLang="zh-CN" sz="1900" dirty="0" err="1">
                  <a:ea typeface="SimSun" panose="02010600030101010101" pitchFamily="2" charset="-122"/>
                </a:rPr>
                <a:t>merupakan</a:t>
              </a:r>
              <a:r>
                <a:rPr lang="en-US" altLang="zh-CN" sz="1900" dirty="0">
                  <a:ea typeface="SimSun" panose="02010600030101010101" pitchFamily="2" charset="-122"/>
                </a:rPr>
                <a:t> </a:t>
              </a:r>
              <a:r>
                <a:rPr lang="en-US" altLang="zh-CN" sz="1900" dirty="0" err="1">
                  <a:ea typeface="SimSun" panose="02010600030101010101" pitchFamily="2" charset="-122"/>
                </a:rPr>
                <a:t>suatu</a:t>
              </a:r>
              <a:r>
                <a:rPr lang="en-US" altLang="zh-CN" sz="1900" dirty="0">
                  <a:ea typeface="SimSun" panose="02010600030101010101" pitchFamily="2" charset="-122"/>
                </a:rPr>
                <a:t> </a:t>
              </a:r>
              <a:r>
                <a:rPr lang="en-US" altLang="zh-CN" sz="1900" dirty="0" err="1">
                  <a:ea typeface="SimSun" panose="02010600030101010101" pitchFamily="2" charset="-122"/>
                </a:rPr>
                <a:t>indeks</a:t>
              </a:r>
              <a:r>
                <a:rPr lang="en-US" altLang="zh-CN" sz="1900" dirty="0">
                  <a:ea typeface="SimSun" panose="02010600030101010101" pitchFamily="2" charset="-122"/>
                </a:rPr>
                <a:t> yang </a:t>
              </a:r>
              <a:r>
                <a:rPr lang="en-US" altLang="zh-CN" sz="1900" dirty="0" err="1">
                  <a:ea typeface="SimSun" panose="02010600030101010101" pitchFamily="2" charset="-122"/>
                </a:rPr>
                <a:t>digunakan</a:t>
              </a:r>
              <a:r>
                <a:rPr lang="en-US" altLang="zh-CN" sz="1900" dirty="0">
                  <a:ea typeface="SimSun" panose="02010600030101010101" pitchFamily="2" charset="-122"/>
                </a:rPr>
                <a:t> </a:t>
              </a:r>
              <a:r>
                <a:rPr lang="en-US" altLang="zh-CN" sz="1900" dirty="0" err="1">
                  <a:ea typeface="SimSun" panose="02010600030101010101" pitchFamily="2" charset="-122"/>
                </a:rPr>
                <a:t>untuk</a:t>
              </a:r>
              <a:r>
                <a:rPr lang="en-US" altLang="zh-CN" sz="1900" dirty="0">
                  <a:ea typeface="SimSun" panose="02010600030101010101" pitchFamily="2" charset="-122"/>
                </a:rPr>
                <a:t> </a:t>
              </a:r>
              <a:r>
                <a:rPr lang="en-US" altLang="zh-CN" sz="1900" dirty="0" err="1">
                  <a:ea typeface="SimSun" panose="02010600030101010101" pitchFamily="2" charset="-122"/>
                </a:rPr>
                <a:t>mengkonpensasi</a:t>
              </a:r>
              <a:r>
                <a:rPr lang="en-US" altLang="zh-CN" sz="1900" dirty="0">
                  <a:ea typeface="SimSun" panose="02010600030101010101" pitchFamily="2" charset="-122"/>
                </a:rPr>
                <a:t> </a:t>
              </a:r>
              <a:r>
                <a:rPr lang="en-US" altLang="zh-CN" sz="1900" i="1" dirty="0">
                  <a:ea typeface="SimSun" panose="02010600030101010101" pitchFamily="2" charset="-122"/>
                </a:rPr>
                <a:t>chi-square </a:t>
              </a:r>
              <a:r>
                <a:rPr lang="en-US" altLang="zh-CN" sz="1900" dirty="0" err="1">
                  <a:ea typeface="SimSun" panose="02010600030101010101" pitchFamily="2" charset="-122"/>
                </a:rPr>
                <a:t>dalam</a:t>
              </a:r>
              <a:r>
                <a:rPr lang="en-US" altLang="zh-CN" sz="1900" dirty="0">
                  <a:ea typeface="SimSun" panose="02010600030101010101" pitchFamily="2" charset="-122"/>
                </a:rPr>
                <a:t> </a:t>
              </a:r>
              <a:r>
                <a:rPr lang="en-US" altLang="zh-CN" sz="1900" dirty="0" err="1">
                  <a:ea typeface="SimSun" panose="02010600030101010101" pitchFamily="2" charset="-122"/>
                </a:rPr>
                <a:t>sampel</a:t>
              </a:r>
              <a:r>
                <a:rPr lang="en-US" altLang="zh-CN" sz="1900" dirty="0">
                  <a:ea typeface="SimSun" panose="02010600030101010101" pitchFamily="2" charset="-122"/>
                </a:rPr>
                <a:t> yang </a:t>
              </a:r>
              <a:r>
                <a:rPr lang="en-US" altLang="zh-CN" sz="1900" dirty="0" err="1">
                  <a:ea typeface="SimSun" panose="02010600030101010101" pitchFamily="2" charset="-122"/>
                </a:rPr>
                <a:t>besar</a:t>
              </a:r>
              <a:endParaRPr lang="id-ID" altLang="zh-CN" sz="1900" dirty="0" smtClean="0">
                <a:ea typeface="SimSun" panose="02010600030101010101" pitchFamily="2" charset="-122"/>
              </a:endParaRPr>
            </a:p>
            <a:p>
              <a:pPr marL="685800" lvl="2" indent="-228600" defTabSz="106680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altLang="zh-CN" sz="1900" dirty="0">
                  <a:ea typeface="SimSun" panose="02010600030101010101" pitchFamily="2" charset="-122"/>
                </a:rPr>
                <a:t>GFI (</a:t>
              </a:r>
              <a:r>
                <a:rPr lang="en-US" altLang="zh-CN" sz="1900" i="1" dirty="0">
                  <a:ea typeface="SimSun" panose="02010600030101010101" pitchFamily="2" charset="-122"/>
                </a:rPr>
                <a:t>Goodness of fit Index</a:t>
              </a:r>
              <a:r>
                <a:rPr lang="en-US" altLang="zh-CN" sz="1900" dirty="0">
                  <a:ea typeface="SimSun" panose="02010600030101010101" pitchFamily="2" charset="-122"/>
                </a:rPr>
                <a:t>), </a:t>
              </a:r>
              <a:r>
                <a:rPr lang="en-US" altLang="zh-CN" sz="1900" dirty="0" err="1">
                  <a:ea typeface="SimSun" panose="02010600030101010101" pitchFamily="2" charset="-122"/>
                </a:rPr>
                <a:t>merupakan</a:t>
              </a:r>
              <a:r>
                <a:rPr lang="en-US" altLang="zh-CN" sz="1900" dirty="0">
                  <a:ea typeface="SimSun" panose="02010600030101010101" pitchFamily="2" charset="-122"/>
                </a:rPr>
                <a:t> </a:t>
              </a:r>
              <a:r>
                <a:rPr lang="en-US" altLang="zh-CN" sz="1900" dirty="0" err="1">
                  <a:ea typeface="SimSun" panose="02010600030101010101" pitchFamily="2" charset="-122"/>
                </a:rPr>
                <a:t>ukuran</a:t>
              </a:r>
              <a:r>
                <a:rPr lang="en-US" altLang="zh-CN" sz="1900" dirty="0">
                  <a:ea typeface="SimSun" panose="02010600030101010101" pitchFamily="2" charset="-122"/>
                </a:rPr>
                <a:t> </a:t>
              </a:r>
              <a:r>
                <a:rPr lang="en-US" altLang="zh-CN" sz="1900" i="1" dirty="0">
                  <a:ea typeface="SimSun" panose="02010600030101010101" pitchFamily="2" charset="-122"/>
                </a:rPr>
                <a:t>non statistical</a:t>
              </a:r>
              <a:r>
                <a:rPr lang="en-US" altLang="zh-CN" sz="1900" dirty="0">
                  <a:ea typeface="SimSun" panose="02010600030101010101" pitchFamily="2" charset="-122"/>
                </a:rPr>
                <a:t> yang </a:t>
              </a:r>
              <a:r>
                <a:rPr lang="en-US" altLang="zh-CN" sz="1900" dirty="0" err="1">
                  <a:ea typeface="SimSun" panose="02010600030101010101" pitchFamily="2" charset="-122"/>
                </a:rPr>
                <a:t>mempunyai</a:t>
              </a:r>
              <a:r>
                <a:rPr lang="en-US" altLang="zh-CN" sz="1900" dirty="0">
                  <a:ea typeface="SimSun" panose="02010600030101010101" pitchFamily="2" charset="-122"/>
                </a:rPr>
                <a:t> </a:t>
              </a:r>
              <a:r>
                <a:rPr lang="en-US" altLang="zh-CN" sz="1900" dirty="0" err="1">
                  <a:ea typeface="SimSun" panose="02010600030101010101" pitchFamily="2" charset="-122"/>
                </a:rPr>
                <a:t>rentang</a:t>
              </a:r>
              <a:r>
                <a:rPr lang="en-US" altLang="zh-CN" sz="1900" dirty="0">
                  <a:ea typeface="SimSun" panose="02010600030101010101" pitchFamily="2" charset="-122"/>
                </a:rPr>
                <a:t> </a:t>
              </a:r>
              <a:r>
                <a:rPr lang="en-US" altLang="zh-CN" sz="1900" dirty="0" err="1">
                  <a:ea typeface="SimSun" panose="02010600030101010101" pitchFamily="2" charset="-122"/>
                </a:rPr>
                <a:t>nilai</a:t>
              </a:r>
              <a:r>
                <a:rPr lang="en-US" altLang="zh-CN" sz="1900" dirty="0">
                  <a:ea typeface="SimSun" panose="02010600030101010101" pitchFamily="2" charset="-122"/>
                </a:rPr>
                <a:t> </a:t>
              </a:r>
              <a:r>
                <a:rPr lang="en-US" altLang="zh-CN" sz="1900" dirty="0" err="1">
                  <a:ea typeface="SimSun" panose="02010600030101010101" pitchFamily="2" charset="-122"/>
                </a:rPr>
                <a:t>antara</a:t>
              </a:r>
              <a:r>
                <a:rPr lang="en-US" altLang="zh-CN" sz="1900" dirty="0">
                  <a:ea typeface="SimSun" panose="02010600030101010101" pitchFamily="2" charset="-122"/>
                </a:rPr>
                <a:t> 0 </a:t>
              </a:r>
              <a:r>
                <a:rPr lang="en-US" altLang="zh-CN" sz="1900" dirty="0" err="1">
                  <a:ea typeface="SimSun" panose="02010600030101010101" pitchFamily="2" charset="-122"/>
                </a:rPr>
                <a:t>sampai</a:t>
              </a:r>
              <a:r>
                <a:rPr lang="en-US" altLang="zh-CN" sz="1900" dirty="0">
                  <a:ea typeface="SimSun" panose="02010600030101010101" pitchFamily="2" charset="-122"/>
                </a:rPr>
                <a:t> </a:t>
              </a:r>
              <a:r>
                <a:rPr lang="en-US" altLang="zh-CN" sz="1900" dirty="0" err="1">
                  <a:ea typeface="SimSun" panose="02010600030101010101" pitchFamily="2" charset="-122"/>
                </a:rPr>
                <a:t>dengan</a:t>
              </a:r>
              <a:r>
                <a:rPr lang="en-US" altLang="zh-CN" sz="1900" dirty="0">
                  <a:ea typeface="SimSun" panose="02010600030101010101" pitchFamily="2" charset="-122"/>
                </a:rPr>
                <a:t> 1. </a:t>
              </a:r>
              <a:r>
                <a:rPr lang="en-US" altLang="zh-CN" sz="1900" dirty="0" err="1">
                  <a:ea typeface="SimSun" panose="02010600030101010101" pitchFamily="2" charset="-122"/>
                </a:rPr>
                <a:t>Nilai</a:t>
              </a:r>
              <a:r>
                <a:rPr lang="en-US" altLang="zh-CN" sz="1900" dirty="0">
                  <a:ea typeface="SimSun" panose="02010600030101010101" pitchFamily="2" charset="-122"/>
                </a:rPr>
                <a:t> yang </a:t>
              </a:r>
              <a:r>
                <a:rPr lang="en-US" altLang="zh-CN" sz="1900" dirty="0" err="1">
                  <a:ea typeface="SimSun" panose="02010600030101010101" pitchFamily="2" charset="-122"/>
                </a:rPr>
                <a:t>tinggi</a:t>
              </a:r>
              <a:r>
                <a:rPr lang="en-US" altLang="zh-CN" sz="1900" dirty="0">
                  <a:ea typeface="SimSun" panose="02010600030101010101" pitchFamily="2" charset="-122"/>
                </a:rPr>
                <a:t> </a:t>
              </a:r>
              <a:r>
                <a:rPr lang="en-US" altLang="zh-CN" sz="1900" dirty="0" err="1">
                  <a:ea typeface="SimSun" panose="02010600030101010101" pitchFamily="2" charset="-122"/>
                </a:rPr>
                <a:t>dalam</a:t>
              </a:r>
              <a:r>
                <a:rPr lang="en-US" altLang="zh-CN" sz="1900" dirty="0">
                  <a:ea typeface="SimSun" panose="02010600030101010101" pitchFamily="2" charset="-122"/>
                </a:rPr>
                <a:t> </a:t>
              </a:r>
              <a:r>
                <a:rPr lang="en-US" altLang="zh-CN" sz="1900" dirty="0" err="1">
                  <a:ea typeface="SimSun" panose="02010600030101010101" pitchFamily="2" charset="-122"/>
                </a:rPr>
                <a:t>indeks</a:t>
              </a:r>
              <a:r>
                <a:rPr lang="en-US" altLang="zh-CN" sz="1900" dirty="0">
                  <a:ea typeface="SimSun" panose="02010600030101010101" pitchFamily="2" charset="-122"/>
                </a:rPr>
                <a:t> </a:t>
              </a:r>
              <a:r>
                <a:rPr lang="en-US" altLang="zh-CN" sz="1900" dirty="0" err="1">
                  <a:ea typeface="SimSun" panose="02010600030101010101" pitchFamily="2" charset="-122"/>
                </a:rPr>
                <a:t>ini</a:t>
              </a:r>
              <a:r>
                <a:rPr lang="en-US" altLang="zh-CN" sz="1900" dirty="0">
                  <a:ea typeface="SimSun" panose="02010600030101010101" pitchFamily="2" charset="-122"/>
                </a:rPr>
                <a:t> </a:t>
              </a:r>
              <a:r>
                <a:rPr lang="en-US" altLang="zh-CN" sz="1900" dirty="0" err="1">
                  <a:ea typeface="SimSun" panose="02010600030101010101" pitchFamily="2" charset="-122"/>
                </a:rPr>
                <a:t>menunjukkan</a:t>
              </a:r>
              <a:r>
                <a:rPr lang="en-US" altLang="zh-CN" sz="1900" dirty="0">
                  <a:ea typeface="SimSun" panose="02010600030101010101" pitchFamily="2" charset="-122"/>
                </a:rPr>
                <a:t> </a:t>
              </a:r>
              <a:r>
                <a:rPr lang="en-US" altLang="zh-CN" sz="1900" dirty="0" err="1">
                  <a:ea typeface="SimSun" panose="02010600030101010101" pitchFamily="2" charset="-122"/>
                </a:rPr>
                <a:t>sebuah</a:t>
              </a:r>
              <a:r>
                <a:rPr lang="en-US" altLang="zh-CN" sz="1900" dirty="0">
                  <a:ea typeface="SimSun" panose="02010600030101010101" pitchFamily="2" charset="-122"/>
                </a:rPr>
                <a:t> “</a:t>
              </a:r>
              <a:r>
                <a:rPr lang="en-US" altLang="zh-CN" sz="1900" i="1" dirty="0">
                  <a:ea typeface="SimSun" panose="02010600030101010101" pitchFamily="2" charset="-122"/>
                </a:rPr>
                <a:t>better fit</a:t>
              </a:r>
              <a:r>
                <a:rPr lang="en-US" altLang="zh-CN" sz="1900" dirty="0" smtClean="0">
                  <a:ea typeface="SimSun" panose="02010600030101010101" pitchFamily="2" charset="-122"/>
                </a:rPr>
                <a:t>”</a:t>
              </a:r>
              <a:endParaRPr lang="id-ID" altLang="zh-CN" sz="1900" dirty="0" smtClean="0">
                <a:ea typeface="SimSun" panose="02010600030101010101" pitchFamily="2" charset="-122"/>
              </a:endParaRPr>
            </a:p>
            <a:p>
              <a:pPr marL="685800" lvl="2" indent="-228600" defTabSz="106680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altLang="zh-CN" sz="1900" dirty="0">
                  <a:ea typeface="SimSun" panose="02010600030101010101" pitchFamily="2" charset="-122"/>
                </a:rPr>
                <a:t>AGFI (</a:t>
              </a:r>
              <a:r>
                <a:rPr lang="en-US" altLang="zh-CN" sz="1900" i="1" dirty="0">
                  <a:ea typeface="SimSun" panose="02010600030101010101" pitchFamily="2" charset="-122"/>
                </a:rPr>
                <a:t>Adjusted Goodness of Fit Index</a:t>
              </a:r>
              <a:r>
                <a:rPr lang="en-US" altLang="zh-CN" sz="1900" dirty="0">
                  <a:ea typeface="SimSun" panose="02010600030101010101" pitchFamily="2" charset="-122"/>
                </a:rPr>
                <a:t>), </a:t>
              </a:r>
              <a:r>
                <a:rPr lang="en-US" altLang="zh-CN" sz="1900" dirty="0" err="1">
                  <a:ea typeface="SimSun" panose="02010600030101010101" pitchFamily="2" charset="-122"/>
                </a:rPr>
                <a:t>merupakan</a:t>
              </a:r>
              <a:r>
                <a:rPr lang="en-US" altLang="zh-CN" sz="1900" dirty="0">
                  <a:ea typeface="SimSun" panose="02010600030101010101" pitchFamily="2" charset="-122"/>
                </a:rPr>
                <a:t> </a:t>
              </a:r>
              <a:r>
                <a:rPr lang="en-US" altLang="zh-CN" sz="1900" dirty="0" err="1">
                  <a:ea typeface="SimSun" panose="02010600030101010101" pitchFamily="2" charset="-122"/>
                </a:rPr>
                <a:t>kriteria</a:t>
              </a:r>
              <a:r>
                <a:rPr lang="en-US" altLang="zh-CN" sz="1900" dirty="0">
                  <a:ea typeface="SimSun" panose="02010600030101010101" pitchFamily="2" charset="-122"/>
                </a:rPr>
                <a:t> yang </a:t>
              </a:r>
              <a:r>
                <a:rPr lang="en-US" altLang="zh-CN" sz="1900" dirty="0" err="1">
                  <a:ea typeface="SimSun" panose="02010600030101010101" pitchFamily="2" charset="-122"/>
                </a:rPr>
                <a:t>memperhitungkan</a:t>
              </a:r>
              <a:r>
                <a:rPr lang="en-US" altLang="zh-CN" sz="1900" dirty="0">
                  <a:ea typeface="SimSun" panose="02010600030101010101" pitchFamily="2" charset="-122"/>
                </a:rPr>
                <a:t> </a:t>
              </a:r>
              <a:r>
                <a:rPr lang="en-US" altLang="zh-CN" sz="1900" dirty="0" err="1">
                  <a:ea typeface="SimSun" panose="02010600030101010101" pitchFamily="2" charset="-122"/>
                </a:rPr>
                <a:t>proporsi</a:t>
              </a:r>
              <a:r>
                <a:rPr lang="en-US" altLang="zh-CN" sz="1900" dirty="0">
                  <a:ea typeface="SimSun" panose="02010600030101010101" pitchFamily="2" charset="-122"/>
                </a:rPr>
                <a:t> </a:t>
              </a:r>
              <a:r>
                <a:rPr lang="en-US" altLang="zh-CN" sz="1900" dirty="0" err="1">
                  <a:ea typeface="SimSun" panose="02010600030101010101" pitchFamily="2" charset="-122"/>
                </a:rPr>
                <a:t>tertimbang</a:t>
              </a:r>
              <a:r>
                <a:rPr lang="en-US" altLang="zh-CN" sz="1900" dirty="0">
                  <a:ea typeface="SimSun" panose="02010600030101010101" pitchFamily="2" charset="-122"/>
                </a:rPr>
                <a:t> </a:t>
              </a:r>
              <a:r>
                <a:rPr lang="en-US" altLang="zh-CN" sz="1900" dirty="0" err="1">
                  <a:ea typeface="SimSun" panose="02010600030101010101" pitchFamily="2" charset="-122"/>
                </a:rPr>
                <a:t>dari</a:t>
              </a:r>
              <a:r>
                <a:rPr lang="en-US" altLang="zh-CN" sz="1900" dirty="0">
                  <a:ea typeface="SimSun" panose="02010600030101010101" pitchFamily="2" charset="-122"/>
                </a:rPr>
                <a:t> </a:t>
              </a:r>
              <a:r>
                <a:rPr lang="en-US" altLang="zh-CN" sz="1900" dirty="0" err="1">
                  <a:ea typeface="SimSun" panose="02010600030101010101" pitchFamily="2" charset="-122"/>
                </a:rPr>
                <a:t>varian</a:t>
              </a:r>
              <a:r>
                <a:rPr lang="en-US" altLang="zh-CN" sz="1900" dirty="0">
                  <a:ea typeface="SimSun" panose="02010600030101010101" pitchFamily="2" charset="-122"/>
                </a:rPr>
                <a:t> </a:t>
              </a:r>
              <a:r>
                <a:rPr lang="en-US" altLang="zh-CN" sz="1900" dirty="0" err="1">
                  <a:ea typeface="SimSun" panose="02010600030101010101" pitchFamily="2" charset="-122"/>
                </a:rPr>
                <a:t>dalam</a:t>
              </a:r>
              <a:r>
                <a:rPr lang="en-US" altLang="zh-CN" sz="1900" dirty="0">
                  <a:ea typeface="SimSun" panose="02010600030101010101" pitchFamily="2" charset="-122"/>
                </a:rPr>
                <a:t> </a:t>
              </a:r>
              <a:r>
                <a:rPr lang="en-US" altLang="zh-CN" sz="1900" dirty="0" err="1">
                  <a:ea typeface="SimSun" panose="02010600030101010101" pitchFamily="2" charset="-122"/>
                </a:rPr>
                <a:t>sebuah</a:t>
              </a:r>
              <a:r>
                <a:rPr lang="en-US" altLang="zh-CN" sz="1900" dirty="0">
                  <a:ea typeface="SimSun" panose="02010600030101010101" pitchFamily="2" charset="-122"/>
                </a:rPr>
                <a:t> </a:t>
              </a:r>
              <a:r>
                <a:rPr lang="en-US" altLang="zh-CN" sz="1900" dirty="0" err="1">
                  <a:ea typeface="SimSun" panose="02010600030101010101" pitchFamily="2" charset="-122"/>
                </a:rPr>
                <a:t>matrik</a:t>
              </a:r>
              <a:r>
                <a:rPr lang="en-US" altLang="zh-CN" sz="1900" dirty="0">
                  <a:ea typeface="SimSun" panose="02010600030101010101" pitchFamily="2" charset="-122"/>
                </a:rPr>
                <a:t> </a:t>
              </a:r>
              <a:r>
                <a:rPr lang="en-US" altLang="zh-CN" sz="1900" dirty="0" err="1">
                  <a:ea typeface="SimSun" panose="02010600030101010101" pitchFamily="2" charset="-122"/>
                </a:rPr>
                <a:t>kovarian</a:t>
              </a:r>
              <a:r>
                <a:rPr lang="en-US" altLang="zh-CN" sz="1900" dirty="0">
                  <a:ea typeface="SimSun" panose="02010600030101010101" pitchFamily="2" charset="-122"/>
                </a:rPr>
                <a:t> </a:t>
              </a:r>
              <a:r>
                <a:rPr lang="en-US" altLang="zh-CN" sz="1900" dirty="0" err="1" smtClean="0">
                  <a:ea typeface="SimSun" panose="02010600030101010101" pitchFamily="2" charset="-122"/>
                </a:rPr>
                <a:t>sampel</a:t>
              </a:r>
              <a:endParaRPr lang="id-ID" altLang="zh-CN" sz="1900" dirty="0" smtClean="0">
                <a:ea typeface="SimSun" panose="02010600030101010101" pitchFamily="2" charset="-122"/>
              </a:endParaRPr>
            </a:p>
            <a:p>
              <a:pPr marL="685800" lvl="2" indent="-228600" defTabSz="106680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altLang="zh-CN" sz="1900" dirty="0">
                  <a:ea typeface="SimSun" panose="02010600030101010101" pitchFamily="2" charset="-122"/>
                </a:rPr>
                <a:t>CMIN/DF (</a:t>
              </a:r>
              <a:r>
                <a:rPr lang="en-US" altLang="zh-CN" sz="1900" i="1" dirty="0">
                  <a:ea typeface="SimSun" panose="02010600030101010101" pitchFamily="2" charset="-122"/>
                </a:rPr>
                <a:t>The Minimum Sample Discrepancy Function </a:t>
              </a:r>
              <a:r>
                <a:rPr lang="en-US" altLang="zh-CN" sz="1900" i="1" dirty="0" err="1">
                  <a:ea typeface="SimSun" panose="02010600030101010101" pitchFamily="2" charset="-122"/>
                </a:rPr>
                <a:t>Devided</a:t>
              </a:r>
              <a:r>
                <a:rPr lang="en-US" altLang="zh-CN" sz="1900" i="1" dirty="0">
                  <a:ea typeface="SimSun" panose="02010600030101010101" pitchFamily="2" charset="-122"/>
                </a:rPr>
                <a:t> with </a:t>
              </a:r>
              <a:r>
                <a:rPr lang="en-US" altLang="zh-CN" sz="1900" i="1" dirty="0" err="1">
                  <a:ea typeface="SimSun" panose="02010600030101010101" pitchFamily="2" charset="-122"/>
                </a:rPr>
                <a:t>degrre</a:t>
              </a:r>
              <a:r>
                <a:rPr lang="en-US" altLang="zh-CN" sz="1900" i="1" dirty="0">
                  <a:ea typeface="SimSun" panose="02010600030101010101" pitchFamily="2" charset="-122"/>
                </a:rPr>
                <a:t> of Freedom</a:t>
              </a:r>
              <a:r>
                <a:rPr lang="en-US" altLang="zh-CN" sz="1900" dirty="0">
                  <a:ea typeface="SimSun" panose="02010600030101010101" pitchFamily="2" charset="-122"/>
                </a:rPr>
                <a:t>), </a:t>
              </a:r>
              <a:r>
                <a:rPr lang="en-US" altLang="zh-CN" sz="1900" dirty="0" err="1">
                  <a:ea typeface="SimSun" panose="02010600030101010101" pitchFamily="2" charset="-122"/>
                </a:rPr>
                <a:t>merupakan</a:t>
              </a:r>
              <a:r>
                <a:rPr lang="en-US" altLang="zh-CN" sz="1900" dirty="0">
                  <a:ea typeface="SimSun" panose="02010600030101010101" pitchFamily="2" charset="-122"/>
                </a:rPr>
                <a:t> statistic </a:t>
              </a:r>
              <a:r>
                <a:rPr lang="en-US" altLang="zh-CN" sz="1900" dirty="0" err="1">
                  <a:ea typeface="SimSun" panose="02010600030101010101" pitchFamily="2" charset="-122"/>
                </a:rPr>
                <a:t>chisquare</a:t>
              </a:r>
              <a:r>
                <a:rPr lang="en-US" altLang="zh-CN" sz="1900" dirty="0">
                  <a:ea typeface="SimSun" panose="02010600030101010101" pitchFamily="2" charset="-122"/>
                </a:rPr>
                <a:t> X2 </a:t>
              </a:r>
              <a:r>
                <a:rPr lang="en-US" altLang="zh-CN" sz="1900" dirty="0" err="1">
                  <a:ea typeface="SimSun" panose="02010600030101010101" pitchFamily="2" charset="-122"/>
                </a:rPr>
                <a:t>dibagi</a:t>
              </a:r>
              <a:r>
                <a:rPr lang="en-US" altLang="zh-CN" sz="1900" dirty="0">
                  <a:ea typeface="SimSun" panose="02010600030101010101" pitchFamily="2" charset="-122"/>
                </a:rPr>
                <a:t> degree of freedom-</a:t>
              </a:r>
              <a:r>
                <a:rPr lang="en-US" altLang="zh-CN" sz="1900" dirty="0" err="1">
                  <a:ea typeface="SimSun" panose="02010600030101010101" pitchFamily="2" charset="-122"/>
                </a:rPr>
                <a:t>nya</a:t>
              </a:r>
              <a:r>
                <a:rPr lang="en-US" altLang="zh-CN" sz="1900" dirty="0">
                  <a:ea typeface="SimSun" panose="02010600030101010101" pitchFamily="2" charset="-122"/>
                </a:rPr>
                <a:t> </a:t>
              </a:r>
              <a:r>
                <a:rPr lang="en-US" altLang="zh-CN" sz="1900" dirty="0" err="1">
                  <a:ea typeface="SimSun" panose="02010600030101010101" pitchFamily="2" charset="-122"/>
                </a:rPr>
                <a:t>sehingga</a:t>
              </a:r>
              <a:r>
                <a:rPr lang="en-US" altLang="zh-CN" sz="1900" dirty="0">
                  <a:ea typeface="SimSun" panose="02010600030101010101" pitchFamily="2" charset="-122"/>
                </a:rPr>
                <a:t> </a:t>
              </a:r>
              <a:r>
                <a:rPr lang="en-US" altLang="zh-CN" sz="1900" dirty="0" err="1">
                  <a:ea typeface="SimSun" panose="02010600030101010101" pitchFamily="2" charset="-122"/>
                </a:rPr>
                <a:t>disebut</a:t>
              </a:r>
              <a:r>
                <a:rPr lang="en-US" altLang="zh-CN" sz="1900" dirty="0">
                  <a:ea typeface="SimSun" panose="02010600030101010101" pitchFamily="2" charset="-122"/>
                </a:rPr>
                <a:t> X2 </a:t>
              </a:r>
              <a:r>
                <a:rPr lang="en-US" altLang="zh-CN" sz="1900" dirty="0" smtClean="0">
                  <a:ea typeface="SimSun" panose="02010600030101010101" pitchFamily="2" charset="-122"/>
                </a:rPr>
                <a:t>relative</a:t>
              </a:r>
              <a:endParaRPr lang="id-ID" altLang="zh-CN" sz="1900" dirty="0" smtClean="0">
                <a:ea typeface="SimSun" panose="02010600030101010101" pitchFamily="2" charset="-122"/>
              </a:endParaRPr>
            </a:p>
            <a:p>
              <a:pPr marL="685800" lvl="2" indent="-228600" defTabSz="106680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sv-SE" altLang="zh-CN" sz="1900" dirty="0">
                  <a:ea typeface="SimSun" panose="02010600030101010101" pitchFamily="2" charset="-122"/>
                </a:rPr>
                <a:t>TLI (</a:t>
              </a:r>
              <a:r>
                <a:rPr lang="sv-SE" altLang="zh-CN" sz="1900" i="1" dirty="0">
                  <a:ea typeface="SimSun" panose="02010600030101010101" pitchFamily="2" charset="-122"/>
                </a:rPr>
                <a:t>Tucker Lewis Indeex</a:t>
              </a:r>
              <a:r>
                <a:rPr lang="sv-SE" altLang="zh-CN" sz="1900" dirty="0">
                  <a:ea typeface="SimSun" panose="02010600030101010101" pitchFamily="2" charset="-122"/>
                </a:rPr>
                <a:t>), merupakan incremental index yang membandingkan sebuah model yang diuji terhadap sebuah </a:t>
              </a:r>
              <a:r>
                <a:rPr lang="sv-SE" altLang="zh-CN" sz="1900" i="1" dirty="0">
                  <a:ea typeface="SimSun" panose="02010600030101010101" pitchFamily="2" charset="-122"/>
                </a:rPr>
                <a:t>baseline </a:t>
              </a:r>
              <a:r>
                <a:rPr lang="sv-SE" altLang="zh-CN" sz="1900" dirty="0" smtClean="0">
                  <a:ea typeface="SimSun" panose="02010600030101010101" pitchFamily="2" charset="-122"/>
                </a:rPr>
                <a:t>model</a:t>
              </a:r>
              <a:endParaRPr lang="id-ID" altLang="zh-CN" sz="1900" dirty="0" smtClean="0">
                <a:ea typeface="SimSun" panose="02010600030101010101" pitchFamily="2" charset="-122"/>
              </a:endParaRPr>
            </a:p>
            <a:p>
              <a:pPr marL="685800" lvl="2" indent="-228600" defTabSz="106680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sv-SE" sz="1900" dirty="0"/>
                <a:t>CFI </a:t>
              </a:r>
              <a:r>
                <a:rPr lang="sv-SE" sz="1900" i="1" dirty="0"/>
                <a:t>(Comparative Fit Index),</a:t>
              </a:r>
              <a:r>
                <a:rPr lang="sv-SE" sz="1900" dirty="0"/>
                <a:t> rentang nilai sebesar 0 -1, dimana semakin mendekati 1, mengindikasikan tingkat fit yang paling tinggi</a:t>
              </a:r>
              <a:endParaRPr lang="en-US" sz="1900" i="1" kern="1200" baseline="-25000" dirty="0">
                <a:latin typeface="Agency FB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791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7"/>
          <p:cNvSpPr>
            <a:spLocks noGrp="1" noChangeArrowheads="1"/>
          </p:cNvSpPr>
          <p:nvPr>
            <p:ph type="title" idx="4294967295"/>
          </p:nvPr>
        </p:nvSpPr>
        <p:spPr>
          <a:xfrm>
            <a:off x="1973356" y="872041"/>
            <a:ext cx="7920990" cy="104013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4000" i="1" dirty="0" smtClean="0">
                <a:ea typeface="SimSun" panose="02010600030101010101" pitchFamily="2" charset="-122"/>
              </a:rPr>
              <a:t>Goodness of Fit Index</a:t>
            </a:r>
            <a:r>
              <a:rPr lang="en-US" altLang="zh-CN" sz="4000" dirty="0" smtClean="0">
                <a:ea typeface="SimSun" panose="02010600030101010101" pitchFamily="2" charset="-122"/>
              </a:rPr>
              <a:t> </a:t>
            </a:r>
            <a:endParaRPr lang="en-US" sz="4000" dirty="0" smtClean="0"/>
          </a:p>
        </p:txBody>
      </p:sp>
      <p:graphicFrame>
        <p:nvGraphicFramePr>
          <p:cNvPr id="6" name="Group 12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08356009"/>
              </p:ext>
            </p:extLst>
          </p:nvPr>
        </p:nvGraphicFramePr>
        <p:xfrm>
          <a:off x="2560319" y="2129219"/>
          <a:ext cx="7360921" cy="4797217"/>
        </p:xfrm>
        <a:graphic>
          <a:graphicData uri="http://schemas.openxmlformats.org/drawingml/2006/table">
            <a:tbl>
              <a:tblPr/>
              <a:tblGrid>
                <a:gridCol w="3305012"/>
                <a:gridCol w="4055909"/>
              </a:tblGrid>
              <a:tr h="94421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7450" algn="l"/>
                        </a:tabLst>
                      </a:pPr>
                      <a:r>
                        <a:rPr kumimoji="0" lang="en-US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Goodness of Fit Index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6012" marR="96012" marT="48009" marB="480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7450" algn="l"/>
                        </a:tabLst>
                      </a:pPr>
                      <a:r>
                        <a:rPr kumimoji="0" lang="en-US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Cut off Value 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6012" marR="96012" marT="48009" marB="480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48995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7450" algn="l"/>
                        </a:tabLst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X2-Chi Square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6012" marR="96012" marT="48009" marB="480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7450" algn="l"/>
                        </a:tabLst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Diharapkan Kecil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6012" marR="96012" marT="48009" marB="480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65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7450" algn="l"/>
                        </a:tabLst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Significance Probability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6012" marR="96012" marT="48009" marB="480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7450" algn="l"/>
                        </a:tabLst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≥ 0,05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6012" marR="96012" marT="48009" marB="480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995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7450" algn="l"/>
                        </a:tabLst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RMSEA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6012" marR="96012" marT="48009" marB="480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7450" algn="l"/>
                        </a:tabLst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≤ 0,08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6012" marR="96012" marT="48009" marB="480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177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7450" algn="l"/>
                        </a:tabLst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GFI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6012" marR="96012" marT="48009" marB="480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7450" algn="l"/>
                        </a:tabLst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≥ 0,90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6012" marR="96012" marT="48009" marB="480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995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7450" algn="l"/>
                        </a:tabLst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AGFI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6012" marR="96012" marT="48009" marB="480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7450" algn="l"/>
                        </a:tabLst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≥ 0,90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6012" marR="96012" marT="48009" marB="480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995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7450" algn="l"/>
                        </a:tabLst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CMIN/DF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6012" marR="96012" marT="48009" marB="480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7450" algn="l"/>
                        </a:tabLst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≤ 2,00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6012" marR="96012" marT="48009" marB="480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177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7450" algn="l"/>
                        </a:tabLst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TLI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6012" marR="96012" marT="48009" marB="480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7450" algn="l"/>
                        </a:tabLst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≥ 0,95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6012" marR="96012" marT="48009" marB="480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995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7450" algn="l"/>
                        </a:tabLst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CFI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6012" marR="96012" marT="48009" marB="480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87450" algn="l"/>
                        </a:tabLst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≥ 0,95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6012" marR="96012" marT="48009" marB="480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73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360170" y="789707"/>
            <a:ext cx="10161270" cy="2694880"/>
            <a:chOff x="1940553" y="1761530"/>
            <a:chExt cx="8420667" cy="2283962"/>
          </a:xfrm>
        </p:grpSpPr>
        <p:sp>
          <p:nvSpPr>
            <p:cNvPr id="10" name="Freeform 9"/>
            <p:cNvSpPr/>
            <p:nvPr/>
          </p:nvSpPr>
          <p:spPr>
            <a:xfrm>
              <a:off x="1940553" y="1761530"/>
              <a:ext cx="763331" cy="1090474"/>
            </a:xfrm>
            <a:custGeom>
              <a:avLst/>
              <a:gdLst>
                <a:gd name="connsiteX0" fmla="*/ 0 w 1090473"/>
                <a:gd name="connsiteY0" fmla="*/ 0 h 763331"/>
                <a:gd name="connsiteX1" fmla="*/ 708808 w 1090473"/>
                <a:gd name="connsiteY1" fmla="*/ 0 h 763331"/>
                <a:gd name="connsiteX2" fmla="*/ 1090473 w 1090473"/>
                <a:gd name="connsiteY2" fmla="*/ 381666 h 763331"/>
                <a:gd name="connsiteX3" fmla="*/ 708808 w 1090473"/>
                <a:gd name="connsiteY3" fmla="*/ 763331 h 763331"/>
                <a:gd name="connsiteX4" fmla="*/ 0 w 1090473"/>
                <a:gd name="connsiteY4" fmla="*/ 763331 h 763331"/>
                <a:gd name="connsiteX5" fmla="*/ 381666 w 1090473"/>
                <a:gd name="connsiteY5" fmla="*/ 381666 h 763331"/>
                <a:gd name="connsiteX6" fmla="*/ 0 w 1090473"/>
                <a:gd name="connsiteY6" fmla="*/ 0 h 76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0473" h="763331">
                  <a:moveTo>
                    <a:pt x="1090472" y="0"/>
                  </a:moveTo>
                  <a:lnTo>
                    <a:pt x="1090472" y="496166"/>
                  </a:lnTo>
                  <a:lnTo>
                    <a:pt x="545236" y="763331"/>
                  </a:lnTo>
                  <a:lnTo>
                    <a:pt x="1" y="496166"/>
                  </a:lnTo>
                  <a:lnTo>
                    <a:pt x="1" y="0"/>
                  </a:lnTo>
                  <a:lnTo>
                    <a:pt x="545236" y="267166"/>
                  </a:lnTo>
                  <a:lnTo>
                    <a:pt x="1090472" y="0"/>
                  </a:lnTo>
                  <a:close/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670" tIns="419419" rIns="18668" bIns="419417" numCol="1" spcCol="1270" anchor="ctr" anchorCtr="0">
              <a:noAutofit/>
            </a:bodyPr>
            <a:lstStyle/>
            <a:p>
              <a:pPr algn="ctr" defTabSz="130683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2940" dirty="0">
                  <a:latin typeface="Agency FB" pitchFamily="34" charset="0"/>
                </a:rPr>
                <a:t>6</a:t>
              </a:r>
              <a:endParaRPr lang="en-US" sz="2940" dirty="0">
                <a:latin typeface="Agency FB" pitchFamily="34" charset="0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2703882" y="1761532"/>
              <a:ext cx="7657338" cy="2283960"/>
            </a:xfrm>
            <a:custGeom>
              <a:avLst/>
              <a:gdLst>
                <a:gd name="connsiteX0" fmla="*/ 118199 w 709180"/>
                <a:gd name="connsiteY0" fmla="*/ 0 h 7657337"/>
                <a:gd name="connsiteX1" fmla="*/ 590981 w 709180"/>
                <a:gd name="connsiteY1" fmla="*/ 0 h 7657337"/>
                <a:gd name="connsiteX2" fmla="*/ 709180 w 709180"/>
                <a:gd name="connsiteY2" fmla="*/ 118199 h 7657337"/>
                <a:gd name="connsiteX3" fmla="*/ 709180 w 709180"/>
                <a:gd name="connsiteY3" fmla="*/ 7657337 h 7657337"/>
                <a:gd name="connsiteX4" fmla="*/ 709180 w 709180"/>
                <a:gd name="connsiteY4" fmla="*/ 7657337 h 7657337"/>
                <a:gd name="connsiteX5" fmla="*/ 0 w 709180"/>
                <a:gd name="connsiteY5" fmla="*/ 7657337 h 7657337"/>
                <a:gd name="connsiteX6" fmla="*/ 0 w 709180"/>
                <a:gd name="connsiteY6" fmla="*/ 7657337 h 7657337"/>
                <a:gd name="connsiteX7" fmla="*/ 0 w 709180"/>
                <a:gd name="connsiteY7" fmla="*/ 118199 h 7657337"/>
                <a:gd name="connsiteX8" fmla="*/ 118199 w 709180"/>
                <a:gd name="connsiteY8" fmla="*/ 0 h 765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9180" h="7657337">
                  <a:moveTo>
                    <a:pt x="709180" y="1276252"/>
                  </a:moveTo>
                  <a:lnTo>
                    <a:pt x="709180" y="6381085"/>
                  </a:lnTo>
                  <a:cubicBezTo>
                    <a:pt x="709180" y="7085942"/>
                    <a:pt x="704279" y="7657332"/>
                    <a:pt x="698233" y="7657332"/>
                  </a:cubicBezTo>
                  <a:lnTo>
                    <a:pt x="0" y="7657332"/>
                  </a:lnTo>
                  <a:lnTo>
                    <a:pt x="0" y="7657332"/>
                  </a:lnTo>
                  <a:lnTo>
                    <a:pt x="0" y="5"/>
                  </a:lnTo>
                  <a:lnTo>
                    <a:pt x="0" y="5"/>
                  </a:lnTo>
                  <a:lnTo>
                    <a:pt x="698233" y="5"/>
                  </a:lnTo>
                  <a:cubicBezTo>
                    <a:pt x="704279" y="5"/>
                    <a:pt x="709180" y="571395"/>
                    <a:pt x="709180" y="1276252"/>
                  </a:cubicBezTo>
                  <a:close/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9223" tIns="52352" rIns="52352" bIns="52353" numCol="1" spcCol="1270" anchor="ctr" anchorCtr="0">
              <a:noAutofit/>
            </a:bodyPr>
            <a:lstStyle/>
            <a:p>
              <a:pPr marL="240030" lvl="1" indent="-240030" defTabSz="112014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fi-FI" altLang="zh-CN" sz="2600" b="1" dirty="0">
                  <a:solidFill>
                    <a:srgbClr val="000099"/>
                  </a:solidFill>
                  <a:ea typeface="SimSun" panose="02010600030101010101" pitchFamily="2" charset="-122"/>
                </a:rPr>
                <a:t>Evaluasi</a:t>
              </a:r>
              <a:r>
                <a:rPr lang="id-ID" altLang="zh-CN" sz="2600" b="1" dirty="0">
                  <a:solidFill>
                    <a:srgbClr val="000099"/>
                  </a:solidFill>
                  <a:ea typeface="SimSun" panose="02010600030101010101" pitchFamily="2" charset="-122"/>
                </a:rPr>
                <a:t> </a:t>
              </a:r>
              <a:r>
                <a:rPr lang="en-US" altLang="zh-CN" sz="2600" b="1" dirty="0">
                  <a:solidFill>
                    <a:srgbClr val="000099"/>
                  </a:solidFill>
                  <a:ea typeface="SimSun" panose="02010600030101010101" pitchFamily="2" charset="-122"/>
                </a:rPr>
                <a:t>criteria </a:t>
              </a:r>
              <a:r>
                <a:rPr lang="en-US" altLang="zh-CN" sz="2600" b="1" i="1" dirty="0">
                  <a:solidFill>
                    <a:srgbClr val="000099"/>
                  </a:solidFill>
                  <a:ea typeface="SimSun" panose="02010600030101010101" pitchFamily="2" charset="-122"/>
                </a:rPr>
                <a:t>Goodness-of-fit</a:t>
              </a:r>
              <a:endParaRPr lang="id-ID" altLang="zh-CN" sz="2600" b="1" i="1" dirty="0">
                <a:solidFill>
                  <a:srgbClr val="000099"/>
                </a:solidFill>
                <a:ea typeface="SimSun" panose="02010600030101010101" pitchFamily="2" charset="-122"/>
              </a:endParaRPr>
            </a:p>
            <a:p>
              <a:pPr marL="0" lvl="1" defTabSz="1120140">
                <a:lnSpc>
                  <a:spcPct val="90000"/>
                </a:lnSpc>
                <a:spcAft>
                  <a:spcPct val="15000"/>
                </a:spcAft>
              </a:pPr>
              <a:r>
                <a:rPr lang="id-ID" altLang="zh-CN" sz="2940" b="1" i="1" dirty="0">
                  <a:solidFill>
                    <a:srgbClr val="000099"/>
                  </a:solidFill>
                  <a:ea typeface="SimSun" panose="02010600030101010101" pitchFamily="2" charset="-122"/>
                </a:rPr>
                <a:t>   </a:t>
              </a:r>
              <a:r>
                <a:rPr lang="id-ID" altLang="zh-CN" sz="2730" dirty="0">
                  <a:solidFill>
                    <a:schemeClr val="tx1"/>
                  </a:solidFill>
                  <a:ea typeface="SimSun" panose="02010600030101010101" pitchFamily="2" charset="-122"/>
                </a:rPr>
                <a:t>c</a:t>
              </a:r>
              <a:r>
                <a:rPr lang="id-ID" altLang="zh-CN" sz="2940" i="1" dirty="0">
                  <a:solidFill>
                    <a:schemeClr val="tx1"/>
                  </a:solidFill>
                  <a:ea typeface="SimSun" panose="02010600030101010101" pitchFamily="2" charset="-122"/>
                </a:rPr>
                <a:t>. </a:t>
              </a:r>
              <a:r>
                <a:rPr lang="en-US" sz="2600" dirty="0" err="1"/>
                <a:t>Uji</a:t>
              </a:r>
              <a:r>
                <a:rPr lang="en-US" sz="2600" dirty="0"/>
                <a:t> </a:t>
              </a:r>
              <a:r>
                <a:rPr lang="en-US" sz="2600" i="1" dirty="0"/>
                <a:t>Reliability </a:t>
              </a:r>
              <a:r>
                <a:rPr lang="en-US" sz="2600" dirty="0" err="1"/>
                <a:t>dan</a:t>
              </a:r>
              <a:r>
                <a:rPr lang="en-US" sz="2600" i="1" dirty="0"/>
                <a:t> </a:t>
              </a:r>
              <a:r>
                <a:rPr lang="en-US" sz="2600" i="1" dirty="0" err="1"/>
                <a:t>Varience</a:t>
              </a:r>
              <a:r>
                <a:rPr lang="en-US" sz="2600" i="1" dirty="0"/>
                <a:t> Extract</a:t>
              </a:r>
            </a:p>
            <a:p>
              <a:pPr marL="720090" lvl="2" indent="-240030" defTabSz="112014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sz="2000" dirty="0" err="1"/>
                <a:t>Uji</a:t>
              </a:r>
              <a:r>
                <a:rPr lang="en-US" sz="2000" dirty="0"/>
                <a:t> </a:t>
              </a:r>
              <a:r>
                <a:rPr lang="en-US" sz="2000" dirty="0" err="1"/>
                <a:t>reliabilitas</a:t>
              </a:r>
              <a:r>
                <a:rPr lang="en-US" sz="2000" dirty="0"/>
                <a:t>, </a:t>
              </a:r>
              <a:r>
                <a:rPr lang="en-US" sz="2000" dirty="0" err="1"/>
                <a:t>dimana</a:t>
              </a:r>
              <a:r>
                <a:rPr lang="en-US" sz="2000" dirty="0"/>
                <a:t> </a:t>
              </a:r>
              <a:r>
                <a:rPr lang="en-US" sz="2000" dirty="0" err="1"/>
                <a:t>nilai</a:t>
              </a:r>
              <a:r>
                <a:rPr lang="en-US" sz="2000" dirty="0"/>
                <a:t> </a:t>
              </a:r>
              <a:r>
                <a:rPr lang="en-US" sz="2000" dirty="0" err="1"/>
                <a:t>reliabilitas</a:t>
              </a:r>
              <a:r>
                <a:rPr lang="en-US" sz="2000" dirty="0"/>
                <a:t> yang </a:t>
              </a:r>
              <a:r>
                <a:rPr lang="en-US" sz="2000" dirty="0" err="1"/>
                <a:t>diterima</a:t>
              </a:r>
              <a:r>
                <a:rPr lang="en-US" sz="2000" dirty="0"/>
                <a:t> </a:t>
              </a:r>
              <a:r>
                <a:rPr lang="en-US" sz="2000" dirty="0" err="1"/>
                <a:t>adalah</a:t>
              </a:r>
              <a:r>
                <a:rPr lang="en-US" sz="2000" dirty="0"/>
                <a:t> </a:t>
              </a:r>
              <a:r>
                <a:rPr lang="en-US" sz="2000" dirty="0">
                  <a:sym typeface="Symbol" panose="05050102010706020507" pitchFamily="18" charset="2"/>
                </a:rPr>
                <a:t></a:t>
              </a:r>
              <a:r>
                <a:rPr lang="en-US" sz="2000" dirty="0"/>
                <a:t> 0,70 </a:t>
              </a:r>
              <a:r>
                <a:rPr lang="en-US" sz="2000" dirty="0" err="1"/>
                <a:t>Uji</a:t>
              </a:r>
              <a:r>
                <a:rPr lang="en-US" sz="2000" dirty="0"/>
                <a:t> </a:t>
              </a:r>
              <a:r>
                <a:rPr lang="en-US" sz="2000" dirty="0" err="1"/>
                <a:t>reliabilitas</a:t>
              </a:r>
              <a:r>
                <a:rPr lang="en-US" sz="2000" dirty="0"/>
                <a:t> </a:t>
              </a:r>
              <a:r>
                <a:rPr lang="en-US" sz="2000" dirty="0" err="1"/>
                <a:t>dalam</a:t>
              </a:r>
              <a:r>
                <a:rPr lang="en-US" sz="2000" dirty="0"/>
                <a:t> SEM </a:t>
              </a:r>
              <a:r>
                <a:rPr lang="en-US" sz="2000" dirty="0" err="1"/>
                <a:t>dapat</a:t>
              </a:r>
              <a:r>
                <a:rPr lang="en-US" sz="2000" dirty="0"/>
                <a:t> </a:t>
              </a:r>
              <a:r>
                <a:rPr lang="en-US" sz="2000" dirty="0" err="1"/>
                <a:t>diperoleh</a:t>
              </a:r>
              <a:r>
                <a:rPr lang="en-US" sz="2000" dirty="0"/>
                <a:t> </a:t>
              </a:r>
              <a:r>
                <a:rPr lang="en-US" sz="2000" dirty="0" err="1"/>
                <a:t>melalui</a:t>
              </a:r>
              <a:r>
                <a:rPr lang="en-US" sz="2000" dirty="0"/>
                <a:t> </a:t>
              </a:r>
              <a:r>
                <a:rPr lang="en-US" sz="2000" dirty="0" err="1"/>
                <a:t>rumus</a:t>
              </a:r>
              <a:r>
                <a:rPr lang="en-US" sz="2000" dirty="0"/>
                <a:t> </a:t>
              </a:r>
              <a:r>
                <a:rPr lang="en-US" sz="2000" dirty="0" err="1"/>
                <a:t>sebagai</a:t>
              </a:r>
              <a:r>
                <a:rPr lang="en-US" sz="2000" dirty="0"/>
                <a:t> </a:t>
              </a:r>
              <a:r>
                <a:rPr lang="en-US" sz="2000" dirty="0" err="1"/>
                <a:t>berikut</a:t>
              </a:r>
              <a:r>
                <a:rPr lang="en-US" sz="2000" dirty="0"/>
                <a:t>:</a:t>
              </a:r>
              <a:endParaRPr lang="id-ID" sz="2000" dirty="0"/>
            </a:p>
            <a:p>
              <a:pPr marL="720090" lvl="2" indent="-240030" defTabSz="1120140">
                <a:lnSpc>
                  <a:spcPct val="90000"/>
                </a:lnSpc>
                <a:spcAft>
                  <a:spcPct val="15000"/>
                </a:spcAft>
                <a:buChar char="••"/>
              </a:pPr>
              <a:endParaRPr lang="id-ID" sz="2100" dirty="0"/>
            </a:p>
            <a:p>
              <a:pPr marL="720090" lvl="2" indent="-240030" defTabSz="1120140">
                <a:lnSpc>
                  <a:spcPct val="90000"/>
                </a:lnSpc>
                <a:spcAft>
                  <a:spcPct val="15000"/>
                </a:spcAft>
                <a:buChar char="••"/>
              </a:pPr>
              <a:endParaRPr lang="id-ID" sz="2100" dirty="0"/>
            </a:p>
            <a:p>
              <a:pPr marL="720090" lvl="2" indent="-240030" defTabSz="1120140">
                <a:lnSpc>
                  <a:spcPct val="90000"/>
                </a:lnSpc>
                <a:spcAft>
                  <a:spcPct val="15000"/>
                </a:spcAft>
                <a:buChar char="••"/>
              </a:pPr>
              <a:endParaRPr lang="en-US" sz="2100" i="1" baseline="-25000" dirty="0">
                <a:latin typeface="Agency FB" pitchFamily="34" charset="0"/>
              </a:endParaRPr>
            </a:p>
          </p:txBody>
        </p:sp>
      </p:grp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668184"/>
              </p:ext>
            </p:extLst>
          </p:nvPr>
        </p:nvGraphicFramePr>
        <p:xfrm>
          <a:off x="3173730" y="2468329"/>
          <a:ext cx="6540818" cy="943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3" imgW="3060360" imgH="533160" progId="Equation.DSMT4">
                  <p:embed/>
                </p:oleObj>
              </mc:Choice>
              <mc:Fallback>
                <p:oleObj name="Equation" r:id="rId3" imgW="306036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730" y="2468329"/>
                        <a:ext cx="6540818" cy="94345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1280160" y="5780737"/>
            <a:ext cx="10241280" cy="1394399"/>
            <a:chOff x="2048575" y="3062376"/>
            <a:chExt cx="9753600" cy="1327999"/>
          </a:xfrm>
        </p:grpSpPr>
        <p:sp>
          <p:nvSpPr>
            <p:cNvPr id="8" name="Freeform 7"/>
            <p:cNvSpPr/>
            <p:nvPr/>
          </p:nvSpPr>
          <p:spPr>
            <a:xfrm>
              <a:off x="2048575" y="3062376"/>
              <a:ext cx="929599" cy="1327999"/>
            </a:xfrm>
            <a:custGeom>
              <a:avLst/>
              <a:gdLst>
                <a:gd name="connsiteX0" fmla="*/ 0 w 1327999"/>
                <a:gd name="connsiteY0" fmla="*/ 0 h 929599"/>
                <a:gd name="connsiteX1" fmla="*/ 863200 w 1327999"/>
                <a:gd name="connsiteY1" fmla="*/ 0 h 929599"/>
                <a:gd name="connsiteX2" fmla="*/ 1327999 w 1327999"/>
                <a:gd name="connsiteY2" fmla="*/ 464800 h 929599"/>
                <a:gd name="connsiteX3" fmla="*/ 863200 w 1327999"/>
                <a:gd name="connsiteY3" fmla="*/ 929599 h 929599"/>
                <a:gd name="connsiteX4" fmla="*/ 0 w 1327999"/>
                <a:gd name="connsiteY4" fmla="*/ 929599 h 929599"/>
                <a:gd name="connsiteX5" fmla="*/ 464800 w 1327999"/>
                <a:gd name="connsiteY5" fmla="*/ 464800 h 929599"/>
                <a:gd name="connsiteX6" fmla="*/ 0 w 1327999"/>
                <a:gd name="connsiteY6" fmla="*/ 0 h 92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7999" h="929599">
                  <a:moveTo>
                    <a:pt x="1327999" y="0"/>
                  </a:moveTo>
                  <a:lnTo>
                    <a:pt x="1327999" y="604240"/>
                  </a:lnTo>
                  <a:lnTo>
                    <a:pt x="663999" y="929599"/>
                  </a:lnTo>
                  <a:lnTo>
                    <a:pt x="0" y="604240"/>
                  </a:lnTo>
                  <a:lnTo>
                    <a:pt x="0" y="0"/>
                  </a:lnTo>
                  <a:lnTo>
                    <a:pt x="663999" y="325360"/>
                  </a:lnTo>
                  <a:lnTo>
                    <a:pt x="1327999" y="0"/>
                  </a:lnTo>
                  <a:close/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670" tIns="506709" rIns="18668" bIns="506708" numCol="1" spcCol="1270" anchor="ctr" anchorCtr="0">
              <a:noAutofit/>
            </a:bodyPr>
            <a:lstStyle/>
            <a:p>
              <a:pPr algn="ctr" defTabSz="130683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40" dirty="0">
                  <a:latin typeface="Agency FB" pitchFamily="34" charset="0"/>
                </a:rPr>
                <a:t>7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978173" y="3062377"/>
              <a:ext cx="8824002" cy="863199"/>
            </a:xfrm>
            <a:custGeom>
              <a:avLst/>
              <a:gdLst>
                <a:gd name="connsiteX0" fmla="*/ 143869 w 863199"/>
                <a:gd name="connsiteY0" fmla="*/ 0 h 7491069"/>
                <a:gd name="connsiteX1" fmla="*/ 719330 w 863199"/>
                <a:gd name="connsiteY1" fmla="*/ 0 h 7491069"/>
                <a:gd name="connsiteX2" fmla="*/ 863199 w 863199"/>
                <a:gd name="connsiteY2" fmla="*/ 143869 h 7491069"/>
                <a:gd name="connsiteX3" fmla="*/ 863199 w 863199"/>
                <a:gd name="connsiteY3" fmla="*/ 7491069 h 7491069"/>
                <a:gd name="connsiteX4" fmla="*/ 863199 w 863199"/>
                <a:gd name="connsiteY4" fmla="*/ 7491069 h 7491069"/>
                <a:gd name="connsiteX5" fmla="*/ 0 w 863199"/>
                <a:gd name="connsiteY5" fmla="*/ 7491069 h 7491069"/>
                <a:gd name="connsiteX6" fmla="*/ 0 w 863199"/>
                <a:gd name="connsiteY6" fmla="*/ 7491069 h 7491069"/>
                <a:gd name="connsiteX7" fmla="*/ 0 w 863199"/>
                <a:gd name="connsiteY7" fmla="*/ 143869 h 7491069"/>
                <a:gd name="connsiteX8" fmla="*/ 143869 w 863199"/>
                <a:gd name="connsiteY8" fmla="*/ 0 h 7491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3199" h="7491069">
                  <a:moveTo>
                    <a:pt x="863199" y="1248536"/>
                  </a:moveTo>
                  <a:lnTo>
                    <a:pt x="863199" y="6242533"/>
                  </a:lnTo>
                  <a:cubicBezTo>
                    <a:pt x="863199" y="6932081"/>
                    <a:pt x="855777" y="7491065"/>
                    <a:pt x="846621" y="7491065"/>
                  </a:cubicBezTo>
                  <a:lnTo>
                    <a:pt x="0" y="7491065"/>
                  </a:lnTo>
                  <a:lnTo>
                    <a:pt x="0" y="7491065"/>
                  </a:lnTo>
                  <a:lnTo>
                    <a:pt x="0" y="4"/>
                  </a:lnTo>
                  <a:lnTo>
                    <a:pt x="0" y="4"/>
                  </a:lnTo>
                  <a:lnTo>
                    <a:pt x="846621" y="4"/>
                  </a:lnTo>
                  <a:cubicBezTo>
                    <a:pt x="855777" y="4"/>
                    <a:pt x="863199" y="558988"/>
                    <a:pt x="863199" y="1248536"/>
                  </a:cubicBezTo>
                  <a:close/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9222" tIns="60247" rIns="60247" bIns="60247" numCol="1" spcCol="1270" anchor="ctr" anchorCtr="0">
              <a:noAutofit/>
            </a:bodyPr>
            <a:lstStyle/>
            <a:p>
              <a:pPr marL="240030" lvl="1" indent="-240030" defTabSz="112014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sv-SE" sz="2730" b="1" dirty="0">
                  <a:solidFill>
                    <a:srgbClr val="000099"/>
                  </a:solidFill>
                </a:rPr>
                <a:t>Interprestasi dan Modifikasi Model</a:t>
              </a:r>
              <a:endParaRPr lang="en-US" sz="2730" dirty="0">
                <a:latin typeface="Agency FB" pitchFamily="34" charset="0"/>
              </a:endParaRPr>
            </a:p>
          </p:txBody>
        </p:sp>
      </p:grpSp>
      <p:sp>
        <p:nvSpPr>
          <p:cNvPr id="13" name="Freeform 12"/>
          <p:cNvSpPr/>
          <p:nvPr/>
        </p:nvSpPr>
        <p:spPr>
          <a:xfrm>
            <a:off x="2281284" y="3621291"/>
            <a:ext cx="9240156" cy="2022744"/>
          </a:xfrm>
          <a:custGeom>
            <a:avLst/>
            <a:gdLst>
              <a:gd name="connsiteX0" fmla="*/ 118199 w 709180"/>
              <a:gd name="connsiteY0" fmla="*/ 0 h 7657337"/>
              <a:gd name="connsiteX1" fmla="*/ 590981 w 709180"/>
              <a:gd name="connsiteY1" fmla="*/ 0 h 7657337"/>
              <a:gd name="connsiteX2" fmla="*/ 709180 w 709180"/>
              <a:gd name="connsiteY2" fmla="*/ 118199 h 7657337"/>
              <a:gd name="connsiteX3" fmla="*/ 709180 w 709180"/>
              <a:gd name="connsiteY3" fmla="*/ 7657337 h 7657337"/>
              <a:gd name="connsiteX4" fmla="*/ 709180 w 709180"/>
              <a:gd name="connsiteY4" fmla="*/ 7657337 h 7657337"/>
              <a:gd name="connsiteX5" fmla="*/ 0 w 709180"/>
              <a:gd name="connsiteY5" fmla="*/ 7657337 h 7657337"/>
              <a:gd name="connsiteX6" fmla="*/ 0 w 709180"/>
              <a:gd name="connsiteY6" fmla="*/ 7657337 h 7657337"/>
              <a:gd name="connsiteX7" fmla="*/ 0 w 709180"/>
              <a:gd name="connsiteY7" fmla="*/ 118199 h 7657337"/>
              <a:gd name="connsiteX8" fmla="*/ 118199 w 709180"/>
              <a:gd name="connsiteY8" fmla="*/ 0 h 765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9180" h="7657337">
                <a:moveTo>
                  <a:pt x="709180" y="1276252"/>
                </a:moveTo>
                <a:lnTo>
                  <a:pt x="709180" y="6381085"/>
                </a:lnTo>
                <a:cubicBezTo>
                  <a:pt x="709180" y="7085942"/>
                  <a:pt x="704279" y="7657332"/>
                  <a:pt x="698233" y="7657332"/>
                </a:cubicBezTo>
                <a:lnTo>
                  <a:pt x="0" y="7657332"/>
                </a:lnTo>
                <a:lnTo>
                  <a:pt x="0" y="7657332"/>
                </a:lnTo>
                <a:lnTo>
                  <a:pt x="0" y="5"/>
                </a:lnTo>
                <a:lnTo>
                  <a:pt x="0" y="5"/>
                </a:lnTo>
                <a:lnTo>
                  <a:pt x="698233" y="5"/>
                </a:lnTo>
                <a:cubicBezTo>
                  <a:pt x="704279" y="5"/>
                  <a:pt x="709180" y="571395"/>
                  <a:pt x="709180" y="1276252"/>
                </a:cubicBezTo>
                <a:close/>
              </a:path>
            </a:pathLst>
          </a:custGeom>
          <a:ln>
            <a:solidFill>
              <a:srgbClr val="C00000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9223" tIns="52352" rIns="52352" bIns="52353" numCol="1" spcCol="1270" anchor="ctr" anchorCtr="0">
            <a:noAutofit/>
          </a:bodyPr>
          <a:lstStyle/>
          <a:p>
            <a:pPr marL="720090" lvl="2" indent="-240030" defTabSz="1120140">
              <a:lnSpc>
                <a:spcPct val="90000"/>
              </a:lnSpc>
              <a:spcAft>
                <a:spcPct val="15000"/>
              </a:spcAft>
              <a:buChar char="••"/>
            </a:pPr>
            <a:r>
              <a:rPr lang="en-US" sz="2200" dirty="0"/>
              <a:t>Variance Extract, </a:t>
            </a:r>
            <a:r>
              <a:rPr lang="en-US" sz="2200" dirty="0" err="1"/>
              <a:t>dimana</a:t>
            </a:r>
            <a:r>
              <a:rPr lang="en-US" sz="2200" dirty="0"/>
              <a:t> </a:t>
            </a:r>
            <a:r>
              <a:rPr lang="en-US" sz="2200" dirty="0" err="1"/>
              <a:t>nilai</a:t>
            </a:r>
            <a:r>
              <a:rPr lang="en-US" sz="2200" dirty="0"/>
              <a:t> yang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diterima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>
                <a:sym typeface="Symbol" panose="05050102010706020507" pitchFamily="18" charset="2"/>
              </a:rPr>
              <a:t></a:t>
            </a:r>
            <a:r>
              <a:rPr lang="en-US" sz="2200" dirty="0"/>
              <a:t>0,50 </a:t>
            </a:r>
            <a:r>
              <a:rPr lang="en-US" sz="2200" dirty="0" err="1"/>
              <a:t>rumus</a:t>
            </a:r>
            <a:r>
              <a:rPr lang="en-US" sz="2200" dirty="0"/>
              <a:t> yang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berikut</a:t>
            </a:r>
            <a:r>
              <a:rPr lang="en-US" sz="2200" dirty="0"/>
              <a:t>:</a:t>
            </a:r>
            <a:endParaRPr lang="id-ID" sz="2200" dirty="0"/>
          </a:p>
          <a:p>
            <a:pPr marL="720090" lvl="2" indent="-240030" defTabSz="1120140">
              <a:lnSpc>
                <a:spcPct val="90000"/>
              </a:lnSpc>
              <a:spcAft>
                <a:spcPct val="15000"/>
              </a:spcAft>
              <a:buChar char="••"/>
            </a:pPr>
            <a:endParaRPr lang="id-ID" sz="2100" dirty="0"/>
          </a:p>
          <a:p>
            <a:pPr marL="720090" lvl="2" indent="-240030" defTabSz="1120140">
              <a:lnSpc>
                <a:spcPct val="90000"/>
              </a:lnSpc>
              <a:spcAft>
                <a:spcPct val="15000"/>
              </a:spcAft>
              <a:buChar char="••"/>
            </a:pPr>
            <a:endParaRPr lang="id-ID" sz="2100" dirty="0"/>
          </a:p>
          <a:p>
            <a:pPr marL="720090" lvl="2" indent="-240030" defTabSz="1120140">
              <a:lnSpc>
                <a:spcPct val="90000"/>
              </a:lnSpc>
              <a:spcAft>
                <a:spcPct val="15000"/>
              </a:spcAft>
              <a:buChar char="••"/>
            </a:pPr>
            <a:endParaRPr lang="id-ID" sz="2100" dirty="0"/>
          </a:p>
          <a:p>
            <a:pPr marL="720090" lvl="2" indent="-240030" defTabSz="1120140">
              <a:lnSpc>
                <a:spcPct val="90000"/>
              </a:lnSpc>
              <a:spcAft>
                <a:spcPct val="15000"/>
              </a:spcAft>
              <a:buChar char="••"/>
            </a:pPr>
            <a:endParaRPr lang="en-US" sz="2100" i="1" baseline="-25000" dirty="0">
              <a:latin typeface="Agency FB" pitchFamily="34" charset="0"/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474397"/>
              </p:ext>
            </p:extLst>
          </p:nvPr>
        </p:nvGraphicFramePr>
        <p:xfrm>
          <a:off x="3173730" y="4440778"/>
          <a:ext cx="5947410" cy="1091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5" imgW="2628720" imgH="469800" progId="Equation.DSMT4">
                  <p:embed/>
                </p:oleObj>
              </mc:Choice>
              <mc:Fallback>
                <p:oleObj name="Equation" r:id="rId5" imgW="26287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730" y="4440778"/>
                        <a:ext cx="5947410" cy="109119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188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920240" y="1324480"/>
            <a:ext cx="8881110" cy="1422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80060">
              <a:spcAft>
                <a:spcPts val="1260"/>
              </a:spcAft>
            </a:pP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Pada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b="1" i="1" dirty="0">
                <a:solidFill>
                  <a:srgbClr val="002060"/>
                </a:solidFill>
                <a:latin typeface="Palatino Linotype" pitchFamily="18" charset="0"/>
              </a:rPr>
              <a:t>Start Menu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,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klik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b="1" i="1" dirty="0">
                <a:solidFill>
                  <a:srgbClr val="002060"/>
                </a:solidFill>
                <a:latin typeface="Palatino Linotype" pitchFamily="18" charset="0"/>
              </a:rPr>
              <a:t>Program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,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pilih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folder </a:t>
            </a:r>
            <a:r>
              <a:rPr lang="en-US" sz="2520" b="1" i="1" dirty="0">
                <a:solidFill>
                  <a:srgbClr val="002060"/>
                </a:solidFill>
                <a:latin typeface="Palatino Linotype" pitchFamily="18" charset="0"/>
              </a:rPr>
              <a:t>Amos 2</a:t>
            </a:r>
            <a:r>
              <a:rPr lang="id-ID" sz="2520" b="1" i="1" dirty="0">
                <a:solidFill>
                  <a:srgbClr val="002060"/>
                </a:solidFill>
                <a:latin typeface="Palatino Linotype" pitchFamily="18" charset="0"/>
              </a:rPr>
              <a:t>1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,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lalu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pilih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b="1" i="1" dirty="0">
                <a:solidFill>
                  <a:srgbClr val="002060"/>
                </a:solidFill>
                <a:latin typeface="Palatino Linotype" pitchFamily="18" charset="0"/>
              </a:rPr>
              <a:t>Amos Graphics</a:t>
            </a:r>
          </a:p>
          <a:p>
            <a:pPr marL="0" lvl="1" indent="-480060">
              <a:spcAft>
                <a:spcPts val="1260"/>
              </a:spcAft>
            </a:pP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Maka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akan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muncul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 </a:t>
            </a:r>
            <a:r>
              <a:rPr lang="en-US" sz="2520" dirty="0" err="1">
                <a:solidFill>
                  <a:srgbClr val="002060"/>
                </a:solidFill>
                <a:latin typeface="Palatino Linotype" pitchFamily="18" charset="0"/>
              </a:rPr>
              <a:t>sbb</a:t>
            </a:r>
            <a:r>
              <a:rPr lang="en-US" sz="2520" dirty="0">
                <a:solidFill>
                  <a:srgbClr val="002060"/>
                </a:solidFill>
                <a:latin typeface="Palatino Linotype" pitchFamily="18" charset="0"/>
              </a:rPr>
              <a:t>: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000250" y="459994"/>
            <a:ext cx="4560570" cy="54476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2940" b="1" dirty="0">
                <a:solidFill>
                  <a:srgbClr val="FFFF00"/>
                </a:solidFill>
                <a:latin typeface="Palatino Linotype" pitchFamily="18" charset="0"/>
              </a:rPr>
              <a:t>MENJALANKAN AMOS</a:t>
            </a:r>
            <a:endParaRPr lang="en-US" sz="2940" dirty="0">
              <a:solidFill>
                <a:srgbClr val="FFFF00"/>
              </a:solidFill>
              <a:latin typeface="Palatino Linotype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80460" y="2880361"/>
            <a:ext cx="4330540" cy="327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6653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1129</TotalTime>
  <Words>2161</Words>
  <Application>Microsoft Office PowerPoint</Application>
  <PresentationFormat>Custom</PresentationFormat>
  <Paragraphs>871</Paragraphs>
  <Slides>40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SimSun</vt:lpstr>
      <vt:lpstr>Agency FB</vt:lpstr>
      <vt:lpstr>Arial</vt:lpstr>
      <vt:lpstr>Calibri</vt:lpstr>
      <vt:lpstr>Century Gothic</vt:lpstr>
      <vt:lpstr>Palatino Linotype</vt:lpstr>
      <vt:lpstr>Symbol</vt:lpstr>
      <vt:lpstr>Times New Roman</vt:lpstr>
      <vt:lpstr>Wingdings</vt:lpstr>
      <vt:lpstr>Wingdings 2</vt:lpstr>
      <vt:lpstr>Vapor Trail</vt:lpstr>
      <vt:lpstr>Equation</vt:lpstr>
      <vt:lpstr>STRUCTURAL EQUATION MODELING (SEM)</vt:lpstr>
      <vt:lpstr>PowerPoint Presentation</vt:lpstr>
      <vt:lpstr>KINERJA UA TAHUN 2014</vt:lpstr>
      <vt:lpstr>PowerPoint Presentation</vt:lpstr>
      <vt:lpstr>PowerPoint Presentation</vt:lpstr>
      <vt:lpstr>PowerPoint Presentation</vt:lpstr>
      <vt:lpstr>Goodness of Fit Index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Company>Universitas Airlangga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authoni</dc:creator>
  <cp:lastModifiedBy>Windows User</cp:lastModifiedBy>
  <cp:revision>84</cp:revision>
  <dcterms:created xsi:type="dcterms:W3CDTF">2014-05-26T16:10:36Z</dcterms:created>
  <dcterms:modified xsi:type="dcterms:W3CDTF">2019-01-14T02:22:51Z</dcterms:modified>
</cp:coreProperties>
</file>