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F39322-2F1C-4E3A-A673-A9BF29931BE2}" type="doc">
      <dgm:prSet loTypeId="urn:microsoft.com/office/officeart/2016/7/layout/LinearArrowProcessNumbered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537F6C4-283D-4797-A434-892CEF6DD95C}">
      <dgm:prSet/>
      <dgm:spPr/>
      <dgm:t>
        <a:bodyPr/>
        <a:lstStyle/>
        <a:p>
          <a:pPr>
            <a:defRPr cap="all"/>
          </a:pPr>
          <a:r>
            <a:rPr lang="en-US"/>
            <a:t>Divide the current customer into train and test data.</a:t>
          </a:r>
        </a:p>
      </dgm:t>
    </dgm:pt>
    <dgm:pt modelId="{A7B93CEC-B5CC-4C63-955B-8BFD4DC143E7}" type="parTrans" cxnId="{AB0D9EE1-FE0C-4BD1-8A3A-CED6BE0C05A5}">
      <dgm:prSet/>
      <dgm:spPr/>
      <dgm:t>
        <a:bodyPr/>
        <a:lstStyle/>
        <a:p>
          <a:endParaRPr lang="en-US"/>
        </a:p>
      </dgm:t>
    </dgm:pt>
    <dgm:pt modelId="{D58299F0-05D0-47D3-9E6C-B0A3A19DBA60}" type="sibTrans" cxnId="{AB0D9EE1-FE0C-4BD1-8A3A-CED6BE0C05A5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7CDDC3DE-A88F-40D2-AFBE-D6B985DCCB39}">
      <dgm:prSet/>
      <dgm:spPr/>
      <dgm:t>
        <a:bodyPr/>
        <a:lstStyle/>
        <a:p>
          <a:pPr>
            <a:defRPr cap="all"/>
          </a:pPr>
          <a:r>
            <a:rPr lang="en-US" dirty="0"/>
            <a:t>Create and Build a regression model on current customer data</a:t>
          </a:r>
        </a:p>
      </dgm:t>
    </dgm:pt>
    <dgm:pt modelId="{69937C8A-864C-4CE4-8BC7-02EC52BFCF2A}" type="parTrans" cxnId="{7F75233F-4232-4FE7-AEE9-72BF22ED005E}">
      <dgm:prSet/>
      <dgm:spPr/>
      <dgm:t>
        <a:bodyPr/>
        <a:lstStyle/>
        <a:p>
          <a:endParaRPr lang="en-US"/>
        </a:p>
      </dgm:t>
    </dgm:pt>
    <dgm:pt modelId="{6459013F-BF5E-4AF9-8F77-4E99F48F952A}" type="sibTrans" cxnId="{7F75233F-4232-4FE7-AEE9-72BF22ED005E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CF105235-62D5-46B7-BC69-4ABA82A160A4}">
      <dgm:prSet/>
      <dgm:spPr/>
      <dgm:t>
        <a:bodyPr/>
        <a:lstStyle/>
        <a:p>
          <a:pPr>
            <a:defRPr cap="all"/>
          </a:pPr>
          <a:r>
            <a:rPr lang="en-US" dirty="0"/>
            <a:t>Apply model on new customer list that predicts the revenue of each customer.</a:t>
          </a:r>
        </a:p>
      </dgm:t>
    </dgm:pt>
    <dgm:pt modelId="{AA87653C-3183-47CA-8338-70D8AFD65163}" type="parTrans" cxnId="{FEAC7087-6EE8-4A7A-9AB4-C44DF773361F}">
      <dgm:prSet/>
      <dgm:spPr/>
      <dgm:t>
        <a:bodyPr/>
        <a:lstStyle/>
        <a:p>
          <a:endParaRPr lang="en-US"/>
        </a:p>
      </dgm:t>
    </dgm:pt>
    <dgm:pt modelId="{ED59897C-50B7-4E1B-8B70-3E99EAF01FB2}" type="sibTrans" cxnId="{FEAC7087-6EE8-4A7A-9AB4-C44DF773361F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7411A229-7BA9-400E-8E5F-BF56574585E8}">
      <dgm:prSet/>
      <dgm:spPr/>
      <dgm:t>
        <a:bodyPr/>
        <a:lstStyle/>
        <a:p>
          <a:pPr>
            <a:defRPr cap="all"/>
          </a:pPr>
          <a:r>
            <a:rPr lang="en-US" dirty="0"/>
            <a:t>If the predicted revenue is greater than the current average revenue, then that customer should be targeted for marketing.</a:t>
          </a:r>
        </a:p>
      </dgm:t>
    </dgm:pt>
    <dgm:pt modelId="{260827F7-3A05-42E2-A60F-957AB2AB6E64}" type="parTrans" cxnId="{4D76EB45-4FDB-44AA-9F95-9DC558640B88}">
      <dgm:prSet/>
      <dgm:spPr/>
      <dgm:t>
        <a:bodyPr/>
        <a:lstStyle/>
        <a:p>
          <a:endParaRPr lang="en-US"/>
        </a:p>
      </dgm:t>
    </dgm:pt>
    <dgm:pt modelId="{DFAACDC3-BC1F-4A47-9EF4-8C366FD5112E}" type="sibTrans" cxnId="{4D76EB45-4FDB-44AA-9F95-9DC558640B88}">
      <dgm:prSet phldrT="4"/>
      <dgm:spPr/>
      <dgm:t>
        <a:bodyPr/>
        <a:lstStyle/>
        <a:p>
          <a:r>
            <a:rPr lang="en-US"/>
            <a:t>4</a:t>
          </a:r>
        </a:p>
      </dgm:t>
    </dgm:pt>
    <dgm:pt modelId="{AE923760-2597-4336-A65B-E7472CD93B7D}" type="pres">
      <dgm:prSet presAssocID="{9AF39322-2F1C-4E3A-A673-A9BF29931BE2}" presName="linearFlow" presStyleCnt="0">
        <dgm:presLayoutVars>
          <dgm:dir/>
          <dgm:animLvl val="lvl"/>
          <dgm:resizeHandles val="exact"/>
        </dgm:presLayoutVars>
      </dgm:prSet>
      <dgm:spPr/>
    </dgm:pt>
    <dgm:pt modelId="{051D1062-66CB-46F3-BFB7-17F3DCCCD939}" type="pres">
      <dgm:prSet presAssocID="{4537F6C4-283D-4797-A434-892CEF6DD95C}" presName="compositeNode" presStyleCnt="0"/>
      <dgm:spPr/>
    </dgm:pt>
    <dgm:pt modelId="{8AF80918-B1E0-4DD9-9B38-9AD32A9C8761}" type="pres">
      <dgm:prSet presAssocID="{4537F6C4-283D-4797-A434-892CEF6DD95C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35663BE-9298-479F-920B-FA40248EAD1F}" type="pres">
      <dgm:prSet presAssocID="{4537F6C4-283D-4797-A434-892CEF6DD95C}" presName="parSh" presStyleCnt="0"/>
      <dgm:spPr/>
    </dgm:pt>
    <dgm:pt modelId="{68CDD0C5-6B20-45F9-8199-A16EF5CFC1F4}" type="pres">
      <dgm:prSet presAssocID="{4537F6C4-283D-4797-A434-892CEF6DD95C}" presName="lineNode" presStyleLbl="alignAccFollowNode1" presStyleIdx="0" presStyleCnt="12"/>
      <dgm:spPr/>
    </dgm:pt>
    <dgm:pt modelId="{E485CE8D-54C2-496F-9E5F-F2F4A8A56792}" type="pres">
      <dgm:prSet presAssocID="{4537F6C4-283D-4797-A434-892CEF6DD95C}" presName="lineArrowNode" presStyleLbl="alignAccFollowNode1" presStyleIdx="1" presStyleCnt="12"/>
      <dgm:spPr/>
    </dgm:pt>
    <dgm:pt modelId="{43FC6EC3-A1AF-4F9A-A4C2-C74A6CD4AA5E}" type="pres">
      <dgm:prSet presAssocID="{D58299F0-05D0-47D3-9E6C-B0A3A19DBA60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B8A525AC-548A-42AA-A91F-C006BA3FC2A8}" type="pres">
      <dgm:prSet presAssocID="{D58299F0-05D0-47D3-9E6C-B0A3A19DBA60}" presName="spacerBetweenCircleAndCallout" presStyleCnt="0">
        <dgm:presLayoutVars/>
      </dgm:prSet>
      <dgm:spPr/>
    </dgm:pt>
    <dgm:pt modelId="{1A38D355-D3BE-4254-9620-9AA450D5ABBB}" type="pres">
      <dgm:prSet presAssocID="{4537F6C4-283D-4797-A434-892CEF6DD95C}" presName="nodeText" presStyleLbl="alignAccFollowNode1" presStyleIdx="2" presStyleCnt="12">
        <dgm:presLayoutVars>
          <dgm:bulletEnabled val="1"/>
        </dgm:presLayoutVars>
      </dgm:prSet>
      <dgm:spPr/>
    </dgm:pt>
    <dgm:pt modelId="{4728E96A-AF80-4182-8453-8BDE3A40025B}" type="pres">
      <dgm:prSet presAssocID="{D58299F0-05D0-47D3-9E6C-B0A3A19DBA60}" presName="sibTransComposite" presStyleCnt="0"/>
      <dgm:spPr/>
    </dgm:pt>
    <dgm:pt modelId="{75B8ED69-204D-4AA5-AC94-CB4080CAFD37}" type="pres">
      <dgm:prSet presAssocID="{7CDDC3DE-A88F-40D2-AFBE-D6B985DCCB39}" presName="compositeNode" presStyleCnt="0"/>
      <dgm:spPr/>
    </dgm:pt>
    <dgm:pt modelId="{81AD20AB-7D22-49D2-BBE0-E5CE061BAB9A}" type="pres">
      <dgm:prSet presAssocID="{7CDDC3DE-A88F-40D2-AFBE-D6B985DCCB3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038442E-1012-448D-BDC8-19C55BD552F7}" type="pres">
      <dgm:prSet presAssocID="{7CDDC3DE-A88F-40D2-AFBE-D6B985DCCB39}" presName="parSh" presStyleCnt="0"/>
      <dgm:spPr/>
    </dgm:pt>
    <dgm:pt modelId="{8D221F84-8FA2-4C1E-851D-CEB0FF621402}" type="pres">
      <dgm:prSet presAssocID="{7CDDC3DE-A88F-40D2-AFBE-D6B985DCCB39}" presName="lineNode" presStyleLbl="alignAccFollowNode1" presStyleIdx="3" presStyleCnt="12"/>
      <dgm:spPr/>
    </dgm:pt>
    <dgm:pt modelId="{F8474DE4-E7D7-4015-81A0-20D80DD7EB4F}" type="pres">
      <dgm:prSet presAssocID="{7CDDC3DE-A88F-40D2-AFBE-D6B985DCCB39}" presName="lineArrowNode" presStyleLbl="alignAccFollowNode1" presStyleIdx="4" presStyleCnt="12"/>
      <dgm:spPr/>
    </dgm:pt>
    <dgm:pt modelId="{46031C3E-6939-4A54-9F44-E3270DCA6BAC}" type="pres">
      <dgm:prSet presAssocID="{6459013F-BF5E-4AF9-8F77-4E99F48F952A}" presName="sibTransNodeCircle" presStyleLbl="alignNode1" presStyleIdx="1" presStyleCnt="4">
        <dgm:presLayoutVars>
          <dgm:chMax val="0"/>
          <dgm:bulletEnabled/>
        </dgm:presLayoutVars>
      </dgm:prSet>
      <dgm:spPr/>
    </dgm:pt>
    <dgm:pt modelId="{87339B34-B119-4A9D-82BB-9DD727D4FD4F}" type="pres">
      <dgm:prSet presAssocID="{6459013F-BF5E-4AF9-8F77-4E99F48F952A}" presName="spacerBetweenCircleAndCallout" presStyleCnt="0">
        <dgm:presLayoutVars/>
      </dgm:prSet>
      <dgm:spPr/>
    </dgm:pt>
    <dgm:pt modelId="{F5A1ACED-5CD9-4B0D-BAD0-F3B174B035AA}" type="pres">
      <dgm:prSet presAssocID="{7CDDC3DE-A88F-40D2-AFBE-D6B985DCCB39}" presName="nodeText" presStyleLbl="alignAccFollowNode1" presStyleIdx="5" presStyleCnt="12">
        <dgm:presLayoutVars>
          <dgm:bulletEnabled val="1"/>
        </dgm:presLayoutVars>
      </dgm:prSet>
      <dgm:spPr/>
    </dgm:pt>
    <dgm:pt modelId="{4673D7AA-B113-4325-A8E3-6DA91053085F}" type="pres">
      <dgm:prSet presAssocID="{6459013F-BF5E-4AF9-8F77-4E99F48F952A}" presName="sibTransComposite" presStyleCnt="0"/>
      <dgm:spPr/>
    </dgm:pt>
    <dgm:pt modelId="{3CA3D2EB-B92E-4299-A40F-04AFA2E35D94}" type="pres">
      <dgm:prSet presAssocID="{CF105235-62D5-46B7-BC69-4ABA82A160A4}" presName="compositeNode" presStyleCnt="0"/>
      <dgm:spPr/>
    </dgm:pt>
    <dgm:pt modelId="{2356C3AC-8C85-470B-9F47-67F8459B52B8}" type="pres">
      <dgm:prSet presAssocID="{CF105235-62D5-46B7-BC69-4ABA82A160A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836AEE3-7B88-4782-B286-405B7EFC95BD}" type="pres">
      <dgm:prSet presAssocID="{CF105235-62D5-46B7-BC69-4ABA82A160A4}" presName="parSh" presStyleCnt="0"/>
      <dgm:spPr/>
    </dgm:pt>
    <dgm:pt modelId="{F0219D21-8D08-4ED2-ACBD-EE13990B85DB}" type="pres">
      <dgm:prSet presAssocID="{CF105235-62D5-46B7-BC69-4ABA82A160A4}" presName="lineNode" presStyleLbl="alignAccFollowNode1" presStyleIdx="6" presStyleCnt="12"/>
      <dgm:spPr/>
    </dgm:pt>
    <dgm:pt modelId="{193BD4FB-1328-4326-BD24-69E2C431883E}" type="pres">
      <dgm:prSet presAssocID="{CF105235-62D5-46B7-BC69-4ABA82A160A4}" presName="lineArrowNode" presStyleLbl="alignAccFollowNode1" presStyleIdx="7" presStyleCnt="12"/>
      <dgm:spPr/>
    </dgm:pt>
    <dgm:pt modelId="{BF0DB23C-8DE3-4E77-BC1F-020A5862BD2B}" type="pres">
      <dgm:prSet presAssocID="{ED59897C-50B7-4E1B-8B70-3E99EAF01FB2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ACDE18CB-8C52-469F-AD1A-563B02923921}" type="pres">
      <dgm:prSet presAssocID="{ED59897C-50B7-4E1B-8B70-3E99EAF01FB2}" presName="spacerBetweenCircleAndCallout" presStyleCnt="0">
        <dgm:presLayoutVars/>
      </dgm:prSet>
      <dgm:spPr/>
    </dgm:pt>
    <dgm:pt modelId="{3EB3F344-A6C6-4BEB-A927-EEAF19FC1930}" type="pres">
      <dgm:prSet presAssocID="{CF105235-62D5-46B7-BC69-4ABA82A160A4}" presName="nodeText" presStyleLbl="alignAccFollowNode1" presStyleIdx="8" presStyleCnt="12">
        <dgm:presLayoutVars>
          <dgm:bulletEnabled val="1"/>
        </dgm:presLayoutVars>
      </dgm:prSet>
      <dgm:spPr/>
    </dgm:pt>
    <dgm:pt modelId="{6CF2B651-9598-448F-AD3F-93B1D4089D78}" type="pres">
      <dgm:prSet presAssocID="{ED59897C-50B7-4E1B-8B70-3E99EAF01FB2}" presName="sibTransComposite" presStyleCnt="0"/>
      <dgm:spPr/>
    </dgm:pt>
    <dgm:pt modelId="{B098C24F-259D-46A9-A462-02C72A142439}" type="pres">
      <dgm:prSet presAssocID="{7411A229-7BA9-400E-8E5F-BF56574585E8}" presName="compositeNode" presStyleCnt="0"/>
      <dgm:spPr/>
    </dgm:pt>
    <dgm:pt modelId="{BB0D7833-F7F9-4E51-BB77-7BE8F07C5B0B}" type="pres">
      <dgm:prSet presAssocID="{7411A229-7BA9-400E-8E5F-BF56574585E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E2406D9-447F-4AFB-806B-5FD0C6ECD9DE}" type="pres">
      <dgm:prSet presAssocID="{7411A229-7BA9-400E-8E5F-BF56574585E8}" presName="parSh" presStyleCnt="0"/>
      <dgm:spPr/>
    </dgm:pt>
    <dgm:pt modelId="{4C8C22E5-8432-44AC-B317-FCD287A77631}" type="pres">
      <dgm:prSet presAssocID="{7411A229-7BA9-400E-8E5F-BF56574585E8}" presName="lineNode" presStyleLbl="alignAccFollowNode1" presStyleIdx="9" presStyleCnt="12"/>
      <dgm:spPr/>
    </dgm:pt>
    <dgm:pt modelId="{7B648DF1-A7FE-4AFE-9752-B3749C244B7A}" type="pres">
      <dgm:prSet presAssocID="{7411A229-7BA9-400E-8E5F-BF56574585E8}" presName="lineArrowNode" presStyleLbl="alignAccFollowNode1" presStyleIdx="10" presStyleCnt="12"/>
      <dgm:spPr/>
    </dgm:pt>
    <dgm:pt modelId="{BC849291-74D2-4696-8CAE-7FB595106A4C}" type="pres">
      <dgm:prSet presAssocID="{DFAACDC3-BC1F-4A47-9EF4-8C366FD5112E}" presName="sibTransNodeCircle" presStyleLbl="alignNode1" presStyleIdx="3" presStyleCnt="4">
        <dgm:presLayoutVars>
          <dgm:chMax val="0"/>
          <dgm:bulletEnabled/>
        </dgm:presLayoutVars>
      </dgm:prSet>
      <dgm:spPr/>
    </dgm:pt>
    <dgm:pt modelId="{94E94F4A-34BD-43C7-80DF-48F64F657FF5}" type="pres">
      <dgm:prSet presAssocID="{DFAACDC3-BC1F-4A47-9EF4-8C366FD5112E}" presName="spacerBetweenCircleAndCallout" presStyleCnt="0">
        <dgm:presLayoutVars/>
      </dgm:prSet>
      <dgm:spPr/>
    </dgm:pt>
    <dgm:pt modelId="{5BD64EE6-EACA-43B8-AE90-BDC941957FC2}" type="pres">
      <dgm:prSet presAssocID="{7411A229-7BA9-400E-8E5F-BF56574585E8}" presName="nodeText" presStyleLbl="alignAccFollowNode1" presStyleIdx="11" presStyleCnt="12">
        <dgm:presLayoutVars>
          <dgm:bulletEnabled val="1"/>
        </dgm:presLayoutVars>
      </dgm:prSet>
      <dgm:spPr/>
    </dgm:pt>
  </dgm:ptLst>
  <dgm:cxnLst>
    <dgm:cxn modelId="{D30FE20A-FF98-46A7-8B89-F8D079D391F8}" type="presOf" srcId="{ED59897C-50B7-4E1B-8B70-3E99EAF01FB2}" destId="{BF0DB23C-8DE3-4E77-BC1F-020A5862BD2B}" srcOrd="0" destOrd="0" presId="urn:microsoft.com/office/officeart/2016/7/layout/LinearArrowProcessNumbered"/>
    <dgm:cxn modelId="{358F341C-09A5-48DD-84FD-076BA97F4408}" type="presOf" srcId="{4537F6C4-283D-4797-A434-892CEF6DD95C}" destId="{1A38D355-D3BE-4254-9620-9AA450D5ABBB}" srcOrd="0" destOrd="0" presId="urn:microsoft.com/office/officeart/2016/7/layout/LinearArrowProcessNumbered"/>
    <dgm:cxn modelId="{C0405D25-32DA-4F87-A124-3A1ACBFB1EFE}" type="presOf" srcId="{CF105235-62D5-46B7-BC69-4ABA82A160A4}" destId="{3EB3F344-A6C6-4BEB-A927-EEAF19FC1930}" srcOrd="0" destOrd="0" presId="urn:microsoft.com/office/officeart/2016/7/layout/LinearArrowProcessNumbered"/>
    <dgm:cxn modelId="{3A94843D-87B7-4A0C-BDA4-0A602DE38E6A}" type="presOf" srcId="{6459013F-BF5E-4AF9-8F77-4E99F48F952A}" destId="{46031C3E-6939-4A54-9F44-E3270DCA6BAC}" srcOrd="0" destOrd="0" presId="urn:microsoft.com/office/officeart/2016/7/layout/LinearArrowProcessNumbered"/>
    <dgm:cxn modelId="{7F75233F-4232-4FE7-AEE9-72BF22ED005E}" srcId="{9AF39322-2F1C-4E3A-A673-A9BF29931BE2}" destId="{7CDDC3DE-A88F-40D2-AFBE-D6B985DCCB39}" srcOrd="1" destOrd="0" parTransId="{69937C8A-864C-4CE4-8BC7-02EC52BFCF2A}" sibTransId="{6459013F-BF5E-4AF9-8F77-4E99F48F952A}"/>
    <dgm:cxn modelId="{4D76EB45-4FDB-44AA-9F95-9DC558640B88}" srcId="{9AF39322-2F1C-4E3A-A673-A9BF29931BE2}" destId="{7411A229-7BA9-400E-8E5F-BF56574585E8}" srcOrd="3" destOrd="0" parTransId="{260827F7-3A05-42E2-A60F-957AB2AB6E64}" sibTransId="{DFAACDC3-BC1F-4A47-9EF4-8C366FD5112E}"/>
    <dgm:cxn modelId="{5EA69270-C44E-4BFD-95D5-4CA3D082961C}" type="presOf" srcId="{DFAACDC3-BC1F-4A47-9EF4-8C366FD5112E}" destId="{BC849291-74D2-4696-8CAE-7FB595106A4C}" srcOrd="0" destOrd="0" presId="urn:microsoft.com/office/officeart/2016/7/layout/LinearArrowProcessNumbered"/>
    <dgm:cxn modelId="{84DFEB73-ED35-4B8E-B5E0-1028F9BC959B}" type="presOf" srcId="{7CDDC3DE-A88F-40D2-AFBE-D6B985DCCB39}" destId="{F5A1ACED-5CD9-4B0D-BAD0-F3B174B035AA}" srcOrd="0" destOrd="0" presId="urn:microsoft.com/office/officeart/2016/7/layout/LinearArrowProcessNumbered"/>
    <dgm:cxn modelId="{FEAC7087-6EE8-4A7A-9AB4-C44DF773361F}" srcId="{9AF39322-2F1C-4E3A-A673-A9BF29931BE2}" destId="{CF105235-62D5-46B7-BC69-4ABA82A160A4}" srcOrd="2" destOrd="0" parTransId="{AA87653C-3183-47CA-8338-70D8AFD65163}" sibTransId="{ED59897C-50B7-4E1B-8B70-3E99EAF01FB2}"/>
    <dgm:cxn modelId="{1E3A198D-7B2C-4CA9-BF2A-DECA529DCA1F}" type="presOf" srcId="{9AF39322-2F1C-4E3A-A673-A9BF29931BE2}" destId="{AE923760-2597-4336-A65B-E7472CD93B7D}" srcOrd="0" destOrd="0" presId="urn:microsoft.com/office/officeart/2016/7/layout/LinearArrowProcessNumbered"/>
    <dgm:cxn modelId="{2F3863CD-F5EB-41A5-BAC5-2D2BA4924EFA}" type="presOf" srcId="{7411A229-7BA9-400E-8E5F-BF56574585E8}" destId="{5BD64EE6-EACA-43B8-AE90-BDC941957FC2}" srcOrd="0" destOrd="0" presId="urn:microsoft.com/office/officeart/2016/7/layout/LinearArrowProcessNumbered"/>
    <dgm:cxn modelId="{826E6DD3-E03E-4169-8097-B7CE42D48DD7}" type="presOf" srcId="{D58299F0-05D0-47D3-9E6C-B0A3A19DBA60}" destId="{43FC6EC3-A1AF-4F9A-A4C2-C74A6CD4AA5E}" srcOrd="0" destOrd="0" presId="urn:microsoft.com/office/officeart/2016/7/layout/LinearArrowProcessNumbered"/>
    <dgm:cxn modelId="{AB0D9EE1-FE0C-4BD1-8A3A-CED6BE0C05A5}" srcId="{9AF39322-2F1C-4E3A-A673-A9BF29931BE2}" destId="{4537F6C4-283D-4797-A434-892CEF6DD95C}" srcOrd="0" destOrd="0" parTransId="{A7B93CEC-B5CC-4C63-955B-8BFD4DC143E7}" sibTransId="{D58299F0-05D0-47D3-9E6C-B0A3A19DBA60}"/>
    <dgm:cxn modelId="{2A10F81F-05EA-499E-BDB2-8C595C5524B2}" type="presParOf" srcId="{AE923760-2597-4336-A65B-E7472CD93B7D}" destId="{051D1062-66CB-46F3-BFB7-17F3DCCCD939}" srcOrd="0" destOrd="0" presId="urn:microsoft.com/office/officeart/2016/7/layout/LinearArrowProcessNumbered"/>
    <dgm:cxn modelId="{315DABAD-7F4D-496D-BAD7-8834F9548802}" type="presParOf" srcId="{051D1062-66CB-46F3-BFB7-17F3DCCCD939}" destId="{8AF80918-B1E0-4DD9-9B38-9AD32A9C8761}" srcOrd="0" destOrd="0" presId="urn:microsoft.com/office/officeart/2016/7/layout/LinearArrowProcessNumbered"/>
    <dgm:cxn modelId="{32DB49C3-514E-4100-8923-A5D0FB2B84F9}" type="presParOf" srcId="{051D1062-66CB-46F3-BFB7-17F3DCCCD939}" destId="{C35663BE-9298-479F-920B-FA40248EAD1F}" srcOrd="1" destOrd="0" presId="urn:microsoft.com/office/officeart/2016/7/layout/LinearArrowProcessNumbered"/>
    <dgm:cxn modelId="{9239B5C9-CD80-43C7-96C9-56CEE8C455C6}" type="presParOf" srcId="{C35663BE-9298-479F-920B-FA40248EAD1F}" destId="{68CDD0C5-6B20-45F9-8199-A16EF5CFC1F4}" srcOrd="0" destOrd="0" presId="urn:microsoft.com/office/officeart/2016/7/layout/LinearArrowProcessNumbered"/>
    <dgm:cxn modelId="{CC31EB16-B30A-47B6-BF96-18FBE997012D}" type="presParOf" srcId="{C35663BE-9298-479F-920B-FA40248EAD1F}" destId="{E485CE8D-54C2-496F-9E5F-F2F4A8A56792}" srcOrd="1" destOrd="0" presId="urn:microsoft.com/office/officeart/2016/7/layout/LinearArrowProcessNumbered"/>
    <dgm:cxn modelId="{438D8FD1-1429-489F-AB8E-8A5721FE3927}" type="presParOf" srcId="{C35663BE-9298-479F-920B-FA40248EAD1F}" destId="{43FC6EC3-A1AF-4F9A-A4C2-C74A6CD4AA5E}" srcOrd="2" destOrd="0" presId="urn:microsoft.com/office/officeart/2016/7/layout/LinearArrowProcessNumbered"/>
    <dgm:cxn modelId="{A90D318B-EE5E-4C3C-A5EB-E823E292B1B9}" type="presParOf" srcId="{C35663BE-9298-479F-920B-FA40248EAD1F}" destId="{B8A525AC-548A-42AA-A91F-C006BA3FC2A8}" srcOrd="3" destOrd="0" presId="urn:microsoft.com/office/officeart/2016/7/layout/LinearArrowProcessNumbered"/>
    <dgm:cxn modelId="{2F74CDBB-BD8E-4CD5-92F3-07881443E98A}" type="presParOf" srcId="{051D1062-66CB-46F3-BFB7-17F3DCCCD939}" destId="{1A38D355-D3BE-4254-9620-9AA450D5ABBB}" srcOrd="2" destOrd="0" presId="urn:microsoft.com/office/officeart/2016/7/layout/LinearArrowProcessNumbered"/>
    <dgm:cxn modelId="{84BCCD36-74A0-4014-B6CB-EA42581CDF74}" type="presParOf" srcId="{AE923760-2597-4336-A65B-E7472CD93B7D}" destId="{4728E96A-AF80-4182-8453-8BDE3A40025B}" srcOrd="1" destOrd="0" presId="urn:microsoft.com/office/officeart/2016/7/layout/LinearArrowProcessNumbered"/>
    <dgm:cxn modelId="{1EB4B4B1-E1D3-407B-98BD-7853EBF31036}" type="presParOf" srcId="{AE923760-2597-4336-A65B-E7472CD93B7D}" destId="{75B8ED69-204D-4AA5-AC94-CB4080CAFD37}" srcOrd="2" destOrd="0" presId="urn:microsoft.com/office/officeart/2016/7/layout/LinearArrowProcessNumbered"/>
    <dgm:cxn modelId="{AC6DFAC5-512C-439D-B72B-A3B8F8581ABE}" type="presParOf" srcId="{75B8ED69-204D-4AA5-AC94-CB4080CAFD37}" destId="{81AD20AB-7D22-49D2-BBE0-E5CE061BAB9A}" srcOrd="0" destOrd="0" presId="urn:microsoft.com/office/officeart/2016/7/layout/LinearArrowProcessNumbered"/>
    <dgm:cxn modelId="{980D6F27-E165-4EC4-BD27-6F3A27A77F69}" type="presParOf" srcId="{75B8ED69-204D-4AA5-AC94-CB4080CAFD37}" destId="{B038442E-1012-448D-BDC8-19C55BD552F7}" srcOrd="1" destOrd="0" presId="urn:microsoft.com/office/officeart/2016/7/layout/LinearArrowProcessNumbered"/>
    <dgm:cxn modelId="{BE54C974-8EB5-4A86-A272-7A9F7F0F88D6}" type="presParOf" srcId="{B038442E-1012-448D-BDC8-19C55BD552F7}" destId="{8D221F84-8FA2-4C1E-851D-CEB0FF621402}" srcOrd="0" destOrd="0" presId="urn:microsoft.com/office/officeart/2016/7/layout/LinearArrowProcessNumbered"/>
    <dgm:cxn modelId="{6A702342-DEA9-414E-935E-C5A343B26FAE}" type="presParOf" srcId="{B038442E-1012-448D-BDC8-19C55BD552F7}" destId="{F8474DE4-E7D7-4015-81A0-20D80DD7EB4F}" srcOrd="1" destOrd="0" presId="urn:microsoft.com/office/officeart/2016/7/layout/LinearArrowProcessNumbered"/>
    <dgm:cxn modelId="{3C89B762-0086-4C39-9D0F-B7BB1F8126F3}" type="presParOf" srcId="{B038442E-1012-448D-BDC8-19C55BD552F7}" destId="{46031C3E-6939-4A54-9F44-E3270DCA6BAC}" srcOrd="2" destOrd="0" presId="urn:microsoft.com/office/officeart/2016/7/layout/LinearArrowProcessNumbered"/>
    <dgm:cxn modelId="{9790D6BC-E9A7-401A-857E-85BDBA1B3617}" type="presParOf" srcId="{B038442E-1012-448D-BDC8-19C55BD552F7}" destId="{87339B34-B119-4A9D-82BB-9DD727D4FD4F}" srcOrd="3" destOrd="0" presId="urn:microsoft.com/office/officeart/2016/7/layout/LinearArrowProcessNumbered"/>
    <dgm:cxn modelId="{AA410A0B-8860-4B21-B92E-B967B088F386}" type="presParOf" srcId="{75B8ED69-204D-4AA5-AC94-CB4080CAFD37}" destId="{F5A1ACED-5CD9-4B0D-BAD0-F3B174B035AA}" srcOrd="2" destOrd="0" presId="urn:microsoft.com/office/officeart/2016/7/layout/LinearArrowProcessNumbered"/>
    <dgm:cxn modelId="{5168E376-1684-4669-AAA7-11301D865246}" type="presParOf" srcId="{AE923760-2597-4336-A65B-E7472CD93B7D}" destId="{4673D7AA-B113-4325-A8E3-6DA91053085F}" srcOrd="3" destOrd="0" presId="urn:microsoft.com/office/officeart/2016/7/layout/LinearArrowProcessNumbered"/>
    <dgm:cxn modelId="{EE906807-F324-4B03-B0AC-F384A4CFA957}" type="presParOf" srcId="{AE923760-2597-4336-A65B-E7472CD93B7D}" destId="{3CA3D2EB-B92E-4299-A40F-04AFA2E35D94}" srcOrd="4" destOrd="0" presId="urn:microsoft.com/office/officeart/2016/7/layout/LinearArrowProcessNumbered"/>
    <dgm:cxn modelId="{1FE43C73-E8CF-4377-A1EF-3D494BAAD4FF}" type="presParOf" srcId="{3CA3D2EB-B92E-4299-A40F-04AFA2E35D94}" destId="{2356C3AC-8C85-470B-9F47-67F8459B52B8}" srcOrd="0" destOrd="0" presId="urn:microsoft.com/office/officeart/2016/7/layout/LinearArrowProcessNumbered"/>
    <dgm:cxn modelId="{4738D96A-0F15-487D-8886-422C8D2AAFC1}" type="presParOf" srcId="{3CA3D2EB-B92E-4299-A40F-04AFA2E35D94}" destId="{1836AEE3-7B88-4782-B286-405B7EFC95BD}" srcOrd="1" destOrd="0" presId="urn:microsoft.com/office/officeart/2016/7/layout/LinearArrowProcessNumbered"/>
    <dgm:cxn modelId="{5AFFFD12-C92B-41A7-A7AC-40849758862F}" type="presParOf" srcId="{1836AEE3-7B88-4782-B286-405B7EFC95BD}" destId="{F0219D21-8D08-4ED2-ACBD-EE13990B85DB}" srcOrd="0" destOrd="0" presId="urn:microsoft.com/office/officeart/2016/7/layout/LinearArrowProcessNumbered"/>
    <dgm:cxn modelId="{2DB7D462-218F-4ED6-8BAE-11D9F7BCB66F}" type="presParOf" srcId="{1836AEE3-7B88-4782-B286-405B7EFC95BD}" destId="{193BD4FB-1328-4326-BD24-69E2C431883E}" srcOrd="1" destOrd="0" presId="urn:microsoft.com/office/officeart/2016/7/layout/LinearArrowProcessNumbered"/>
    <dgm:cxn modelId="{C9FC49EB-0216-441B-A05C-7668F11FC55A}" type="presParOf" srcId="{1836AEE3-7B88-4782-B286-405B7EFC95BD}" destId="{BF0DB23C-8DE3-4E77-BC1F-020A5862BD2B}" srcOrd="2" destOrd="0" presId="urn:microsoft.com/office/officeart/2016/7/layout/LinearArrowProcessNumbered"/>
    <dgm:cxn modelId="{CAFF115C-9EEF-40BD-B6F5-DD225F8B75CE}" type="presParOf" srcId="{1836AEE3-7B88-4782-B286-405B7EFC95BD}" destId="{ACDE18CB-8C52-469F-AD1A-563B02923921}" srcOrd="3" destOrd="0" presId="urn:microsoft.com/office/officeart/2016/7/layout/LinearArrowProcessNumbered"/>
    <dgm:cxn modelId="{75C7FDC4-8857-434F-83E7-09BCA2AD299C}" type="presParOf" srcId="{3CA3D2EB-B92E-4299-A40F-04AFA2E35D94}" destId="{3EB3F344-A6C6-4BEB-A927-EEAF19FC1930}" srcOrd="2" destOrd="0" presId="urn:microsoft.com/office/officeart/2016/7/layout/LinearArrowProcessNumbered"/>
    <dgm:cxn modelId="{1B5F97EF-61C4-4997-B638-A86A37597157}" type="presParOf" srcId="{AE923760-2597-4336-A65B-E7472CD93B7D}" destId="{6CF2B651-9598-448F-AD3F-93B1D4089D78}" srcOrd="5" destOrd="0" presId="urn:microsoft.com/office/officeart/2016/7/layout/LinearArrowProcessNumbered"/>
    <dgm:cxn modelId="{915799C6-76DF-4391-91EA-8561A6139193}" type="presParOf" srcId="{AE923760-2597-4336-A65B-E7472CD93B7D}" destId="{B098C24F-259D-46A9-A462-02C72A142439}" srcOrd="6" destOrd="0" presId="urn:microsoft.com/office/officeart/2016/7/layout/LinearArrowProcessNumbered"/>
    <dgm:cxn modelId="{FC9626A6-BA00-42A3-9ABA-FD97FAF9D819}" type="presParOf" srcId="{B098C24F-259D-46A9-A462-02C72A142439}" destId="{BB0D7833-F7F9-4E51-BB77-7BE8F07C5B0B}" srcOrd="0" destOrd="0" presId="urn:microsoft.com/office/officeart/2016/7/layout/LinearArrowProcessNumbered"/>
    <dgm:cxn modelId="{5EC27BAC-F2C7-45E6-A025-07AF9F599DF7}" type="presParOf" srcId="{B098C24F-259D-46A9-A462-02C72A142439}" destId="{BE2406D9-447F-4AFB-806B-5FD0C6ECD9DE}" srcOrd="1" destOrd="0" presId="urn:microsoft.com/office/officeart/2016/7/layout/LinearArrowProcessNumbered"/>
    <dgm:cxn modelId="{1F6E6F07-90E6-430B-8440-81CB2ADF9AF2}" type="presParOf" srcId="{BE2406D9-447F-4AFB-806B-5FD0C6ECD9DE}" destId="{4C8C22E5-8432-44AC-B317-FCD287A77631}" srcOrd="0" destOrd="0" presId="urn:microsoft.com/office/officeart/2016/7/layout/LinearArrowProcessNumbered"/>
    <dgm:cxn modelId="{4AA90530-7552-4BFD-A3D1-39F97B9AD195}" type="presParOf" srcId="{BE2406D9-447F-4AFB-806B-5FD0C6ECD9DE}" destId="{7B648DF1-A7FE-4AFE-9752-B3749C244B7A}" srcOrd="1" destOrd="0" presId="urn:microsoft.com/office/officeart/2016/7/layout/LinearArrowProcessNumbered"/>
    <dgm:cxn modelId="{353400E3-31BE-4790-8339-C09DBA69090A}" type="presParOf" srcId="{BE2406D9-447F-4AFB-806B-5FD0C6ECD9DE}" destId="{BC849291-74D2-4696-8CAE-7FB595106A4C}" srcOrd="2" destOrd="0" presId="urn:microsoft.com/office/officeart/2016/7/layout/LinearArrowProcessNumbered"/>
    <dgm:cxn modelId="{03F023A4-5DC0-424B-8418-50791EA44D4B}" type="presParOf" srcId="{BE2406D9-447F-4AFB-806B-5FD0C6ECD9DE}" destId="{94E94F4A-34BD-43C7-80DF-48F64F657FF5}" srcOrd="3" destOrd="0" presId="urn:microsoft.com/office/officeart/2016/7/layout/LinearArrowProcessNumbered"/>
    <dgm:cxn modelId="{C399985D-F567-4C8A-8670-44D3F48B0D1D}" type="presParOf" srcId="{B098C24F-259D-46A9-A462-02C72A142439}" destId="{5BD64EE6-EACA-43B8-AE90-BDC941957FC2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CDD0C5-6B20-45F9-8199-A16EF5CFC1F4}">
      <dsp:nvSpPr>
        <dsp:cNvPr id="0" name=""/>
        <dsp:cNvSpPr/>
      </dsp:nvSpPr>
      <dsp:spPr>
        <a:xfrm>
          <a:off x="1314449" y="979769"/>
          <a:ext cx="1051560" cy="7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85CE8D-54C2-496F-9E5F-F2F4A8A56792}">
      <dsp:nvSpPr>
        <dsp:cNvPr id="0" name=""/>
        <dsp:cNvSpPr/>
      </dsp:nvSpPr>
      <dsp:spPr>
        <a:xfrm>
          <a:off x="2429103" y="891471"/>
          <a:ext cx="120929" cy="227084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612706"/>
            <a:satOff val="-2076"/>
            <a:lumOff val="-26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12706"/>
              <a:satOff val="-2076"/>
              <a:lumOff val="-2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FC6EC3-A1AF-4F9A-A4C2-C74A6CD4AA5E}">
      <dsp:nvSpPr>
        <dsp:cNvPr id="0" name=""/>
        <dsp:cNvSpPr/>
      </dsp:nvSpPr>
      <dsp:spPr>
        <a:xfrm>
          <a:off x="634866" y="431666"/>
          <a:ext cx="1096277" cy="109627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2542" tIns="42542" rIns="42542" bIns="42542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795412" y="592212"/>
        <a:ext cx="775185" cy="775185"/>
      </dsp:txXfrm>
    </dsp:sp>
    <dsp:sp modelId="{1A38D355-D3BE-4254-9620-9AA450D5ABBB}">
      <dsp:nvSpPr>
        <dsp:cNvPr id="0" name=""/>
        <dsp:cNvSpPr/>
      </dsp:nvSpPr>
      <dsp:spPr>
        <a:xfrm>
          <a:off x="0" y="1693541"/>
          <a:ext cx="236601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1225411"/>
            <a:satOff val="-4151"/>
            <a:lumOff val="-53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225411"/>
              <a:satOff val="-4151"/>
              <a:lumOff val="-5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33" tIns="165100" rIns="186633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Divide the current customer into train and test data.</a:t>
          </a:r>
        </a:p>
      </dsp:txBody>
      <dsp:txXfrm>
        <a:off x="0" y="2086661"/>
        <a:ext cx="2366010" cy="1572480"/>
      </dsp:txXfrm>
    </dsp:sp>
    <dsp:sp modelId="{8D221F84-8FA2-4C1E-851D-CEB0FF621402}">
      <dsp:nvSpPr>
        <dsp:cNvPr id="0" name=""/>
        <dsp:cNvSpPr/>
      </dsp:nvSpPr>
      <dsp:spPr>
        <a:xfrm>
          <a:off x="2628899" y="979733"/>
          <a:ext cx="2366010" cy="71"/>
        </a:xfrm>
        <a:prstGeom prst="rect">
          <a:avLst/>
        </a:prstGeom>
        <a:solidFill>
          <a:schemeClr val="accent5">
            <a:tint val="40000"/>
            <a:alpha val="90000"/>
            <a:hueOff val="-1838117"/>
            <a:satOff val="-6227"/>
            <a:lumOff val="-79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838117"/>
              <a:satOff val="-6227"/>
              <a:lumOff val="-7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474DE4-E7D7-4015-81A0-20D80DD7EB4F}">
      <dsp:nvSpPr>
        <dsp:cNvPr id="0" name=""/>
        <dsp:cNvSpPr/>
      </dsp:nvSpPr>
      <dsp:spPr>
        <a:xfrm>
          <a:off x="5058003" y="891438"/>
          <a:ext cx="120929" cy="227130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2450823"/>
            <a:satOff val="-8303"/>
            <a:lumOff val="-106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450823"/>
              <a:satOff val="-8303"/>
              <a:lumOff val="-10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031C3E-6939-4A54-9F44-E3270DCA6BAC}">
      <dsp:nvSpPr>
        <dsp:cNvPr id="0" name=""/>
        <dsp:cNvSpPr/>
      </dsp:nvSpPr>
      <dsp:spPr>
        <a:xfrm>
          <a:off x="3263766" y="431630"/>
          <a:ext cx="1096277" cy="1096277"/>
        </a:xfrm>
        <a:prstGeom prst="ellips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2542" tIns="42542" rIns="42542" bIns="42542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424312" y="592176"/>
        <a:ext cx="775185" cy="775185"/>
      </dsp:txXfrm>
    </dsp:sp>
    <dsp:sp modelId="{F5A1ACED-5CD9-4B0D-BAD0-F3B174B035AA}">
      <dsp:nvSpPr>
        <dsp:cNvPr id="0" name=""/>
        <dsp:cNvSpPr/>
      </dsp:nvSpPr>
      <dsp:spPr>
        <a:xfrm>
          <a:off x="2628899" y="1693502"/>
          <a:ext cx="236601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3063528"/>
            <a:satOff val="-10378"/>
            <a:lumOff val="-133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063528"/>
              <a:satOff val="-10378"/>
              <a:lumOff val="-13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33" tIns="165100" rIns="186633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Create and Build a regression model on current customer data</a:t>
          </a:r>
        </a:p>
      </dsp:txBody>
      <dsp:txXfrm>
        <a:off x="2628899" y="2086622"/>
        <a:ext cx="2366010" cy="1572480"/>
      </dsp:txXfrm>
    </dsp:sp>
    <dsp:sp modelId="{F0219D21-8D08-4ED2-ACBD-EE13990B85DB}">
      <dsp:nvSpPr>
        <dsp:cNvPr id="0" name=""/>
        <dsp:cNvSpPr/>
      </dsp:nvSpPr>
      <dsp:spPr>
        <a:xfrm>
          <a:off x="5257800" y="979750"/>
          <a:ext cx="2366010" cy="72"/>
        </a:xfrm>
        <a:prstGeom prst="rect">
          <a:avLst/>
        </a:prstGeom>
        <a:solidFill>
          <a:schemeClr val="accent5">
            <a:tint val="40000"/>
            <a:alpha val="90000"/>
            <a:hueOff val="-3676234"/>
            <a:satOff val="-12454"/>
            <a:lumOff val="-159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676234"/>
              <a:satOff val="-12454"/>
              <a:lumOff val="-15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3BD4FB-1328-4326-BD24-69E2C431883E}">
      <dsp:nvSpPr>
        <dsp:cNvPr id="0" name=""/>
        <dsp:cNvSpPr/>
      </dsp:nvSpPr>
      <dsp:spPr>
        <a:xfrm>
          <a:off x="7686903" y="891452"/>
          <a:ext cx="120929" cy="227143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4288939"/>
            <a:satOff val="-14529"/>
            <a:lumOff val="-1863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288939"/>
              <a:satOff val="-14529"/>
              <a:lumOff val="-18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0DB23C-8DE3-4E77-BC1F-020A5862BD2B}">
      <dsp:nvSpPr>
        <dsp:cNvPr id="0" name=""/>
        <dsp:cNvSpPr/>
      </dsp:nvSpPr>
      <dsp:spPr>
        <a:xfrm>
          <a:off x="5892666" y="431647"/>
          <a:ext cx="1096277" cy="1096277"/>
        </a:xfrm>
        <a:prstGeom prst="ellips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2542" tIns="42542" rIns="42542" bIns="42542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053212" y="592193"/>
        <a:ext cx="775185" cy="775185"/>
      </dsp:txXfrm>
    </dsp:sp>
    <dsp:sp modelId="{3EB3F344-A6C6-4BEB-A927-EEAF19FC1930}">
      <dsp:nvSpPr>
        <dsp:cNvPr id="0" name=""/>
        <dsp:cNvSpPr/>
      </dsp:nvSpPr>
      <dsp:spPr>
        <a:xfrm>
          <a:off x="5257800" y="1693541"/>
          <a:ext cx="236601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4901646"/>
            <a:satOff val="-16605"/>
            <a:lumOff val="-212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901646"/>
              <a:satOff val="-16605"/>
              <a:lumOff val="-21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33" tIns="165100" rIns="186633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Apply model on new customer list that predicts the revenue of each customer.</a:t>
          </a:r>
        </a:p>
      </dsp:txBody>
      <dsp:txXfrm>
        <a:off x="5257800" y="2086661"/>
        <a:ext cx="2366010" cy="1572480"/>
      </dsp:txXfrm>
    </dsp:sp>
    <dsp:sp modelId="{4C8C22E5-8432-44AC-B317-FCD287A77631}">
      <dsp:nvSpPr>
        <dsp:cNvPr id="0" name=""/>
        <dsp:cNvSpPr/>
      </dsp:nvSpPr>
      <dsp:spPr>
        <a:xfrm>
          <a:off x="7886700" y="979750"/>
          <a:ext cx="1183005" cy="72"/>
        </a:xfrm>
        <a:prstGeom prst="rect">
          <a:avLst/>
        </a:prstGeom>
        <a:solidFill>
          <a:schemeClr val="accent5">
            <a:tint val="40000"/>
            <a:alpha val="90000"/>
            <a:hueOff val="-5514351"/>
            <a:satOff val="-18681"/>
            <a:lumOff val="-239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514351"/>
              <a:satOff val="-18681"/>
              <a:lumOff val="-23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849291-74D2-4696-8CAE-7FB595106A4C}">
      <dsp:nvSpPr>
        <dsp:cNvPr id="0" name=""/>
        <dsp:cNvSpPr/>
      </dsp:nvSpPr>
      <dsp:spPr>
        <a:xfrm>
          <a:off x="8521566" y="431647"/>
          <a:ext cx="1096277" cy="1096277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2542" tIns="42542" rIns="42542" bIns="42542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682112" y="592193"/>
        <a:ext cx="775185" cy="775185"/>
      </dsp:txXfrm>
    </dsp:sp>
    <dsp:sp modelId="{5BD64EE6-EACA-43B8-AE90-BDC941957FC2}">
      <dsp:nvSpPr>
        <dsp:cNvPr id="0" name=""/>
        <dsp:cNvSpPr/>
      </dsp:nvSpPr>
      <dsp:spPr>
        <a:xfrm>
          <a:off x="7886700" y="1693541"/>
          <a:ext cx="236601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33" tIns="165100" rIns="186633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If the predicted revenue is greater than the current average revenue, then that customer should be targeted for marketing.</a:t>
          </a:r>
        </a:p>
      </dsp:txBody>
      <dsp:txXfrm>
        <a:off x="7886700" y="2086661"/>
        <a:ext cx="2366010" cy="1572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09BF4-8663-4FEB-963B-E8F00660A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0BAA4-113C-4CC8-8B5A-B2613E81E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489A9-617F-4AC1-B715-C2928E80C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B58-AD47-4D68-AD7B-57CD4AE8155E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4932F-1394-4A72-B5EB-39D9BC17C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D73A6-00FC-45FD-B714-55C6265F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69E5-7A8D-4007-996D-3FBEC0C8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8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FF16C-87F5-4CC1-B186-56BF99239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82CD6-E310-47FC-9CD9-A7C528949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B3061-9C63-4B83-B676-D27A6D345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B58-AD47-4D68-AD7B-57CD4AE8155E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4C1B7-3A5A-427D-BDC6-2B86996F0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8CD91-F80A-4037-BA22-7145382B0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69E5-7A8D-4007-996D-3FBEC0C8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5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B71710-A06F-4BAD-94E0-B24AE44FE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54A2B-018A-40B4-923C-FDCE96AD2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7D99F-11FA-4E54-8AC0-D9E8A3F8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B58-AD47-4D68-AD7B-57CD4AE8155E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AC0F6-AB26-4058-BCD2-7E780959E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148BE-B824-4F03-8571-00635F937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69E5-7A8D-4007-996D-3FBEC0C8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2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6BE30-CC22-47A6-9BBE-04AF0BA1C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955CE-2E89-4E79-A01F-31D667EE4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EB363-FFD9-4CE0-885E-E06684CC9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B58-AD47-4D68-AD7B-57CD4AE8155E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4464E-04DB-4991-A122-5086C318F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766E9-FB42-4E0D-93CC-06CE15737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69E5-7A8D-4007-996D-3FBEC0C8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16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75E33-3986-4AB6-B7B6-55EE3C21E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7BF27-E0CE-4EAA-ACF1-FE433EAFE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336A6-9627-4316-8E3C-11B6B8A0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B58-AD47-4D68-AD7B-57CD4AE8155E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0F35A-CB89-44B0-A347-EF44DCDF9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315B6-59BB-41D0-B7F7-1A8500063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69E5-7A8D-4007-996D-3FBEC0C8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59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DE3DB-19C1-4F6A-AEB8-9DD6B9AFF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DE128-520C-454C-83A3-472E34FF3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BD12A-87D2-4C00-8911-FC21BC72E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D67C7-0ED2-4E05-9534-09DEBE6AC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B58-AD47-4D68-AD7B-57CD4AE8155E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BE860-7F82-45C3-AEE7-B2C6BAA42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D1F4E-7668-4D6A-90E7-41900342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69E5-7A8D-4007-996D-3FBEC0C8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73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109CC-C13B-4491-9875-8E714A73F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DC3DE-4603-440B-A470-114E9C646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68182-2722-42FD-A4FC-B701292FF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B819B8-505A-4FAF-9B5B-09FEF0F43E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A55690-397B-4401-A8DE-6F2F03CBC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C443DC-E82C-44ED-B432-F5F4FCA4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B58-AD47-4D68-AD7B-57CD4AE8155E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A61A9-EAB6-4E4C-AE93-8890BB545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AC6B17-967D-4161-82B8-0A7334A51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69E5-7A8D-4007-996D-3FBEC0C8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5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92AA-0611-4F62-BFCF-D73385CA6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6D1FDC-DF14-4847-A8FA-91CF572E6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B58-AD47-4D68-AD7B-57CD4AE8155E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D0A48B-3026-408E-AF72-0C5A5769B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6A4364-B530-4DEE-8538-F57C20D98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69E5-7A8D-4007-996D-3FBEC0C8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7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BCDE52-3285-4E29-A59D-C2211D91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B58-AD47-4D68-AD7B-57CD4AE8155E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33E52-E4A8-4934-AE47-D45C7E958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4A0A-34BB-4A7D-A9EF-279872CB8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69E5-7A8D-4007-996D-3FBEC0C8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654BA-9E6B-4FF4-879E-1F814C142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40503-1C4D-4391-BA9B-06D20BA2C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A9A36-869A-4277-8359-22C2CED13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2873D-D0B9-4DFE-A66D-7668D25BF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B58-AD47-4D68-AD7B-57CD4AE8155E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F3660-223E-4080-97EB-75ED8D73A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EB364-AF68-4ECB-A876-B9CE313EB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69E5-7A8D-4007-996D-3FBEC0C8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6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00489-EAC5-4D17-943C-318848F44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9DE42D-864C-4678-B4C5-E394239228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4E133-C1C2-40CD-993E-FC5BFA2A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5C7E2-212A-40B9-B619-87B7032C7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B58-AD47-4D68-AD7B-57CD4AE8155E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4AF4A-A029-4C23-9B22-C2957540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6000B-D416-481E-8085-CD54ECF5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69E5-7A8D-4007-996D-3FBEC0C8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85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EDF43-32CB-4B17-A9D6-6ABA2D753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E37B6-2254-4087-8275-321D30F83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19346-49C3-4D41-B27F-C47D86306C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F5B58-AD47-4D68-AD7B-57CD4AE8155E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08E0A-FF99-48B5-B01D-1CBD4790F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6E272-743B-42CA-9912-56974D121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369E5-7A8D-4007-996D-3FBEC0C8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1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6757C-483A-4862-8F5F-7F35593ED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097339"/>
            <a:ext cx="10011831" cy="2623885"/>
          </a:xfrm>
        </p:spPr>
        <p:txBody>
          <a:bodyPr anchor="ctr"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Sprocket Central Pty Ltd</a:t>
            </a:r>
            <a:br>
              <a:rPr lang="en-US" sz="6600">
                <a:solidFill>
                  <a:srgbClr val="FFFFFF"/>
                </a:solidFill>
              </a:rPr>
            </a:br>
            <a:endParaRPr lang="en-US" sz="660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E8F46F-D590-45CD-AF41-A04DC11D1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17136"/>
            <a:ext cx="2112264" cy="1892808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33989" y="4521269"/>
            <a:ext cx="672083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A8798-BD63-4661-8286-C49826025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6159" y="4843002"/>
            <a:ext cx="5760850" cy="123434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Data analytics approach</a:t>
            </a:r>
          </a:p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[Division Name] - [Engagement Manager], [Senior Consultant], [Junior Consultant]</a:t>
            </a:r>
          </a:p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228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125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B8DD45-A0FD-43A8-A971-F6BFCF0FD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0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BD3D4-C951-4552-8364-26BACEBA4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809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Introduction</a:t>
            </a:r>
          </a:p>
          <a:p>
            <a:r>
              <a:rPr lang="en-US" sz="2000">
                <a:solidFill>
                  <a:srgbClr val="000000"/>
                </a:solidFill>
              </a:rPr>
              <a:t>Data Preparation</a:t>
            </a:r>
          </a:p>
          <a:p>
            <a:r>
              <a:rPr lang="en-US" sz="2000">
                <a:solidFill>
                  <a:srgbClr val="000000"/>
                </a:solidFill>
              </a:rPr>
              <a:t>Data Exploration</a:t>
            </a:r>
          </a:p>
          <a:p>
            <a:r>
              <a:rPr lang="en-US" sz="2000">
                <a:solidFill>
                  <a:srgbClr val="000000"/>
                </a:solidFill>
              </a:rPr>
              <a:t>Data Model Development</a:t>
            </a:r>
          </a:p>
          <a:p>
            <a:r>
              <a:rPr lang="en-US" sz="2000">
                <a:solidFill>
                  <a:srgbClr val="000000"/>
                </a:solidFill>
              </a:rPr>
              <a:t>Results and Interpretation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91562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C935AEB8-E624-4A64-8763-B2225E952C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2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45E29B-B971-41C6-A57B-B29BBB108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76015D-CFEA-4204-9A50-352560FFC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7325C43C-72B5-4DC9-B386-90859B58BF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95AD9A4-5AF5-48C4-BC2A-635316433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AF4A3D62-D56C-4A32-8C75-100D383EC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E1F47E4-066D-4C27-98C8-B2B2C7BA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38772"/>
            <a:ext cx="12192000" cy="39804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9014F2-6C54-499F-9933-BD08A8C04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0505"/>
            <a:ext cx="10515600" cy="93502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C57B8-5BAC-468A-97B2-04D0DFEFF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4952" y="3012928"/>
            <a:ext cx="7422096" cy="210944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The purpose of this Data Analytics process is to determine future potential customers by creating a predictive data model with current customers’ demographics.</a:t>
            </a:r>
          </a:p>
        </p:txBody>
      </p:sp>
    </p:spTree>
    <p:extLst>
      <p:ext uri="{BB962C8B-B14F-4D97-AF65-F5344CB8AC3E}">
        <p14:creationId xmlns:p14="http://schemas.microsoft.com/office/powerpoint/2010/main" val="3136247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1"/>
            <a:ext cx="11542722" cy="196596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298DF2-C1C4-495C-A638-576C94586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450" y="521208"/>
            <a:ext cx="10754437" cy="1627632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Data Transformation</a:t>
            </a:r>
            <a:br>
              <a:rPr lang="en-US" sz="3700" dirty="0">
                <a:solidFill>
                  <a:srgbClr val="FFFFFF"/>
                </a:solidFill>
              </a:rPr>
            </a:br>
            <a:br>
              <a:rPr lang="en-US" sz="3700" dirty="0">
                <a:solidFill>
                  <a:srgbClr val="FFFFFF"/>
                </a:solidFill>
              </a:rPr>
            </a:br>
            <a:r>
              <a:rPr lang="en-US" sz="1400" dirty="0">
                <a:solidFill>
                  <a:srgbClr val="FFFFFF"/>
                </a:solidFill>
              </a:rPr>
              <a:t>Note: See </a:t>
            </a:r>
            <a:r>
              <a:rPr lang="en-US" sz="1400" dirty="0" err="1">
                <a:solidFill>
                  <a:srgbClr val="FFFFFF"/>
                </a:solidFill>
              </a:rPr>
              <a:t>processed_data</a:t>
            </a:r>
            <a:r>
              <a:rPr lang="en-US" sz="1400" dirty="0">
                <a:solidFill>
                  <a:srgbClr val="FFFFFF"/>
                </a:solidFill>
              </a:rPr>
              <a:t> worksheet in data_model.xls for more details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2447552"/>
            <a:ext cx="11542722" cy="408871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84771-B992-4BC7-B600-1D6A77DDC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451" y="2776737"/>
            <a:ext cx="10754436" cy="3429234"/>
          </a:xfrm>
        </p:spPr>
        <p:txBody>
          <a:bodyPr anchor="ctr">
            <a:normAutofit fontScale="85000" lnSpcReduction="20000"/>
          </a:bodyPr>
          <a:lstStyle/>
          <a:p>
            <a:r>
              <a:rPr lang="en-US" sz="2600" dirty="0">
                <a:solidFill>
                  <a:srgbClr val="FFFFFF"/>
                </a:solidFill>
              </a:rPr>
              <a:t>All data was cleaned and combined into one table of current customers.</a:t>
            </a:r>
          </a:p>
          <a:p>
            <a:r>
              <a:rPr lang="en-US" sz="2600" dirty="0">
                <a:solidFill>
                  <a:srgbClr val="FFFFFF"/>
                </a:solidFill>
              </a:rPr>
              <a:t>Age of each customer was calculated from their DOB.</a:t>
            </a:r>
          </a:p>
          <a:p>
            <a:r>
              <a:rPr lang="en-US" sz="2600" dirty="0">
                <a:solidFill>
                  <a:srgbClr val="FFFFFF"/>
                </a:solidFill>
              </a:rPr>
              <a:t>Revenue for each customer was generated from their past transaction details.</a:t>
            </a:r>
          </a:p>
          <a:p>
            <a:r>
              <a:rPr lang="en-US" sz="2600" dirty="0">
                <a:solidFill>
                  <a:srgbClr val="FFFFFF"/>
                </a:solidFill>
              </a:rPr>
              <a:t>Attributes of </a:t>
            </a:r>
            <a:r>
              <a:rPr lang="en-US" sz="2600" dirty="0" err="1">
                <a:solidFill>
                  <a:srgbClr val="FFFFFF"/>
                </a:solidFill>
              </a:rPr>
              <a:t>deceased_indicator</a:t>
            </a:r>
            <a:r>
              <a:rPr lang="en-US" sz="2600" dirty="0">
                <a:solidFill>
                  <a:srgbClr val="FFFFFF"/>
                </a:solidFill>
              </a:rPr>
              <a:t>, address and country were removed as they were deemed irrelevant for the data model.</a:t>
            </a:r>
          </a:p>
          <a:p>
            <a:r>
              <a:rPr lang="en-US" sz="2600" dirty="0">
                <a:solidFill>
                  <a:srgbClr val="FFFFFF"/>
                </a:solidFill>
              </a:rPr>
              <a:t>Categorical values were converted to numerical values to build ML model.</a:t>
            </a:r>
          </a:p>
          <a:p>
            <a:r>
              <a:rPr lang="en-US" sz="2600" dirty="0">
                <a:solidFill>
                  <a:srgbClr val="FFFFFF"/>
                </a:solidFill>
              </a:rPr>
              <a:t>Columns chosen for analysis: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Gender,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past_3_years_bike_related_purchases,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job_title</a:t>
            </a:r>
            <a:r>
              <a:rPr lang="en-US" b="1" dirty="0">
                <a:solidFill>
                  <a:schemeClr val="bg1"/>
                </a:solidFill>
              </a:rPr>
              <a:t>,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job_industry_category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wealth_segment</a:t>
            </a:r>
            <a:r>
              <a:rPr lang="en-US" b="1" dirty="0">
                <a:solidFill>
                  <a:schemeClr val="bg1"/>
                </a:solidFill>
              </a:rPr>
              <a:t>,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owns_car</a:t>
            </a:r>
            <a:r>
              <a:rPr lang="en-US" b="1" dirty="0">
                <a:solidFill>
                  <a:schemeClr val="bg1"/>
                </a:solidFill>
              </a:rPr>
              <a:t>,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tenure,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age,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postcode,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property_valuation</a:t>
            </a:r>
            <a:r>
              <a:rPr lang="en-US" b="1" dirty="0">
                <a:solidFill>
                  <a:schemeClr val="bg1"/>
                </a:solidFill>
              </a:rPr>
              <a:t>,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revenue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endParaRPr lang="en-US" sz="2600" dirty="0">
              <a:solidFill>
                <a:schemeClr val="bg1"/>
              </a:solidFill>
            </a:endParaRPr>
          </a:p>
          <a:p>
            <a:endParaRPr lang="en-US" sz="2600" dirty="0">
              <a:solidFill>
                <a:srgbClr val="FFFFFF"/>
              </a:solidFill>
            </a:endParaRPr>
          </a:p>
          <a:p>
            <a:endParaRPr lang="en-US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293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9" y="450221"/>
            <a:ext cx="3362146" cy="39115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87F053-5A35-41EB-8E49-A9A266F8E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1" y="762000"/>
            <a:ext cx="2771672" cy="3230578"/>
          </a:xfrm>
        </p:spPr>
        <p:txBody>
          <a:bodyPr>
            <a:normAutofit/>
          </a:bodyPr>
          <a:lstStyle/>
          <a:p>
            <a:r>
              <a:rPr lang="en-US" sz="4200">
                <a:solidFill>
                  <a:srgbClr val="FFFFFF"/>
                </a:solidFill>
              </a:rPr>
              <a:t>Data Exploration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6784" y="445459"/>
            <a:ext cx="4356767" cy="595717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68343-2FB7-43B6-A116-0F0760D01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8935" y="805294"/>
            <a:ext cx="3752463" cy="523750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Outliers (Extreme values) in the revenue column were replaced with the median value.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No significant relationship (correlation) between the attributes which may cause anomalies in the model. 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97A9F3-23E4-4B8E-BD38-8C08AA69F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7434" y="448056"/>
            <a:ext cx="3203156" cy="1883664"/>
          </a:xfrm>
          <a:prstGeom prst="rect">
            <a:avLst/>
          </a:prstGeom>
          <a:solidFill>
            <a:srgbClr val="2790D5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619227-2044-43E9-B1D6-926591F83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217" y="616663"/>
            <a:ext cx="2390504" cy="154645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39A73BA-713C-4649-8A2F-834D0175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7434" y="2478024"/>
            <a:ext cx="3203156" cy="1883664"/>
          </a:xfrm>
          <a:prstGeom prst="rect">
            <a:avLst/>
          </a:prstGeom>
          <a:solidFill>
            <a:srgbClr val="2790D5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DE0882-0D71-4CDE-9B37-0536B6DBA1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876" y="2646631"/>
            <a:ext cx="2349186" cy="154644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D63F128-A717-47EC-A567-0ACD2DBC6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7434" y="4517136"/>
            <a:ext cx="3203156" cy="1883664"/>
          </a:xfrm>
          <a:prstGeom prst="rect">
            <a:avLst/>
          </a:prstGeom>
          <a:solidFill>
            <a:srgbClr val="2790D5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CC4153-3F0D-4F4C-8F12-E8FC3FA40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17136"/>
            <a:ext cx="3362146" cy="18904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9" name="Picture 8" descr="A picture containing monitor, screen&#10;&#10;Description automatically generated">
            <a:extLst>
              <a:ext uri="{FF2B5EF4-FFF2-40B4-BE49-F238E27FC236}">
                <a16:creationId xmlns:a16="http://schemas.microsoft.com/office/drawing/2014/main" id="{5353CB02-1A49-477B-B5DD-C87E56255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527" y="4787770"/>
            <a:ext cx="2825496" cy="161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527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32" descr="A picture containing bird&#10;&#10;Description automatically generated">
            <a:extLst>
              <a:ext uri="{FF2B5EF4-FFF2-40B4-BE49-F238E27FC236}">
                <a16:creationId xmlns:a16="http://schemas.microsoft.com/office/drawing/2014/main" id="{5BACED32-A4DA-42FA-898F-3E7E30E5AB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7838" b="75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857089-ADE5-4508-BED6-2BF4B8165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u="sng" dirty="0"/>
              <a:t>Data Model</a:t>
            </a:r>
            <a:br>
              <a:rPr lang="en-US" sz="1400" b="1" u="sng" dirty="0"/>
            </a:br>
            <a:br>
              <a:rPr lang="en-US" sz="1400" dirty="0"/>
            </a:br>
            <a:r>
              <a:rPr lang="en-US" sz="1400" dirty="0"/>
              <a:t>(Aim: Create a model to predict new customer’s potential revenue and decide which customer to target.)</a:t>
            </a: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endParaRPr lang="en-US" sz="140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AC11A6AD-D1AE-44D8-B793-7CCF914B6112}"/>
              </a:ext>
            </a:extLst>
          </p:cNvPr>
          <p:cNvSpPr txBox="1">
            <a:spLocks/>
          </p:cNvSpPr>
          <p:nvPr/>
        </p:nvSpPr>
        <p:spPr>
          <a:xfrm>
            <a:off x="838200" y="51673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800" b="1" u="sng" dirty="0"/>
              <a:t>Data Model Metrics: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R squared value: 0.9147 (indicating </a:t>
            </a:r>
            <a:r>
              <a:rPr lang="en-US" sz="1800"/>
              <a:t>approximately 91% </a:t>
            </a:r>
            <a:r>
              <a:rPr lang="en-US" sz="1800" dirty="0"/>
              <a:t>of the revenue can be explained by the customer attributes chosen.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Average Error: $692 (27%)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5FE440D4-E5BC-450B-BE83-40883F8FA4D2}"/>
              </a:ext>
            </a:extLst>
          </p:cNvPr>
          <p:cNvSpPr txBox="1">
            <a:spLocks/>
          </p:cNvSpPr>
          <p:nvPr/>
        </p:nvSpPr>
        <p:spPr>
          <a:xfrm>
            <a:off x="638212" y="14898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1800" b="1" u="sng"/>
              <a:t>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4D8949-B59F-4A0C-B7E7-0CF9499B20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1707335"/>
              </p:ext>
            </p:extLst>
          </p:nvPr>
        </p:nvGraphicFramePr>
        <p:xfrm>
          <a:off x="838200" y="1478755"/>
          <a:ext cx="10515600" cy="4090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32809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945E29B-B971-41C6-A57B-B29BBB108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C76015D-CFEA-4204-9A50-352560FFC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24" name="Oval 5">
              <a:extLst>
                <a:ext uri="{FF2B5EF4-FFF2-40B4-BE49-F238E27FC236}">
                  <a16:creationId xmlns:a16="http://schemas.microsoft.com/office/drawing/2014/main" id="{7325C43C-72B5-4DC9-B386-90859B58BF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95AD9A4-5AF5-48C4-BC2A-635316433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6" name="Oval 5">
              <a:extLst>
                <a:ext uri="{FF2B5EF4-FFF2-40B4-BE49-F238E27FC236}">
                  <a16:creationId xmlns:a16="http://schemas.microsoft.com/office/drawing/2014/main" id="{AF4A3D62-D56C-4A32-8C75-100D383EC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E1F47E4-066D-4C27-98C8-B2B2C7BA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38772"/>
            <a:ext cx="12192000" cy="39804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D42B82-371D-44F6-9334-C383CE338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0505"/>
            <a:ext cx="10515600" cy="935025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tx2"/>
                </a:solidFill>
              </a:rPr>
              <a:t>Results and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2E01B-43CB-4C9E-8D88-8B14C70B9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4952" y="2725273"/>
            <a:ext cx="7422096" cy="2109445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500 customers identified to target out of 1000 (50%).</a:t>
            </a:r>
          </a:p>
          <a:p>
            <a:r>
              <a:rPr lang="en-US" sz="1600" dirty="0">
                <a:solidFill>
                  <a:schemeClr val="tx2"/>
                </a:solidFill>
              </a:rPr>
              <a:t>Approximate Average Revenue predicted from potential customers: $3067.</a:t>
            </a:r>
          </a:p>
          <a:p>
            <a:r>
              <a:rPr lang="en-US" sz="1600" dirty="0">
                <a:solidFill>
                  <a:schemeClr val="tx2"/>
                </a:solidFill>
              </a:rPr>
              <a:t>Approximate Total Revenue predicted from potential customers: $1533630.</a:t>
            </a:r>
          </a:p>
          <a:p>
            <a:r>
              <a:rPr lang="en-US" sz="1600" dirty="0">
                <a:solidFill>
                  <a:schemeClr val="tx2"/>
                </a:solidFill>
              </a:rPr>
              <a:t>Most influential attributes, for the model, of customers include: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2"/>
                </a:solidFill>
              </a:rPr>
              <a:t>Gender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2"/>
                </a:solidFill>
              </a:rPr>
              <a:t>State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2"/>
                </a:solidFill>
              </a:rPr>
              <a:t>Wealth Segment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2"/>
                </a:solidFill>
              </a:rPr>
              <a:t>Property Valuation</a:t>
            </a:r>
          </a:p>
        </p:txBody>
      </p:sp>
    </p:spTree>
    <p:extLst>
      <p:ext uri="{BB962C8B-B14F-4D97-AF65-F5344CB8AC3E}">
        <p14:creationId xmlns:p14="http://schemas.microsoft.com/office/powerpoint/2010/main" val="1475270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409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Sprocket Central Pty Ltd </vt:lpstr>
      <vt:lpstr>Agenda</vt:lpstr>
      <vt:lpstr>Introduction</vt:lpstr>
      <vt:lpstr>Data Transformation  Note: See processed_data worksheet in data_model.xls for more details</vt:lpstr>
      <vt:lpstr>Data Exploration</vt:lpstr>
      <vt:lpstr>Data Model  (Aim: Create a model to predict new customer’s potential revenue and decide which customer to target.)   </vt:lpstr>
      <vt:lpstr>Results and Interpretation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Sprocket Central Pty Ltd </dc:title>
  <dc:creator>Farmal Khan</dc:creator>
  <cp:lastModifiedBy>Farmal Khan</cp:lastModifiedBy>
  <cp:revision>5</cp:revision>
  <dcterms:created xsi:type="dcterms:W3CDTF">2020-06-07T11:07:51Z</dcterms:created>
  <dcterms:modified xsi:type="dcterms:W3CDTF">2020-06-07T12:53:25Z</dcterms:modified>
</cp:coreProperties>
</file>