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35"/>
  </p:normalViewPr>
  <p:slideViewPr>
    <p:cSldViewPr snapToGrid="0" snapToObjects="1">
      <p:cViewPr varScale="1">
        <p:scale>
          <a:sx n="74" d="100"/>
          <a:sy n="74" d="100"/>
        </p:scale>
        <p:origin x="176" y="52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034A-2BC3-6941-B69A-CC94F3AE4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811CA-6AA8-E14B-AD4A-9A47D453B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747D5-ED9A-F043-B1AA-E92BF707CB57}"/>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3BDA0D6B-C551-5647-A062-5D9F29A9C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4B177-94D9-C040-B6F8-472DA018C734}"/>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135007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6AC-EC7C-D74C-8723-F128F620C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C9597-EA6D-AC4C-B255-79813711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A0D07-92D7-3441-871A-AA5CDDC90878}"/>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90A9C75C-194D-814E-8229-D8A3F207E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7060D-44C9-E845-B62A-EAC3AD57E555}"/>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418324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95EAD-4911-4449-8ED3-33B007B8D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EB3F50-21E9-5943-874D-3D1F2D894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F1221-9334-784F-99A0-D78D8F32348C}"/>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12AF0D1D-1439-E84A-B5C0-D32012264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06103-5F80-DE4C-B361-C01B8ED0FF92}"/>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294583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2AE2-759D-AD4D-A67A-1B12F4E45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48413-C2D6-7947-BF9E-ACBEC9858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24735-1B86-184E-9522-93AD31FA500E}"/>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4FA2CBDF-3844-0649-9ECB-913749BD6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25595-235D-D547-B499-E706C8CFF976}"/>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14386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863F-FFF0-F549-93BD-D0523D1AE2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A0FAF-3E1C-B848-A723-52D5A3051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3C6FC-BF67-7E45-99C9-1DF6B197D1C1}"/>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215C7972-748D-904A-B4C5-761D94421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D3F68-7A12-7541-BACF-0E2250A5DE02}"/>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392177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654-7DA9-CD4F-B832-76E694987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A98F8-447D-0449-BA9F-638BCA5BF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81264-BD76-7D4F-B04A-85A945A35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F4D36-1E2D-874F-B505-2FC5F604F436}"/>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6" name="Footer Placeholder 5">
            <a:extLst>
              <a:ext uri="{FF2B5EF4-FFF2-40B4-BE49-F238E27FC236}">
                <a16:creationId xmlns:a16="http://schemas.microsoft.com/office/drawing/2014/main" id="{FFB7836C-90D5-7B4F-864E-961511332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754AB-7C0A-344F-BF42-37DBCA52DB06}"/>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9083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E2C1-9FBF-5149-85F4-EA8414BA3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AA960-D15F-0542-8F59-9FF018DEF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87459-D4A3-604B-8FBF-811ACA015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6BA1CB-155D-DB46-ABF6-4E5860DC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98A5F6-3992-2C44-BEC8-43F3B9440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FA662F-F09B-5544-8F0E-C6AD24F7D5BD}"/>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8" name="Footer Placeholder 7">
            <a:extLst>
              <a:ext uri="{FF2B5EF4-FFF2-40B4-BE49-F238E27FC236}">
                <a16:creationId xmlns:a16="http://schemas.microsoft.com/office/drawing/2014/main" id="{3A83C45F-4D8C-2A43-AEFA-2DFDBC97AD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9DD15-68EF-8643-B22A-8906091F62E3}"/>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343305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171D-BFB0-8443-8E63-A76C162998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EF4D0-B270-A245-B6C9-E9EC49941D30}"/>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4" name="Footer Placeholder 3">
            <a:extLst>
              <a:ext uri="{FF2B5EF4-FFF2-40B4-BE49-F238E27FC236}">
                <a16:creationId xmlns:a16="http://schemas.microsoft.com/office/drawing/2014/main" id="{7FB6EB20-449E-BD4F-8278-75D6517029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B97446-D0EC-DC4C-8FC5-6E66B04F554C}"/>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341529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003D4-2B07-2B4A-83EC-30B6219DBCEF}"/>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3" name="Footer Placeholder 2">
            <a:extLst>
              <a:ext uri="{FF2B5EF4-FFF2-40B4-BE49-F238E27FC236}">
                <a16:creationId xmlns:a16="http://schemas.microsoft.com/office/drawing/2014/main" id="{6A31EA4E-7EAC-1E4D-B14D-0D6AB889C8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427BD5-AF76-B84E-8E12-9EF16DC8B231}"/>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324047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8B0-D20D-8245-AC02-6E8F41166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9C1DC-47CD-AA4F-BA5B-9A129764C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5405FD-9970-2241-902F-F39FCAE2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19D6C-49FF-7B4E-A7C0-556EB3FC4BDF}"/>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6" name="Footer Placeholder 5">
            <a:extLst>
              <a:ext uri="{FF2B5EF4-FFF2-40B4-BE49-F238E27FC236}">
                <a16:creationId xmlns:a16="http://schemas.microsoft.com/office/drawing/2014/main" id="{8D140396-955A-1847-ADBD-105F3A1CE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5C552-D81D-D345-A95A-A339701CF369}"/>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236276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7B2E-848F-E343-A7FD-4FF0CC7EC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E711D-5F4F-B14B-999B-AD8E89177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8B16F-EA47-3247-AB76-4F2C00321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3565C-C2C8-484C-8416-385154AEF356}"/>
              </a:ext>
            </a:extLst>
          </p:cNvPr>
          <p:cNvSpPr>
            <a:spLocks noGrp="1"/>
          </p:cNvSpPr>
          <p:nvPr>
            <p:ph type="dt" sz="half" idx="10"/>
          </p:nvPr>
        </p:nvSpPr>
        <p:spPr/>
        <p:txBody>
          <a:bodyPr/>
          <a:lstStyle/>
          <a:p>
            <a:fld id="{D23D59E7-E8DF-9A41-A014-25FB5E7C3245}" type="datetimeFigureOut">
              <a:rPr lang="en-US" smtClean="0"/>
              <a:t>5/17/20</a:t>
            </a:fld>
            <a:endParaRPr lang="en-US"/>
          </a:p>
        </p:txBody>
      </p:sp>
      <p:sp>
        <p:nvSpPr>
          <p:cNvPr id="6" name="Footer Placeholder 5">
            <a:extLst>
              <a:ext uri="{FF2B5EF4-FFF2-40B4-BE49-F238E27FC236}">
                <a16:creationId xmlns:a16="http://schemas.microsoft.com/office/drawing/2014/main" id="{DC013E9C-C94B-A446-BB14-154899319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5CA89-CCB9-AC43-823E-DA971BB3AB64}"/>
              </a:ext>
            </a:extLst>
          </p:cNvPr>
          <p:cNvSpPr>
            <a:spLocks noGrp="1"/>
          </p:cNvSpPr>
          <p:nvPr>
            <p:ph type="sldNum" sz="quarter" idx="12"/>
          </p:nvPr>
        </p:nvSpPr>
        <p:spPr/>
        <p:txBody>
          <a:bodyPr/>
          <a:lstStyle/>
          <a:p>
            <a:fld id="{B5549B50-6771-684B-B67D-D44433B80A44}" type="slidenum">
              <a:rPr lang="en-US" smtClean="0"/>
              <a:t>‹#›</a:t>
            </a:fld>
            <a:endParaRPr lang="en-US"/>
          </a:p>
        </p:txBody>
      </p:sp>
    </p:spTree>
    <p:extLst>
      <p:ext uri="{BB962C8B-B14F-4D97-AF65-F5344CB8AC3E}">
        <p14:creationId xmlns:p14="http://schemas.microsoft.com/office/powerpoint/2010/main" val="162149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616A-338C-D44C-ABE2-435741C4D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8658A1-DC95-2B42-B9FD-5DDC79A85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1A5B5-700B-4C49-8AFF-D2719E5B9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D59E7-E8DF-9A41-A014-25FB5E7C3245}" type="datetimeFigureOut">
              <a:rPr lang="en-US" smtClean="0"/>
              <a:t>5/17/20</a:t>
            </a:fld>
            <a:endParaRPr lang="en-US"/>
          </a:p>
        </p:txBody>
      </p:sp>
      <p:sp>
        <p:nvSpPr>
          <p:cNvPr id="5" name="Footer Placeholder 4">
            <a:extLst>
              <a:ext uri="{FF2B5EF4-FFF2-40B4-BE49-F238E27FC236}">
                <a16:creationId xmlns:a16="http://schemas.microsoft.com/office/drawing/2014/main" id="{03DA1962-79D5-7A44-9611-96C49A581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2FD566-A439-AD4F-8250-36F1773C6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49B50-6771-684B-B67D-D44433B80A44}" type="slidenum">
              <a:rPr lang="en-US" smtClean="0"/>
              <a:t>‹#›</a:t>
            </a:fld>
            <a:endParaRPr lang="en-US"/>
          </a:p>
        </p:txBody>
      </p:sp>
    </p:spTree>
    <p:extLst>
      <p:ext uri="{BB962C8B-B14F-4D97-AF65-F5344CB8AC3E}">
        <p14:creationId xmlns:p14="http://schemas.microsoft.com/office/powerpoint/2010/main" val="322374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838199" y="365126"/>
            <a:ext cx="11472333" cy="769408"/>
          </a:xfrm>
        </p:spPr>
        <p:txBody>
          <a:bodyPr vert="horz" lIns="91440" tIns="45720" rIns="91440" bIns="45720" rtlCol="0" anchor="ctr">
            <a:normAutofit/>
          </a:bodyPr>
          <a:lstStyle/>
          <a:p>
            <a:pPr algn="l"/>
            <a:r>
              <a:rPr lang="en-US" sz="4400" b="1" dirty="0"/>
              <a:t>Capstone Project: The Battle of Neighborhoods</a:t>
            </a:r>
            <a:r>
              <a:rPr lang="en-US" sz="4400" b="1" dirty="0">
                <a:effectLst/>
              </a:rPr>
              <a:t> </a:t>
            </a:r>
            <a:endParaRPr lang="en-US" sz="4400" b="1" dirty="0"/>
          </a:p>
        </p:txBody>
      </p:sp>
      <p:pic>
        <p:nvPicPr>
          <p:cNvPr id="4" name="Picture 3" descr="A close up of a ball&#10;&#10;Description automatically generated">
            <a:extLst>
              <a:ext uri="{FF2B5EF4-FFF2-40B4-BE49-F238E27FC236}">
                <a16:creationId xmlns:a16="http://schemas.microsoft.com/office/drawing/2014/main" id="{FFDF9B5A-0752-904F-81CE-034366BF580C}"/>
              </a:ext>
            </a:extLst>
          </p:cNvPr>
          <p:cNvPicPr>
            <a:picLocks noChangeAspect="1"/>
          </p:cNvPicPr>
          <p:nvPr/>
        </p:nvPicPr>
        <p:blipFill rotWithShape="1">
          <a:blip r:embed="rId2"/>
          <a:srcRect t="3242" r="1" b="3247"/>
          <a:stretch/>
        </p:blipFill>
        <p:spPr>
          <a:xfrm>
            <a:off x="2605842" y="3211510"/>
            <a:ext cx="7937045" cy="3281364"/>
          </a:xfrm>
          <a:prstGeom prst="rect">
            <a:avLst/>
          </a:prstGeom>
        </p:spPr>
      </p:pic>
      <p:sp>
        <p:nvSpPr>
          <p:cNvPr id="6" name="Title 1">
            <a:extLst>
              <a:ext uri="{FF2B5EF4-FFF2-40B4-BE49-F238E27FC236}">
                <a16:creationId xmlns:a16="http://schemas.microsoft.com/office/drawing/2014/main" id="{CF35850D-EEC8-5844-A045-4473EF277BC7}"/>
              </a:ext>
            </a:extLst>
          </p:cNvPr>
          <p:cNvSpPr txBox="1">
            <a:spLocks/>
          </p:cNvSpPr>
          <p:nvPr/>
        </p:nvSpPr>
        <p:spPr>
          <a:xfrm>
            <a:off x="2041664" y="1449357"/>
            <a:ext cx="8108671" cy="50046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Opening a Sporting Goods Shop in Toronto</a:t>
            </a:r>
            <a:r>
              <a:rPr lang="en-US" sz="3600" b="1" dirty="0">
                <a:effectLst/>
              </a:rPr>
              <a:t> </a:t>
            </a:r>
            <a:endParaRPr lang="en-US" sz="3600" b="1" dirty="0"/>
          </a:p>
        </p:txBody>
      </p:sp>
      <p:sp>
        <p:nvSpPr>
          <p:cNvPr id="7" name="Title 1">
            <a:extLst>
              <a:ext uri="{FF2B5EF4-FFF2-40B4-BE49-F238E27FC236}">
                <a16:creationId xmlns:a16="http://schemas.microsoft.com/office/drawing/2014/main" id="{AD980D9D-A7A2-7A40-90F4-A76FF8E01632}"/>
              </a:ext>
            </a:extLst>
          </p:cNvPr>
          <p:cNvSpPr txBox="1">
            <a:spLocks/>
          </p:cNvSpPr>
          <p:nvPr/>
        </p:nvSpPr>
        <p:spPr>
          <a:xfrm>
            <a:off x="4958578" y="2361419"/>
            <a:ext cx="2274842" cy="50046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t>By: M </a:t>
            </a:r>
            <a:r>
              <a:rPr lang="en-US" sz="2400" b="1" dirty="0" err="1"/>
              <a:t>Farshchin</a:t>
            </a:r>
            <a:endParaRPr lang="en-US" sz="2400" b="1" dirty="0"/>
          </a:p>
        </p:txBody>
      </p:sp>
    </p:spTree>
    <p:extLst>
      <p:ext uri="{BB962C8B-B14F-4D97-AF65-F5344CB8AC3E}">
        <p14:creationId xmlns:p14="http://schemas.microsoft.com/office/powerpoint/2010/main" val="353375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Analysis and K-Means Clustering of Neighborhoods:</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1846659"/>
          </a:xfrm>
          <a:prstGeom prst="rect">
            <a:avLst/>
          </a:prstGeom>
        </p:spPr>
        <p:txBody>
          <a:bodyPr wrap="square">
            <a:spAutoFit/>
          </a:bodyPr>
          <a:lstStyle/>
          <a:p>
            <a:pPr marL="342900" indent="-342900">
              <a:buFont typeface="Arial" panose="020B0604020202020204" pitchFamily="34" charset="0"/>
              <a:buChar char="•"/>
            </a:pPr>
            <a:r>
              <a:rPr lang="en-US" sz="2400" dirty="0"/>
              <a:t>Results of clustering the neighborhoods based on the availability of sport venues and shopping centers for each neighborhood within one-mile radius</a:t>
            </a:r>
          </a:p>
          <a:p>
            <a:endParaRPr lang="en-US" sz="2400" dirty="0"/>
          </a:p>
          <a:p>
            <a:pPr marL="342900" indent="-342900">
              <a:buFont typeface="Arial" panose="020B0604020202020204" pitchFamily="34" charset="0"/>
              <a:buChar char="•"/>
            </a:pPr>
            <a:r>
              <a:rPr lang="en-US" sz="2400" dirty="0"/>
              <a:t>Neighborhoods are categorized in 7 clusters</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898516F0-96E3-764A-8397-FF45913CFC52}"/>
              </a:ext>
            </a:extLst>
          </p:cNvPr>
          <p:cNvPicPr>
            <a:picLocks noChangeAspect="1"/>
          </p:cNvPicPr>
          <p:nvPr/>
        </p:nvPicPr>
        <p:blipFill>
          <a:blip r:embed="rId2"/>
          <a:stretch>
            <a:fillRect/>
          </a:stretch>
        </p:blipFill>
        <p:spPr>
          <a:xfrm>
            <a:off x="701675" y="3134806"/>
            <a:ext cx="10871200" cy="2362200"/>
          </a:xfrm>
          <a:prstGeom prst="rect">
            <a:avLst/>
          </a:prstGeom>
        </p:spPr>
      </p:pic>
    </p:spTree>
    <p:extLst>
      <p:ext uri="{BB962C8B-B14F-4D97-AF65-F5344CB8AC3E}">
        <p14:creationId xmlns:p14="http://schemas.microsoft.com/office/powerpoint/2010/main" val="145550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Analysis and K-Means Clustering of Neighborhoods:</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Results of clustering the neighborhoods on the map of Toronto</a:t>
            </a:r>
          </a:p>
          <a:p>
            <a:endParaRPr lang="en-US" dirty="0"/>
          </a:p>
        </p:txBody>
      </p:sp>
      <p:pic>
        <p:nvPicPr>
          <p:cNvPr id="5" name="Picture 4" descr="A picture containing text, map&#10;&#10;Description automatically generated">
            <a:extLst>
              <a:ext uri="{FF2B5EF4-FFF2-40B4-BE49-F238E27FC236}">
                <a16:creationId xmlns:a16="http://schemas.microsoft.com/office/drawing/2014/main" id="{EB1E1810-D317-D44F-8224-2A60EDD31C1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89278" y="2222850"/>
            <a:ext cx="7213443" cy="4293566"/>
          </a:xfrm>
          <a:prstGeom prst="rect">
            <a:avLst/>
          </a:prstGeom>
        </p:spPr>
      </p:pic>
    </p:spTree>
    <p:extLst>
      <p:ext uri="{BB962C8B-B14F-4D97-AF65-F5344CB8AC3E}">
        <p14:creationId xmlns:p14="http://schemas.microsoft.com/office/powerpoint/2010/main" val="367598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Results and discussion:</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1477328"/>
          </a:xfrm>
          <a:prstGeom prst="rect">
            <a:avLst/>
          </a:prstGeom>
        </p:spPr>
        <p:txBody>
          <a:bodyPr wrap="square">
            <a:spAutoFit/>
          </a:bodyPr>
          <a:lstStyle/>
          <a:p>
            <a:pPr marL="342900" indent="-342900">
              <a:buFont typeface="Arial" panose="020B0604020202020204" pitchFamily="34" charset="0"/>
              <a:buChar char="•"/>
            </a:pPr>
            <a:r>
              <a:rPr lang="en-US" sz="2400" dirty="0"/>
              <a:t>Results of clustering the neighborhoods Toronto, based on number of available sport venues and shopping centers</a:t>
            </a:r>
          </a:p>
          <a:p>
            <a:pPr marL="342900" indent="-342900">
              <a:buFont typeface="Arial" panose="020B0604020202020204" pitchFamily="34" charset="0"/>
              <a:buChar char="•"/>
            </a:pPr>
            <a:r>
              <a:rPr lang="en-US" sz="2400" dirty="0"/>
              <a:t>From the results, cluster number 7 seems to be superior, so we suggest this cluster </a:t>
            </a:r>
          </a:p>
          <a:p>
            <a:endParaRPr lang="en-US" dirty="0"/>
          </a:p>
        </p:txBody>
      </p:sp>
      <p:pic>
        <p:nvPicPr>
          <p:cNvPr id="4" name="Picture 3" descr="A close up of a map&#10;&#10;Description automatically generated">
            <a:extLst>
              <a:ext uri="{FF2B5EF4-FFF2-40B4-BE49-F238E27FC236}">
                <a16:creationId xmlns:a16="http://schemas.microsoft.com/office/drawing/2014/main" id="{CA980293-07F4-274C-AEB3-4AAA11C9FCE4}"/>
              </a:ext>
            </a:extLst>
          </p:cNvPr>
          <p:cNvPicPr>
            <a:picLocks noChangeAspect="1"/>
          </p:cNvPicPr>
          <p:nvPr/>
        </p:nvPicPr>
        <p:blipFill>
          <a:blip r:embed="rId2"/>
          <a:stretch>
            <a:fillRect/>
          </a:stretch>
        </p:blipFill>
        <p:spPr>
          <a:xfrm>
            <a:off x="2223099" y="2810194"/>
            <a:ext cx="7745802" cy="4047806"/>
          </a:xfrm>
          <a:prstGeom prst="rect">
            <a:avLst/>
          </a:prstGeom>
        </p:spPr>
      </p:pic>
    </p:spTree>
    <p:extLst>
      <p:ext uri="{BB962C8B-B14F-4D97-AF65-F5344CB8AC3E}">
        <p14:creationId xmlns:p14="http://schemas.microsoft.com/office/powerpoint/2010/main" val="192784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Results and discussion:</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5170646"/>
          </a:xfrm>
          <a:prstGeom prst="rect">
            <a:avLst/>
          </a:prstGeom>
        </p:spPr>
        <p:txBody>
          <a:bodyPr wrap="square">
            <a:spAutoFit/>
          </a:bodyPr>
          <a:lstStyle/>
          <a:p>
            <a:pPr marL="342900" indent="-342900">
              <a:buFont typeface="Arial" panose="020B0604020202020204" pitchFamily="34" charset="0"/>
              <a:buChar char="•"/>
            </a:pPr>
            <a:r>
              <a:rPr lang="en-US" sz="2400" dirty="0"/>
              <a:t>Details of preferred cluster: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four neighborhoods in the above table could be suggested as the potential neighborhoods to open a new sporting goods shop because compared to other neighborhoods these neighborhoods have more sporting venues and there are minimum of two shopping malls or shopping plazas to open the new shop. Also there is no sporting goods shop in these neighborhoods</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36307CB-D923-9843-A42A-41F2240057F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85976" y="2099658"/>
            <a:ext cx="9390008" cy="1938943"/>
          </a:xfrm>
          <a:prstGeom prst="rect">
            <a:avLst/>
          </a:prstGeom>
        </p:spPr>
      </p:pic>
    </p:spTree>
    <p:extLst>
      <p:ext uri="{BB962C8B-B14F-4D97-AF65-F5344CB8AC3E}">
        <p14:creationId xmlns:p14="http://schemas.microsoft.com/office/powerpoint/2010/main" val="422950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Results and discussion:</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461665"/>
          </a:xfrm>
          <a:prstGeom prst="rect">
            <a:avLst/>
          </a:prstGeom>
        </p:spPr>
        <p:txBody>
          <a:bodyPr wrap="square">
            <a:spAutoFit/>
          </a:bodyPr>
          <a:lstStyle/>
          <a:p>
            <a:pPr marL="342900" indent="-342900">
              <a:buFont typeface="Arial" panose="020B0604020202020204" pitchFamily="34" charset="0"/>
              <a:buChar char="•"/>
            </a:pPr>
            <a:r>
              <a:rPr lang="en-US" sz="2400" dirty="0"/>
              <a:t>Location of the suggested neighborhoods to open the new shop on the Toronto Map</a:t>
            </a:r>
          </a:p>
        </p:txBody>
      </p:sp>
      <p:pic>
        <p:nvPicPr>
          <p:cNvPr id="6" name="Picture 5" descr="A close up of a map&#10;&#10;Description automatically generated">
            <a:extLst>
              <a:ext uri="{FF2B5EF4-FFF2-40B4-BE49-F238E27FC236}">
                <a16:creationId xmlns:a16="http://schemas.microsoft.com/office/drawing/2014/main" id="{8929D3D0-0825-A649-A323-01387EF7E1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48693" y="2135632"/>
            <a:ext cx="7694614" cy="4518474"/>
          </a:xfrm>
          <a:prstGeom prst="rect">
            <a:avLst/>
          </a:prstGeom>
        </p:spPr>
      </p:pic>
    </p:spTree>
    <p:extLst>
      <p:ext uri="{BB962C8B-B14F-4D97-AF65-F5344CB8AC3E}">
        <p14:creationId xmlns:p14="http://schemas.microsoft.com/office/powerpoint/2010/main" val="288113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Introduction / Business problem:</a:t>
            </a:r>
          </a:p>
        </p:txBody>
      </p:sp>
      <p:sp>
        <p:nvSpPr>
          <p:cNvPr id="4" name="Title 1">
            <a:extLst>
              <a:ext uri="{FF2B5EF4-FFF2-40B4-BE49-F238E27FC236}">
                <a16:creationId xmlns:a16="http://schemas.microsoft.com/office/drawing/2014/main" id="{F7C368E8-F3BE-EE4D-8ECF-97DF1ACC3EB3}"/>
              </a:ext>
            </a:extLst>
          </p:cNvPr>
          <p:cNvSpPr txBox="1">
            <a:spLocks/>
          </p:cNvSpPr>
          <p:nvPr/>
        </p:nvSpPr>
        <p:spPr>
          <a:xfrm>
            <a:off x="578223" y="1327694"/>
            <a:ext cx="9977717" cy="9233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t>Goal:</a:t>
            </a:r>
          </a:p>
          <a:p>
            <a:pPr algn="l"/>
            <a:endParaRPr lang="en-US" sz="3200" dirty="0"/>
          </a:p>
        </p:txBody>
      </p:sp>
      <p:sp>
        <p:nvSpPr>
          <p:cNvPr id="6" name="Title 1">
            <a:extLst>
              <a:ext uri="{FF2B5EF4-FFF2-40B4-BE49-F238E27FC236}">
                <a16:creationId xmlns:a16="http://schemas.microsoft.com/office/drawing/2014/main" id="{87155248-5393-6745-A4DA-695C7A7ABA1B}"/>
              </a:ext>
            </a:extLst>
          </p:cNvPr>
          <p:cNvSpPr txBox="1">
            <a:spLocks/>
          </p:cNvSpPr>
          <p:nvPr/>
        </p:nvSpPr>
        <p:spPr>
          <a:xfrm>
            <a:off x="578223" y="2679981"/>
            <a:ext cx="2689410" cy="6014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t>Criterion:</a:t>
            </a:r>
            <a:endParaRPr lang="en-US" sz="2800" dirty="0"/>
          </a:p>
        </p:txBody>
      </p:sp>
      <p:sp>
        <p:nvSpPr>
          <p:cNvPr id="7" name="Rectangle 6">
            <a:extLst>
              <a:ext uri="{FF2B5EF4-FFF2-40B4-BE49-F238E27FC236}">
                <a16:creationId xmlns:a16="http://schemas.microsoft.com/office/drawing/2014/main" id="{BCED14AB-7F06-634E-96D3-14327EED1D60}"/>
              </a:ext>
            </a:extLst>
          </p:cNvPr>
          <p:cNvSpPr/>
          <p:nvPr/>
        </p:nvSpPr>
        <p:spPr>
          <a:xfrm>
            <a:off x="700088" y="1807874"/>
            <a:ext cx="10158412" cy="1107996"/>
          </a:xfrm>
          <a:prstGeom prst="rect">
            <a:avLst/>
          </a:prstGeom>
        </p:spPr>
        <p:txBody>
          <a:bodyPr wrap="square">
            <a:spAutoFit/>
          </a:bodyPr>
          <a:lstStyle/>
          <a:p>
            <a:pPr marL="457200" indent="-457200">
              <a:buFont typeface="Arial" panose="020B0604020202020204" pitchFamily="34" charset="0"/>
              <a:buChar char="•"/>
            </a:pPr>
            <a:r>
              <a:rPr lang="en-US" sz="2400" dirty="0"/>
              <a:t>Finding potential locations for opening a sporting goods shop in a shopping mall or shopping plaza in Toronto</a:t>
            </a:r>
          </a:p>
          <a:p>
            <a:endParaRPr lang="en-US" dirty="0"/>
          </a:p>
        </p:txBody>
      </p:sp>
      <p:sp>
        <p:nvSpPr>
          <p:cNvPr id="8" name="Rectangle 7">
            <a:extLst>
              <a:ext uri="{FF2B5EF4-FFF2-40B4-BE49-F238E27FC236}">
                <a16:creationId xmlns:a16="http://schemas.microsoft.com/office/drawing/2014/main" id="{98993EC7-9C14-FF47-9331-80044A019454}"/>
              </a:ext>
            </a:extLst>
          </p:cNvPr>
          <p:cNvSpPr/>
          <p:nvPr/>
        </p:nvSpPr>
        <p:spPr>
          <a:xfrm>
            <a:off x="578223" y="3313459"/>
            <a:ext cx="10880352" cy="1846659"/>
          </a:xfrm>
          <a:prstGeom prst="rect">
            <a:avLst/>
          </a:prstGeom>
        </p:spPr>
        <p:txBody>
          <a:bodyPr wrap="square">
            <a:spAutoFit/>
          </a:bodyPr>
          <a:lstStyle/>
          <a:p>
            <a:pPr marL="457200" indent="-457200">
              <a:buFont typeface="Arial" panose="020B0604020202020204" pitchFamily="34" charset="0"/>
              <a:buChar char="•"/>
            </a:pPr>
            <a:r>
              <a:rPr lang="en-US" sz="2400" dirty="0"/>
              <a:t>Neighborhoods with more sport venues are more attractive</a:t>
            </a:r>
          </a:p>
          <a:p>
            <a:pPr marL="457200" indent="-457200">
              <a:buFont typeface="Arial" panose="020B0604020202020204" pitchFamily="34" charset="0"/>
              <a:buChar char="•"/>
            </a:pPr>
            <a:r>
              <a:rPr lang="en-US" sz="2400" dirty="0"/>
              <a:t>Neighborhoods with existing sporting goods shop are not suitable</a:t>
            </a:r>
          </a:p>
          <a:p>
            <a:pPr marL="457200" indent="-457200">
              <a:buFont typeface="Arial" panose="020B0604020202020204" pitchFamily="34" charset="0"/>
              <a:buChar char="•"/>
            </a:pPr>
            <a:r>
              <a:rPr lang="en-US" sz="2400" dirty="0"/>
              <a:t>Customer wants to open the new shop in a shopping mall or shopping plaza</a:t>
            </a:r>
          </a:p>
          <a:p>
            <a:pPr marL="457200" indent="-457200">
              <a:buFont typeface="Arial" panose="020B0604020202020204" pitchFamily="34" charset="0"/>
              <a:buChar char="•"/>
            </a:pPr>
            <a:r>
              <a:rPr lang="en-US" sz="2400" dirty="0"/>
              <a:t>Neighborhoods with more shopping plazas or shopping malls are more attractive</a:t>
            </a:r>
          </a:p>
          <a:p>
            <a:endParaRPr lang="en-US" dirty="0"/>
          </a:p>
        </p:txBody>
      </p:sp>
      <p:sp>
        <p:nvSpPr>
          <p:cNvPr id="9" name="Title 1">
            <a:extLst>
              <a:ext uri="{FF2B5EF4-FFF2-40B4-BE49-F238E27FC236}">
                <a16:creationId xmlns:a16="http://schemas.microsoft.com/office/drawing/2014/main" id="{C1EB22B5-7A59-584B-9F2C-ED751C223FD2}"/>
              </a:ext>
            </a:extLst>
          </p:cNvPr>
          <p:cNvSpPr txBox="1">
            <a:spLocks/>
          </p:cNvSpPr>
          <p:nvPr/>
        </p:nvSpPr>
        <p:spPr>
          <a:xfrm>
            <a:off x="578223" y="5084852"/>
            <a:ext cx="3107952" cy="6014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t>Audience of project:</a:t>
            </a:r>
            <a:endParaRPr lang="en-US" sz="2800" dirty="0"/>
          </a:p>
        </p:txBody>
      </p:sp>
      <p:sp>
        <p:nvSpPr>
          <p:cNvPr id="10" name="Rectangle 9">
            <a:extLst>
              <a:ext uri="{FF2B5EF4-FFF2-40B4-BE49-F238E27FC236}">
                <a16:creationId xmlns:a16="http://schemas.microsoft.com/office/drawing/2014/main" id="{9D5105FB-4A74-C446-8716-E1875C663C15}"/>
              </a:ext>
            </a:extLst>
          </p:cNvPr>
          <p:cNvSpPr/>
          <p:nvPr/>
        </p:nvSpPr>
        <p:spPr>
          <a:xfrm>
            <a:off x="578223" y="5728351"/>
            <a:ext cx="11308977" cy="461665"/>
          </a:xfrm>
          <a:prstGeom prst="rect">
            <a:avLst/>
          </a:prstGeom>
        </p:spPr>
        <p:txBody>
          <a:bodyPr wrap="square">
            <a:spAutoFit/>
          </a:bodyPr>
          <a:lstStyle/>
          <a:p>
            <a:pPr marL="457200" indent="-457200">
              <a:buFont typeface="Arial" panose="020B0604020202020204" pitchFamily="34" charset="0"/>
              <a:buChar char="•"/>
            </a:pPr>
            <a:r>
              <a:rPr lang="en-US" sz="2400" dirty="0"/>
              <a:t>distributors of sports goods that are interested in opening new shops in the Toronto. </a:t>
            </a:r>
          </a:p>
        </p:txBody>
      </p:sp>
    </p:spTree>
    <p:extLst>
      <p:ext uri="{BB962C8B-B14F-4D97-AF65-F5344CB8AC3E}">
        <p14:creationId xmlns:p14="http://schemas.microsoft.com/office/powerpoint/2010/main" val="216931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Data Description:</a:t>
            </a:r>
          </a:p>
        </p:txBody>
      </p:sp>
      <p:sp>
        <p:nvSpPr>
          <p:cNvPr id="7" name="Rectangle 6">
            <a:extLst>
              <a:ext uri="{FF2B5EF4-FFF2-40B4-BE49-F238E27FC236}">
                <a16:creationId xmlns:a16="http://schemas.microsoft.com/office/drawing/2014/main" id="{BCED14AB-7F06-634E-96D3-14327EED1D60}"/>
              </a:ext>
            </a:extLst>
          </p:cNvPr>
          <p:cNvSpPr/>
          <p:nvPr/>
        </p:nvSpPr>
        <p:spPr>
          <a:xfrm>
            <a:off x="700088" y="1807874"/>
            <a:ext cx="10158412" cy="1477328"/>
          </a:xfrm>
          <a:prstGeom prst="rect">
            <a:avLst/>
          </a:prstGeom>
        </p:spPr>
        <p:txBody>
          <a:bodyPr wrap="square">
            <a:spAutoFit/>
          </a:bodyPr>
          <a:lstStyle/>
          <a:p>
            <a:pPr marL="457200" indent="-457200">
              <a:buFont typeface="Arial" panose="020B0604020202020204" pitchFamily="34" charset="0"/>
              <a:buChar char="•"/>
            </a:pPr>
            <a:r>
              <a:rPr lang="en-US" sz="2400" dirty="0"/>
              <a:t>Data of Toronto neighborhoods:</a:t>
            </a:r>
          </a:p>
          <a:p>
            <a:r>
              <a:rPr lang="en-US" sz="2400" dirty="0">
                <a:solidFill>
                  <a:schemeClr val="bg1"/>
                </a:solidFill>
                <a:hlinkClick r:id="rId2">
                  <a:extLst>
                    <a:ext uri="{A12FA001-AC4F-418D-AE19-62706E023703}">
                      <ahyp:hlinkClr xmlns:ahyp="http://schemas.microsoft.com/office/drawing/2018/hyperlinkcolor" val="tx"/>
                    </a:ext>
                  </a:extLst>
                </a:hlinkClick>
              </a:rPr>
              <a:t>       </a:t>
            </a:r>
            <a:r>
              <a:rPr lang="en-US" sz="2400" dirty="0">
                <a:solidFill>
                  <a:srgbClr val="0563C1"/>
                </a:solidFill>
                <a:hlinkClick r:id="rId2">
                  <a:extLst>
                    <a:ext uri="{A12FA001-AC4F-418D-AE19-62706E023703}">
                      <ahyp:hlinkClr xmlns:ahyp="http://schemas.microsoft.com/office/drawing/2018/hyperlinkcolor" val="tx"/>
                    </a:ext>
                  </a:extLst>
                </a:hlinkClick>
              </a:rPr>
              <a:t>https://en.wikipedia.org/wiki/List_of_postal_codes_of_Canada:_M</a:t>
            </a:r>
            <a:endParaRPr lang="en-US" sz="2400" dirty="0"/>
          </a:p>
          <a:p>
            <a:pPr marL="457200" indent="-457200">
              <a:buFont typeface="Arial" panose="020B0604020202020204" pitchFamily="34" charset="0"/>
              <a:buChar char="•"/>
            </a:pPr>
            <a:endParaRPr lang="en-US" sz="2400" dirty="0"/>
          </a:p>
          <a:p>
            <a:endParaRPr lang="en-US" dirty="0"/>
          </a:p>
        </p:txBody>
      </p:sp>
      <p:sp>
        <p:nvSpPr>
          <p:cNvPr id="8" name="Rectangle 7">
            <a:extLst>
              <a:ext uri="{FF2B5EF4-FFF2-40B4-BE49-F238E27FC236}">
                <a16:creationId xmlns:a16="http://schemas.microsoft.com/office/drawing/2014/main" id="{98993EC7-9C14-FF47-9331-80044A019454}"/>
              </a:ext>
            </a:extLst>
          </p:cNvPr>
          <p:cNvSpPr/>
          <p:nvPr/>
        </p:nvSpPr>
        <p:spPr>
          <a:xfrm>
            <a:off x="578223" y="3036460"/>
            <a:ext cx="10880352" cy="1477328"/>
          </a:xfrm>
          <a:prstGeom prst="rect">
            <a:avLst/>
          </a:prstGeom>
        </p:spPr>
        <p:txBody>
          <a:bodyPr wrap="square">
            <a:spAutoFit/>
          </a:bodyPr>
          <a:lstStyle/>
          <a:p>
            <a:pPr marL="457200" indent="-457200">
              <a:buFont typeface="Arial" panose="020B0604020202020204" pitchFamily="34" charset="0"/>
              <a:buChar char="•"/>
            </a:pPr>
            <a:r>
              <a:rPr lang="en-US" sz="2400" dirty="0"/>
              <a:t>Geographical information of Toronto neighborhoods:</a:t>
            </a:r>
          </a:p>
          <a:p>
            <a:r>
              <a:rPr lang="en-US" sz="2400" u="sng" dirty="0">
                <a:solidFill>
                  <a:schemeClr val="bg1"/>
                </a:solidFill>
                <a:hlinkClick r:id="rId3">
                  <a:extLst>
                    <a:ext uri="{A12FA001-AC4F-418D-AE19-62706E023703}">
                      <ahyp:hlinkClr xmlns:ahyp="http://schemas.microsoft.com/office/drawing/2018/hyperlinkcolor" val="tx"/>
                    </a:ext>
                  </a:extLst>
                </a:hlinkClick>
              </a:rPr>
              <a:t>       </a:t>
            </a:r>
            <a:r>
              <a:rPr lang="en-US" sz="2400" u="sng" dirty="0">
                <a:solidFill>
                  <a:srgbClr val="0563C1"/>
                </a:solidFill>
                <a:hlinkClick r:id="rId3">
                  <a:extLst>
                    <a:ext uri="{A12FA001-AC4F-418D-AE19-62706E023703}">
                      <ahyp:hlinkClr xmlns:ahyp="http://schemas.microsoft.com/office/drawing/2018/hyperlinkcolor" val="tx"/>
                    </a:ext>
                  </a:extLst>
                </a:hlinkClick>
              </a:rPr>
              <a:t>https://cocl.us/Geospatial_data</a:t>
            </a:r>
            <a:endParaRPr lang="en-US" sz="2400" dirty="0"/>
          </a:p>
          <a:p>
            <a:pPr marL="457200" indent="-457200">
              <a:buFont typeface="Arial" panose="020B0604020202020204" pitchFamily="34" charset="0"/>
              <a:buChar char="•"/>
            </a:pPr>
            <a:endParaRPr lang="en-US" sz="2400" dirty="0"/>
          </a:p>
          <a:p>
            <a:endParaRPr lang="en-US" dirty="0"/>
          </a:p>
        </p:txBody>
      </p:sp>
      <p:sp>
        <p:nvSpPr>
          <p:cNvPr id="11" name="Rectangle 10">
            <a:extLst>
              <a:ext uri="{FF2B5EF4-FFF2-40B4-BE49-F238E27FC236}">
                <a16:creationId xmlns:a16="http://schemas.microsoft.com/office/drawing/2014/main" id="{3E4BDEEB-F02B-2C48-9C0E-E8541A44E040}"/>
              </a:ext>
            </a:extLst>
          </p:cNvPr>
          <p:cNvSpPr/>
          <p:nvPr/>
        </p:nvSpPr>
        <p:spPr>
          <a:xfrm>
            <a:off x="578223" y="4389010"/>
            <a:ext cx="10880352" cy="738664"/>
          </a:xfrm>
          <a:prstGeom prst="rect">
            <a:avLst/>
          </a:prstGeom>
        </p:spPr>
        <p:txBody>
          <a:bodyPr wrap="square">
            <a:spAutoFit/>
          </a:bodyPr>
          <a:lstStyle/>
          <a:p>
            <a:pPr marL="457200" indent="-457200">
              <a:buFont typeface="Arial" panose="020B0604020202020204" pitchFamily="34" charset="0"/>
              <a:buChar char="•"/>
            </a:pPr>
            <a:r>
              <a:rPr lang="en-US" sz="2400" dirty="0"/>
              <a:t>Foursquare API to obtain venues</a:t>
            </a:r>
          </a:p>
          <a:p>
            <a:endParaRPr lang="en-US" dirty="0"/>
          </a:p>
        </p:txBody>
      </p:sp>
    </p:spTree>
    <p:extLst>
      <p:ext uri="{BB962C8B-B14F-4D97-AF65-F5344CB8AC3E}">
        <p14:creationId xmlns:p14="http://schemas.microsoft.com/office/powerpoint/2010/main" val="68610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Methodology:</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5170646"/>
          </a:xfrm>
          <a:prstGeom prst="rect">
            <a:avLst/>
          </a:prstGeom>
        </p:spPr>
        <p:txBody>
          <a:bodyPr wrap="square">
            <a:spAutoFit/>
          </a:bodyPr>
          <a:lstStyle/>
          <a:p>
            <a:pPr marL="457200" indent="-457200">
              <a:buFont typeface="+mj-lt"/>
              <a:buAutoNum type="arabicPeriod"/>
            </a:pPr>
            <a:r>
              <a:rPr lang="en-US" sz="2400" dirty="0"/>
              <a:t>Collect and organize data about different neighborhoods of Toronto including their longitude, latitude, borough, and postal code</a:t>
            </a:r>
          </a:p>
          <a:p>
            <a:pPr marL="457200" indent="-457200">
              <a:buFont typeface="+mj-lt"/>
              <a:buAutoNum type="arabicPeriod"/>
            </a:pPr>
            <a:endParaRPr lang="en-US" sz="2400" dirty="0"/>
          </a:p>
          <a:p>
            <a:pPr marL="457200" indent="-457200">
              <a:buFont typeface="+mj-lt"/>
              <a:buAutoNum type="arabicPeriod"/>
            </a:pPr>
            <a:r>
              <a:rPr lang="en-US" sz="2400" dirty="0"/>
              <a:t>Use Foursquare to collect data for each neighborhood about available venues related to Sport, Shopping centers, and existing sporting goods shops.  </a:t>
            </a:r>
          </a:p>
          <a:p>
            <a:pPr marL="457200" indent="-457200">
              <a:buFont typeface="+mj-lt"/>
              <a:buAutoNum type="arabicPeriod"/>
            </a:pPr>
            <a:endParaRPr lang="en-US" sz="2400" dirty="0"/>
          </a:p>
          <a:p>
            <a:pPr marL="457200" indent="-457200">
              <a:buFont typeface="+mj-lt"/>
              <a:buAutoNum type="arabicPeriod"/>
            </a:pPr>
            <a:r>
              <a:rPr lang="en-US" sz="2400" dirty="0"/>
              <a:t>Preprocess the data and perform exploratory data analysis to better explore and understand the data</a:t>
            </a:r>
          </a:p>
          <a:p>
            <a:pPr marL="457200" indent="-457200">
              <a:buFont typeface="+mj-lt"/>
              <a:buAutoNum type="arabicPeriod"/>
            </a:pPr>
            <a:endParaRPr lang="en-US" sz="2400" dirty="0"/>
          </a:p>
          <a:p>
            <a:pPr marL="457200" indent="-457200">
              <a:buFont typeface="+mj-lt"/>
              <a:buAutoNum type="arabicPeriod"/>
            </a:pPr>
            <a:r>
              <a:rPr lang="en-US" sz="2400" dirty="0"/>
              <a:t>Use K-Means clustering to cluster the neighborhoods based on the number of sporting venues and shopping centers </a:t>
            </a:r>
          </a:p>
          <a:p>
            <a:pPr marL="457200" indent="-457200">
              <a:buFont typeface="+mj-lt"/>
              <a:buAutoNum type="arabicPeriod"/>
            </a:pPr>
            <a:endParaRPr lang="en-US" sz="2400" dirty="0"/>
          </a:p>
          <a:p>
            <a:pPr marL="457200" indent="-457200">
              <a:buFont typeface="+mj-lt"/>
              <a:buAutoNum type="arabicPeriod"/>
            </a:pPr>
            <a:r>
              <a:rPr lang="en-US" sz="2400" dirty="0"/>
              <a:t>Select the cluster of potential neighborhoods</a:t>
            </a:r>
          </a:p>
          <a:p>
            <a:endParaRPr lang="en-US" dirty="0"/>
          </a:p>
        </p:txBody>
      </p:sp>
    </p:spTree>
    <p:extLst>
      <p:ext uri="{BB962C8B-B14F-4D97-AF65-F5344CB8AC3E}">
        <p14:creationId xmlns:p14="http://schemas.microsoft.com/office/powerpoint/2010/main" val="29775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Collecting and organizing the data:</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Neighborhood geographical data</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A96C04FA-121C-9F4A-85D3-DAC6E73E2446}"/>
              </a:ext>
            </a:extLst>
          </p:cNvPr>
          <p:cNvPicPr/>
          <p:nvPr/>
        </p:nvPicPr>
        <p:blipFill>
          <a:blip r:embed="rId2">
            <a:extLst>
              <a:ext uri="{28A0092B-C50C-407E-A947-70E740481C1C}">
                <a14:useLocalDpi xmlns:a14="http://schemas.microsoft.com/office/drawing/2010/main" val="0"/>
              </a:ext>
            </a:extLst>
          </a:blip>
          <a:stretch>
            <a:fillRect/>
          </a:stretch>
        </p:blipFill>
        <p:spPr>
          <a:xfrm>
            <a:off x="828676" y="2412631"/>
            <a:ext cx="9958387" cy="2700338"/>
          </a:xfrm>
          <a:prstGeom prst="rect">
            <a:avLst/>
          </a:prstGeom>
        </p:spPr>
      </p:pic>
    </p:spTree>
    <p:extLst>
      <p:ext uri="{BB962C8B-B14F-4D97-AF65-F5344CB8AC3E}">
        <p14:creationId xmlns:p14="http://schemas.microsoft.com/office/powerpoint/2010/main" val="90589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Collecting and organizing the data:</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Neighborhood plotted on the Toronto map</a:t>
            </a:r>
          </a:p>
          <a:p>
            <a:endParaRPr lang="en-US" dirty="0"/>
          </a:p>
        </p:txBody>
      </p:sp>
      <p:pic>
        <p:nvPicPr>
          <p:cNvPr id="5" name="Picture 4" descr="A close up of a map&#10;&#10;Description automatically generated">
            <a:extLst>
              <a:ext uri="{FF2B5EF4-FFF2-40B4-BE49-F238E27FC236}">
                <a16:creationId xmlns:a16="http://schemas.microsoft.com/office/drawing/2014/main" id="{23873DAA-332E-4942-BC5A-3F1315ADF68E}"/>
              </a:ext>
            </a:extLst>
          </p:cNvPr>
          <p:cNvPicPr/>
          <p:nvPr/>
        </p:nvPicPr>
        <p:blipFill rotWithShape="1">
          <a:blip r:embed="rId2" cstate="print">
            <a:extLst>
              <a:ext uri="{28A0092B-C50C-407E-A947-70E740481C1C}">
                <a14:useLocalDpi xmlns:a14="http://schemas.microsoft.com/office/drawing/2010/main" val="0"/>
              </a:ext>
            </a:extLst>
          </a:blip>
          <a:srcRect b="26128"/>
          <a:stretch/>
        </p:blipFill>
        <p:spPr>
          <a:xfrm>
            <a:off x="1292434" y="2412631"/>
            <a:ext cx="8935570" cy="3847911"/>
          </a:xfrm>
          <a:prstGeom prst="rect">
            <a:avLst/>
          </a:prstGeom>
        </p:spPr>
      </p:pic>
    </p:spTree>
    <p:extLst>
      <p:ext uri="{BB962C8B-B14F-4D97-AF65-F5344CB8AC3E}">
        <p14:creationId xmlns:p14="http://schemas.microsoft.com/office/powerpoint/2010/main" val="43114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Exploratory data analysis:</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Top 10 most popular sporting venues in Toronto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3CBABA2-BA24-AE44-A22B-5015AB0E6C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16123" y="2412631"/>
            <a:ext cx="7718851" cy="3956085"/>
          </a:xfrm>
          <a:prstGeom prst="rect">
            <a:avLst/>
          </a:prstGeom>
        </p:spPr>
      </p:pic>
    </p:spTree>
    <p:extLst>
      <p:ext uri="{BB962C8B-B14F-4D97-AF65-F5344CB8AC3E}">
        <p14:creationId xmlns:p14="http://schemas.microsoft.com/office/powerpoint/2010/main" val="9364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Exploratory data analysis:</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Top 10 most popular sporting venues in Toronto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CF16DEF8-5745-F648-8AFC-D6D6BEF4776E}"/>
              </a:ext>
            </a:extLst>
          </p:cNvPr>
          <p:cNvPicPr/>
          <p:nvPr/>
        </p:nvPicPr>
        <p:blipFill>
          <a:blip r:embed="rId2">
            <a:extLst>
              <a:ext uri="{28A0092B-C50C-407E-A947-70E740481C1C}">
                <a14:useLocalDpi xmlns:a14="http://schemas.microsoft.com/office/drawing/2010/main" val="0"/>
              </a:ext>
            </a:extLst>
          </a:blip>
          <a:stretch>
            <a:fillRect/>
          </a:stretch>
        </p:blipFill>
        <p:spPr>
          <a:xfrm>
            <a:off x="131949" y="2087327"/>
            <a:ext cx="5943600" cy="451104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CA90BE5-DE34-5A41-9F99-CFA7DF8CF6ED}"/>
              </a:ext>
            </a:extLst>
          </p:cNvPr>
          <p:cNvPicPr/>
          <p:nvPr/>
        </p:nvPicPr>
        <p:blipFill>
          <a:blip r:embed="rId3">
            <a:extLst>
              <a:ext uri="{28A0092B-C50C-407E-A947-70E740481C1C}">
                <a14:useLocalDpi xmlns:a14="http://schemas.microsoft.com/office/drawing/2010/main" val="0"/>
              </a:ext>
            </a:extLst>
          </a:blip>
          <a:stretch>
            <a:fillRect/>
          </a:stretch>
        </p:blipFill>
        <p:spPr>
          <a:xfrm>
            <a:off x="6075549" y="2860890"/>
            <a:ext cx="5943600" cy="2976245"/>
          </a:xfrm>
          <a:prstGeom prst="rect">
            <a:avLst/>
          </a:prstGeom>
        </p:spPr>
      </p:pic>
    </p:spTree>
    <p:extLst>
      <p:ext uri="{BB962C8B-B14F-4D97-AF65-F5344CB8AC3E}">
        <p14:creationId xmlns:p14="http://schemas.microsoft.com/office/powerpoint/2010/main" val="59118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0940-11C0-F34F-A244-726C367C84C3}"/>
              </a:ext>
            </a:extLst>
          </p:cNvPr>
          <p:cNvSpPr>
            <a:spLocks noGrp="1"/>
          </p:cNvSpPr>
          <p:nvPr>
            <p:ph type="ctrTitle"/>
          </p:nvPr>
        </p:nvSpPr>
        <p:spPr>
          <a:xfrm>
            <a:off x="578224" y="341584"/>
            <a:ext cx="11481546" cy="706437"/>
          </a:xfrm>
        </p:spPr>
        <p:txBody>
          <a:bodyPr>
            <a:noAutofit/>
          </a:bodyPr>
          <a:lstStyle/>
          <a:p>
            <a:pPr algn="l"/>
            <a:r>
              <a:rPr lang="en-US" sz="3600" b="1" dirty="0"/>
              <a:t>Exploratory data analysis:</a:t>
            </a:r>
          </a:p>
        </p:txBody>
      </p:sp>
      <p:sp>
        <p:nvSpPr>
          <p:cNvPr id="7" name="Rectangle 6">
            <a:extLst>
              <a:ext uri="{FF2B5EF4-FFF2-40B4-BE49-F238E27FC236}">
                <a16:creationId xmlns:a16="http://schemas.microsoft.com/office/drawing/2014/main" id="{BCED14AB-7F06-634E-96D3-14327EED1D60}"/>
              </a:ext>
            </a:extLst>
          </p:cNvPr>
          <p:cNvSpPr/>
          <p:nvPr/>
        </p:nvSpPr>
        <p:spPr>
          <a:xfrm>
            <a:off x="578223" y="1360994"/>
            <a:ext cx="10994652" cy="738664"/>
          </a:xfrm>
          <a:prstGeom prst="rect">
            <a:avLst/>
          </a:prstGeom>
        </p:spPr>
        <p:txBody>
          <a:bodyPr wrap="square">
            <a:spAutoFit/>
          </a:bodyPr>
          <a:lstStyle/>
          <a:p>
            <a:pPr marL="342900" indent="-342900">
              <a:buFont typeface="Arial" panose="020B0604020202020204" pitchFamily="34" charset="0"/>
              <a:buChar char="•"/>
            </a:pPr>
            <a:r>
              <a:rPr lang="en-US" sz="2400" dirty="0"/>
              <a:t>Number of sport venues vs. shopping centers for different neighborhoods of Toronto</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0F115179-1694-1B48-8753-D721BC5ACACC}"/>
              </a:ext>
            </a:extLst>
          </p:cNvPr>
          <p:cNvPicPr/>
          <p:nvPr/>
        </p:nvPicPr>
        <p:blipFill>
          <a:blip r:embed="rId2">
            <a:extLst>
              <a:ext uri="{28A0092B-C50C-407E-A947-70E740481C1C}">
                <a14:useLocalDpi xmlns:a14="http://schemas.microsoft.com/office/drawing/2010/main" val="0"/>
              </a:ext>
            </a:extLst>
          </a:blip>
          <a:stretch>
            <a:fillRect/>
          </a:stretch>
        </p:blipFill>
        <p:spPr>
          <a:xfrm>
            <a:off x="1645489" y="2412631"/>
            <a:ext cx="8901022" cy="2763218"/>
          </a:xfrm>
          <a:prstGeom prst="rect">
            <a:avLst/>
          </a:prstGeom>
        </p:spPr>
      </p:pic>
    </p:spTree>
    <p:extLst>
      <p:ext uri="{BB962C8B-B14F-4D97-AF65-F5344CB8AC3E}">
        <p14:creationId xmlns:p14="http://schemas.microsoft.com/office/powerpoint/2010/main" val="3002329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480</Words>
  <Application>Microsoft Macintosh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Capstone Project: The Battle of Neighborhoods </vt:lpstr>
      <vt:lpstr>Introduction / Business problem:</vt:lpstr>
      <vt:lpstr>Data Description:</vt:lpstr>
      <vt:lpstr>Methodology:</vt:lpstr>
      <vt:lpstr>Collecting and organizing the data:</vt:lpstr>
      <vt:lpstr>Collecting and organizing the data:</vt:lpstr>
      <vt:lpstr>Exploratory data analysis:</vt:lpstr>
      <vt:lpstr>Exploratory data analysis:</vt:lpstr>
      <vt:lpstr>Exploratory data analysis:</vt:lpstr>
      <vt:lpstr>Analysis and K-Means Clustering of Neighborhoods:</vt:lpstr>
      <vt:lpstr>Analysis and K-Means Clustering of Neighborhoods:</vt:lpstr>
      <vt:lpstr>Results and discussion:</vt:lpstr>
      <vt:lpstr>Results and discussion:</vt:lpstr>
      <vt:lpstr>Results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 </dc:title>
  <dc:creator>Mohammad Farshchin (mfrshchn)</dc:creator>
  <cp:lastModifiedBy>Mohammad Farshchin (mfrshchn)</cp:lastModifiedBy>
  <cp:revision>9</cp:revision>
  <dcterms:created xsi:type="dcterms:W3CDTF">2020-05-17T22:22:45Z</dcterms:created>
  <dcterms:modified xsi:type="dcterms:W3CDTF">2020-05-18T00:17:53Z</dcterms:modified>
</cp:coreProperties>
</file>