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92" r:id="rId2"/>
    <p:sldId id="269" r:id="rId3"/>
    <p:sldId id="271" r:id="rId4"/>
    <p:sldId id="288" r:id="rId5"/>
    <p:sldId id="284" r:id="rId6"/>
    <p:sldId id="285" r:id="rId7"/>
    <p:sldId id="286" r:id="rId8"/>
    <p:sldId id="289" r:id="rId9"/>
    <p:sldId id="287" r:id="rId10"/>
    <p:sldId id="290" r:id="rId11"/>
    <p:sldId id="291" r:id="rId12"/>
    <p:sldId id="27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840" autoAdjust="0"/>
    <p:restoredTop sz="94660"/>
  </p:normalViewPr>
  <p:slideViewPr>
    <p:cSldViewPr>
      <p:cViewPr varScale="1">
        <p:scale>
          <a:sx n="68" d="100"/>
          <a:sy n="68" d="100"/>
        </p:scale>
        <p:origin x="-5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2" descr="FULLPAGE.jpg"/>
          <p:cNvPicPr>
            <a:picLocks noChangeAspect="1"/>
          </p:cNvPicPr>
          <p:nvPr userDrawn="1"/>
        </p:nvPicPr>
        <p:blipFill>
          <a:blip r:embed="rId2"/>
          <a:srcRect/>
          <a:stretch>
            <a:fillRect/>
          </a:stretch>
        </p:blipFill>
        <p:spPr bwMode="auto">
          <a:xfrm>
            <a:off x="3175" y="0"/>
            <a:ext cx="9140825" cy="6859588"/>
          </a:xfrm>
          <a:prstGeom prst="rect">
            <a:avLst/>
          </a:prstGeom>
          <a:noFill/>
          <a:ln w="9525">
            <a:solidFill>
              <a:schemeClr val="tx1"/>
            </a:solidFill>
            <a:miter lim="800000"/>
            <a:headEnd/>
            <a:tailEnd/>
          </a:ln>
        </p:spPr>
      </p:pic>
      <p:sp>
        <p:nvSpPr>
          <p:cNvPr id="3" name="Text Box 5"/>
          <p:cNvSpPr txBox="1">
            <a:spLocks noChangeArrowheads="1"/>
          </p:cNvSpPr>
          <p:nvPr userDrawn="1"/>
        </p:nvSpPr>
        <p:spPr bwMode="auto">
          <a:xfrm>
            <a:off x="4800600" y="47625"/>
            <a:ext cx="4259263" cy="409575"/>
          </a:xfrm>
          <a:prstGeom prst="rect">
            <a:avLst/>
          </a:prstGeom>
          <a:noFill/>
          <a:ln w="9525">
            <a:noFill/>
            <a:miter lim="800000"/>
            <a:headEnd/>
            <a:tailEnd/>
          </a:ln>
        </p:spPr>
        <p:txBody>
          <a:bodyPr/>
          <a:lstStyle/>
          <a:p>
            <a:pPr algn="r" defTabSz="887413">
              <a:spcBef>
                <a:spcPts val="300"/>
              </a:spcBef>
              <a:defRPr/>
            </a:pPr>
            <a:r>
              <a:rPr lang="en-US" b="1" dirty="0">
                <a:solidFill>
                  <a:srgbClr val="FFC000"/>
                </a:solidFill>
                <a:latin typeface="+mn-lt"/>
                <a:cs typeface="Arial" pitchFamily="34" charset="0"/>
              </a:rPr>
              <a:t>Empowering The Financial Solution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578CF-4624-4585-99BA-C65F56D5C8B8}" type="datetimeFigureOut">
              <a:rPr lang="en-US" smtClean="0"/>
              <a:pPr/>
              <a:t>28/11/2012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4770A-10BA-4956-9D35-43EFD25749F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4343400" y="5334000"/>
            <a:ext cx="4495800" cy="1295400"/>
          </a:xfrm>
          <a:prstGeom prst="rect">
            <a:avLst/>
          </a:prstGeom>
          <a:noFill/>
        </p:spPr>
        <p:txBody>
          <a:bodyPr/>
          <a:lstStyle/>
          <a:p>
            <a:pPr marL="342900" indent="-342900">
              <a:spcBef>
                <a:spcPct val="20000"/>
              </a:spcBef>
              <a:defRPr/>
            </a:pPr>
            <a:r>
              <a:rPr lang="en-US" sz="2500" b="1" dirty="0">
                <a:solidFill>
                  <a:schemeClr val="tx1">
                    <a:lumMod val="65000"/>
                    <a:lumOff val="35000"/>
                  </a:schemeClr>
                </a:solidFill>
                <a:latin typeface="+mn-lt"/>
              </a:rPr>
              <a:t>     Presented By</a:t>
            </a:r>
            <a:br>
              <a:rPr lang="en-US" sz="2500" b="1" dirty="0">
                <a:solidFill>
                  <a:schemeClr val="tx1">
                    <a:lumMod val="65000"/>
                    <a:lumOff val="35000"/>
                  </a:schemeClr>
                </a:solidFill>
                <a:latin typeface="+mn-lt"/>
              </a:rPr>
            </a:br>
            <a:r>
              <a:rPr lang="en-US" b="1" dirty="0" smtClean="0"/>
              <a:t>PIBAS Support Team</a:t>
            </a:r>
            <a:endParaRPr lang="en-US" sz="1600" b="1" dirty="0">
              <a:solidFill>
                <a:schemeClr val="tx1">
                  <a:lumMod val="65000"/>
                  <a:lumOff val="35000"/>
                </a:schemeClr>
              </a:solidFill>
              <a:latin typeface="+mn-lt"/>
            </a:endParaRPr>
          </a:p>
        </p:txBody>
      </p:sp>
      <p:sp>
        <p:nvSpPr>
          <p:cNvPr id="4099" name="Text Box 5"/>
          <p:cNvSpPr txBox="1">
            <a:spLocks noChangeArrowheads="1"/>
          </p:cNvSpPr>
          <p:nvPr/>
        </p:nvSpPr>
        <p:spPr bwMode="auto">
          <a:xfrm>
            <a:off x="1066800" y="1066800"/>
            <a:ext cx="8153400" cy="990600"/>
          </a:xfrm>
          <a:prstGeom prst="rect">
            <a:avLst/>
          </a:prstGeom>
          <a:noFill/>
          <a:ln w="9525">
            <a:noFill/>
            <a:miter lim="800000"/>
            <a:headEnd/>
            <a:tailEnd/>
          </a:ln>
        </p:spPr>
        <p:txBody>
          <a:bodyPr/>
          <a:lstStyle/>
          <a:p>
            <a:pPr algn="ctr" defTabSz="887413">
              <a:spcBef>
                <a:spcPts val="300"/>
              </a:spcBef>
            </a:pPr>
            <a:r>
              <a:rPr lang="en-US" sz="2800" b="1" dirty="0" smtClean="0">
                <a:solidFill>
                  <a:srgbClr val="FFC000"/>
                </a:solidFill>
              </a:rPr>
              <a:t>Product Knowledge Training Session PIBAS Products -  </a:t>
            </a:r>
            <a:r>
              <a:rPr lang="en-US" sz="2800" b="1" dirty="0" smtClean="0">
                <a:solidFill>
                  <a:srgbClr val="FFC000"/>
                </a:solidFill>
              </a:rPr>
              <a:t>Module: </a:t>
            </a:r>
            <a:r>
              <a:rPr lang="en-US" sz="2800" b="1" dirty="0" err="1" smtClean="0">
                <a:solidFill>
                  <a:srgbClr val="FFC000"/>
                </a:solidFill>
              </a:rPr>
              <a:t>Interbranch</a:t>
            </a:r>
            <a:r>
              <a:rPr lang="en-US" sz="2800" b="1" dirty="0" smtClean="0">
                <a:solidFill>
                  <a:srgbClr val="FFC000"/>
                </a:solidFill>
              </a:rPr>
              <a:t> Transactions</a:t>
            </a:r>
            <a:endParaRPr lang="en-US" sz="2800" b="1" dirty="0">
              <a:solidFill>
                <a:srgbClr val="FFC000"/>
              </a:solidFill>
              <a:latin typeface="Trebuchet MS" pitchFamily="34"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461665"/>
          </a:xfrm>
          <a:prstGeom prst="rect">
            <a:avLst/>
          </a:prstGeom>
          <a:noFill/>
        </p:spPr>
        <p:txBody>
          <a:bodyPr wrap="square" rtlCol="0">
            <a:spAutoFit/>
          </a:bodyPr>
          <a:lstStyle/>
          <a:p>
            <a:r>
              <a:rPr lang="en-US" sz="2400" b="1" dirty="0" smtClean="0">
                <a:latin typeface="Arial" pitchFamily="34" charset="0"/>
                <a:cs typeface="Arial" pitchFamily="34" charset="0"/>
              </a:rPr>
              <a:t>User Limits</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Inter Branch App. / Online Trans.</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457200"/>
            <a:ext cx="8229600" cy="1200329"/>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How To Process </a:t>
            </a:r>
          </a:p>
          <a:p>
            <a:pPr algn="ctr"/>
            <a:r>
              <a:rPr lang="en-US" dirty="0" smtClean="0">
                <a:latin typeface="Arial" pitchFamily="34" charset="0"/>
                <a:cs typeface="Arial" pitchFamily="34" charset="0"/>
              </a:rPr>
              <a:t>In this parameter maintenance, all online users limits are defined whether they are Online User or Online Authorizer / Supervisor. </a:t>
            </a:r>
          </a:p>
        </p:txBody>
      </p:sp>
      <p:pic>
        <p:nvPicPr>
          <p:cNvPr id="8194" name="Picture 2"/>
          <p:cNvPicPr>
            <a:picLocks noChangeAspect="1" noChangeArrowheads="1"/>
          </p:cNvPicPr>
          <p:nvPr/>
        </p:nvPicPr>
        <p:blipFill>
          <a:blip r:embed="rId3"/>
          <a:srcRect l="20498" t="15625" r="20937" b="15625"/>
          <a:stretch>
            <a:fillRect/>
          </a:stretch>
        </p:blipFill>
        <p:spPr bwMode="auto">
          <a:xfrm>
            <a:off x="533400" y="1828800"/>
            <a:ext cx="8001000" cy="50292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461665"/>
          </a:xfrm>
          <a:prstGeom prst="rect">
            <a:avLst/>
          </a:prstGeom>
          <a:noFill/>
        </p:spPr>
        <p:txBody>
          <a:bodyPr wrap="square" rtlCol="0">
            <a:spAutoFit/>
          </a:bodyPr>
          <a:lstStyle/>
          <a:p>
            <a:r>
              <a:rPr lang="en-US" sz="2400" b="1" dirty="0" smtClean="0">
                <a:latin typeface="Arial" pitchFamily="34" charset="0"/>
                <a:cs typeface="Arial" pitchFamily="34" charset="0"/>
              </a:rPr>
              <a:t>Online Transaction List</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Inter Branch App. / Online Trans.</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457200"/>
            <a:ext cx="8229600" cy="923330"/>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How To Process </a:t>
            </a:r>
          </a:p>
          <a:p>
            <a:pPr algn="ctr"/>
            <a:r>
              <a:rPr lang="en-US" dirty="0" smtClean="0">
                <a:latin typeface="Arial" pitchFamily="34" charset="0"/>
                <a:cs typeface="Arial" pitchFamily="34" charset="0"/>
              </a:rPr>
              <a:t>This report provides all related data pertains to Online Transactions</a:t>
            </a:r>
          </a:p>
        </p:txBody>
      </p:sp>
      <p:pic>
        <p:nvPicPr>
          <p:cNvPr id="7170" name="Picture 2"/>
          <p:cNvPicPr>
            <a:picLocks noChangeAspect="1" noChangeArrowheads="1"/>
          </p:cNvPicPr>
          <p:nvPr/>
        </p:nvPicPr>
        <p:blipFill>
          <a:blip r:embed="rId3"/>
          <a:srcRect l="25183" t="13542" r="25037" b="14583"/>
          <a:stretch>
            <a:fillRect/>
          </a:stretch>
        </p:blipFill>
        <p:spPr bwMode="auto">
          <a:xfrm>
            <a:off x="609600" y="1600200"/>
            <a:ext cx="8001000" cy="52578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0"/>
            <a:ext cx="3048000" cy="381000"/>
          </a:xfrm>
        </p:spPr>
        <p:txBody>
          <a:bodyPr>
            <a:noAutofit/>
          </a:bodyPr>
          <a:lstStyle/>
          <a:p>
            <a:pPr algn="r"/>
            <a:r>
              <a:rPr lang="de-DE" sz="1600" dirty="0" smtClean="0">
                <a:latin typeface="Arial" pitchFamily="34" charset="0"/>
                <a:cs typeface="Arial" pitchFamily="34" charset="0"/>
              </a:rPr>
              <a:t>Inter Branch App. / Online Trans.</a:t>
            </a:r>
            <a:endParaRPr lang="en-US" sz="1600" dirty="0">
              <a:latin typeface="Arial" pitchFamily="34" charset="0"/>
              <a:cs typeface="Arial" pitchFamily="34" charset="0"/>
            </a:endParaRPr>
          </a:p>
        </p:txBody>
      </p:sp>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609600" y="1981200"/>
            <a:ext cx="7848600" cy="2585323"/>
          </a:xfrm>
          <a:prstGeom prst="rect">
            <a:avLst/>
          </a:prstGeom>
          <a:noFill/>
        </p:spPr>
        <p:txBody>
          <a:bodyPr wrap="square" rtlCol="0">
            <a:spAutoFit/>
          </a:bodyPr>
          <a:lstStyle/>
          <a:p>
            <a:pPr algn="ctr">
              <a:lnSpc>
                <a:spcPct val="300000"/>
              </a:lnSpc>
              <a:buFont typeface="Arial" pitchFamily="34" charset="0"/>
              <a:buChar char="•"/>
            </a:pPr>
            <a:r>
              <a:rPr lang="en-US" b="1" dirty="0" smtClean="0">
                <a:latin typeface="Arial" pitchFamily="34" charset="0"/>
                <a:cs typeface="Arial" pitchFamily="34" charset="0"/>
              </a:rPr>
              <a:t> Hand-On Training</a:t>
            </a:r>
          </a:p>
          <a:p>
            <a:pPr algn="ctr">
              <a:lnSpc>
                <a:spcPct val="300000"/>
              </a:lnSpc>
              <a:buFont typeface="Arial" pitchFamily="34" charset="0"/>
              <a:buChar char="•"/>
            </a:pPr>
            <a:r>
              <a:rPr lang="en-US" b="1" dirty="0" smtClean="0">
                <a:latin typeface="Arial" pitchFamily="34" charset="0"/>
                <a:cs typeface="Arial" pitchFamily="34" charset="0"/>
              </a:rPr>
              <a:t> Questions &amp; Answers </a:t>
            </a:r>
          </a:p>
          <a:p>
            <a:pPr algn="ctr">
              <a:lnSpc>
                <a:spcPct val="300000"/>
              </a:lnSpc>
              <a:buFont typeface="Arial" pitchFamily="34" charset="0"/>
              <a:buChar char="•"/>
            </a:pPr>
            <a:r>
              <a:rPr lang="en-US" b="1" dirty="0" smtClean="0">
                <a:latin typeface="Arial" pitchFamily="34" charset="0"/>
                <a:cs typeface="Arial" pitchFamily="34" charset="0"/>
              </a:rPr>
              <a:t> Participants Feedback for enhancement of Training and System</a:t>
            </a:r>
            <a:endParaRPr lang="en-US" b="1" dirty="0">
              <a:latin typeface="Arial" pitchFamily="34" charset="0"/>
              <a:cs typeface="Arial" pitchFamily="34" charset="0"/>
            </a:endParaRPr>
          </a:p>
        </p:txBody>
      </p:sp>
      <p:sp>
        <p:nvSpPr>
          <p:cNvPr id="5" name="TextBox 4"/>
          <p:cNvSpPr txBox="1"/>
          <p:nvPr/>
        </p:nvSpPr>
        <p:spPr>
          <a:xfrm>
            <a:off x="838200" y="5410200"/>
            <a:ext cx="7696200" cy="461665"/>
          </a:xfrm>
          <a:prstGeom prst="rect">
            <a:avLst/>
          </a:prstGeom>
          <a:noFill/>
        </p:spPr>
        <p:txBody>
          <a:bodyPr wrap="square" rtlCol="0">
            <a:spAutoFit/>
          </a:bodyPr>
          <a:lstStyle/>
          <a:p>
            <a:pPr algn="ctr"/>
            <a:r>
              <a:rPr lang="en-US" sz="2400" dirty="0" smtClean="0">
                <a:latin typeface="Arial Black" pitchFamily="34" charset="0"/>
                <a:cs typeface="Arial" pitchFamily="34" charset="0"/>
              </a:rPr>
              <a:t>Many Thanks For Your Active Participation </a:t>
            </a:r>
            <a:endParaRPr lang="en-US" sz="2400" dirty="0">
              <a:latin typeface="Arial Black"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419600" cy="461665"/>
          </a:xfrm>
          <a:prstGeom prst="rect">
            <a:avLst/>
          </a:prstGeom>
          <a:noFill/>
        </p:spPr>
        <p:txBody>
          <a:bodyPr wrap="square" rtlCol="0">
            <a:spAutoFit/>
          </a:bodyPr>
          <a:lstStyle/>
          <a:p>
            <a:r>
              <a:rPr lang="en-US" sz="2400" b="1" dirty="0" smtClean="0">
                <a:latin typeface="Arial" pitchFamily="34" charset="0"/>
                <a:cs typeface="Arial" pitchFamily="34" charset="0"/>
              </a:rPr>
              <a:t>Contents</a:t>
            </a:r>
            <a:endParaRPr lang="en-US" sz="2400" b="1" dirty="0">
              <a:latin typeface="Arial" pitchFamily="34" charset="0"/>
              <a:cs typeface="Arial" pitchFamily="34" charset="0"/>
            </a:endParaRPr>
          </a:p>
        </p:txBody>
      </p:sp>
      <p:sp>
        <p:nvSpPr>
          <p:cNvPr id="5" name="TextBox 4"/>
          <p:cNvSpPr txBox="1"/>
          <p:nvPr/>
        </p:nvSpPr>
        <p:spPr>
          <a:xfrm>
            <a:off x="914400" y="610136"/>
            <a:ext cx="7162800" cy="5078313"/>
          </a:xfrm>
          <a:prstGeom prst="rect">
            <a:avLst/>
          </a:prstGeom>
          <a:noFill/>
        </p:spPr>
        <p:txBody>
          <a:bodyPr wrap="square" rtlCol="0">
            <a:spAutoFit/>
          </a:bodyPr>
          <a:lstStyle/>
          <a:p>
            <a:pPr>
              <a:lnSpc>
                <a:spcPct val="200000"/>
              </a:lnSpc>
              <a:buFont typeface="Arial" pitchFamily="34" charset="0"/>
              <a:buChar char="•"/>
            </a:pPr>
            <a:r>
              <a:rPr lang="en-US" smtClean="0">
                <a:latin typeface="Arial" pitchFamily="34" charset="0"/>
                <a:cs typeface="Arial" pitchFamily="34" charset="0"/>
              </a:rPr>
              <a:t> Inter </a:t>
            </a:r>
            <a:r>
              <a:rPr lang="en-US" dirty="0" smtClean="0">
                <a:latin typeface="Arial" pitchFamily="34" charset="0"/>
                <a:cs typeface="Arial" pitchFamily="34" charset="0"/>
              </a:rPr>
              <a:t>Branch Transactions / Online Transactions </a:t>
            </a:r>
          </a:p>
          <a:p>
            <a:pPr>
              <a:lnSpc>
                <a:spcPct val="200000"/>
              </a:lnSpc>
              <a:buFont typeface="Arial" pitchFamily="34" charset="0"/>
              <a:buChar char="•"/>
            </a:pPr>
            <a:r>
              <a:rPr lang="en-US" dirty="0" smtClean="0">
                <a:latin typeface="Arial" pitchFamily="34" charset="0"/>
                <a:cs typeface="Arial" pitchFamily="34" charset="0"/>
              </a:rPr>
              <a:t> Online Funds Transfer</a:t>
            </a:r>
          </a:p>
          <a:p>
            <a:pPr>
              <a:lnSpc>
                <a:spcPct val="200000"/>
              </a:lnSpc>
              <a:buFont typeface="Arial" pitchFamily="34" charset="0"/>
              <a:buChar char="•"/>
            </a:pPr>
            <a:r>
              <a:rPr lang="en-US" dirty="0" smtClean="0">
                <a:latin typeface="Arial" pitchFamily="34" charset="0"/>
                <a:cs typeface="Arial" pitchFamily="34" charset="0"/>
              </a:rPr>
              <a:t> Online Cash Deposit</a:t>
            </a:r>
          </a:p>
          <a:p>
            <a:pPr>
              <a:lnSpc>
                <a:spcPct val="200000"/>
              </a:lnSpc>
              <a:buFont typeface="Arial" pitchFamily="34" charset="0"/>
              <a:buChar char="•"/>
            </a:pPr>
            <a:r>
              <a:rPr lang="en-US" dirty="0" smtClean="0">
                <a:latin typeface="Arial" pitchFamily="34" charset="0"/>
                <a:cs typeface="Arial" pitchFamily="34" charset="0"/>
              </a:rPr>
              <a:t> Online Cash Withdrawal</a:t>
            </a:r>
          </a:p>
          <a:p>
            <a:pPr>
              <a:lnSpc>
                <a:spcPct val="200000"/>
              </a:lnSpc>
              <a:buFont typeface="Arial" pitchFamily="34" charset="0"/>
              <a:buChar char="•"/>
            </a:pPr>
            <a:r>
              <a:rPr lang="en-US" dirty="0" smtClean="0">
                <a:latin typeface="Arial" pitchFamily="34" charset="0"/>
                <a:cs typeface="Arial" pitchFamily="34" charset="0"/>
              </a:rPr>
              <a:t> Online Transfer Delivery </a:t>
            </a:r>
          </a:p>
          <a:p>
            <a:pPr>
              <a:lnSpc>
                <a:spcPct val="200000"/>
              </a:lnSpc>
              <a:buFont typeface="Arial" pitchFamily="34" charset="0"/>
              <a:buChar char="•"/>
            </a:pPr>
            <a:r>
              <a:rPr lang="en-US" dirty="0" smtClean="0">
                <a:latin typeface="Arial" pitchFamily="34" charset="0"/>
                <a:cs typeface="Arial" pitchFamily="34" charset="0"/>
              </a:rPr>
              <a:t> Inter Branch Supervision</a:t>
            </a:r>
          </a:p>
          <a:p>
            <a:pPr>
              <a:lnSpc>
                <a:spcPct val="200000"/>
              </a:lnSpc>
              <a:buFont typeface="Arial" pitchFamily="34" charset="0"/>
              <a:buChar char="•"/>
            </a:pPr>
            <a:r>
              <a:rPr lang="en-US" dirty="0" smtClean="0">
                <a:latin typeface="Arial" pitchFamily="34" charset="0"/>
                <a:cs typeface="Arial" pitchFamily="34" charset="0"/>
              </a:rPr>
              <a:t> Branch Limits</a:t>
            </a:r>
          </a:p>
          <a:p>
            <a:pPr>
              <a:lnSpc>
                <a:spcPct val="200000"/>
              </a:lnSpc>
              <a:buFont typeface="Arial" pitchFamily="34" charset="0"/>
              <a:buChar char="•"/>
            </a:pPr>
            <a:r>
              <a:rPr lang="en-US" dirty="0" smtClean="0">
                <a:latin typeface="Arial" pitchFamily="34" charset="0"/>
                <a:cs typeface="Arial" pitchFamily="34" charset="0"/>
              </a:rPr>
              <a:t> User Limits</a:t>
            </a:r>
          </a:p>
          <a:p>
            <a:pPr>
              <a:lnSpc>
                <a:spcPct val="200000"/>
              </a:lnSpc>
              <a:buFont typeface="Arial" pitchFamily="34" charset="0"/>
              <a:buChar char="•"/>
            </a:pPr>
            <a:r>
              <a:rPr lang="en-US" dirty="0" smtClean="0">
                <a:latin typeface="Arial" pitchFamily="34" charset="0"/>
                <a:cs typeface="Arial" pitchFamily="34" charset="0"/>
              </a:rPr>
              <a:t> Online Transactions List </a:t>
            </a: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Inter Branch App. / Online Trans.</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830997"/>
          </a:xfrm>
          <a:prstGeom prst="rect">
            <a:avLst/>
          </a:prstGeom>
          <a:noFill/>
        </p:spPr>
        <p:txBody>
          <a:bodyPr wrap="square" rtlCol="0">
            <a:spAutoFit/>
          </a:bodyPr>
          <a:lstStyle/>
          <a:p>
            <a:r>
              <a:rPr lang="en-US" sz="2400" b="1" dirty="0" smtClean="0">
                <a:latin typeface="Arial" pitchFamily="34" charset="0"/>
                <a:cs typeface="Arial" pitchFamily="34" charset="0"/>
              </a:rPr>
              <a:t>Inter Branch Transactions / Online Transactions</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Inter Branch App. / Online Trans.</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762001"/>
            <a:ext cx="8229600" cy="5078313"/>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What are Online Transactions?</a:t>
            </a:r>
          </a:p>
          <a:p>
            <a:pPr algn="ctr">
              <a:lnSpc>
                <a:spcPct val="200000"/>
              </a:lnSpc>
            </a:pPr>
            <a:r>
              <a:rPr lang="en-US" dirty="0" smtClean="0">
                <a:latin typeface="Arial" pitchFamily="34" charset="0"/>
                <a:cs typeface="Arial" pitchFamily="34" charset="0"/>
              </a:rPr>
              <a:t> Any financial / non-financial transactions that are executed between different units of an organization can be considered as “Online Transactions / Inter Branch Transactions”. This is very important / useful facility for customer who can transact any where at any branch. Whether it is Online Cash Deposit or Online Cash Withdrawal or Online Funds Transfer or Online Transfer Delivery, customer can be entertained very promptly. </a:t>
            </a:r>
          </a:p>
          <a:p>
            <a:pPr algn="ctr">
              <a:lnSpc>
                <a:spcPct val="200000"/>
              </a:lnSpc>
            </a:pPr>
            <a:r>
              <a:rPr lang="en-US" dirty="0" smtClean="0">
                <a:latin typeface="Arial" pitchFamily="34" charset="0"/>
                <a:cs typeface="Arial" pitchFamily="34" charset="0"/>
              </a:rPr>
              <a:t>With respect to Internal Controls / Reconciliation, this module also reconciles transactions on the spot and no manual reconciliation process is needed. </a:t>
            </a:r>
          </a:p>
        </p:txBody>
      </p:sp>
    </p:spTree>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461665"/>
          </a:xfrm>
          <a:prstGeom prst="rect">
            <a:avLst/>
          </a:prstGeom>
          <a:noFill/>
        </p:spPr>
        <p:txBody>
          <a:bodyPr wrap="square" rtlCol="0">
            <a:spAutoFit/>
          </a:bodyPr>
          <a:lstStyle/>
          <a:p>
            <a:r>
              <a:rPr lang="en-US" sz="2400" dirty="0" smtClean="0">
                <a:latin typeface="Arial" pitchFamily="34" charset="0"/>
                <a:cs typeface="Arial" pitchFamily="34" charset="0"/>
              </a:rPr>
              <a:t>Online Funds Transfer</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Inter Branch App. / Online Trans.</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457200"/>
            <a:ext cx="8229600" cy="1200329"/>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How To Process </a:t>
            </a:r>
          </a:p>
          <a:p>
            <a:pPr algn="ctr"/>
            <a:r>
              <a:rPr lang="en-US" dirty="0" smtClean="0">
                <a:latin typeface="Arial" pitchFamily="34" charset="0"/>
                <a:cs typeface="Arial" pitchFamily="34" charset="0"/>
              </a:rPr>
              <a:t> Through this facility one account at originating branch is debited and another account of responding branch is credited. </a:t>
            </a:r>
          </a:p>
        </p:txBody>
      </p:sp>
      <p:pic>
        <p:nvPicPr>
          <p:cNvPr id="2" name="Picture 2"/>
          <p:cNvPicPr>
            <a:picLocks noChangeAspect="1" noChangeArrowheads="1"/>
          </p:cNvPicPr>
          <p:nvPr/>
        </p:nvPicPr>
        <p:blipFill>
          <a:blip r:embed="rId3"/>
          <a:srcRect b="6250"/>
          <a:stretch>
            <a:fillRect/>
          </a:stretch>
        </p:blipFill>
        <p:spPr bwMode="auto">
          <a:xfrm>
            <a:off x="762000" y="1752601"/>
            <a:ext cx="7696200" cy="51054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461665"/>
          </a:xfrm>
          <a:prstGeom prst="rect">
            <a:avLst/>
          </a:prstGeom>
          <a:noFill/>
        </p:spPr>
        <p:txBody>
          <a:bodyPr wrap="square" rtlCol="0">
            <a:spAutoFit/>
          </a:bodyPr>
          <a:lstStyle/>
          <a:p>
            <a:r>
              <a:rPr lang="en-US" sz="2400" b="1" dirty="0" smtClean="0">
                <a:latin typeface="Arial" pitchFamily="34" charset="0"/>
                <a:cs typeface="Arial" pitchFamily="34" charset="0"/>
              </a:rPr>
              <a:t>Online Cash Deposit</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Inter Branch App. / Online Trans.</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457200"/>
            <a:ext cx="8229600" cy="1200329"/>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How To Process </a:t>
            </a:r>
          </a:p>
          <a:p>
            <a:pPr algn="ctr"/>
            <a:r>
              <a:rPr lang="en-US" dirty="0" smtClean="0">
                <a:latin typeface="Arial" pitchFamily="34" charset="0"/>
                <a:cs typeface="Arial" pitchFamily="34" charset="0"/>
              </a:rPr>
              <a:t> Through this facility one account at responding branch is credited against a deposit received at originating branch counters. </a:t>
            </a:r>
          </a:p>
        </p:txBody>
      </p:sp>
      <p:pic>
        <p:nvPicPr>
          <p:cNvPr id="2050" name="Picture 2"/>
          <p:cNvPicPr>
            <a:picLocks noChangeAspect="1" noChangeArrowheads="1"/>
          </p:cNvPicPr>
          <p:nvPr/>
        </p:nvPicPr>
        <p:blipFill>
          <a:blip r:embed="rId3"/>
          <a:srcRect b="6250"/>
          <a:stretch>
            <a:fillRect/>
          </a:stretch>
        </p:blipFill>
        <p:spPr bwMode="auto">
          <a:xfrm>
            <a:off x="609601" y="1752600"/>
            <a:ext cx="7924800" cy="51054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461665"/>
          </a:xfrm>
          <a:prstGeom prst="rect">
            <a:avLst/>
          </a:prstGeom>
          <a:noFill/>
        </p:spPr>
        <p:txBody>
          <a:bodyPr wrap="square" rtlCol="0">
            <a:spAutoFit/>
          </a:bodyPr>
          <a:lstStyle/>
          <a:p>
            <a:r>
              <a:rPr lang="en-US" sz="2400" b="1" dirty="0" smtClean="0">
                <a:latin typeface="Arial" pitchFamily="34" charset="0"/>
                <a:cs typeface="Arial" pitchFamily="34" charset="0"/>
              </a:rPr>
              <a:t>Online Cash Withdrawal</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Inter Branch App. / Online Trans.</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457200"/>
            <a:ext cx="8229600" cy="1200329"/>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How To Process </a:t>
            </a:r>
          </a:p>
          <a:p>
            <a:pPr algn="ctr"/>
            <a:r>
              <a:rPr lang="en-US" dirty="0" smtClean="0">
                <a:latin typeface="Arial" pitchFamily="34" charset="0"/>
                <a:cs typeface="Arial" pitchFamily="34" charset="0"/>
              </a:rPr>
              <a:t> Through this facility one account at responding branch is debited with cheque number against a payment made to client at originating branch counters. </a:t>
            </a:r>
          </a:p>
        </p:txBody>
      </p:sp>
      <p:pic>
        <p:nvPicPr>
          <p:cNvPr id="3074" name="Picture 2"/>
          <p:cNvPicPr>
            <a:picLocks noChangeAspect="1" noChangeArrowheads="1"/>
          </p:cNvPicPr>
          <p:nvPr/>
        </p:nvPicPr>
        <p:blipFill>
          <a:blip r:embed="rId3"/>
          <a:srcRect b="6250"/>
          <a:stretch>
            <a:fillRect/>
          </a:stretch>
        </p:blipFill>
        <p:spPr bwMode="auto">
          <a:xfrm>
            <a:off x="609601" y="1828800"/>
            <a:ext cx="8077200" cy="50292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461665"/>
          </a:xfrm>
          <a:prstGeom prst="rect">
            <a:avLst/>
          </a:prstGeom>
          <a:noFill/>
        </p:spPr>
        <p:txBody>
          <a:bodyPr wrap="square" rtlCol="0">
            <a:spAutoFit/>
          </a:bodyPr>
          <a:lstStyle/>
          <a:p>
            <a:r>
              <a:rPr lang="en-US" sz="2400" b="1" dirty="0" smtClean="0">
                <a:latin typeface="Arial" pitchFamily="34" charset="0"/>
                <a:cs typeface="Arial" pitchFamily="34" charset="0"/>
              </a:rPr>
              <a:t>Online Transfer Delivery</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Inter Branch App. / Online Trans.</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457200"/>
            <a:ext cx="8229600" cy="1200329"/>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How To Process </a:t>
            </a:r>
          </a:p>
          <a:p>
            <a:pPr algn="ctr"/>
            <a:r>
              <a:rPr lang="en-US" dirty="0" smtClean="0">
                <a:latin typeface="Arial" pitchFamily="34" charset="0"/>
                <a:cs typeface="Arial" pitchFamily="34" charset="0"/>
              </a:rPr>
              <a:t> Through this facility one account at responding branch is debited with cheque number against a credit made to another client at originating branch. </a:t>
            </a:r>
          </a:p>
        </p:txBody>
      </p:sp>
      <p:pic>
        <p:nvPicPr>
          <p:cNvPr id="4098" name="Picture 2"/>
          <p:cNvPicPr>
            <a:picLocks noChangeAspect="1" noChangeArrowheads="1"/>
          </p:cNvPicPr>
          <p:nvPr/>
        </p:nvPicPr>
        <p:blipFill>
          <a:blip r:embed="rId3"/>
          <a:srcRect b="6250"/>
          <a:stretch>
            <a:fillRect/>
          </a:stretch>
        </p:blipFill>
        <p:spPr bwMode="auto">
          <a:xfrm>
            <a:off x="533400" y="1752600"/>
            <a:ext cx="8077200" cy="51054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461665"/>
          </a:xfrm>
          <a:prstGeom prst="rect">
            <a:avLst/>
          </a:prstGeom>
          <a:noFill/>
        </p:spPr>
        <p:txBody>
          <a:bodyPr wrap="square" rtlCol="0">
            <a:spAutoFit/>
          </a:bodyPr>
          <a:lstStyle/>
          <a:p>
            <a:r>
              <a:rPr lang="en-US" sz="2400" b="1" dirty="0" smtClean="0">
                <a:latin typeface="Arial" pitchFamily="34" charset="0"/>
                <a:cs typeface="Arial" pitchFamily="34" charset="0"/>
              </a:rPr>
              <a:t>Inter Branch Supervision </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Inter Branch App. / Online Trans.</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457200"/>
            <a:ext cx="8229600" cy="560410"/>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How To Process </a:t>
            </a:r>
          </a:p>
        </p:txBody>
      </p:sp>
      <p:pic>
        <p:nvPicPr>
          <p:cNvPr id="5123" name="Picture 3"/>
          <p:cNvPicPr>
            <a:picLocks noChangeAspect="1" noChangeArrowheads="1"/>
          </p:cNvPicPr>
          <p:nvPr/>
        </p:nvPicPr>
        <p:blipFill>
          <a:blip r:embed="rId3"/>
          <a:srcRect l="19912" t="6250" r="19766" b="6250"/>
          <a:stretch>
            <a:fillRect/>
          </a:stretch>
        </p:blipFill>
        <p:spPr bwMode="auto">
          <a:xfrm>
            <a:off x="609600" y="1219200"/>
            <a:ext cx="8077200" cy="56388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461665"/>
          </a:xfrm>
          <a:prstGeom prst="rect">
            <a:avLst/>
          </a:prstGeom>
          <a:noFill/>
        </p:spPr>
        <p:txBody>
          <a:bodyPr wrap="square" rtlCol="0">
            <a:spAutoFit/>
          </a:bodyPr>
          <a:lstStyle/>
          <a:p>
            <a:r>
              <a:rPr lang="en-US" sz="2400" b="1" dirty="0" smtClean="0">
                <a:latin typeface="Arial" pitchFamily="34" charset="0"/>
                <a:cs typeface="Arial" pitchFamily="34" charset="0"/>
              </a:rPr>
              <a:t>Branch Limits</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Inter Branch App. / Online Trans.</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457200"/>
            <a:ext cx="8229600" cy="1200329"/>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How To Process </a:t>
            </a:r>
          </a:p>
          <a:p>
            <a:pPr algn="ctr"/>
            <a:r>
              <a:rPr lang="en-US" dirty="0" smtClean="0">
                <a:latin typeface="Arial" pitchFamily="34" charset="0"/>
                <a:cs typeface="Arial" pitchFamily="34" charset="0"/>
              </a:rPr>
              <a:t>In this parameter maintenance we can define that this is an online branch can transact under the given / prescribed limits as per management. </a:t>
            </a:r>
          </a:p>
        </p:txBody>
      </p:sp>
      <p:pic>
        <p:nvPicPr>
          <p:cNvPr id="6146" name="Picture 2"/>
          <p:cNvPicPr>
            <a:picLocks noChangeAspect="1" noChangeArrowheads="1"/>
          </p:cNvPicPr>
          <p:nvPr/>
        </p:nvPicPr>
        <p:blipFill>
          <a:blip r:embed="rId3"/>
          <a:srcRect l="26411" t="17137" r="26794" b="17708"/>
          <a:stretch>
            <a:fillRect/>
          </a:stretch>
        </p:blipFill>
        <p:spPr bwMode="auto">
          <a:xfrm>
            <a:off x="533400" y="1828801"/>
            <a:ext cx="8153400" cy="50292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995</TotalTime>
  <Words>461</Words>
  <Application>Microsoft Office PowerPoint</Application>
  <PresentationFormat>On-screen Show (4:3)</PresentationFormat>
  <Paragraphs>54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Inter Branch App. / Online Trans.</vt:lpstr>
    </vt:vector>
  </TitlesOfParts>
  <Company>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Muhammad Asim</dc:creator>
  <cp:lastModifiedBy>Muhammad Asim</cp:lastModifiedBy>
  <cp:revision>200</cp:revision>
  <dcterms:created xsi:type="dcterms:W3CDTF">2012-10-08T09:40:05Z</dcterms:created>
  <dcterms:modified xsi:type="dcterms:W3CDTF">2012-11-28T10:40:46Z</dcterms:modified>
</cp:coreProperties>
</file>