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69" r:id="rId3"/>
    <p:sldId id="271" r:id="rId4"/>
    <p:sldId id="272" r:id="rId5"/>
    <p:sldId id="273" r:id="rId6"/>
    <p:sldId id="274" r:id="rId7"/>
    <p:sldId id="275" r:id="rId8"/>
    <p:sldId id="276" r:id="rId9"/>
    <p:sldId id="277" r:id="rId10"/>
    <p:sldId id="278" r:id="rId11"/>
    <p:sldId id="279" r:id="rId12"/>
    <p:sldId id="280" r:id="rId13"/>
    <p:sldId id="282" r:id="rId14"/>
    <p:sldId id="28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15/11/2012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78CF-4624-4585-99BA-C65F56D5C8B8}" type="datetimeFigureOut">
              <a:rPr lang="en-US" smtClean="0"/>
              <a:pPr/>
              <a:t>15/11/2012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4770A-10BA-4956-9D35-43EFD25749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t>Customer </a:t>
            </a:r>
            <a:r>
              <a:rPr lang="en-US" sz="1600" dirty="0" smtClean="0"/>
              <a:t>Account Opening Part 1</a:t>
            </a:r>
            <a:endParaRPr lang="en-US" sz="1600" dirty="0"/>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1524000" y="1295400"/>
            <a:ext cx="6096000" cy="769441"/>
          </a:xfrm>
          <a:prstGeom prst="rect">
            <a:avLst/>
          </a:prstGeom>
          <a:noFill/>
        </p:spPr>
        <p:txBody>
          <a:bodyPr wrap="square" rtlCol="0">
            <a:spAutoFit/>
          </a:bodyPr>
          <a:lstStyle/>
          <a:p>
            <a:pPr algn="ctr"/>
            <a:r>
              <a:rPr lang="en-US" sz="4400" b="1" dirty="0" smtClean="0"/>
              <a:t>Account Opening Part 1</a:t>
            </a:r>
            <a:endParaRPr lang="en-US" sz="4400" b="1" dirty="0"/>
          </a:p>
        </p:txBody>
      </p:sp>
      <p:sp>
        <p:nvSpPr>
          <p:cNvPr id="5" name="TextBox 4"/>
          <p:cNvSpPr txBox="1"/>
          <p:nvPr/>
        </p:nvSpPr>
        <p:spPr>
          <a:xfrm>
            <a:off x="914400" y="2362200"/>
            <a:ext cx="7391400" cy="2585323"/>
          </a:xfrm>
          <a:prstGeom prst="rect">
            <a:avLst/>
          </a:prstGeom>
          <a:noFill/>
        </p:spPr>
        <p:txBody>
          <a:bodyPr wrap="square" rtlCol="0">
            <a:spAutoFit/>
          </a:bodyPr>
          <a:lstStyle/>
          <a:p>
            <a:pPr algn="just"/>
            <a:r>
              <a:rPr lang="en-US" dirty="0" smtClean="0"/>
              <a:t>In this Module we will learn, how we will open customer accounts into systems. This is the process, that will be executed after Generation of Business Relationship Number that we have already trained in our last Training Session. </a:t>
            </a:r>
          </a:p>
          <a:p>
            <a:pPr algn="just"/>
            <a:endParaRPr lang="en-US" dirty="0" smtClean="0"/>
          </a:p>
          <a:p>
            <a:pPr algn="just"/>
            <a:r>
              <a:rPr lang="en-US" dirty="0" smtClean="0"/>
              <a:t>In the first phase of this module, we will learn Opening, Maintenance, Supervision, Account Locator, Account List / Report, Special Condition Maintenance, Interest Rate Maintenance and Accrued Interest Adjustment etc. </a:t>
            </a:r>
            <a:endParaRPr lang="en-US" dirty="0"/>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Accrued Int. Adj.</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9218" name="Picture 2"/>
          <p:cNvPicPr>
            <a:picLocks noChangeAspect="1" noChangeArrowheads="1"/>
          </p:cNvPicPr>
          <p:nvPr/>
        </p:nvPicPr>
        <p:blipFill>
          <a:blip r:embed="rId3"/>
          <a:srcRect l="29283" t="22917" r="29722" b="23958"/>
          <a:stretch>
            <a:fillRect/>
          </a:stretch>
        </p:blipFill>
        <p:spPr bwMode="auto">
          <a:xfrm>
            <a:off x="2057400" y="2057400"/>
            <a:ext cx="5334000" cy="3886200"/>
          </a:xfrm>
          <a:prstGeom prst="rect">
            <a:avLst/>
          </a:prstGeom>
          <a:noFill/>
          <a:ln w="9525">
            <a:noFill/>
            <a:miter lim="800000"/>
            <a:headEnd/>
            <a:tailEnd/>
          </a:ln>
          <a:effectLst/>
        </p:spPr>
      </p:pic>
      <p:sp>
        <p:nvSpPr>
          <p:cNvPr id="8" name="TextBox 7"/>
          <p:cNvSpPr txBox="1"/>
          <p:nvPr/>
        </p:nvSpPr>
        <p:spPr>
          <a:xfrm>
            <a:off x="304800" y="762000"/>
            <a:ext cx="8229600" cy="1200329"/>
          </a:xfrm>
          <a:prstGeom prst="rect">
            <a:avLst/>
          </a:prstGeom>
          <a:noFill/>
        </p:spPr>
        <p:txBody>
          <a:bodyPr wrap="square" rtlCol="0">
            <a:spAutoFit/>
          </a:bodyPr>
          <a:lstStyle/>
          <a:p>
            <a:pPr algn="ctr"/>
            <a:r>
              <a:rPr lang="en-US" dirty="0" smtClean="0"/>
              <a:t>In this process, we will learn, how we will change Accrued Interest into system that will be credited / debited at the End of Day Processing. This option is normally used at the time of closure of account as we cannot close an account until and unless any Credit / Debit Accrued Interest is not removed / posted into that account. </a:t>
            </a:r>
            <a:endParaRPr lang="en-US" dirty="0"/>
          </a:p>
        </p:txBody>
      </p:sp>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t>Customer </a:t>
            </a:r>
            <a:r>
              <a:rPr lang="en-US" sz="1600" dirty="0" smtClean="0"/>
              <a:t>Account Opening Part 1</a:t>
            </a:r>
            <a:endParaRPr lang="en-US" sz="1600" dirty="0"/>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1676400" y="2743200"/>
            <a:ext cx="6096000" cy="769441"/>
          </a:xfrm>
          <a:prstGeom prst="rect">
            <a:avLst/>
          </a:prstGeom>
          <a:noFill/>
        </p:spPr>
        <p:txBody>
          <a:bodyPr wrap="square" rtlCol="0">
            <a:spAutoFit/>
          </a:bodyPr>
          <a:lstStyle/>
          <a:p>
            <a:pPr algn="ctr"/>
            <a:r>
              <a:rPr lang="en-US" sz="4400" b="1" dirty="0" smtClean="0"/>
              <a:t>Hand-On Training</a:t>
            </a:r>
            <a:endParaRPr lang="en-US" sz="4400" b="1" dirty="0"/>
          </a:p>
        </p:txBody>
      </p:sp>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t>Customer </a:t>
            </a:r>
            <a:r>
              <a:rPr lang="en-US" sz="1600" dirty="0" smtClean="0"/>
              <a:t>Account Opening Part 1</a:t>
            </a:r>
            <a:endParaRPr lang="en-US" sz="1600" dirty="0"/>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1676400" y="2743200"/>
            <a:ext cx="6096000" cy="769441"/>
          </a:xfrm>
          <a:prstGeom prst="rect">
            <a:avLst/>
          </a:prstGeom>
          <a:noFill/>
        </p:spPr>
        <p:txBody>
          <a:bodyPr wrap="square" rtlCol="0">
            <a:spAutoFit/>
          </a:bodyPr>
          <a:lstStyle/>
          <a:p>
            <a:pPr algn="ctr"/>
            <a:r>
              <a:rPr lang="en-US" sz="4400" b="1" dirty="0" smtClean="0"/>
              <a:t>Question &amp; Answers</a:t>
            </a:r>
            <a:endParaRPr lang="en-US" sz="4400" b="1" dirty="0"/>
          </a:p>
        </p:txBody>
      </p:sp>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t>Customer </a:t>
            </a:r>
            <a:r>
              <a:rPr lang="en-US" sz="1600" dirty="0" smtClean="0"/>
              <a:t>Account Opening Part 1</a:t>
            </a:r>
            <a:endParaRPr lang="en-US" sz="1600" dirty="0"/>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1676400" y="381000"/>
            <a:ext cx="6096000" cy="6186309"/>
          </a:xfrm>
          <a:prstGeom prst="rect">
            <a:avLst/>
          </a:prstGeom>
          <a:noFill/>
        </p:spPr>
        <p:txBody>
          <a:bodyPr wrap="square" rtlCol="0">
            <a:spAutoFit/>
          </a:bodyPr>
          <a:lstStyle/>
          <a:p>
            <a:pPr algn="ctr"/>
            <a:r>
              <a:rPr lang="en-US" sz="4400" b="1" dirty="0" smtClean="0"/>
              <a:t>Please provide your Precious Suggestions for further enhancement and improvement of system that will be part of minutes / conclusion of this Training Session. Minutes / Conclusion will be emailed to you today. </a:t>
            </a:r>
            <a:endParaRPr lang="en-US" sz="4400" b="1" dirty="0"/>
          </a:p>
        </p:txBody>
      </p:sp>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en-US" sz="1600" dirty="0" smtClean="0"/>
              <a:t>Customer </a:t>
            </a:r>
            <a:r>
              <a:rPr lang="en-US" sz="1600" dirty="0" smtClean="0"/>
              <a:t>Account Opening Part 1</a:t>
            </a:r>
            <a:endParaRPr lang="en-US" sz="1600" dirty="0"/>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381000" y="1828800"/>
            <a:ext cx="8458200" cy="2800767"/>
          </a:xfrm>
          <a:prstGeom prst="rect">
            <a:avLst/>
          </a:prstGeom>
          <a:noFill/>
        </p:spPr>
        <p:txBody>
          <a:bodyPr wrap="square" rtlCol="0">
            <a:spAutoFit/>
          </a:bodyPr>
          <a:lstStyle/>
          <a:p>
            <a:pPr algn="ctr"/>
            <a:r>
              <a:rPr lang="en-US" sz="4400" b="1" dirty="0" smtClean="0"/>
              <a:t>Many thanks for your precious &amp; active participation and your worthy suggestions or queries are always welcomed by the Trainer. </a:t>
            </a:r>
            <a:endParaRPr lang="en-US" sz="4400" b="1" dirty="0"/>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Contents</a:t>
            </a:r>
            <a:endParaRPr lang="en-US" sz="3600" b="1" dirty="0"/>
          </a:p>
        </p:txBody>
      </p:sp>
      <p:sp>
        <p:nvSpPr>
          <p:cNvPr id="5" name="TextBox 4"/>
          <p:cNvSpPr txBox="1"/>
          <p:nvPr/>
        </p:nvSpPr>
        <p:spPr>
          <a:xfrm>
            <a:off x="914400" y="1447801"/>
            <a:ext cx="4343400" cy="4801314"/>
          </a:xfrm>
          <a:prstGeom prst="rect">
            <a:avLst/>
          </a:prstGeom>
          <a:noFill/>
        </p:spPr>
        <p:txBody>
          <a:bodyPr wrap="square" rtlCol="0">
            <a:spAutoFit/>
          </a:bodyPr>
          <a:lstStyle/>
          <a:p>
            <a:pPr>
              <a:lnSpc>
                <a:spcPct val="200000"/>
              </a:lnSpc>
              <a:buFont typeface="Arial" pitchFamily="34" charset="0"/>
              <a:buChar char="•"/>
            </a:pPr>
            <a:r>
              <a:rPr lang="en-US" dirty="0" smtClean="0"/>
              <a:t> Opening</a:t>
            </a:r>
          </a:p>
          <a:p>
            <a:pPr>
              <a:lnSpc>
                <a:spcPct val="200000"/>
              </a:lnSpc>
              <a:buFont typeface="Arial" pitchFamily="34" charset="0"/>
              <a:buChar char="•"/>
            </a:pPr>
            <a:r>
              <a:rPr lang="en-US" dirty="0" smtClean="0"/>
              <a:t> Maintenance</a:t>
            </a:r>
          </a:p>
          <a:p>
            <a:pPr>
              <a:lnSpc>
                <a:spcPct val="200000"/>
              </a:lnSpc>
              <a:buFont typeface="Arial" pitchFamily="34" charset="0"/>
              <a:buChar char="•"/>
            </a:pPr>
            <a:r>
              <a:rPr lang="en-US" dirty="0" smtClean="0"/>
              <a:t> Supervision</a:t>
            </a:r>
          </a:p>
          <a:p>
            <a:pPr>
              <a:lnSpc>
                <a:spcPct val="200000"/>
              </a:lnSpc>
              <a:buFont typeface="Arial" pitchFamily="34" charset="0"/>
              <a:buChar char="•"/>
            </a:pPr>
            <a:r>
              <a:rPr lang="en-US" dirty="0" smtClean="0"/>
              <a:t> Account Locator</a:t>
            </a:r>
          </a:p>
          <a:p>
            <a:pPr>
              <a:lnSpc>
                <a:spcPct val="200000"/>
              </a:lnSpc>
              <a:buFont typeface="Arial" pitchFamily="34" charset="0"/>
              <a:buChar char="•"/>
            </a:pPr>
            <a:r>
              <a:rPr lang="en-US" dirty="0" smtClean="0"/>
              <a:t> Account List / Report</a:t>
            </a:r>
          </a:p>
          <a:p>
            <a:pPr>
              <a:lnSpc>
                <a:spcPct val="200000"/>
              </a:lnSpc>
              <a:buFont typeface="Arial" pitchFamily="34" charset="0"/>
              <a:buChar char="•"/>
            </a:pPr>
            <a:r>
              <a:rPr lang="en-US" dirty="0" smtClean="0"/>
              <a:t> Special Condition Maintenance</a:t>
            </a:r>
          </a:p>
          <a:p>
            <a:pPr>
              <a:lnSpc>
                <a:spcPct val="200000"/>
              </a:lnSpc>
              <a:buFont typeface="Arial" pitchFamily="34" charset="0"/>
              <a:buChar char="•"/>
            </a:pPr>
            <a:r>
              <a:rPr lang="en-US" dirty="0" smtClean="0"/>
              <a:t> Interest Rate Maintenance</a:t>
            </a:r>
          </a:p>
          <a:p>
            <a:pPr>
              <a:lnSpc>
                <a:spcPct val="200000"/>
              </a:lnSpc>
              <a:buFont typeface="Arial" pitchFamily="34" charset="0"/>
              <a:buChar char="•"/>
            </a:pPr>
            <a:r>
              <a:rPr lang="en-US" dirty="0" smtClean="0"/>
              <a:t> Accrued Interest Adjustment</a:t>
            </a:r>
          </a:p>
          <a:p>
            <a:endParaRPr lang="en-US" dirty="0" smtClean="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Opening</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p:cNvPicPr>
            <a:picLocks noChangeAspect="1" noChangeArrowheads="1"/>
          </p:cNvPicPr>
          <p:nvPr/>
        </p:nvPicPr>
        <p:blipFill>
          <a:blip r:embed="rId3"/>
          <a:srcRect l="22255" t="19792" r="22694" b="15625"/>
          <a:stretch>
            <a:fillRect/>
          </a:stretch>
        </p:blipFill>
        <p:spPr bwMode="auto">
          <a:xfrm>
            <a:off x="1066800" y="1371600"/>
            <a:ext cx="7162800" cy="4724400"/>
          </a:xfrm>
          <a:prstGeom prst="rect">
            <a:avLst/>
          </a:prstGeom>
          <a:noFill/>
          <a:ln w="9525">
            <a:noFill/>
            <a:miter lim="800000"/>
            <a:headEnd/>
            <a:tailEnd/>
          </a:ln>
          <a:effectLst/>
        </p:spPr>
      </p:pic>
      <p:sp>
        <p:nvSpPr>
          <p:cNvPr id="8" name="TextBox 7"/>
          <p:cNvSpPr txBox="1"/>
          <p:nvPr/>
        </p:nvSpPr>
        <p:spPr>
          <a:xfrm>
            <a:off x="304800" y="762000"/>
            <a:ext cx="8229600" cy="646331"/>
          </a:xfrm>
          <a:prstGeom prst="rect">
            <a:avLst/>
          </a:prstGeom>
          <a:noFill/>
        </p:spPr>
        <p:txBody>
          <a:bodyPr wrap="square" rtlCol="0">
            <a:spAutoFit/>
          </a:bodyPr>
          <a:lstStyle/>
          <a:p>
            <a:pPr algn="ctr"/>
            <a:r>
              <a:rPr lang="en-US" dirty="0" smtClean="0"/>
              <a:t>In this process, we will learn, how to open a customer account of different natures by adding following important fields into the system.</a:t>
            </a:r>
            <a:endParaRPr lang="en-US" dirty="0"/>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Maintenance</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3"/>
          <a:srcRect l="20498" t="19792" r="20937" b="19792"/>
          <a:stretch>
            <a:fillRect/>
          </a:stretch>
        </p:blipFill>
        <p:spPr bwMode="auto">
          <a:xfrm>
            <a:off x="838200" y="1600200"/>
            <a:ext cx="7620000" cy="4419600"/>
          </a:xfrm>
          <a:prstGeom prst="rect">
            <a:avLst/>
          </a:prstGeom>
          <a:noFill/>
          <a:ln w="9525">
            <a:noFill/>
            <a:miter lim="800000"/>
            <a:headEnd/>
            <a:tailEnd/>
          </a:ln>
          <a:effectLst/>
        </p:spPr>
      </p:pic>
      <p:sp>
        <p:nvSpPr>
          <p:cNvPr id="8" name="TextBox 7"/>
          <p:cNvSpPr txBox="1"/>
          <p:nvPr/>
        </p:nvSpPr>
        <p:spPr>
          <a:xfrm>
            <a:off x="304800" y="762000"/>
            <a:ext cx="8229600" cy="646331"/>
          </a:xfrm>
          <a:prstGeom prst="rect">
            <a:avLst/>
          </a:prstGeom>
          <a:noFill/>
        </p:spPr>
        <p:txBody>
          <a:bodyPr wrap="square" rtlCol="0">
            <a:spAutoFit/>
          </a:bodyPr>
          <a:lstStyle/>
          <a:p>
            <a:pPr algn="ctr"/>
            <a:r>
              <a:rPr lang="en-US" dirty="0" smtClean="0"/>
              <a:t>In this process, we will learn, how to edit a customer account with respect to any field (s) in case of any rectification required or as per request of the customer.</a:t>
            </a:r>
            <a:endParaRPr lang="en-US" dirty="0"/>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Supervision</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3"/>
          <a:srcRect l="20498" t="13542" r="20937" b="13542"/>
          <a:stretch>
            <a:fillRect/>
          </a:stretch>
        </p:blipFill>
        <p:spPr bwMode="auto">
          <a:xfrm>
            <a:off x="762000" y="1676400"/>
            <a:ext cx="7620000" cy="5181600"/>
          </a:xfrm>
          <a:prstGeom prst="rect">
            <a:avLst/>
          </a:prstGeom>
          <a:noFill/>
          <a:ln w="9525">
            <a:noFill/>
            <a:miter lim="800000"/>
            <a:headEnd/>
            <a:tailEnd/>
          </a:ln>
          <a:effectLst/>
        </p:spPr>
      </p:pic>
      <p:sp>
        <p:nvSpPr>
          <p:cNvPr id="8" name="TextBox 7"/>
          <p:cNvSpPr txBox="1"/>
          <p:nvPr/>
        </p:nvSpPr>
        <p:spPr>
          <a:xfrm>
            <a:off x="304800" y="762000"/>
            <a:ext cx="8229600" cy="923330"/>
          </a:xfrm>
          <a:prstGeom prst="rect">
            <a:avLst/>
          </a:prstGeom>
          <a:noFill/>
        </p:spPr>
        <p:txBody>
          <a:bodyPr wrap="square" rtlCol="0">
            <a:spAutoFit/>
          </a:bodyPr>
          <a:lstStyle/>
          <a:p>
            <a:pPr algn="ctr"/>
            <a:r>
              <a:rPr lang="en-US" dirty="0" smtClean="0"/>
              <a:t>In this process, we will learn, how a Supervisor will authenticate / supervise non-financial transaction of an opening of account or maintenance of account. Same user cannot be supervise his / her own transaction. </a:t>
            </a:r>
            <a:endParaRPr lang="en-US" dirty="0"/>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Account Locator</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2" name="Picture 2"/>
          <p:cNvPicPr>
            <a:picLocks noChangeAspect="1" noChangeArrowheads="1"/>
          </p:cNvPicPr>
          <p:nvPr/>
        </p:nvPicPr>
        <p:blipFill>
          <a:blip r:embed="rId3"/>
          <a:srcRect l="22840" t="13542" r="23280" b="13542"/>
          <a:stretch>
            <a:fillRect/>
          </a:stretch>
        </p:blipFill>
        <p:spPr bwMode="auto">
          <a:xfrm>
            <a:off x="1066800" y="1676400"/>
            <a:ext cx="7010400" cy="5181600"/>
          </a:xfrm>
          <a:prstGeom prst="rect">
            <a:avLst/>
          </a:prstGeom>
          <a:noFill/>
          <a:ln w="9525">
            <a:noFill/>
            <a:miter lim="800000"/>
            <a:headEnd/>
            <a:tailEnd/>
          </a:ln>
          <a:effectLst/>
        </p:spPr>
      </p:pic>
      <p:sp>
        <p:nvSpPr>
          <p:cNvPr id="8" name="TextBox 7"/>
          <p:cNvSpPr txBox="1"/>
          <p:nvPr/>
        </p:nvSpPr>
        <p:spPr>
          <a:xfrm>
            <a:off x="304800" y="762000"/>
            <a:ext cx="8229600" cy="923330"/>
          </a:xfrm>
          <a:prstGeom prst="rect">
            <a:avLst/>
          </a:prstGeom>
          <a:noFill/>
        </p:spPr>
        <p:txBody>
          <a:bodyPr wrap="square" rtlCol="0">
            <a:spAutoFit/>
          </a:bodyPr>
          <a:lstStyle/>
          <a:p>
            <a:pPr algn="ctr"/>
            <a:r>
              <a:rPr lang="en-US" dirty="0" smtClean="0"/>
              <a:t>In this process, we will learn, how we will locate an account (customer or general ledger / internal account) through different queries / hints i.e. Starting Name, Type, Last Transaction Date etc. </a:t>
            </a:r>
            <a:endParaRPr lang="en-US" dirty="0"/>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Account List / Report</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6146" name="Picture 2"/>
          <p:cNvPicPr>
            <a:picLocks noChangeAspect="1" noChangeArrowheads="1"/>
          </p:cNvPicPr>
          <p:nvPr/>
        </p:nvPicPr>
        <p:blipFill>
          <a:blip r:embed="rId3"/>
          <a:srcRect l="29283" t="25000" r="29722" b="25000"/>
          <a:stretch>
            <a:fillRect/>
          </a:stretch>
        </p:blipFill>
        <p:spPr bwMode="auto">
          <a:xfrm>
            <a:off x="2209800" y="1828800"/>
            <a:ext cx="5334000" cy="3657600"/>
          </a:xfrm>
          <a:prstGeom prst="rect">
            <a:avLst/>
          </a:prstGeom>
          <a:noFill/>
          <a:ln w="9525">
            <a:noFill/>
            <a:miter lim="800000"/>
            <a:headEnd/>
            <a:tailEnd/>
          </a:ln>
          <a:effectLst/>
        </p:spPr>
      </p:pic>
      <p:sp>
        <p:nvSpPr>
          <p:cNvPr id="8" name="TextBox 7"/>
          <p:cNvSpPr txBox="1"/>
          <p:nvPr/>
        </p:nvSpPr>
        <p:spPr>
          <a:xfrm>
            <a:off x="304800" y="762000"/>
            <a:ext cx="8229600" cy="646331"/>
          </a:xfrm>
          <a:prstGeom prst="rect">
            <a:avLst/>
          </a:prstGeom>
          <a:noFill/>
        </p:spPr>
        <p:txBody>
          <a:bodyPr wrap="square" rtlCol="0">
            <a:spAutoFit/>
          </a:bodyPr>
          <a:lstStyle/>
          <a:p>
            <a:pPr algn="ctr"/>
            <a:r>
              <a:rPr lang="en-US" dirty="0" smtClean="0"/>
              <a:t>In this process, we will learn, how we generate list of accounts whether a customer or internal account by using different conditions i.e. Account Type, Account Numbers etc.</a:t>
            </a:r>
            <a:endParaRPr lang="en-US" dirty="0"/>
          </a:p>
        </p:txBody>
      </p:sp>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Special Cond. </a:t>
            </a:r>
            <a:r>
              <a:rPr lang="en-US" sz="3600" b="1" dirty="0" err="1" smtClean="0"/>
              <a:t>Maint</a:t>
            </a:r>
            <a:r>
              <a:rPr lang="en-US" sz="3600" b="1" dirty="0" smtClean="0"/>
              <a:t>.</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7170" name="Picture 2"/>
          <p:cNvPicPr>
            <a:picLocks noChangeAspect="1" noChangeArrowheads="1"/>
          </p:cNvPicPr>
          <p:nvPr/>
        </p:nvPicPr>
        <p:blipFill>
          <a:blip r:embed="rId3"/>
          <a:srcRect l="31625" t="31250" r="32065" b="31250"/>
          <a:stretch>
            <a:fillRect/>
          </a:stretch>
        </p:blipFill>
        <p:spPr bwMode="auto">
          <a:xfrm>
            <a:off x="2362200" y="2438400"/>
            <a:ext cx="4724400" cy="2743200"/>
          </a:xfrm>
          <a:prstGeom prst="rect">
            <a:avLst/>
          </a:prstGeom>
          <a:noFill/>
          <a:ln w="9525">
            <a:noFill/>
            <a:miter lim="800000"/>
            <a:headEnd/>
            <a:tailEnd/>
          </a:ln>
          <a:effectLst/>
        </p:spPr>
      </p:pic>
      <p:sp>
        <p:nvSpPr>
          <p:cNvPr id="8" name="TextBox 7"/>
          <p:cNvSpPr txBox="1"/>
          <p:nvPr/>
        </p:nvSpPr>
        <p:spPr>
          <a:xfrm>
            <a:off x="304800" y="762000"/>
            <a:ext cx="8229600" cy="923330"/>
          </a:xfrm>
          <a:prstGeom prst="rect">
            <a:avLst/>
          </a:prstGeom>
          <a:noFill/>
        </p:spPr>
        <p:txBody>
          <a:bodyPr wrap="square" rtlCol="0">
            <a:spAutoFit/>
          </a:bodyPr>
          <a:lstStyle/>
          <a:p>
            <a:pPr algn="ctr"/>
            <a:r>
              <a:rPr lang="en-US" dirty="0" smtClean="0"/>
              <a:t>In this process, we will learn, how we will add / remove any special condition from an account (Customer of Internal) . Special Condition is the condition that can change behavior of an account. </a:t>
            </a:r>
            <a:endParaRPr lang="en-US" dirty="0"/>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t>Int. Rate Maintenance</a:t>
            </a:r>
            <a:endParaRPr lang="en-US" sz="3600" b="1" dirty="0"/>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Customer </a:t>
            </a:r>
            <a:r>
              <a:rPr kumimoji="0" lang="en-US" sz="1600" b="0" i="0" u="none" strike="noStrike" kern="1200" cap="none" spc="0" normalizeH="0" baseline="0" noProof="0" dirty="0" smtClean="0">
                <a:ln>
                  <a:noFill/>
                </a:ln>
                <a:solidFill>
                  <a:schemeClr val="tx1"/>
                </a:solidFill>
                <a:effectLst/>
                <a:uLnTx/>
                <a:uFillTx/>
                <a:latin typeface="+mj-lt"/>
                <a:ea typeface="+mj-ea"/>
                <a:cs typeface="+mj-cs"/>
              </a:rPr>
              <a:t>Account Opening Part 1</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8194" name="Picture 2"/>
          <p:cNvPicPr>
            <a:picLocks noChangeAspect="1" noChangeArrowheads="1"/>
          </p:cNvPicPr>
          <p:nvPr/>
        </p:nvPicPr>
        <p:blipFill>
          <a:blip r:embed="rId3"/>
          <a:srcRect l="23426" t="26042" r="23865" b="27083"/>
          <a:stretch>
            <a:fillRect/>
          </a:stretch>
        </p:blipFill>
        <p:spPr bwMode="auto">
          <a:xfrm>
            <a:off x="1219200" y="1905000"/>
            <a:ext cx="6858000" cy="3429000"/>
          </a:xfrm>
          <a:prstGeom prst="rect">
            <a:avLst/>
          </a:prstGeom>
          <a:noFill/>
          <a:ln w="9525">
            <a:noFill/>
            <a:miter lim="800000"/>
            <a:headEnd/>
            <a:tailEnd/>
          </a:ln>
          <a:effectLst/>
        </p:spPr>
      </p:pic>
      <p:sp>
        <p:nvSpPr>
          <p:cNvPr id="8" name="TextBox 7"/>
          <p:cNvSpPr txBox="1"/>
          <p:nvPr/>
        </p:nvSpPr>
        <p:spPr>
          <a:xfrm>
            <a:off x="304800" y="762000"/>
            <a:ext cx="8229600" cy="646331"/>
          </a:xfrm>
          <a:prstGeom prst="rect">
            <a:avLst/>
          </a:prstGeom>
          <a:noFill/>
        </p:spPr>
        <p:txBody>
          <a:bodyPr wrap="square" rtlCol="0">
            <a:spAutoFit/>
          </a:bodyPr>
          <a:lstStyle/>
          <a:p>
            <a:pPr algn="ctr"/>
            <a:r>
              <a:rPr lang="en-US" dirty="0" smtClean="0"/>
              <a:t>In this process, we will learn, how we will change Interest Rate (Debit or Credit) of an account. Different facilities available here e.g. Value Date, Split Rate </a:t>
            </a:r>
            <a:r>
              <a:rPr lang="en-US" dirty="0" err="1" smtClean="0"/>
              <a:t>etc.c</a:t>
            </a:r>
            <a:endParaRPr lang="en-US" dirty="0"/>
          </a:p>
        </p:txBody>
      </p:sp>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577</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Customer Account Opening Part 1</vt:lpstr>
      <vt:lpstr>Slide 2</vt:lpstr>
      <vt:lpstr>Slide 3</vt:lpstr>
      <vt:lpstr>Slide 4</vt:lpstr>
      <vt:lpstr>Slide 5</vt:lpstr>
      <vt:lpstr>Slide 6</vt:lpstr>
      <vt:lpstr>Slide 7</vt:lpstr>
      <vt:lpstr>Slide 8</vt:lpstr>
      <vt:lpstr>Slide 9</vt:lpstr>
      <vt:lpstr>Slide 10</vt:lpstr>
      <vt:lpstr>Customer Account Opening Part 1</vt:lpstr>
      <vt:lpstr>Customer Account Opening Part 1</vt:lpstr>
      <vt:lpstr>Customer Account Opening Part 1</vt:lpstr>
      <vt:lpstr>Customer Account Opening Part 1</vt:lpstr>
    </vt:vector>
  </TitlesOfParts>
  <Company>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Asim</dc:creator>
  <cp:lastModifiedBy>Muhammad Asim</cp:lastModifiedBy>
  <cp:revision>17</cp:revision>
  <dcterms:created xsi:type="dcterms:W3CDTF">2012-10-08T09:40:05Z</dcterms:created>
  <dcterms:modified xsi:type="dcterms:W3CDTF">2012-11-15T09:01:47Z</dcterms:modified>
</cp:coreProperties>
</file>