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1"/>
  </p:notesMasterIdLst>
  <p:sldIdLst>
    <p:sldId id="256" r:id="rId2"/>
    <p:sldId id="269" r:id="rId3"/>
    <p:sldId id="284" r:id="rId4"/>
    <p:sldId id="285" r:id="rId5"/>
    <p:sldId id="283" r:id="rId6"/>
    <p:sldId id="286" r:id="rId7"/>
    <p:sldId id="287" r:id="rId8"/>
    <p:sldId id="288" r:id="rId9"/>
    <p:sldId id="27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40" autoAdjust="0"/>
    <p:restoredTop sz="94660"/>
  </p:normalViewPr>
  <p:slideViewPr>
    <p:cSldViewPr>
      <p:cViewPr varScale="1">
        <p:scale>
          <a:sx n="68" d="100"/>
          <a:sy n="68" d="100"/>
        </p:scale>
        <p:origin x="-5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1527D3-0F36-47A7-B7A4-0D2B71D64B52}" type="datetimeFigureOut">
              <a:rPr lang="en-US" smtClean="0"/>
              <a:pPr/>
              <a:t>28/11/2012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A9ACD-0BAA-4D9F-BCB1-1DE6EC1590F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p>
        </p:txBody>
      </p:sp>
      <p:sp>
        <p:nvSpPr>
          <p:cNvPr id="4" name="Slide Number Placeholder 3"/>
          <p:cNvSpPr>
            <a:spLocks noGrp="1"/>
          </p:cNvSpPr>
          <p:nvPr>
            <p:ph type="sldNum" sz="quarter" idx="10"/>
          </p:nvPr>
        </p:nvSpPr>
        <p:spPr/>
        <p:txBody>
          <a:bodyPr/>
          <a:lstStyle/>
          <a:p>
            <a:fld id="{046A9ACD-0BAA-4D9F-BCB1-1DE6EC1590FD}"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578CF-4624-4585-99BA-C65F56D5C8B8}" type="datetimeFigureOut">
              <a:rPr lang="en-US" smtClean="0"/>
              <a:pPr/>
              <a:t>28/11/2012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54770A-10BA-4956-9D35-43EFD25749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78CF-4624-4585-99BA-C65F56D5C8B8}" type="datetimeFigureOut">
              <a:rPr lang="en-US" smtClean="0"/>
              <a:pPr/>
              <a:t>28/11/2012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4770A-10BA-4956-9D35-43EFD25749F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de-DE" sz="1600" dirty="0" smtClean="0">
                <a:latin typeface="Arial" pitchFamily="34" charset="0"/>
                <a:cs typeface="Arial" pitchFamily="34" charset="0"/>
              </a:rPr>
              <a:t>Standing Instructions</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2590800"/>
            <a:ext cx="9144000" cy="1415772"/>
          </a:xfrm>
          <a:prstGeom prst="rect">
            <a:avLst/>
          </a:prstGeom>
          <a:noFill/>
        </p:spPr>
        <p:txBody>
          <a:bodyPr wrap="square" rtlCol="0">
            <a:spAutoFit/>
          </a:bodyPr>
          <a:lstStyle/>
          <a:p>
            <a:pPr algn="ctr"/>
            <a:r>
              <a:rPr lang="de-DE" sz="4400" b="1" dirty="0" smtClean="0">
                <a:latin typeface="Arial" pitchFamily="34" charset="0"/>
                <a:cs typeface="Arial" pitchFamily="34" charset="0"/>
              </a:rPr>
              <a:t>Standing Instructions</a:t>
            </a:r>
            <a:endParaRPr lang="en-US" sz="4400" b="1" dirty="0" smtClean="0">
              <a:latin typeface="Arial" pitchFamily="34" charset="0"/>
              <a:cs typeface="Arial" pitchFamily="34" charset="0"/>
            </a:endParaRPr>
          </a:p>
          <a:p>
            <a:pPr algn="ctr"/>
            <a:endParaRPr lang="en-US" sz="2400" b="1" dirty="0" smtClean="0">
              <a:latin typeface="Arial" pitchFamily="34" charset="0"/>
              <a:cs typeface="Arial" pitchFamily="34" charset="0"/>
            </a:endParaRPr>
          </a:p>
          <a:p>
            <a:pPr algn="ctr"/>
            <a:endParaRPr lang="en-US" b="1" dirty="0">
              <a:latin typeface="Arial"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461665"/>
          </a:xfrm>
          <a:prstGeom prst="rect">
            <a:avLst/>
          </a:prstGeom>
          <a:noFill/>
        </p:spPr>
        <p:txBody>
          <a:bodyPr wrap="square" rtlCol="0">
            <a:spAutoFit/>
          </a:bodyPr>
          <a:lstStyle/>
          <a:p>
            <a:r>
              <a:rPr lang="en-US" sz="2400" b="1" dirty="0" smtClean="0">
                <a:latin typeface="Arial" pitchFamily="34" charset="0"/>
                <a:cs typeface="Arial" pitchFamily="34" charset="0"/>
              </a:rPr>
              <a:t>Contents</a:t>
            </a:r>
            <a:endParaRPr lang="en-US" sz="2400" b="1" dirty="0">
              <a:latin typeface="Arial" pitchFamily="34" charset="0"/>
              <a:cs typeface="Arial" pitchFamily="34" charset="0"/>
            </a:endParaRPr>
          </a:p>
        </p:txBody>
      </p:sp>
      <p:sp>
        <p:nvSpPr>
          <p:cNvPr id="5" name="TextBox 4"/>
          <p:cNvSpPr txBox="1"/>
          <p:nvPr/>
        </p:nvSpPr>
        <p:spPr>
          <a:xfrm>
            <a:off x="914400" y="1219200"/>
            <a:ext cx="7162800" cy="4532779"/>
          </a:xfrm>
          <a:prstGeom prst="rect">
            <a:avLst/>
          </a:prstGeom>
          <a:noFill/>
        </p:spPr>
        <p:txBody>
          <a:bodyPr wrap="square" rtlCol="0">
            <a:spAutoFit/>
          </a:bodyPr>
          <a:lstStyle/>
          <a:p>
            <a:pPr>
              <a:lnSpc>
                <a:spcPct val="200000"/>
              </a:lnSpc>
              <a:buFont typeface="Arial" pitchFamily="34" charset="0"/>
              <a:buChar char="•"/>
            </a:pPr>
            <a:r>
              <a:rPr lang="en-US" dirty="0" smtClean="0">
                <a:latin typeface="Arial" pitchFamily="34" charset="0"/>
                <a:cs typeface="Arial" pitchFamily="34" charset="0"/>
              </a:rPr>
              <a:t> </a:t>
            </a:r>
            <a:r>
              <a:rPr lang="en-US" sz="2800" dirty="0" smtClean="0">
                <a:latin typeface="Arial" pitchFamily="34" charset="0"/>
                <a:cs typeface="Arial" pitchFamily="34" charset="0"/>
              </a:rPr>
              <a:t> </a:t>
            </a:r>
            <a:r>
              <a:rPr lang="en-US" sz="2400" dirty="0" smtClean="0">
                <a:latin typeface="Arial" pitchFamily="34" charset="0"/>
                <a:cs typeface="Arial" pitchFamily="34" charset="0"/>
              </a:rPr>
              <a:t>What is the definition of “Standing Instructions”</a:t>
            </a:r>
          </a:p>
          <a:p>
            <a:pPr>
              <a:lnSpc>
                <a:spcPct val="200000"/>
              </a:lnSpc>
              <a:buFont typeface="Arial" pitchFamily="34" charset="0"/>
              <a:buChar char="•"/>
            </a:pPr>
            <a:r>
              <a:rPr lang="en-US" sz="2400" dirty="0" smtClean="0">
                <a:latin typeface="Arial" pitchFamily="34" charset="0"/>
                <a:cs typeface="Arial" pitchFamily="34" charset="0"/>
              </a:rPr>
              <a:t> Standing Instructions Addition </a:t>
            </a:r>
          </a:p>
          <a:p>
            <a:pPr>
              <a:lnSpc>
                <a:spcPct val="200000"/>
              </a:lnSpc>
              <a:buFont typeface="Arial" pitchFamily="34" charset="0"/>
              <a:buChar char="•"/>
            </a:pPr>
            <a:r>
              <a:rPr lang="en-US" sz="2400" dirty="0" smtClean="0">
                <a:latin typeface="Arial" pitchFamily="34" charset="0"/>
                <a:cs typeface="Arial" pitchFamily="34" charset="0"/>
              </a:rPr>
              <a:t> Standing Instruction Maintenance / Inquiry </a:t>
            </a:r>
          </a:p>
          <a:p>
            <a:pPr>
              <a:lnSpc>
                <a:spcPct val="200000"/>
              </a:lnSpc>
              <a:buFont typeface="Arial" pitchFamily="34" charset="0"/>
              <a:buChar char="•"/>
            </a:pPr>
            <a:r>
              <a:rPr lang="en-US" sz="2400" dirty="0" smtClean="0">
                <a:latin typeface="Arial" pitchFamily="34" charset="0"/>
                <a:cs typeface="Arial" pitchFamily="34" charset="0"/>
              </a:rPr>
              <a:t> Standing Instructions Review </a:t>
            </a:r>
          </a:p>
          <a:p>
            <a:pPr>
              <a:lnSpc>
                <a:spcPct val="200000"/>
              </a:lnSpc>
              <a:buFont typeface="Arial" pitchFamily="34" charset="0"/>
              <a:buChar char="•"/>
            </a:pPr>
            <a:r>
              <a:rPr lang="en-US" sz="2400" dirty="0" smtClean="0">
                <a:latin typeface="Arial" pitchFamily="34" charset="0"/>
                <a:cs typeface="Arial" pitchFamily="34" charset="0"/>
              </a:rPr>
              <a:t> Standing Instruction Maintenance Report</a:t>
            </a:r>
          </a:p>
          <a:p>
            <a:pPr>
              <a:lnSpc>
                <a:spcPct val="200000"/>
              </a:lnSpc>
              <a:buFont typeface="Arial" pitchFamily="34" charset="0"/>
              <a:buChar char="•"/>
            </a:pPr>
            <a:r>
              <a:rPr lang="en-US" sz="2400" dirty="0" smtClean="0">
                <a:latin typeface="Arial" pitchFamily="34" charset="0"/>
                <a:cs typeface="Arial" pitchFamily="34" charset="0"/>
              </a:rPr>
              <a:t> Standing Instructions Outstanding Report</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419600" cy="830997"/>
          </a:xfrm>
          <a:prstGeom prst="rect">
            <a:avLst/>
          </a:prstGeom>
          <a:noFill/>
        </p:spPr>
        <p:txBody>
          <a:bodyPr wrap="square" rtlCol="0">
            <a:spAutoFit/>
          </a:bodyPr>
          <a:lstStyle/>
          <a:p>
            <a:r>
              <a:rPr lang="en-US" sz="2400" b="1" dirty="0" smtClean="0">
                <a:latin typeface="Arial" pitchFamily="34" charset="0"/>
                <a:cs typeface="Arial" pitchFamily="34" charset="0"/>
              </a:rPr>
              <a:t>What is the definition of “Standing Instructions”</a:t>
            </a:r>
            <a:endParaRPr lang="en-US" sz="2400" b="1" dirty="0">
              <a:latin typeface="Arial" pitchFamily="34" charset="0"/>
              <a:cs typeface="Arial" pitchFamily="34" charset="0"/>
            </a:endParaRPr>
          </a:p>
        </p:txBody>
      </p:sp>
      <p:sp>
        <p:nvSpPr>
          <p:cNvPr id="5" name="TextBox 4"/>
          <p:cNvSpPr txBox="1"/>
          <p:nvPr/>
        </p:nvSpPr>
        <p:spPr>
          <a:xfrm>
            <a:off x="914400" y="1219200"/>
            <a:ext cx="7162800" cy="4893647"/>
          </a:xfrm>
          <a:prstGeom prst="rect">
            <a:avLst/>
          </a:prstGeom>
          <a:noFill/>
        </p:spPr>
        <p:txBody>
          <a:bodyPr wrap="square" rtlCol="0">
            <a:spAutoFit/>
          </a:bodyPr>
          <a:lstStyle/>
          <a:p>
            <a:pPr algn="ctr">
              <a:lnSpc>
                <a:spcPct val="150000"/>
              </a:lnSpc>
            </a:pPr>
            <a:r>
              <a:rPr lang="en-US" dirty="0" smtClean="0">
                <a:latin typeface="Arial" pitchFamily="34" charset="0"/>
                <a:cs typeface="Arial" pitchFamily="34" charset="0"/>
              </a:rPr>
              <a:t> </a:t>
            </a:r>
            <a:r>
              <a:rPr lang="en-US" sz="2800" dirty="0" smtClean="0">
                <a:latin typeface="Arial" pitchFamily="34" charset="0"/>
                <a:cs typeface="Arial" pitchFamily="34" charset="0"/>
              </a:rPr>
              <a:t> </a:t>
            </a:r>
            <a:r>
              <a:rPr lang="en-US" sz="2000" dirty="0" smtClean="0">
                <a:latin typeface="Arial" pitchFamily="34" charset="0"/>
                <a:cs typeface="Arial" pitchFamily="34" charset="0"/>
              </a:rPr>
              <a:t>As name suggests, “Standing” means Permanent.  So these instructions are the permanent and one time instructions of a customer (s) wherein Financial Transactions are executed as per customer request. Before computerized banking, this activity was done by banks manually by maintaining manual registers. Now this activity can be done by system automatically as per parameters defined by user according to customer need / request. The major parts of a customer “Standing Instructions” could be Period / Frequency, Amount and Target Account etc.</a:t>
            </a: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Standing Instructions Addition </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341632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Both Accounts i.e. Internal or Customer could be used but usually banks allow this facility for Customer Accounts</a:t>
            </a:r>
          </a:p>
          <a:p>
            <a:pPr algn="ctr">
              <a:buFont typeface="Arial" pitchFamily="34" charset="0"/>
              <a:buChar char="•"/>
            </a:pPr>
            <a:r>
              <a:rPr lang="en-US" dirty="0" smtClean="0">
                <a:latin typeface="Arial" pitchFamily="34" charset="0"/>
                <a:cs typeface="Arial" pitchFamily="34" charset="0"/>
              </a:rPr>
              <a:t> No. of Instructions can create multiple instances </a:t>
            </a:r>
          </a:p>
          <a:p>
            <a:pPr algn="ctr">
              <a:buFont typeface="Arial" pitchFamily="34" charset="0"/>
              <a:buChar char="•"/>
            </a:pPr>
            <a:r>
              <a:rPr lang="en-US" dirty="0" smtClean="0">
                <a:latin typeface="Arial" pitchFamily="34" charset="0"/>
                <a:cs typeface="Arial" pitchFamily="34" charset="0"/>
              </a:rPr>
              <a:t> If Start Date is given 06/07/2012 so the automatic activity will be performed during end of the day processing</a:t>
            </a:r>
          </a:p>
          <a:p>
            <a:pPr algn="ctr">
              <a:buFont typeface="Arial" pitchFamily="34" charset="0"/>
              <a:buChar char="•"/>
            </a:pPr>
            <a:r>
              <a:rPr lang="en-US" dirty="0" smtClean="0">
                <a:latin typeface="Arial" pitchFamily="34" charset="0"/>
                <a:cs typeface="Arial" pitchFamily="34" charset="0"/>
              </a:rPr>
              <a:t> Four types of Amount Criteria are available.</a:t>
            </a:r>
          </a:p>
          <a:p>
            <a:pPr algn="ctr">
              <a:buFont typeface="Arial" pitchFamily="34" charset="0"/>
              <a:buChar char="•"/>
            </a:pPr>
            <a:r>
              <a:rPr lang="en-US" dirty="0" smtClean="0">
                <a:latin typeface="Arial" pitchFamily="34" charset="0"/>
                <a:cs typeface="Arial" pitchFamily="34" charset="0"/>
              </a:rPr>
              <a:t> Frequency tells system as when this activity has to be performed</a:t>
            </a:r>
          </a:p>
          <a:p>
            <a:pPr algn="ctr">
              <a:buFont typeface="Arial" pitchFamily="34" charset="0"/>
              <a:buChar char="•"/>
            </a:pPr>
            <a:r>
              <a:rPr lang="en-US" dirty="0" smtClean="0">
                <a:latin typeface="Arial" pitchFamily="34" charset="0"/>
                <a:cs typeface="Arial" pitchFamily="34" charset="0"/>
              </a:rPr>
              <a:t> In Centralized Environment, target Account could be online, means amount can be transferred to an account that is maintained by some other branch</a:t>
            </a:r>
          </a:p>
          <a:p>
            <a:pPr algn="ctr">
              <a:buFont typeface="Arial" pitchFamily="34" charset="0"/>
              <a:buChar char="•"/>
            </a:pPr>
            <a:r>
              <a:rPr lang="en-US" dirty="0" smtClean="0">
                <a:latin typeface="Arial" pitchFamily="34" charset="0"/>
                <a:cs typeface="Arial" pitchFamily="34" charset="0"/>
              </a:rPr>
              <a:t> Same accounts are not allowed </a:t>
            </a:r>
          </a:p>
        </p:txBody>
      </p:sp>
      <p:pic>
        <p:nvPicPr>
          <p:cNvPr id="2" name="Picture 2"/>
          <p:cNvPicPr>
            <a:picLocks noChangeAspect="1" noChangeArrowheads="1"/>
          </p:cNvPicPr>
          <p:nvPr/>
        </p:nvPicPr>
        <p:blipFill>
          <a:blip r:embed="rId3"/>
          <a:srcRect l="27526" t="22917" r="27379" b="22917"/>
          <a:stretch>
            <a:fillRect/>
          </a:stretch>
        </p:blipFill>
        <p:spPr bwMode="auto">
          <a:xfrm>
            <a:off x="685800" y="3962400"/>
            <a:ext cx="7924800" cy="28956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477000" cy="461665"/>
          </a:xfrm>
          <a:prstGeom prst="rect">
            <a:avLst/>
          </a:prstGeom>
          <a:noFill/>
        </p:spPr>
        <p:txBody>
          <a:bodyPr wrap="square" rtlCol="0">
            <a:spAutoFit/>
          </a:bodyPr>
          <a:lstStyle/>
          <a:p>
            <a:r>
              <a:rPr lang="en-US" sz="2400" b="1" dirty="0" smtClean="0">
                <a:latin typeface="Arial" pitchFamily="34" charset="0"/>
                <a:cs typeface="Arial" pitchFamily="34" charset="0"/>
              </a:rPr>
              <a:t>Standing Instruction Maint. / Inquiry </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1200329"/>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Here a Standing Instructions can be Viewed, Cancelled, Inactivated and Changed.</a:t>
            </a:r>
          </a:p>
        </p:txBody>
      </p:sp>
      <p:pic>
        <p:nvPicPr>
          <p:cNvPr id="2051" name="Picture 3"/>
          <p:cNvPicPr>
            <a:picLocks noChangeAspect="1" noChangeArrowheads="1"/>
          </p:cNvPicPr>
          <p:nvPr/>
        </p:nvPicPr>
        <p:blipFill>
          <a:blip r:embed="rId3"/>
          <a:srcRect l="27379" t="22917" r="27379" b="22917"/>
          <a:stretch>
            <a:fillRect/>
          </a:stretch>
        </p:blipFill>
        <p:spPr bwMode="auto">
          <a:xfrm>
            <a:off x="685800" y="1752600"/>
            <a:ext cx="7848600" cy="51054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4724400" cy="461665"/>
          </a:xfrm>
          <a:prstGeom prst="rect">
            <a:avLst/>
          </a:prstGeom>
          <a:noFill/>
        </p:spPr>
        <p:txBody>
          <a:bodyPr wrap="square" rtlCol="0">
            <a:spAutoFit/>
          </a:bodyPr>
          <a:lstStyle/>
          <a:p>
            <a:r>
              <a:rPr lang="en-US" sz="2400" b="1" dirty="0" smtClean="0">
                <a:latin typeface="Arial" pitchFamily="34" charset="0"/>
                <a:cs typeface="Arial" pitchFamily="34" charset="0"/>
              </a:rPr>
              <a:t>Standing Instructions Review </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92333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Here all Standing Instructions of a customer could be viewed </a:t>
            </a:r>
          </a:p>
        </p:txBody>
      </p:sp>
      <p:pic>
        <p:nvPicPr>
          <p:cNvPr id="3074" name="Picture 2"/>
          <p:cNvPicPr>
            <a:picLocks noChangeAspect="1" noChangeArrowheads="1"/>
          </p:cNvPicPr>
          <p:nvPr/>
        </p:nvPicPr>
        <p:blipFill>
          <a:blip r:embed="rId3"/>
          <a:srcRect l="29868" t="28125" r="29722" b="28125"/>
          <a:stretch>
            <a:fillRect/>
          </a:stretch>
        </p:blipFill>
        <p:spPr bwMode="auto">
          <a:xfrm>
            <a:off x="609600" y="1524000"/>
            <a:ext cx="7924800" cy="5334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Standing Instruction Maint. Report</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92333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report shows all records during a day (Added / Changed / Deleted etc.)</a:t>
            </a:r>
          </a:p>
        </p:txBody>
      </p:sp>
      <p:pic>
        <p:nvPicPr>
          <p:cNvPr id="4098" name="Picture 2"/>
          <p:cNvPicPr>
            <a:picLocks noChangeAspect="1" noChangeArrowheads="1"/>
          </p:cNvPicPr>
          <p:nvPr/>
        </p:nvPicPr>
        <p:blipFill>
          <a:blip r:embed="rId3"/>
          <a:srcRect l="749" t="12500" r="22108" b="20833"/>
          <a:stretch>
            <a:fillRect/>
          </a:stretch>
        </p:blipFill>
        <p:spPr bwMode="auto">
          <a:xfrm>
            <a:off x="762000" y="1524000"/>
            <a:ext cx="7848600" cy="5334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0" y="1"/>
            <a:ext cx="6781800" cy="461665"/>
          </a:xfrm>
          <a:prstGeom prst="rect">
            <a:avLst/>
          </a:prstGeom>
          <a:noFill/>
        </p:spPr>
        <p:txBody>
          <a:bodyPr wrap="square" rtlCol="0">
            <a:spAutoFit/>
          </a:bodyPr>
          <a:lstStyle/>
          <a:p>
            <a:r>
              <a:rPr lang="en-US" sz="2400" b="1" dirty="0" smtClean="0">
                <a:latin typeface="Arial" pitchFamily="34" charset="0"/>
                <a:cs typeface="Arial" pitchFamily="34" charset="0"/>
              </a:rPr>
              <a:t>Standing Instructions O/s Report</a:t>
            </a:r>
            <a:endParaRPr lang="en-US" sz="2400" b="1" dirty="0">
              <a:latin typeface="Arial" pitchFamily="34" charset="0"/>
              <a:cs typeface="Arial" pitchFamily="34" charset="0"/>
            </a:endParaRPr>
          </a:p>
        </p:txBody>
      </p:sp>
      <p:sp>
        <p:nvSpPr>
          <p:cNvPr id="7" name="Title 1"/>
          <p:cNvSpPr txBox="1">
            <a:spLocks/>
          </p:cNvSpPr>
          <p:nvPr/>
        </p:nvSpPr>
        <p:spPr>
          <a:xfrm>
            <a:off x="4267200" y="0"/>
            <a:ext cx="3048000" cy="381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Standing Instructions</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p:cNvSpPr txBox="1"/>
          <p:nvPr/>
        </p:nvSpPr>
        <p:spPr>
          <a:xfrm>
            <a:off x="304800" y="457200"/>
            <a:ext cx="8229600" cy="923330"/>
          </a:xfrm>
          <a:prstGeom prst="rect">
            <a:avLst/>
          </a:prstGeom>
          <a:noFill/>
        </p:spPr>
        <p:txBody>
          <a:bodyPr wrap="square" rtlCol="0">
            <a:spAutoFit/>
          </a:bodyPr>
          <a:lstStyle/>
          <a:p>
            <a:pPr algn="ctr">
              <a:lnSpc>
                <a:spcPct val="200000"/>
              </a:lnSpc>
            </a:pPr>
            <a:r>
              <a:rPr lang="en-US" b="1" u="sng" dirty="0" smtClean="0">
                <a:latin typeface="Arial" pitchFamily="34" charset="0"/>
                <a:cs typeface="Arial" pitchFamily="34" charset="0"/>
              </a:rPr>
              <a:t>How To Process / Important Points To Be Noted Before This Option</a:t>
            </a:r>
          </a:p>
          <a:p>
            <a:pPr algn="ctr">
              <a:buFont typeface="Arial" pitchFamily="34" charset="0"/>
              <a:buChar char="•"/>
            </a:pPr>
            <a:r>
              <a:rPr lang="en-US" dirty="0" smtClean="0">
                <a:latin typeface="Arial" pitchFamily="34" charset="0"/>
                <a:cs typeface="Arial" pitchFamily="34" charset="0"/>
              </a:rPr>
              <a:t> This report shows all outstanding Standing Instructions Details. </a:t>
            </a:r>
          </a:p>
        </p:txBody>
      </p:sp>
      <p:pic>
        <p:nvPicPr>
          <p:cNvPr id="5122" name="Picture 2"/>
          <p:cNvPicPr>
            <a:picLocks noChangeAspect="1" noChangeArrowheads="1"/>
          </p:cNvPicPr>
          <p:nvPr/>
        </p:nvPicPr>
        <p:blipFill>
          <a:blip r:embed="rId3"/>
          <a:srcRect l="727" t="12500" r="21523" b="54167"/>
          <a:stretch>
            <a:fillRect/>
          </a:stretch>
        </p:blipFill>
        <p:spPr bwMode="auto">
          <a:xfrm>
            <a:off x="533400" y="1524000"/>
            <a:ext cx="8153400" cy="533400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0"/>
            <a:ext cx="3048000" cy="381000"/>
          </a:xfrm>
        </p:spPr>
        <p:txBody>
          <a:bodyPr>
            <a:noAutofit/>
          </a:bodyPr>
          <a:lstStyle/>
          <a:p>
            <a:pPr algn="r"/>
            <a:r>
              <a:rPr lang="de-DE" sz="1600" dirty="0" smtClean="0">
                <a:latin typeface="Arial" pitchFamily="34" charset="0"/>
                <a:cs typeface="Arial" pitchFamily="34" charset="0"/>
              </a:rPr>
              <a:t>Standing Instructions</a:t>
            </a:r>
            <a:endParaRPr lang="en-US" sz="16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18741" t="9375" r="61347" b="82292"/>
          <a:stretch>
            <a:fillRect/>
          </a:stretch>
        </p:blipFill>
        <p:spPr bwMode="auto">
          <a:xfrm>
            <a:off x="7315200" y="0"/>
            <a:ext cx="1828800" cy="381000"/>
          </a:xfrm>
          <a:prstGeom prst="rect">
            <a:avLst/>
          </a:prstGeom>
          <a:noFill/>
          <a:ln w="9525">
            <a:noFill/>
            <a:miter lim="800000"/>
            <a:headEnd/>
            <a:tailEnd/>
          </a:ln>
          <a:effectLst/>
        </p:spPr>
      </p:pic>
      <p:sp>
        <p:nvSpPr>
          <p:cNvPr id="4" name="TextBox 3"/>
          <p:cNvSpPr txBox="1"/>
          <p:nvPr/>
        </p:nvSpPr>
        <p:spPr>
          <a:xfrm>
            <a:off x="609600" y="1981200"/>
            <a:ext cx="7848600" cy="2585323"/>
          </a:xfrm>
          <a:prstGeom prst="rect">
            <a:avLst/>
          </a:prstGeom>
          <a:noFill/>
        </p:spPr>
        <p:txBody>
          <a:bodyPr wrap="square" rtlCol="0">
            <a:spAutoFit/>
          </a:bodyPr>
          <a:lstStyle/>
          <a:p>
            <a:pPr algn="ctr">
              <a:lnSpc>
                <a:spcPct val="300000"/>
              </a:lnSpc>
              <a:buFont typeface="Arial" pitchFamily="34" charset="0"/>
              <a:buChar char="•"/>
            </a:pPr>
            <a:r>
              <a:rPr lang="en-US" b="1" dirty="0" smtClean="0">
                <a:latin typeface="Arial" pitchFamily="34" charset="0"/>
                <a:cs typeface="Arial" pitchFamily="34" charset="0"/>
              </a:rPr>
              <a:t> Hand-On Training</a:t>
            </a:r>
          </a:p>
          <a:p>
            <a:pPr algn="ctr">
              <a:lnSpc>
                <a:spcPct val="300000"/>
              </a:lnSpc>
              <a:buFont typeface="Arial" pitchFamily="34" charset="0"/>
              <a:buChar char="•"/>
            </a:pPr>
            <a:r>
              <a:rPr lang="en-US" b="1" dirty="0" smtClean="0">
                <a:latin typeface="Arial" pitchFamily="34" charset="0"/>
                <a:cs typeface="Arial" pitchFamily="34" charset="0"/>
              </a:rPr>
              <a:t> Questions &amp; Answers </a:t>
            </a:r>
          </a:p>
          <a:p>
            <a:pPr algn="ctr">
              <a:lnSpc>
                <a:spcPct val="300000"/>
              </a:lnSpc>
              <a:buFont typeface="Arial" pitchFamily="34" charset="0"/>
              <a:buChar char="•"/>
            </a:pPr>
            <a:r>
              <a:rPr lang="en-US" b="1" dirty="0" smtClean="0">
                <a:latin typeface="Arial" pitchFamily="34" charset="0"/>
                <a:cs typeface="Arial" pitchFamily="34" charset="0"/>
              </a:rPr>
              <a:t> Participants Feedback for enhancement of Training and System</a:t>
            </a:r>
            <a:endParaRPr lang="en-US" b="1" dirty="0">
              <a:latin typeface="Arial" pitchFamily="34" charset="0"/>
              <a:cs typeface="Arial" pitchFamily="34" charset="0"/>
            </a:endParaRPr>
          </a:p>
        </p:txBody>
      </p:sp>
      <p:sp>
        <p:nvSpPr>
          <p:cNvPr id="5" name="TextBox 4"/>
          <p:cNvSpPr txBox="1"/>
          <p:nvPr/>
        </p:nvSpPr>
        <p:spPr>
          <a:xfrm>
            <a:off x="838200" y="5410200"/>
            <a:ext cx="7696200" cy="461665"/>
          </a:xfrm>
          <a:prstGeom prst="rect">
            <a:avLst/>
          </a:prstGeom>
          <a:noFill/>
        </p:spPr>
        <p:txBody>
          <a:bodyPr wrap="square" rtlCol="0">
            <a:spAutoFit/>
          </a:bodyPr>
          <a:lstStyle/>
          <a:p>
            <a:pPr algn="ctr"/>
            <a:r>
              <a:rPr lang="en-US" sz="2400" dirty="0" smtClean="0">
                <a:latin typeface="Arial Black" pitchFamily="34" charset="0"/>
                <a:cs typeface="Arial" pitchFamily="34" charset="0"/>
              </a:rPr>
              <a:t>Many Thanks For Your Active Participation </a:t>
            </a:r>
            <a:endParaRPr lang="en-US" sz="2400" dirty="0">
              <a:latin typeface="Arial Black" pitchFamily="34" charset="0"/>
              <a:cs typeface="Arial" pitchFamily="34" charset="0"/>
            </a:endParaRPr>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TotalTime>
  <Words>420</Words>
  <Application>Microsoft Office PowerPoint</Application>
  <PresentationFormat>On-screen Show (4:3)</PresentationFormat>
  <Paragraphs>45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Standing Instructions</vt:lpstr>
      <vt:lpstr>Slide 2</vt:lpstr>
      <vt:lpstr>Slide 3</vt:lpstr>
      <vt:lpstr>Slide 4</vt:lpstr>
      <vt:lpstr>Slide 5</vt:lpstr>
      <vt:lpstr>Slide 6</vt:lpstr>
      <vt:lpstr>Slide 7</vt:lpstr>
      <vt:lpstr>Slide 8</vt:lpstr>
      <vt:lpstr>Standing Instructions</vt:lpstr>
    </vt:vector>
  </TitlesOfParts>
  <Company>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Asim</dc:creator>
  <cp:lastModifiedBy>Muhammad Asim</cp:lastModifiedBy>
  <cp:revision>229</cp:revision>
  <dcterms:created xsi:type="dcterms:W3CDTF">2012-10-08T09:40:05Z</dcterms:created>
  <dcterms:modified xsi:type="dcterms:W3CDTF">2012-11-28T06:02:05Z</dcterms:modified>
</cp:coreProperties>
</file>