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57"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showPr>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2" descr="FULLPAGE.jpg"/>
          <p:cNvPicPr>
            <a:picLocks noChangeAspect="1"/>
          </p:cNvPicPr>
          <p:nvPr userDrawn="1"/>
        </p:nvPicPr>
        <p:blipFill>
          <a:blip r:embed="rId2"/>
          <a:srcRect/>
          <a:stretch>
            <a:fillRect/>
          </a:stretch>
        </p:blipFill>
        <p:spPr bwMode="auto">
          <a:xfrm>
            <a:off x="3175" y="0"/>
            <a:ext cx="9140825" cy="6859588"/>
          </a:xfrm>
          <a:prstGeom prst="rect">
            <a:avLst/>
          </a:prstGeom>
          <a:noFill/>
          <a:ln w="9525">
            <a:solidFill>
              <a:schemeClr val="tx1"/>
            </a:solidFill>
            <a:miter lim="800000"/>
            <a:headEnd/>
            <a:tailEnd/>
          </a:ln>
        </p:spPr>
      </p:pic>
      <p:sp>
        <p:nvSpPr>
          <p:cNvPr id="3" name="Text Box 5"/>
          <p:cNvSpPr txBox="1">
            <a:spLocks noChangeArrowheads="1"/>
          </p:cNvSpPr>
          <p:nvPr userDrawn="1"/>
        </p:nvSpPr>
        <p:spPr bwMode="auto">
          <a:xfrm>
            <a:off x="4800600" y="47625"/>
            <a:ext cx="4259263" cy="409575"/>
          </a:xfrm>
          <a:prstGeom prst="rect">
            <a:avLst/>
          </a:prstGeom>
          <a:noFill/>
          <a:ln w="9525">
            <a:noFill/>
            <a:miter lim="800000"/>
            <a:headEnd/>
            <a:tailEnd/>
          </a:ln>
        </p:spPr>
        <p:txBody>
          <a:bodyPr/>
          <a:lstStyle/>
          <a:p>
            <a:pPr algn="r" defTabSz="887413">
              <a:spcBef>
                <a:spcPts val="300"/>
              </a:spcBef>
              <a:defRPr/>
            </a:pPr>
            <a:r>
              <a:rPr lang="en-US" b="1" dirty="0">
                <a:solidFill>
                  <a:srgbClr val="FFC000"/>
                </a:solidFill>
                <a:latin typeface="+mn-lt"/>
                <a:cs typeface="Arial" pitchFamily="34" charset="0"/>
              </a:rPr>
              <a:t>Empowering The Financial Solution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2" descr="pibas-LOGO"/>
          <p:cNvPicPr>
            <a:picLocks noChangeAspect="1" noChangeArrowheads="1"/>
          </p:cNvPicPr>
          <p:nvPr userDrawn="1"/>
        </p:nvPicPr>
        <p:blipFill>
          <a:blip r:embed="rId2"/>
          <a:srcRect/>
          <a:stretch>
            <a:fillRect/>
          </a:stretch>
        </p:blipFill>
        <p:spPr bwMode="auto">
          <a:xfrm>
            <a:off x="30163" y="6337300"/>
            <a:ext cx="1265237" cy="4984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A578CF-4624-4585-99BA-C65F56D5C8B8}" type="datetimeFigureOut">
              <a:rPr lang="en-US" smtClean="0"/>
              <a:pPr/>
              <a:t>16/11/2012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454770A-10BA-4956-9D35-43EFD25749F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6" descr="Picture25.jpg"/>
          <p:cNvPicPr>
            <a:picLocks noChangeAspect="1"/>
          </p:cNvPicPr>
          <p:nvPr/>
        </p:nvPicPr>
        <p:blipFill>
          <a:blip r:embed="rId5"/>
          <a:srcRect/>
          <a:stretch>
            <a:fillRect/>
          </a:stretch>
        </p:blipFill>
        <p:spPr bwMode="auto">
          <a:xfrm>
            <a:off x="0" y="9525"/>
            <a:ext cx="9144000" cy="6838950"/>
          </a:xfrm>
          <a:prstGeom prst="rect">
            <a:avLst/>
          </a:prstGeom>
          <a:noFill/>
          <a:ln w="9525">
            <a:noFill/>
            <a:miter lim="800000"/>
            <a:headEnd/>
            <a:tailEnd/>
          </a:ln>
        </p:spPr>
      </p:pic>
      <p:pic>
        <p:nvPicPr>
          <p:cNvPr id="1027" name="Picture 2" descr="pibas-LOGO"/>
          <p:cNvPicPr>
            <a:picLocks noChangeAspect="1" noChangeArrowheads="1"/>
          </p:cNvPicPr>
          <p:nvPr/>
        </p:nvPicPr>
        <p:blipFill>
          <a:blip r:embed="rId6"/>
          <a:srcRect/>
          <a:stretch>
            <a:fillRect/>
          </a:stretch>
        </p:blipFill>
        <p:spPr bwMode="auto">
          <a:xfrm>
            <a:off x="30163" y="6337300"/>
            <a:ext cx="1265237" cy="498475"/>
          </a:xfrm>
          <a:prstGeom prst="rect">
            <a:avLst/>
          </a:prstGeom>
          <a:noFill/>
          <a:ln w="9525">
            <a:noFill/>
            <a:miter lim="800000"/>
            <a:headEnd/>
            <a:tailEnd/>
          </a:ln>
        </p:spPr>
      </p:pic>
      <p:pic>
        <p:nvPicPr>
          <p:cNvPr id="1028" name="Picture 3" descr="world.bmp"/>
          <p:cNvPicPr>
            <a:picLocks noChangeAspect="1"/>
          </p:cNvPicPr>
          <p:nvPr/>
        </p:nvPicPr>
        <p:blipFill>
          <a:blip r:embed="rId7"/>
          <a:srcRect/>
          <a:stretch>
            <a:fillRect/>
          </a:stretch>
        </p:blipFill>
        <p:spPr bwMode="auto">
          <a:xfrm>
            <a:off x="8372475" y="6161088"/>
            <a:ext cx="771525"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b="-5000"/>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4343400" y="5334000"/>
            <a:ext cx="4495800" cy="1295400"/>
          </a:xfrm>
          <a:prstGeom prst="rect">
            <a:avLst/>
          </a:prstGeom>
          <a:noFill/>
        </p:spPr>
        <p:txBody>
          <a:bodyPr/>
          <a:lstStyle/>
          <a:p>
            <a:pPr marL="342900" indent="-342900">
              <a:spcBef>
                <a:spcPct val="20000"/>
              </a:spcBef>
              <a:defRPr/>
            </a:pPr>
            <a:r>
              <a:rPr lang="en-US" sz="2500" b="1" dirty="0">
                <a:solidFill>
                  <a:schemeClr val="tx1">
                    <a:lumMod val="65000"/>
                    <a:lumOff val="35000"/>
                  </a:schemeClr>
                </a:solidFill>
                <a:latin typeface="+mn-lt"/>
              </a:rPr>
              <a:t>     Presented By</a:t>
            </a:r>
            <a:br>
              <a:rPr lang="en-US" sz="2500" b="1" dirty="0">
                <a:solidFill>
                  <a:schemeClr val="tx1">
                    <a:lumMod val="65000"/>
                    <a:lumOff val="35000"/>
                  </a:schemeClr>
                </a:solidFill>
                <a:latin typeface="+mn-lt"/>
              </a:rPr>
            </a:br>
            <a:r>
              <a:rPr lang="en-US" sz="2500" b="1" dirty="0" smtClean="0">
                <a:solidFill>
                  <a:schemeClr val="tx1">
                    <a:lumMod val="65000"/>
                    <a:lumOff val="35000"/>
                  </a:schemeClr>
                </a:solidFill>
                <a:latin typeface="+mn-lt"/>
              </a:rPr>
              <a:t>Muhammad Asim</a:t>
            </a:r>
            <a:r>
              <a:rPr lang="en-US" dirty="0"/>
              <a:t/>
            </a:r>
            <a:br>
              <a:rPr lang="en-US" dirty="0"/>
            </a:br>
            <a:r>
              <a:rPr lang="en-US" b="1" dirty="0" smtClean="0"/>
              <a:t>Senior Support Analyst</a:t>
            </a:r>
            <a:endParaRPr lang="en-US" sz="1600" b="1" dirty="0">
              <a:solidFill>
                <a:schemeClr val="tx1">
                  <a:lumMod val="65000"/>
                  <a:lumOff val="35000"/>
                </a:schemeClr>
              </a:solidFill>
              <a:latin typeface="+mn-lt"/>
            </a:endParaRPr>
          </a:p>
        </p:txBody>
      </p:sp>
      <p:sp>
        <p:nvSpPr>
          <p:cNvPr id="4099" name="Text Box 5"/>
          <p:cNvSpPr txBox="1">
            <a:spLocks noChangeArrowheads="1"/>
          </p:cNvSpPr>
          <p:nvPr/>
        </p:nvSpPr>
        <p:spPr bwMode="auto">
          <a:xfrm>
            <a:off x="1066800" y="1066800"/>
            <a:ext cx="8153400" cy="990600"/>
          </a:xfrm>
          <a:prstGeom prst="rect">
            <a:avLst/>
          </a:prstGeom>
          <a:noFill/>
          <a:ln w="9525">
            <a:noFill/>
            <a:miter lim="800000"/>
            <a:headEnd/>
            <a:tailEnd/>
          </a:ln>
        </p:spPr>
        <p:txBody>
          <a:bodyPr/>
          <a:lstStyle/>
          <a:p>
            <a:pPr algn="ctr" defTabSz="887413">
              <a:spcBef>
                <a:spcPts val="300"/>
              </a:spcBef>
            </a:pPr>
            <a:r>
              <a:rPr lang="en-US" sz="2800" b="1" dirty="0" smtClean="0">
                <a:solidFill>
                  <a:srgbClr val="FFC000"/>
                </a:solidFill>
              </a:rPr>
              <a:t>Product Knowledge Training Session PIBAS Products </a:t>
            </a:r>
            <a:r>
              <a:rPr lang="en-US" sz="2800" b="1" dirty="0" smtClean="0">
                <a:solidFill>
                  <a:srgbClr val="FFC000"/>
                </a:solidFill>
              </a:rPr>
              <a:t>– </a:t>
            </a:r>
            <a:r>
              <a:rPr lang="en-US" sz="2800" b="1" dirty="0" smtClean="0">
                <a:solidFill>
                  <a:srgbClr val="FFC000"/>
                </a:solidFill>
              </a:rPr>
              <a:t>Inquiry </a:t>
            </a:r>
            <a:r>
              <a:rPr lang="en-US" sz="2800" b="1" dirty="0" smtClean="0">
                <a:solidFill>
                  <a:srgbClr val="FFC000"/>
                </a:solidFill>
              </a:rPr>
              <a:t>Options</a:t>
            </a:r>
            <a:endParaRPr lang="en-US" sz="2800" b="1" dirty="0">
              <a:solidFill>
                <a:srgbClr val="FFC000"/>
              </a:solidFill>
              <a:latin typeface="Trebuchet MS" pitchFamily="34"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Inquiries</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3" name="TextBox 2"/>
          <p:cNvSpPr txBox="1"/>
          <p:nvPr/>
        </p:nvSpPr>
        <p:spPr>
          <a:xfrm>
            <a:off x="1524000" y="3276600"/>
            <a:ext cx="6096000" cy="400110"/>
          </a:xfrm>
          <a:prstGeom prst="rect">
            <a:avLst/>
          </a:prstGeom>
          <a:noFill/>
        </p:spPr>
        <p:txBody>
          <a:bodyPr wrap="square" rtlCol="0">
            <a:spAutoFit/>
          </a:bodyPr>
          <a:lstStyle/>
          <a:p>
            <a:pPr algn="ctr"/>
            <a:r>
              <a:rPr lang="en-US" sz="2000" b="1" dirty="0" smtClean="0"/>
              <a:t>Many thanks for your active participation</a:t>
            </a:r>
            <a:endParaRPr lang="en-US" sz="2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4419600" cy="646331"/>
          </a:xfrm>
          <a:prstGeom prst="rect">
            <a:avLst/>
          </a:prstGeom>
          <a:noFill/>
        </p:spPr>
        <p:txBody>
          <a:bodyPr wrap="square" rtlCol="0">
            <a:spAutoFit/>
          </a:bodyPr>
          <a:lstStyle/>
          <a:p>
            <a:r>
              <a:rPr lang="en-US" sz="3600" b="1" dirty="0" smtClean="0">
                <a:solidFill>
                  <a:srgbClr val="FFC000"/>
                </a:solidFill>
              </a:rPr>
              <a:t>Contents</a:t>
            </a:r>
            <a:endParaRPr lang="en-US" sz="3600" b="1" dirty="0">
              <a:solidFill>
                <a:srgbClr val="FFC000"/>
              </a:solidFill>
            </a:endParaRPr>
          </a:p>
        </p:txBody>
      </p:sp>
      <p:sp>
        <p:nvSpPr>
          <p:cNvPr id="5" name="TextBox 4"/>
          <p:cNvSpPr txBox="1"/>
          <p:nvPr/>
        </p:nvSpPr>
        <p:spPr>
          <a:xfrm>
            <a:off x="914400" y="1447800"/>
            <a:ext cx="4343400" cy="3970318"/>
          </a:xfrm>
          <a:prstGeom prst="rect">
            <a:avLst/>
          </a:prstGeom>
          <a:noFill/>
        </p:spPr>
        <p:txBody>
          <a:bodyPr wrap="square" rtlCol="0">
            <a:spAutoFit/>
          </a:bodyPr>
          <a:lstStyle/>
          <a:p>
            <a:pPr>
              <a:lnSpc>
                <a:spcPct val="200000"/>
              </a:lnSpc>
              <a:buFont typeface="Arial" pitchFamily="34" charset="0"/>
              <a:buChar char="•"/>
            </a:pPr>
            <a:r>
              <a:rPr lang="en-US" dirty="0" smtClean="0"/>
              <a:t> Account Inquiry</a:t>
            </a:r>
          </a:p>
          <a:p>
            <a:pPr>
              <a:lnSpc>
                <a:spcPct val="200000"/>
              </a:lnSpc>
              <a:buFont typeface="Arial" pitchFamily="34" charset="0"/>
              <a:buChar char="•"/>
            </a:pPr>
            <a:r>
              <a:rPr lang="en-US" dirty="0" smtClean="0"/>
              <a:t> Balance Inquiry </a:t>
            </a:r>
          </a:p>
          <a:p>
            <a:pPr>
              <a:lnSpc>
                <a:spcPct val="200000"/>
              </a:lnSpc>
              <a:buFont typeface="Arial" pitchFamily="34" charset="0"/>
              <a:buChar char="•"/>
            </a:pPr>
            <a:r>
              <a:rPr lang="en-US" dirty="0" smtClean="0"/>
              <a:t> Customer Summary</a:t>
            </a:r>
          </a:p>
          <a:p>
            <a:pPr>
              <a:lnSpc>
                <a:spcPct val="200000"/>
              </a:lnSpc>
              <a:buFont typeface="Arial" pitchFamily="34" charset="0"/>
              <a:buChar char="•"/>
            </a:pPr>
            <a:r>
              <a:rPr lang="en-US" dirty="0" smtClean="0"/>
              <a:t> Temporary Statement</a:t>
            </a:r>
          </a:p>
          <a:p>
            <a:pPr>
              <a:lnSpc>
                <a:spcPct val="200000"/>
              </a:lnSpc>
              <a:buFont typeface="Arial" pitchFamily="34" charset="0"/>
              <a:buChar char="•"/>
            </a:pPr>
            <a:r>
              <a:rPr lang="en-US" dirty="0" smtClean="0"/>
              <a:t>Statement of Account</a:t>
            </a:r>
          </a:p>
          <a:p>
            <a:pPr>
              <a:lnSpc>
                <a:spcPct val="200000"/>
              </a:lnSpc>
              <a:buFont typeface="Arial" pitchFamily="34" charset="0"/>
              <a:buChar char="•"/>
            </a:pPr>
            <a:r>
              <a:rPr lang="en-US" dirty="0" smtClean="0"/>
              <a:t> Account Inquiry (All Branches)</a:t>
            </a:r>
          </a:p>
          <a:p>
            <a:pPr>
              <a:lnSpc>
                <a:spcPct val="200000"/>
              </a:lnSpc>
              <a:buFont typeface="Arial" pitchFamily="34" charset="0"/>
              <a:buChar char="•"/>
            </a:pPr>
            <a:r>
              <a:rPr lang="en-US" dirty="0" smtClean="0"/>
              <a:t>Account Interest Report</a:t>
            </a: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Inquiries</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4724400" cy="646331"/>
          </a:xfrm>
          <a:prstGeom prst="rect">
            <a:avLst/>
          </a:prstGeom>
          <a:noFill/>
        </p:spPr>
        <p:txBody>
          <a:bodyPr wrap="square" rtlCol="0">
            <a:spAutoFit/>
          </a:bodyPr>
          <a:lstStyle/>
          <a:p>
            <a:r>
              <a:rPr lang="en-US" sz="3600" b="1" dirty="0" smtClean="0">
                <a:solidFill>
                  <a:srgbClr val="FFC000"/>
                </a:solidFill>
              </a:rPr>
              <a:t>Account Inquiry </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Inquiries</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143000"/>
            <a:ext cx="8229600" cy="2308324"/>
          </a:xfrm>
          <a:prstGeom prst="rect">
            <a:avLst/>
          </a:prstGeom>
          <a:noFill/>
        </p:spPr>
        <p:txBody>
          <a:bodyPr wrap="square" rtlCol="0">
            <a:spAutoFit/>
          </a:bodyPr>
          <a:lstStyle/>
          <a:p>
            <a:pPr algn="ctr"/>
            <a:r>
              <a:rPr lang="en-US" b="1" u="sng" dirty="0" smtClean="0"/>
              <a:t>Important Points</a:t>
            </a:r>
          </a:p>
          <a:p>
            <a:pPr algn="ctr">
              <a:buFont typeface="Arial" pitchFamily="34" charset="0"/>
              <a:buChar char="•"/>
            </a:pPr>
            <a:r>
              <a:rPr lang="en-US" dirty="0" smtClean="0"/>
              <a:t> We will just input basic number, all related suffixes will be appeared in drop down list.</a:t>
            </a:r>
          </a:p>
          <a:p>
            <a:pPr algn="ctr">
              <a:buFont typeface="Arial" pitchFamily="34" charset="0"/>
              <a:buChar char="•"/>
            </a:pPr>
            <a:r>
              <a:rPr lang="en-US" dirty="0" smtClean="0"/>
              <a:t> View Account Signature is also available in this screen</a:t>
            </a:r>
          </a:p>
          <a:p>
            <a:pPr algn="ctr">
              <a:buFont typeface="Arial" pitchFamily="34" charset="0"/>
              <a:buChar char="•"/>
            </a:pPr>
            <a:r>
              <a:rPr lang="en-US" dirty="0" smtClean="0"/>
              <a:t> Here so many important information could be viewed, i.e. Applicable Charges, Turnover Statistics, Interest / Profit Frequency, Statement Frequency, Limit Amount, Limit Expiry, Account Referred By, Related GL, Account Type, Customer Type, Special Conditions, Permanent and Postal Addresses etc.</a:t>
            </a:r>
          </a:p>
        </p:txBody>
      </p:sp>
      <p:pic>
        <p:nvPicPr>
          <p:cNvPr id="3" name="Picture 2"/>
          <p:cNvPicPr>
            <a:picLocks noChangeAspect="1" noChangeArrowheads="1"/>
          </p:cNvPicPr>
          <p:nvPr/>
        </p:nvPicPr>
        <p:blipFill>
          <a:blip r:embed="rId2"/>
          <a:srcRect l="18741" t="8333" r="19180" b="8333"/>
          <a:stretch>
            <a:fillRect/>
          </a:stretch>
        </p:blipFill>
        <p:spPr bwMode="auto">
          <a:xfrm>
            <a:off x="1447800" y="3505200"/>
            <a:ext cx="6934200" cy="33528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4724400" cy="646331"/>
          </a:xfrm>
          <a:prstGeom prst="rect">
            <a:avLst/>
          </a:prstGeom>
          <a:noFill/>
        </p:spPr>
        <p:txBody>
          <a:bodyPr wrap="square" rtlCol="0">
            <a:spAutoFit/>
          </a:bodyPr>
          <a:lstStyle/>
          <a:p>
            <a:r>
              <a:rPr lang="en-US" sz="3600" b="1" dirty="0" smtClean="0">
                <a:solidFill>
                  <a:srgbClr val="FFC000"/>
                </a:solidFill>
              </a:rPr>
              <a:t>Balance Inquiry </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Inquiries</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143000"/>
            <a:ext cx="8229600" cy="2308324"/>
          </a:xfrm>
          <a:prstGeom prst="rect">
            <a:avLst/>
          </a:prstGeom>
          <a:noFill/>
        </p:spPr>
        <p:txBody>
          <a:bodyPr wrap="square" rtlCol="0">
            <a:spAutoFit/>
          </a:bodyPr>
          <a:lstStyle/>
          <a:p>
            <a:pPr algn="ctr"/>
            <a:r>
              <a:rPr lang="en-US" b="1" u="sng" dirty="0" smtClean="0"/>
              <a:t>Important Points</a:t>
            </a:r>
          </a:p>
          <a:p>
            <a:pPr algn="ctr">
              <a:buFont typeface="Arial" pitchFamily="34" charset="0"/>
              <a:buChar char="•"/>
            </a:pPr>
            <a:r>
              <a:rPr lang="en-US" dirty="0" smtClean="0"/>
              <a:t> We will just input basic number, all related suffixes will be appeared in drop down list.</a:t>
            </a:r>
          </a:p>
          <a:p>
            <a:pPr algn="ctr">
              <a:buFont typeface="Arial" pitchFamily="34" charset="0"/>
              <a:buChar char="•"/>
            </a:pPr>
            <a:r>
              <a:rPr lang="en-US" dirty="0" smtClean="0"/>
              <a:t> Here different type of information related to Balance Inquiry could be viewed i.e. Opening Balance, Shadow Credit / Shadow Debit, Un-Supervised Transactions (Dr &amp; Cr), OD Limit, Available Balance (in actual currency), Base Equivalent, Clearing Effect, Date of Account Opening, Date of Dormancy (if any) etc. </a:t>
            </a:r>
          </a:p>
        </p:txBody>
      </p:sp>
      <p:pic>
        <p:nvPicPr>
          <p:cNvPr id="2050" name="Picture 2"/>
          <p:cNvPicPr>
            <a:picLocks noChangeAspect="1" noChangeArrowheads="1"/>
          </p:cNvPicPr>
          <p:nvPr/>
        </p:nvPicPr>
        <p:blipFill>
          <a:blip r:embed="rId2"/>
          <a:srcRect l="21669" t="17708" r="21523" b="18750"/>
          <a:stretch>
            <a:fillRect/>
          </a:stretch>
        </p:blipFill>
        <p:spPr bwMode="auto">
          <a:xfrm>
            <a:off x="1447800" y="3657600"/>
            <a:ext cx="6858000" cy="32004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4724400" cy="646331"/>
          </a:xfrm>
          <a:prstGeom prst="rect">
            <a:avLst/>
          </a:prstGeom>
          <a:noFill/>
        </p:spPr>
        <p:txBody>
          <a:bodyPr wrap="square" rtlCol="0">
            <a:spAutoFit/>
          </a:bodyPr>
          <a:lstStyle/>
          <a:p>
            <a:r>
              <a:rPr lang="en-US" sz="3600" b="1" dirty="0" smtClean="0">
                <a:solidFill>
                  <a:srgbClr val="FFC000"/>
                </a:solidFill>
              </a:rPr>
              <a:t>Customer Summary </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Inquiries</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143000"/>
            <a:ext cx="8229600" cy="1754326"/>
          </a:xfrm>
          <a:prstGeom prst="rect">
            <a:avLst/>
          </a:prstGeom>
          <a:noFill/>
        </p:spPr>
        <p:txBody>
          <a:bodyPr wrap="square" rtlCol="0">
            <a:spAutoFit/>
          </a:bodyPr>
          <a:lstStyle/>
          <a:p>
            <a:pPr algn="ctr"/>
            <a:r>
              <a:rPr lang="en-US" b="1" u="sng" dirty="0" smtClean="0"/>
              <a:t>Important Points</a:t>
            </a:r>
          </a:p>
          <a:p>
            <a:pPr algn="ctr">
              <a:buFont typeface="Arial" pitchFamily="34" charset="0"/>
              <a:buChar char="•"/>
            </a:pPr>
            <a:r>
              <a:rPr lang="en-US" dirty="0" smtClean="0"/>
              <a:t> We will have to input here BR Number not the Account Number</a:t>
            </a:r>
          </a:p>
          <a:p>
            <a:pPr algn="ctr">
              <a:buFont typeface="Arial" pitchFamily="34" charset="0"/>
              <a:buChar char="•"/>
            </a:pPr>
            <a:r>
              <a:rPr lang="en-US" dirty="0" smtClean="0"/>
              <a:t> All accounts in this BR Number will be appeared with summarized information i.e. Type of Account, Branch Code, Basic Number, Suffix, Currency, Customer Type, Analysis Code, Available Balance, Local Equivalent, OD Limit, Reserved / Blocked / Lien Amount etc.</a:t>
            </a:r>
          </a:p>
        </p:txBody>
      </p:sp>
      <p:pic>
        <p:nvPicPr>
          <p:cNvPr id="3074" name="Picture 2"/>
          <p:cNvPicPr>
            <a:picLocks noChangeAspect="1" noChangeArrowheads="1"/>
          </p:cNvPicPr>
          <p:nvPr/>
        </p:nvPicPr>
        <p:blipFill>
          <a:blip r:embed="rId2"/>
          <a:srcRect l="19327" t="12500" r="19180" b="12500"/>
          <a:stretch>
            <a:fillRect/>
          </a:stretch>
        </p:blipFill>
        <p:spPr bwMode="auto">
          <a:xfrm>
            <a:off x="1371600" y="3124200"/>
            <a:ext cx="6934200" cy="37338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5867400" cy="646331"/>
          </a:xfrm>
          <a:prstGeom prst="rect">
            <a:avLst/>
          </a:prstGeom>
          <a:noFill/>
        </p:spPr>
        <p:txBody>
          <a:bodyPr wrap="square" rtlCol="0">
            <a:spAutoFit/>
          </a:bodyPr>
          <a:lstStyle/>
          <a:p>
            <a:r>
              <a:rPr lang="en-US" sz="3600" b="1" dirty="0" smtClean="0">
                <a:solidFill>
                  <a:srgbClr val="FFC000"/>
                </a:solidFill>
              </a:rPr>
              <a:t>Temporary Statement </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Inquiries</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066800"/>
            <a:ext cx="8229600" cy="1477328"/>
          </a:xfrm>
          <a:prstGeom prst="rect">
            <a:avLst/>
          </a:prstGeom>
          <a:noFill/>
        </p:spPr>
        <p:txBody>
          <a:bodyPr wrap="square" rtlCol="0">
            <a:spAutoFit/>
          </a:bodyPr>
          <a:lstStyle/>
          <a:p>
            <a:pPr algn="ctr"/>
            <a:r>
              <a:rPr lang="en-US" b="1" u="sng" dirty="0" smtClean="0"/>
              <a:t>Important Points</a:t>
            </a:r>
          </a:p>
          <a:p>
            <a:pPr algn="ctr">
              <a:buFont typeface="Arial" pitchFamily="34" charset="0"/>
              <a:buChar char="•"/>
            </a:pPr>
            <a:r>
              <a:rPr lang="en-US" dirty="0" smtClean="0"/>
              <a:t> Here we can generate / view / print statement of account of Customer or GL, or Account Type Range wise or Account Number Range wise.</a:t>
            </a:r>
          </a:p>
          <a:p>
            <a:pPr algn="ctr">
              <a:buFont typeface="Arial" pitchFamily="34" charset="0"/>
              <a:buChar char="•"/>
            </a:pPr>
            <a:r>
              <a:rPr lang="en-US" dirty="0" smtClean="0"/>
              <a:t> Here two types of layout are available New and Old, if we want statement on old format so we will have to click on Generate Old Report. </a:t>
            </a:r>
          </a:p>
        </p:txBody>
      </p:sp>
      <p:pic>
        <p:nvPicPr>
          <p:cNvPr id="4098" name="Picture 2"/>
          <p:cNvPicPr>
            <a:picLocks noChangeAspect="1" noChangeArrowheads="1"/>
          </p:cNvPicPr>
          <p:nvPr/>
        </p:nvPicPr>
        <p:blipFill>
          <a:blip r:embed="rId2"/>
          <a:srcRect l="24597" t="18750" r="25037" b="18750"/>
          <a:stretch>
            <a:fillRect/>
          </a:stretch>
        </p:blipFill>
        <p:spPr bwMode="auto">
          <a:xfrm>
            <a:off x="1447800" y="2743200"/>
            <a:ext cx="6934200" cy="41148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5486400" cy="646331"/>
          </a:xfrm>
          <a:prstGeom prst="rect">
            <a:avLst/>
          </a:prstGeom>
          <a:noFill/>
        </p:spPr>
        <p:txBody>
          <a:bodyPr wrap="square" rtlCol="0">
            <a:spAutoFit/>
          </a:bodyPr>
          <a:lstStyle/>
          <a:p>
            <a:r>
              <a:rPr lang="en-US" sz="3600" b="1" dirty="0" smtClean="0">
                <a:solidFill>
                  <a:srgbClr val="FFC000"/>
                </a:solidFill>
              </a:rPr>
              <a:t>Statement of Account </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Inquiries</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066800"/>
            <a:ext cx="8229600" cy="2585323"/>
          </a:xfrm>
          <a:prstGeom prst="rect">
            <a:avLst/>
          </a:prstGeom>
          <a:noFill/>
        </p:spPr>
        <p:txBody>
          <a:bodyPr wrap="square" rtlCol="0">
            <a:spAutoFit/>
          </a:bodyPr>
          <a:lstStyle/>
          <a:p>
            <a:pPr algn="ctr"/>
            <a:r>
              <a:rPr lang="en-US" b="1" u="sng" dirty="0" smtClean="0"/>
              <a:t>Important Points</a:t>
            </a:r>
          </a:p>
          <a:p>
            <a:pPr algn="ctr">
              <a:buFont typeface="Arial" pitchFamily="34" charset="0"/>
              <a:buChar char="•"/>
            </a:pPr>
            <a:r>
              <a:rPr lang="en-US" dirty="0" smtClean="0"/>
              <a:t>  Here we can generate / view / print statement of account of Customer or GL, or Account Type Range wise or Account Number Range wise.</a:t>
            </a:r>
          </a:p>
          <a:p>
            <a:pPr algn="ctr">
              <a:buFont typeface="Arial" pitchFamily="34" charset="0"/>
              <a:buChar char="•"/>
            </a:pPr>
            <a:r>
              <a:rPr lang="en-US" dirty="0" smtClean="0"/>
              <a:t> Here we can also print Interest Rate Change and Applied Charges on statement of account. </a:t>
            </a:r>
          </a:p>
          <a:p>
            <a:pPr algn="ctr">
              <a:buFont typeface="Arial" pitchFamily="34" charset="0"/>
              <a:buChar char="•"/>
            </a:pPr>
            <a:r>
              <a:rPr lang="en-US" dirty="0" smtClean="0"/>
              <a:t> Here Lower Balance and Upper Balance facility is also available. </a:t>
            </a:r>
          </a:p>
          <a:p>
            <a:pPr algn="ctr">
              <a:buFont typeface="Arial" pitchFamily="34" charset="0"/>
              <a:buChar char="•"/>
            </a:pPr>
            <a:r>
              <a:rPr lang="en-US" dirty="0" smtClean="0"/>
              <a:t> Here we can also ignore all dormant accounts while generating statement of account </a:t>
            </a:r>
          </a:p>
          <a:p>
            <a:pPr algn="ctr">
              <a:buFont typeface="Arial" pitchFamily="34" charset="0"/>
              <a:buChar char="•"/>
            </a:pPr>
            <a:endParaRPr lang="en-US" dirty="0" smtClean="0"/>
          </a:p>
        </p:txBody>
      </p:sp>
      <p:pic>
        <p:nvPicPr>
          <p:cNvPr id="5122" name="Picture 2"/>
          <p:cNvPicPr>
            <a:picLocks noChangeAspect="1" noChangeArrowheads="1"/>
          </p:cNvPicPr>
          <p:nvPr/>
        </p:nvPicPr>
        <p:blipFill>
          <a:blip r:embed="rId2"/>
          <a:srcRect l="29868" t="17708" r="29722" b="16667"/>
          <a:stretch>
            <a:fillRect/>
          </a:stretch>
        </p:blipFill>
        <p:spPr bwMode="auto">
          <a:xfrm>
            <a:off x="1447800" y="3352800"/>
            <a:ext cx="6838071" cy="35052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5334000" cy="646331"/>
          </a:xfrm>
          <a:prstGeom prst="rect">
            <a:avLst/>
          </a:prstGeom>
          <a:noFill/>
        </p:spPr>
        <p:txBody>
          <a:bodyPr wrap="square" rtlCol="0">
            <a:spAutoFit/>
          </a:bodyPr>
          <a:lstStyle/>
          <a:p>
            <a:r>
              <a:rPr lang="en-US" sz="3600" b="1" dirty="0" smtClean="0">
                <a:solidFill>
                  <a:srgbClr val="FFC000"/>
                </a:solidFill>
              </a:rPr>
              <a:t>A/c Inquiry (All Branch)</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Inquiries</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066800"/>
            <a:ext cx="8229600" cy="923330"/>
          </a:xfrm>
          <a:prstGeom prst="rect">
            <a:avLst/>
          </a:prstGeom>
          <a:noFill/>
        </p:spPr>
        <p:txBody>
          <a:bodyPr wrap="square" rtlCol="0">
            <a:spAutoFit/>
          </a:bodyPr>
          <a:lstStyle/>
          <a:p>
            <a:pPr algn="ctr"/>
            <a:r>
              <a:rPr lang="en-US" b="1" u="sng" dirty="0" smtClean="0"/>
              <a:t>Important Points</a:t>
            </a:r>
          </a:p>
          <a:p>
            <a:pPr algn="ctr">
              <a:buFont typeface="Arial" pitchFamily="34" charset="0"/>
              <a:buChar char="•"/>
            </a:pPr>
            <a:r>
              <a:rPr lang="en-US" dirty="0" smtClean="0"/>
              <a:t>  Same screen / option as Account Inquiry Option, except Unit / Branch Code input that will provide facility of viewing any account with any branch. </a:t>
            </a:r>
          </a:p>
        </p:txBody>
      </p:sp>
      <p:pic>
        <p:nvPicPr>
          <p:cNvPr id="6146" name="Picture 2"/>
          <p:cNvPicPr>
            <a:picLocks noChangeAspect="1" noChangeArrowheads="1"/>
          </p:cNvPicPr>
          <p:nvPr/>
        </p:nvPicPr>
        <p:blipFill>
          <a:blip r:embed="rId2"/>
          <a:srcRect l="18741" t="8333" r="19180" b="8333"/>
          <a:stretch>
            <a:fillRect/>
          </a:stretch>
        </p:blipFill>
        <p:spPr bwMode="auto">
          <a:xfrm>
            <a:off x="1447800" y="2362200"/>
            <a:ext cx="6781800" cy="44958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5638800" cy="646331"/>
          </a:xfrm>
          <a:prstGeom prst="rect">
            <a:avLst/>
          </a:prstGeom>
          <a:noFill/>
        </p:spPr>
        <p:txBody>
          <a:bodyPr wrap="square" rtlCol="0">
            <a:spAutoFit/>
          </a:bodyPr>
          <a:lstStyle/>
          <a:p>
            <a:r>
              <a:rPr lang="en-US" sz="3600" b="1" dirty="0" smtClean="0">
                <a:solidFill>
                  <a:srgbClr val="FFC000"/>
                </a:solidFill>
              </a:rPr>
              <a:t>Account Interest Report</a:t>
            </a:r>
            <a:endParaRPr lang="en-US" sz="3600" b="1" dirty="0">
              <a:solidFill>
                <a:srgbClr val="FFC000"/>
              </a:solidFill>
            </a:endParaRPr>
          </a:p>
        </p:txBody>
      </p:sp>
      <p:sp>
        <p:nvSpPr>
          <p:cNvPr id="7" name="Title 1"/>
          <p:cNvSpPr txBox="1">
            <a:spLocks/>
          </p:cNvSpPr>
          <p:nvPr/>
        </p:nvSpPr>
        <p:spPr>
          <a:xfrm>
            <a:off x="60960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smtClean="0">
                <a:ln>
                  <a:noFill/>
                </a:ln>
                <a:solidFill>
                  <a:srgbClr val="FFC000"/>
                </a:solidFill>
                <a:effectLst/>
                <a:uLnTx/>
                <a:uFillTx/>
                <a:latin typeface="+mj-lt"/>
                <a:ea typeface="+mj-ea"/>
                <a:cs typeface="+mj-cs"/>
              </a:rPr>
              <a:t>Inquiries</a:t>
            </a:r>
            <a:endParaRPr kumimoji="0" lang="en-US" sz="1600" b="0" i="0" u="none" strike="noStrike" kern="1200" cap="none" spc="0" normalizeH="0" baseline="0" noProof="0" dirty="0">
              <a:ln>
                <a:noFill/>
              </a:ln>
              <a:solidFill>
                <a:srgbClr val="FFC000"/>
              </a:solidFill>
              <a:effectLst/>
              <a:uLnTx/>
              <a:uFillTx/>
              <a:latin typeface="+mj-lt"/>
              <a:ea typeface="+mj-ea"/>
              <a:cs typeface="+mj-cs"/>
            </a:endParaRPr>
          </a:p>
        </p:txBody>
      </p:sp>
      <p:sp>
        <p:nvSpPr>
          <p:cNvPr id="8" name="TextBox 7"/>
          <p:cNvSpPr txBox="1"/>
          <p:nvPr/>
        </p:nvSpPr>
        <p:spPr>
          <a:xfrm>
            <a:off x="304800" y="1066800"/>
            <a:ext cx="8229600" cy="923330"/>
          </a:xfrm>
          <a:prstGeom prst="rect">
            <a:avLst/>
          </a:prstGeom>
          <a:noFill/>
        </p:spPr>
        <p:txBody>
          <a:bodyPr wrap="square" rtlCol="0">
            <a:spAutoFit/>
          </a:bodyPr>
          <a:lstStyle/>
          <a:p>
            <a:pPr algn="ctr"/>
            <a:r>
              <a:rPr lang="en-US" b="1" u="sng" dirty="0" smtClean="0"/>
              <a:t>Important Points</a:t>
            </a:r>
          </a:p>
          <a:p>
            <a:pPr algn="ctr">
              <a:buFont typeface="Arial" pitchFamily="34" charset="0"/>
              <a:buChar char="•"/>
            </a:pPr>
            <a:r>
              <a:rPr lang="en-US" dirty="0" smtClean="0"/>
              <a:t>  This report provides the comprehensive history of Interest / Markup rate on an account</a:t>
            </a:r>
          </a:p>
        </p:txBody>
      </p:sp>
      <p:pic>
        <p:nvPicPr>
          <p:cNvPr id="9218" name="Picture 2"/>
          <p:cNvPicPr>
            <a:picLocks noChangeAspect="1" noChangeArrowheads="1"/>
          </p:cNvPicPr>
          <p:nvPr/>
        </p:nvPicPr>
        <p:blipFill>
          <a:blip r:embed="rId2"/>
          <a:srcRect l="24494" t="18750" r="24451" b="18750"/>
          <a:stretch>
            <a:fillRect/>
          </a:stretch>
        </p:blipFill>
        <p:spPr bwMode="auto">
          <a:xfrm>
            <a:off x="1295400" y="2286000"/>
            <a:ext cx="6781800" cy="45720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6328</TotalTime>
  <Words>487</Words>
  <Application>Microsoft Office PowerPoint</Application>
  <PresentationFormat>On-screen Show (4:3)</PresentationFormat>
  <Paragraphs>49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PIBAS Paksitan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yasir.ahmed</dc:creator>
  <cp:lastModifiedBy>Muhammad Asim</cp:lastModifiedBy>
  <cp:revision>455</cp:revision>
  <dcterms:created xsi:type="dcterms:W3CDTF">2009-08-29T03:37:04Z</dcterms:created>
  <dcterms:modified xsi:type="dcterms:W3CDTF">2012-11-16T12:09:09Z</dcterms:modified>
</cp:coreProperties>
</file>