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2"/>
  </p:notesMasterIdLst>
  <p:sldIdLst>
    <p:sldId id="295" r:id="rId2"/>
    <p:sldId id="269" r:id="rId3"/>
    <p:sldId id="288" r:id="rId4"/>
    <p:sldId id="289" r:id="rId5"/>
    <p:sldId id="290" r:id="rId6"/>
    <p:sldId id="291" r:id="rId7"/>
    <p:sldId id="292" r:id="rId8"/>
    <p:sldId id="293" r:id="rId9"/>
    <p:sldId id="294" r:id="rId10"/>
    <p:sldId id="27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40" autoAdjust="0"/>
    <p:restoredTop sz="94660"/>
  </p:normalViewPr>
  <p:slideViewPr>
    <p:cSldViewPr>
      <p:cViewPr varScale="1">
        <p:scale>
          <a:sx n="68" d="100"/>
          <a:sy n="68"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527D3-0F36-47A7-B7A4-0D2B71D64B52}" type="datetimeFigureOut">
              <a:rPr lang="en-US" smtClean="0"/>
              <a:pPr/>
              <a:t>30/11/2012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A9ACD-0BAA-4D9F-BCB1-1DE6EC1590F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2" descr="FULLPAGE.jpg"/>
          <p:cNvPicPr>
            <a:picLocks noChangeAspect="1"/>
          </p:cNvPicPr>
          <p:nvPr userDrawn="1"/>
        </p:nvPicPr>
        <p:blipFill>
          <a:blip r:embed="rId2"/>
          <a:srcRect/>
          <a:stretch>
            <a:fillRect/>
          </a:stretch>
        </p:blipFill>
        <p:spPr bwMode="auto">
          <a:xfrm>
            <a:off x="3175" y="0"/>
            <a:ext cx="9140825" cy="6859588"/>
          </a:xfrm>
          <a:prstGeom prst="rect">
            <a:avLst/>
          </a:prstGeom>
          <a:noFill/>
          <a:ln w="9525">
            <a:solidFill>
              <a:schemeClr val="tx1"/>
            </a:solidFill>
            <a:miter lim="800000"/>
            <a:headEnd/>
            <a:tailEnd/>
          </a:ln>
        </p:spPr>
      </p:pic>
      <p:sp>
        <p:nvSpPr>
          <p:cNvPr id="3" name="Text Box 5"/>
          <p:cNvSpPr txBox="1">
            <a:spLocks noChangeArrowheads="1"/>
          </p:cNvSpPr>
          <p:nvPr userDrawn="1"/>
        </p:nvSpPr>
        <p:spPr bwMode="auto">
          <a:xfrm>
            <a:off x="4800600" y="47625"/>
            <a:ext cx="4259263" cy="409575"/>
          </a:xfrm>
          <a:prstGeom prst="rect">
            <a:avLst/>
          </a:prstGeom>
          <a:noFill/>
          <a:ln w="9525">
            <a:noFill/>
            <a:miter lim="800000"/>
            <a:headEnd/>
            <a:tailEnd/>
          </a:ln>
        </p:spPr>
        <p:txBody>
          <a:bodyPr/>
          <a:lstStyle/>
          <a:p>
            <a:pPr algn="r" defTabSz="887413">
              <a:spcBef>
                <a:spcPts val="300"/>
              </a:spcBef>
              <a:defRPr/>
            </a:pPr>
            <a:r>
              <a:rPr lang="en-US" b="1" dirty="0">
                <a:solidFill>
                  <a:srgbClr val="FFC000"/>
                </a:solidFill>
                <a:latin typeface="+mn-lt"/>
                <a:cs typeface="Arial" pitchFamily="34" charset="0"/>
              </a:rPr>
              <a:t>Empowering The Financial Solution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30/11/2012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78CF-4624-4585-99BA-C65F56D5C8B8}" type="datetimeFigureOut">
              <a:rPr lang="en-US" smtClean="0"/>
              <a:pPr/>
              <a:t>30/11/2012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770A-10BA-4956-9D35-43EFD25749F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4343400" y="5334000"/>
            <a:ext cx="4495800" cy="1295400"/>
          </a:xfrm>
          <a:prstGeom prst="rect">
            <a:avLst/>
          </a:prstGeom>
          <a:noFill/>
        </p:spPr>
        <p:txBody>
          <a:bodyPr/>
          <a:lstStyle/>
          <a:p>
            <a:pPr marL="342900" indent="-342900">
              <a:spcBef>
                <a:spcPct val="20000"/>
              </a:spcBef>
              <a:defRPr/>
            </a:pPr>
            <a:r>
              <a:rPr lang="en-US" sz="2500" b="1" dirty="0">
                <a:solidFill>
                  <a:schemeClr val="tx1">
                    <a:lumMod val="65000"/>
                    <a:lumOff val="35000"/>
                  </a:schemeClr>
                </a:solidFill>
                <a:latin typeface="+mn-lt"/>
              </a:rPr>
              <a:t>     Presented By</a:t>
            </a:r>
            <a:br>
              <a:rPr lang="en-US" sz="2500" b="1" dirty="0">
                <a:solidFill>
                  <a:schemeClr val="tx1">
                    <a:lumMod val="65000"/>
                    <a:lumOff val="35000"/>
                  </a:schemeClr>
                </a:solidFill>
                <a:latin typeface="+mn-lt"/>
              </a:rPr>
            </a:br>
            <a:r>
              <a:rPr lang="en-US" b="1" dirty="0" smtClean="0"/>
              <a:t>PIBAS Support Team </a:t>
            </a:r>
            <a:endParaRPr lang="en-US" sz="1600" b="1" dirty="0">
              <a:solidFill>
                <a:schemeClr val="tx1">
                  <a:lumMod val="65000"/>
                  <a:lumOff val="35000"/>
                </a:schemeClr>
              </a:solidFill>
              <a:latin typeface="+mn-lt"/>
            </a:endParaRPr>
          </a:p>
        </p:txBody>
      </p:sp>
      <p:sp>
        <p:nvSpPr>
          <p:cNvPr id="4099" name="Text Box 5"/>
          <p:cNvSpPr txBox="1">
            <a:spLocks noChangeArrowheads="1"/>
          </p:cNvSpPr>
          <p:nvPr/>
        </p:nvSpPr>
        <p:spPr bwMode="auto">
          <a:xfrm>
            <a:off x="1066800" y="1066800"/>
            <a:ext cx="8153400" cy="990600"/>
          </a:xfrm>
          <a:prstGeom prst="rect">
            <a:avLst/>
          </a:prstGeom>
          <a:noFill/>
          <a:ln w="9525">
            <a:noFill/>
            <a:miter lim="800000"/>
            <a:headEnd/>
            <a:tailEnd/>
          </a:ln>
        </p:spPr>
        <p:txBody>
          <a:bodyPr/>
          <a:lstStyle/>
          <a:p>
            <a:pPr algn="ctr" defTabSz="887413">
              <a:spcBef>
                <a:spcPts val="300"/>
              </a:spcBef>
            </a:pPr>
            <a:r>
              <a:rPr lang="en-US" sz="2000" b="1" dirty="0" smtClean="0">
                <a:solidFill>
                  <a:srgbClr val="FFC000"/>
                </a:solidFill>
              </a:rPr>
              <a:t>Product Knowledge Training Session PIBAS Products -</a:t>
            </a:r>
            <a:r>
              <a:rPr lang="en-US" sz="2800" b="1" dirty="0" smtClean="0">
                <a:solidFill>
                  <a:srgbClr val="FFC000"/>
                </a:solidFill>
              </a:rPr>
              <a:t>  </a:t>
            </a:r>
            <a:endParaRPr lang="en-US" sz="2800" b="1" dirty="0" smtClean="0">
              <a:solidFill>
                <a:srgbClr val="FFC000"/>
              </a:solidFill>
            </a:endParaRPr>
          </a:p>
          <a:p>
            <a:pPr algn="ctr" defTabSz="887413">
              <a:spcBef>
                <a:spcPts val="300"/>
              </a:spcBef>
            </a:pPr>
            <a:r>
              <a:rPr lang="en-US" sz="2800" b="1" dirty="0" smtClean="0">
                <a:solidFill>
                  <a:srgbClr val="FFC000"/>
                </a:solidFill>
              </a:rPr>
              <a:t>COLLATERAL MANAGEMENT</a:t>
            </a:r>
            <a:endParaRPr lang="en-US" sz="2800" b="1" dirty="0">
              <a:solidFill>
                <a:srgbClr val="FFC000"/>
              </a:solidFill>
              <a:latin typeface="Trebuchet MS" pitchFamily="34"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de-DE" sz="1600" dirty="0" smtClean="0">
                <a:latin typeface="Arial" pitchFamily="34" charset="0"/>
                <a:cs typeface="Arial" pitchFamily="34" charset="0"/>
              </a:rPr>
              <a:t>Collateral Management</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609600" y="1981200"/>
            <a:ext cx="7848600" cy="2585323"/>
          </a:xfrm>
          <a:prstGeom prst="rect">
            <a:avLst/>
          </a:prstGeom>
          <a:noFill/>
        </p:spPr>
        <p:txBody>
          <a:bodyPr wrap="square" rtlCol="0">
            <a:spAutoFit/>
          </a:bodyPr>
          <a:lstStyle/>
          <a:p>
            <a:pPr algn="ctr">
              <a:lnSpc>
                <a:spcPct val="300000"/>
              </a:lnSpc>
              <a:buFont typeface="Arial" pitchFamily="34" charset="0"/>
              <a:buChar char="•"/>
            </a:pPr>
            <a:r>
              <a:rPr lang="en-US" b="1" dirty="0" smtClean="0">
                <a:latin typeface="Arial" pitchFamily="34" charset="0"/>
                <a:cs typeface="Arial" pitchFamily="34" charset="0"/>
              </a:rPr>
              <a:t> Hand-On Training</a:t>
            </a:r>
          </a:p>
          <a:p>
            <a:pPr algn="ctr">
              <a:lnSpc>
                <a:spcPct val="300000"/>
              </a:lnSpc>
              <a:buFont typeface="Arial" pitchFamily="34" charset="0"/>
              <a:buChar char="•"/>
            </a:pPr>
            <a:r>
              <a:rPr lang="en-US" b="1" dirty="0" smtClean="0">
                <a:latin typeface="Arial" pitchFamily="34" charset="0"/>
                <a:cs typeface="Arial" pitchFamily="34" charset="0"/>
              </a:rPr>
              <a:t> Questions &amp; Answers </a:t>
            </a:r>
          </a:p>
          <a:p>
            <a:pPr algn="ctr">
              <a:lnSpc>
                <a:spcPct val="300000"/>
              </a:lnSpc>
              <a:buFont typeface="Arial" pitchFamily="34" charset="0"/>
              <a:buChar char="•"/>
            </a:pPr>
            <a:r>
              <a:rPr lang="en-US" b="1" dirty="0" smtClean="0">
                <a:latin typeface="Arial" pitchFamily="34" charset="0"/>
                <a:cs typeface="Arial" pitchFamily="34" charset="0"/>
              </a:rPr>
              <a:t> Participants Feedback for enhancement of Training and System</a:t>
            </a:r>
            <a:endParaRPr lang="en-US" b="1" dirty="0">
              <a:latin typeface="Arial" pitchFamily="34" charset="0"/>
              <a:cs typeface="Arial" pitchFamily="34" charset="0"/>
            </a:endParaRPr>
          </a:p>
        </p:txBody>
      </p:sp>
      <p:sp>
        <p:nvSpPr>
          <p:cNvPr id="5" name="TextBox 4"/>
          <p:cNvSpPr txBox="1"/>
          <p:nvPr/>
        </p:nvSpPr>
        <p:spPr>
          <a:xfrm>
            <a:off x="838200" y="5410200"/>
            <a:ext cx="7696200" cy="338554"/>
          </a:xfrm>
          <a:prstGeom prst="rect">
            <a:avLst/>
          </a:prstGeom>
          <a:noFill/>
        </p:spPr>
        <p:txBody>
          <a:bodyPr wrap="square" rtlCol="0">
            <a:spAutoFit/>
          </a:bodyPr>
          <a:lstStyle/>
          <a:p>
            <a:pPr algn="ctr"/>
            <a:r>
              <a:rPr lang="en-US" sz="1600" i="1" dirty="0" smtClean="0">
                <a:latin typeface="Arial Black" pitchFamily="34" charset="0"/>
                <a:cs typeface="Arial" pitchFamily="34" charset="0"/>
              </a:rPr>
              <a:t>Many Thanks For Your Active Participation </a:t>
            </a:r>
            <a:endParaRPr lang="en-US" sz="1600" i="1" dirty="0">
              <a:latin typeface="Arial Black"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461665"/>
          </a:xfrm>
          <a:prstGeom prst="rect">
            <a:avLst/>
          </a:prstGeom>
          <a:noFill/>
        </p:spPr>
        <p:txBody>
          <a:bodyPr wrap="square" rtlCol="0">
            <a:spAutoFit/>
          </a:bodyPr>
          <a:lstStyle/>
          <a:p>
            <a:r>
              <a:rPr lang="en-US" sz="2400" b="1" dirty="0" smtClean="0">
                <a:latin typeface="Arial" pitchFamily="34" charset="0"/>
                <a:cs typeface="Arial" pitchFamily="34" charset="0"/>
              </a:rPr>
              <a:t>Contents</a:t>
            </a:r>
            <a:endParaRPr lang="en-US" sz="2400" b="1" dirty="0">
              <a:latin typeface="Arial" pitchFamily="34" charset="0"/>
              <a:cs typeface="Arial" pitchFamily="34" charset="0"/>
            </a:endParaRPr>
          </a:p>
        </p:txBody>
      </p:sp>
      <p:sp>
        <p:nvSpPr>
          <p:cNvPr id="5" name="TextBox 4"/>
          <p:cNvSpPr txBox="1"/>
          <p:nvPr/>
        </p:nvSpPr>
        <p:spPr>
          <a:xfrm>
            <a:off x="838200" y="0"/>
            <a:ext cx="7391400" cy="6740307"/>
          </a:xfrm>
          <a:prstGeom prst="rect">
            <a:avLst/>
          </a:prstGeom>
          <a:noFill/>
        </p:spPr>
        <p:txBody>
          <a:bodyPr wrap="square" rtlCol="0">
            <a:spAutoFit/>
          </a:bodyPr>
          <a:lstStyle/>
          <a:p>
            <a:pPr>
              <a:lnSpc>
                <a:spcPct val="200000"/>
              </a:lnSpc>
            </a:pPr>
            <a:r>
              <a:rPr lang="en-US" sz="2000" dirty="0" smtClean="0">
                <a:latin typeface="Arial" pitchFamily="34" charset="0"/>
                <a:cs typeface="Arial" pitchFamily="34" charset="0"/>
              </a:rPr>
              <a:t> </a:t>
            </a:r>
            <a:endParaRPr lang="en-US" sz="3200" spc="250" dirty="0" smtClean="0">
              <a:latin typeface="Arial" pitchFamily="34" charset="0"/>
              <a:cs typeface="Arial" pitchFamily="34" charset="0"/>
            </a:endParaRPr>
          </a:p>
          <a:p>
            <a:pPr>
              <a:lnSpc>
                <a:spcPct val="200000"/>
              </a:lnSpc>
              <a:buFont typeface="Arial" pitchFamily="34" charset="0"/>
              <a:buChar char="•"/>
            </a:pPr>
            <a:r>
              <a:rPr lang="en-US" sz="2800" spc="250" dirty="0" smtClean="0">
                <a:latin typeface="Arial" pitchFamily="34" charset="0"/>
                <a:cs typeface="Arial" pitchFamily="34" charset="0"/>
              </a:rPr>
              <a:t> What is Collateral? (Definition) </a:t>
            </a:r>
          </a:p>
          <a:p>
            <a:pPr>
              <a:lnSpc>
                <a:spcPct val="200000"/>
              </a:lnSpc>
              <a:buFont typeface="Arial" pitchFamily="34" charset="0"/>
              <a:buChar char="•"/>
            </a:pPr>
            <a:r>
              <a:rPr lang="en-US" sz="2800" spc="250" dirty="0" smtClean="0">
                <a:latin typeface="Arial" pitchFamily="34" charset="0"/>
                <a:cs typeface="Arial" pitchFamily="34" charset="0"/>
              </a:rPr>
              <a:t> Collateral Management</a:t>
            </a:r>
          </a:p>
          <a:p>
            <a:pPr>
              <a:lnSpc>
                <a:spcPct val="200000"/>
              </a:lnSpc>
              <a:buFont typeface="Arial" pitchFamily="34" charset="0"/>
              <a:buChar char="•"/>
            </a:pPr>
            <a:r>
              <a:rPr lang="en-US" sz="2800" spc="250" dirty="0" smtClean="0">
                <a:latin typeface="Arial" pitchFamily="34" charset="0"/>
                <a:cs typeface="Arial" pitchFamily="34" charset="0"/>
              </a:rPr>
              <a:t> Category Management</a:t>
            </a:r>
          </a:p>
          <a:p>
            <a:pPr>
              <a:lnSpc>
                <a:spcPct val="200000"/>
              </a:lnSpc>
              <a:buFont typeface="Arial" pitchFamily="34" charset="0"/>
              <a:buChar char="•"/>
            </a:pPr>
            <a:r>
              <a:rPr lang="en-US" sz="2800" spc="250" dirty="0" smtClean="0">
                <a:latin typeface="Arial" pitchFamily="34" charset="0"/>
                <a:cs typeface="Arial" pitchFamily="34" charset="0"/>
              </a:rPr>
              <a:t> Collateral Re-Evaluation</a:t>
            </a:r>
          </a:p>
          <a:p>
            <a:pPr>
              <a:lnSpc>
                <a:spcPct val="200000"/>
              </a:lnSpc>
              <a:buFont typeface="Arial" pitchFamily="34" charset="0"/>
              <a:buChar char="•"/>
            </a:pPr>
            <a:r>
              <a:rPr lang="en-US" sz="2800" spc="250" dirty="0" smtClean="0">
                <a:latin typeface="Arial" pitchFamily="34" charset="0"/>
                <a:cs typeface="Arial" pitchFamily="34" charset="0"/>
              </a:rPr>
              <a:t> Category Re-Evaluation</a:t>
            </a:r>
          </a:p>
          <a:p>
            <a:pPr>
              <a:lnSpc>
                <a:spcPct val="200000"/>
              </a:lnSpc>
              <a:buFont typeface="Arial" pitchFamily="34" charset="0"/>
              <a:buChar char="•"/>
            </a:pPr>
            <a:r>
              <a:rPr lang="en-US" sz="2800" spc="250" dirty="0" smtClean="0">
                <a:latin typeface="Arial" pitchFamily="34" charset="0"/>
                <a:cs typeface="Arial" pitchFamily="34" charset="0"/>
              </a:rPr>
              <a:t> Collateral Reports</a:t>
            </a:r>
          </a:p>
          <a:p>
            <a:pPr>
              <a:lnSpc>
                <a:spcPct val="200000"/>
              </a:lnSpc>
              <a:buFont typeface="Arial" pitchFamily="34" charset="0"/>
              <a:buChar char="•"/>
            </a:pPr>
            <a:r>
              <a:rPr lang="en-US" sz="2800" spc="250" dirty="0" smtClean="0">
                <a:latin typeface="Arial" pitchFamily="34" charset="0"/>
                <a:cs typeface="Arial" pitchFamily="34" charset="0"/>
              </a:rPr>
              <a:t> Category Reports</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 What is Collateral? (Definition) </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457200" y="1219200"/>
            <a:ext cx="8229600" cy="4524315"/>
          </a:xfrm>
          <a:prstGeom prst="rect">
            <a:avLst/>
          </a:prstGeom>
          <a:noFill/>
        </p:spPr>
        <p:txBody>
          <a:bodyPr wrap="square" rtlCol="0">
            <a:spAutoFit/>
          </a:bodyPr>
          <a:lstStyle/>
          <a:p>
            <a:pPr algn="ctr">
              <a:lnSpc>
                <a:spcPct val="200000"/>
              </a:lnSpc>
            </a:pPr>
            <a:r>
              <a:rPr lang="en-US" dirty="0" smtClean="0">
                <a:latin typeface="Arial" pitchFamily="34" charset="0"/>
                <a:cs typeface="Arial" pitchFamily="34" charset="0"/>
              </a:rPr>
              <a:t>Collateral means security / guarantee that is required by lending institutions (banks or any other financial institution) from the borrower before sanctioning any loan facility. Through these collaterals, these institutions mitigate and cover their risk of lending (s). In case of any non-payment of borrower, these collaterals may be encashed as per the procedures / rules defined by these institutions. Our PIBAS Plus system very smartly records these collateral in a systematic manner that will be thoroughly discussed / learned through this training.  </a:t>
            </a: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Collateral Management</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option is used to create / add / update / release any collateral into system</a:t>
            </a:r>
          </a:p>
          <a:p>
            <a:pPr algn="ctr">
              <a:buFont typeface="Arial" pitchFamily="34" charset="0"/>
              <a:buChar char="•"/>
            </a:pPr>
            <a:r>
              <a:rPr lang="en-US" dirty="0" smtClean="0">
                <a:latin typeface="Arial" pitchFamily="34" charset="0"/>
                <a:cs typeface="Arial" pitchFamily="34" charset="0"/>
              </a:rPr>
              <a:t> This option also provides history of any collateral, User Operations Details section.</a:t>
            </a:r>
          </a:p>
          <a:p>
            <a:pPr algn="ctr">
              <a:buFont typeface="Arial" pitchFamily="34" charset="0"/>
              <a:buChar char="•"/>
            </a:pPr>
            <a:r>
              <a:rPr lang="en-US" dirty="0" smtClean="0">
                <a:latin typeface="Arial" pitchFamily="34" charset="0"/>
                <a:cs typeface="Arial" pitchFamily="34" charset="0"/>
              </a:rPr>
              <a:t> </a:t>
            </a:r>
          </a:p>
        </p:txBody>
      </p:sp>
      <p:pic>
        <p:nvPicPr>
          <p:cNvPr id="2" name="Picture 2"/>
          <p:cNvPicPr>
            <a:picLocks noChangeAspect="1" noChangeArrowheads="1"/>
          </p:cNvPicPr>
          <p:nvPr/>
        </p:nvPicPr>
        <p:blipFill>
          <a:blip r:embed="rId3"/>
          <a:srcRect l="20498" t="10417" r="20937" b="10417"/>
          <a:stretch>
            <a:fillRect/>
          </a:stretch>
        </p:blipFill>
        <p:spPr bwMode="auto">
          <a:xfrm>
            <a:off x="609600" y="1905000"/>
            <a:ext cx="8001000" cy="4953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 Category Management</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parameter option is used to create / change / delete any category of a collateral. </a:t>
            </a:r>
          </a:p>
          <a:p>
            <a:pPr algn="ctr">
              <a:buFont typeface="Arial" pitchFamily="34" charset="0"/>
              <a:buChar char="•"/>
            </a:pPr>
            <a:r>
              <a:rPr lang="en-US" dirty="0" smtClean="0">
                <a:latin typeface="Arial" pitchFamily="34" charset="0"/>
                <a:cs typeface="Arial" pitchFamily="34" charset="0"/>
              </a:rPr>
              <a:t> According to these parameters system behaves while manipulating any collateral records in system.</a:t>
            </a:r>
          </a:p>
        </p:txBody>
      </p:sp>
      <p:pic>
        <p:nvPicPr>
          <p:cNvPr id="2050" name="Picture 2"/>
          <p:cNvPicPr>
            <a:picLocks noChangeAspect="1" noChangeArrowheads="1"/>
          </p:cNvPicPr>
          <p:nvPr/>
        </p:nvPicPr>
        <p:blipFill>
          <a:blip r:embed="rId3"/>
          <a:srcRect l="22840" t="15625" r="23865" b="16667"/>
          <a:stretch>
            <a:fillRect/>
          </a:stretch>
        </p:blipFill>
        <p:spPr bwMode="auto">
          <a:xfrm>
            <a:off x="609600" y="2438400"/>
            <a:ext cx="7924800" cy="44196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Collateral Re-Evaluation</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477328"/>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option is used upon receipt of surveys from approved panel surveyors from time to time and system will update the correct information of </a:t>
            </a:r>
            <a:r>
              <a:rPr lang="en-US" u="sng" dirty="0" smtClean="0">
                <a:latin typeface="Arial" pitchFamily="34" charset="0"/>
                <a:cs typeface="Arial" pitchFamily="34" charset="0"/>
              </a:rPr>
              <a:t>an individual Collateral.</a:t>
            </a:r>
          </a:p>
        </p:txBody>
      </p:sp>
      <p:pic>
        <p:nvPicPr>
          <p:cNvPr id="3074" name="Picture 2"/>
          <p:cNvPicPr>
            <a:picLocks noChangeAspect="1" noChangeArrowheads="1"/>
          </p:cNvPicPr>
          <p:nvPr/>
        </p:nvPicPr>
        <p:blipFill>
          <a:blip r:embed="rId3"/>
          <a:srcRect l="22840" t="19792" r="22694" b="19792"/>
          <a:stretch>
            <a:fillRect/>
          </a:stretch>
        </p:blipFill>
        <p:spPr bwMode="auto">
          <a:xfrm>
            <a:off x="609600" y="1981200"/>
            <a:ext cx="7924800" cy="4876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Category Re-Evaluation</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option is used upon receipt of surveys from approved panel surveyors from time to time and system will update the correct information of a specific Category. In other words, this option </a:t>
            </a:r>
            <a:r>
              <a:rPr lang="en-US" u="sng" dirty="0" smtClean="0">
                <a:latin typeface="Arial" pitchFamily="34" charset="0"/>
                <a:cs typeface="Arial" pitchFamily="34" charset="0"/>
              </a:rPr>
              <a:t>updates all the collaterals under a specific category. </a:t>
            </a:r>
          </a:p>
        </p:txBody>
      </p:sp>
      <p:pic>
        <p:nvPicPr>
          <p:cNvPr id="4098" name="Picture 2"/>
          <p:cNvPicPr>
            <a:picLocks noChangeAspect="1" noChangeArrowheads="1"/>
          </p:cNvPicPr>
          <p:nvPr/>
        </p:nvPicPr>
        <p:blipFill>
          <a:blip r:embed="rId3"/>
          <a:srcRect l="18155" t="20833" r="27965" b="19792"/>
          <a:stretch>
            <a:fillRect/>
          </a:stretch>
        </p:blipFill>
        <p:spPr bwMode="auto">
          <a:xfrm>
            <a:off x="533400" y="2362200"/>
            <a:ext cx="8077200" cy="4495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Collateral Reports</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Through this option, different reports can be produced through pre-designed formats and through user customized inputs as well. </a:t>
            </a:r>
            <a:endParaRPr lang="en-US" u="sng" dirty="0" smtClean="0">
              <a:latin typeface="Arial" pitchFamily="34" charset="0"/>
              <a:cs typeface="Arial" pitchFamily="34" charset="0"/>
            </a:endParaRPr>
          </a:p>
        </p:txBody>
      </p:sp>
      <p:pic>
        <p:nvPicPr>
          <p:cNvPr id="5122" name="Picture 2"/>
          <p:cNvPicPr>
            <a:picLocks noChangeAspect="1" noChangeArrowheads="1"/>
          </p:cNvPicPr>
          <p:nvPr/>
        </p:nvPicPr>
        <p:blipFill>
          <a:blip r:embed="rId3"/>
          <a:srcRect l="12884" t="14583" r="12738" b="46875"/>
          <a:stretch>
            <a:fillRect/>
          </a:stretch>
        </p:blipFill>
        <p:spPr bwMode="auto">
          <a:xfrm>
            <a:off x="533400" y="1676400"/>
            <a:ext cx="8305800" cy="51816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Category Reports</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Collateral Management</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92333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Through this option, following report could be generated </a:t>
            </a:r>
            <a:endParaRPr lang="en-US" u="sng" dirty="0" smtClean="0">
              <a:latin typeface="Arial" pitchFamily="34" charset="0"/>
              <a:cs typeface="Arial" pitchFamily="34" charset="0"/>
            </a:endParaRPr>
          </a:p>
        </p:txBody>
      </p:sp>
      <p:pic>
        <p:nvPicPr>
          <p:cNvPr id="6147" name="Picture 3"/>
          <p:cNvPicPr>
            <a:picLocks noChangeAspect="1" noChangeArrowheads="1"/>
          </p:cNvPicPr>
          <p:nvPr/>
        </p:nvPicPr>
        <p:blipFill>
          <a:blip r:embed="rId3"/>
          <a:srcRect l="18375" t="16667" r="25988" b="8333"/>
          <a:stretch>
            <a:fillRect/>
          </a:stretch>
        </p:blipFill>
        <p:spPr bwMode="auto">
          <a:xfrm>
            <a:off x="533400" y="1447800"/>
            <a:ext cx="8001000" cy="5410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TotalTime>
  <Words>435</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Collateral Management</vt:lpstr>
    </vt:vector>
  </TitlesOfParts>
  <Company>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Asim</dc:creator>
  <cp:lastModifiedBy>Muhammad Asim</cp:lastModifiedBy>
  <cp:revision>306</cp:revision>
  <dcterms:created xsi:type="dcterms:W3CDTF">2012-10-08T09:40:05Z</dcterms:created>
  <dcterms:modified xsi:type="dcterms:W3CDTF">2012-11-30T04:22:47Z</dcterms:modified>
</cp:coreProperties>
</file>