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69" r:id="rId3"/>
    <p:sldId id="271" r:id="rId4"/>
    <p:sldId id="283" r:id="rId5"/>
    <p:sldId id="284" r:id="rId6"/>
    <p:sldId id="285" r:id="rId7"/>
    <p:sldId id="286" r:id="rId8"/>
    <p:sldId id="287" r:id="rId9"/>
    <p:sldId id="288" r:id="rId10"/>
    <p:sldId id="289" r:id="rId11"/>
    <p:sldId id="290" r:id="rId12"/>
    <p:sldId id="291" r:id="rId13"/>
    <p:sldId id="292" r:id="rId14"/>
    <p:sldId id="279" r:id="rId15"/>
    <p:sldId id="280"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840" autoAdjust="0"/>
    <p:restoredTop sz="94660"/>
  </p:normalViewPr>
  <p:slideViewPr>
    <p:cSldViewPr>
      <p:cViewPr varScale="1">
        <p:scale>
          <a:sx n="67" d="100"/>
          <a:sy n="67" d="100"/>
        </p:scale>
        <p:origin x="-138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19/10/2012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578CF-4624-4585-99BA-C65F56D5C8B8}" type="datetimeFigureOut">
              <a:rPr lang="en-US" smtClean="0"/>
              <a:pPr/>
              <a:t>19/10/2012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4770A-10BA-4956-9D35-43EFD25749F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en-US" sz="1600" dirty="0" smtClean="0">
                <a:latin typeface="Arial" pitchFamily="34" charset="0"/>
                <a:cs typeface="Arial" pitchFamily="34" charset="0"/>
              </a:rPr>
              <a:t>End of Day &amp; Start of Day</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2590800"/>
            <a:ext cx="9144000" cy="1692771"/>
          </a:xfrm>
          <a:prstGeom prst="rect">
            <a:avLst/>
          </a:prstGeom>
          <a:noFill/>
        </p:spPr>
        <p:txBody>
          <a:bodyPr wrap="square" rtlCol="0">
            <a:spAutoFit/>
          </a:bodyPr>
          <a:lstStyle/>
          <a:p>
            <a:pPr algn="ctr"/>
            <a:r>
              <a:rPr lang="en-US" sz="4400" b="1" dirty="0" smtClean="0">
                <a:latin typeface="Arial" pitchFamily="34" charset="0"/>
                <a:cs typeface="Arial" pitchFamily="34" charset="0"/>
              </a:rPr>
              <a:t>End of Day &amp; Start of Day</a:t>
            </a:r>
          </a:p>
          <a:p>
            <a:pPr algn="ctr"/>
            <a:endParaRPr lang="en-US" sz="2400" b="1" dirty="0" smtClean="0">
              <a:latin typeface="Arial" pitchFamily="34" charset="0"/>
              <a:cs typeface="Arial" pitchFamily="34" charset="0"/>
            </a:endParaRPr>
          </a:p>
          <a:p>
            <a:pPr algn="ctr"/>
            <a:r>
              <a:rPr lang="en-US" b="1" u="sng" dirty="0" smtClean="0">
                <a:latin typeface="Arial" pitchFamily="34" charset="0"/>
                <a:cs typeface="Arial" pitchFamily="34" charset="0"/>
              </a:rPr>
              <a:t>Important Note:</a:t>
            </a:r>
            <a:r>
              <a:rPr lang="en-US" b="1" dirty="0" smtClean="0">
                <a:latin typeface="Arial" pitchFamily="34" charset="0"/>
                <a:cs typeface="Arial" pitchFamily="34" charset="0"/>
              </a:rPr>
              <a:t> </a:t>
            </a:r>
          </a:p>
          <a:p>
            <a:pPr algn="ctr"/>
            <a:r>
              <a:rPr lang="en-US" b="1" dirty="0" smtClean="0">
                <a:latin typeface="Arial" pitchFamily="34" charset="0"/>
                <a:cs typeface="Arial" pitchFamily="34" charset="0"/>
              </a:rPr>
              <a:t>SME Data (as on 23-02-2012) and SME Bin will be used for this training.</a:t>
            </a:r>
            <a:endParaRPr lang="en-US" b="1" dirty="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830997"/>
          </a:xfrm>
          <a:prstGeom prst="rect">
            <a:avLst/>
          </a:prstGeom>
          <a:noFill/>
        </p:spPr>
        <p:txBody>
          <a:bodyPr wrap="square" rtlCol="0">
            <a:spAutoFit/>
          </a:bodyPr>
          <a:lstStyle/>
          <a:p>
            <a:r>
              <a:rPr lang="en-US" sz="2400" dirty="0" smtClean="0">
                <a:latin typeface="Arial" pitchFamily="34" charset="0"/>
                <a:cs typeface="Arial" pitchFamily="34" charset="0"/>
              </a:rPr>
              <a:t>Backup Procedures </a:t>
            </a:r>
            <a:r>
              <a:rPr lang="en-US" sz="2400" dirty="0" smtClean="0">
                <a:latin typeface="Arial" pitchFamily="34" charset="0"/>
                <a:cs typeface="Arial" pitchFamily="34" charset="0"/>
              </a:rPr>
              <a:t>after End </a:t>
            </a:r>
            <a:r>
              <a:rPr lang="en-US" sz="2400" dirty="0" smtClean="0">
                <a:latin typeface="Arial" pitchFamily="34" charset="0"/>
                <a:cs typeface="Arial" pitchFamily="34" charset="0"/>
              </a:rPr>
              <a:t>of Day Processing</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4801314"/>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BACKUP IS MUST and after backing up, the backup file should be loaded to some other mock system / server to verify the authenticity of the backup you have taken </a:t>
            </a:r>
            <a:endParaRPr lang="en-US" dirty="0" smtClean="0">
              <a:latin typeface="Arial" pitchFamily="34" charset="0"/>
              <a:cs typeface="Arial" pitchFamily="34" charset="0"/>
            </a:endParaRP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Backup should be taken and should be saved to some other systems / servers as well. </a:t>
            </a:r>
            <a:r>
              <a:rPr lang="en-US" dirty="0" smtClean="0">
                <a:latin typeface="Arial" pitchFamily="34" charset="0"/>
                <a:cs typeface="Arial" pitchFamily="34" charset="0"/>
              </a:rPr>
              <a:t>It is also strongly recommended that the </a:t>
            </a:r>
            <a:r>
              <a:rPr lang="en-US" dirty="0" smtClean="0">
                <a:latin typeface="Arial" pitchFamily="34" charset="0"/>
                <a:cs typeface="Arial" pitchFamily="34" charset="0"/>
              </a:rPr>
              <a:t>same is stored </a:t>
            </a:r>
            <a:r>
              <a:rPr lang="en-US" dirty="0" smtClean="0">
                <a:latin typeface="Arial" pitchFamily="34" charset="0"/>
                <a:cs typeface="Arial" pitchFamily="34" charset="0"/>
              </a:rPr>
              <a:t>on some </a:t>
            </a:r>
            <a:r>
              <a:rPr lang="en-US" dirty="0" smtClean="0">
                <a:latin typeface="Arial" pitchFamily="34" charset="0"/>
                <a:cs typeface="Arial" pitchFamily="34" charset="0"/>
              </a:rPr>
              <a:t>other external resources i.e. CD, USB, DVD, Dat Drive or some other reliable </a:t>
            </a:r>
            <a:r>
              <a:rPr lang="en-US" dirty="0" smtClean="0">
                <a:latin typeface="Arial" pitchFamily="34" charset="0"/>
                <a:cs typeface="Arial" pitchFamily="34" charset="0"/>
              </a:rPr>
              <a:t>resources</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Backup Procedures may vary from bank to bank</a:t>
            </a:r>
            <a:r>
              <a:rPr lang="en-US" dirty="0" smtClean="0">
                <a:latin typeface="Arial" pitchFamily="34" charset="0"/>
                <a:cs typeface="Arial" pitchFamily="34" charset="0"/>
              </a:rPr>
              <a:t> and different utilities are used. Here you will use Export Import Utility that takes backup on a specified location.</a:t>
            </a:r>
            <a:endParaRPr lang="en-US" dirty="0" smtClean="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dirty="0" smtClean="0">
                <a:latin typeface="Arial" pitchFamily="34" charset="0"/>
                <a:cs typeface="Arial" pitchFamily="34" charset="0"/>
              </a:rPr>
              <a:t>What is </a:t>
            </a:r>
            <a:r>
              <a:rPr lang="en-US" sz="2400" dirty="0" smtClean="0">
                <a:latin typeface="Arial" pitchFamily="34" charset="0"/>
                <a:cs typeface="Arial" pitchFamily="34" charset="0"/>
              </a:rPr>
              <a:t>“Start </a:t>
            </a:r>
            <a:r>
              <a:rPr lang="en-US" sz="2400" dirty="0" smtClean="0">
                <a:latin typeface="Arial" pitchFamily="34" charset="0"/>
                <a:cs typeface="Arial" pitchFamily="34" charset="0"/>
              </a:rPr>
              <a:t>of Day Processing”</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1754326"/>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20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After End of the Day Processing and Backing up of data, this option is used to INITIALIZED THE DAY for the execution of business activities into system.</a:t>
            </a:r>
            <a:endParaRPr lang="en-US" dirty="0" smtClean="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830997"/>
          </a:xfrm>
          <a:prstGeom prst="rect">
            <a:avLst/>
          </a:prstGeom>
          <a:noFill/>
        </p:spPr>
        <p:txBody>
          <a:bodyPr wrap="square" rtlCol="0">
            <a:spAutoFit/>
          </a:bodyPr>
          <a:lstStyle/>
          <a:p>
            <a:r>
              <a:rPr lang="en-US" sz="2400" dirty="0" smtClean="0">
                <a:latin typeface="Arial" pitchFamily="34" charset="0"/>
                <a:cs typeface="Arial" pitchFamily="34" charset="0"/>
              </a:rPr>
              <a:t>Precautions before Start of Day Processing</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1754326"/>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20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No one should be log on to the system excep</a:t>
            </a:r>
            <a:r>
              <a:rPr lang="en-US" dirty="0" smtClean="0">
                <a:latin typeface="Arial" pitchFamily="34" charset="0"/>
                <a:cs typeface="Arial" pitchFamily="34" charset="0"/>
              </a:rPr>
              <a:t>t the administrator / start of the day executor</a:t>
            </a:r>
            <a:endParaRPr lang="en-US" dirty="0" smtClean="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dirty="0" smtClean="0">
                <a:latin typeface="Arial" pitchFamily="34" charset="0"/>
                <a:cs typeface="Arial" pitchFamily="34" charset="0"/>
              </a:rPr>
              <a:t>Start of the Day Processing</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1754326"/>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20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Correct input of Dates in this option is very important and crucial option and extra care should be given while </a:t>
            </a:r>
            <a:r>
              <a:rPr lang="en-US" dirty="0" smtClean="0">
                <a:latin typeface="Arial" pitchFamily="34" charset="0"/>
                <a:cs typeface="Arial" pitchFamily="34" charset="0"/>
              </a:rPr>
              <a:t>punching the dates in system.</a:t>
            </a:r>
            <a:endParaRPr lang="en-US" dirty="0" smtClean="0">
              <a:latin typeface="Arial" pitchFamily="34" charset="0"/>
              <a:cs typeface="Arial" pitchFamily="34" charset="0"/>
            </a:endParaRPr>
          </a:p>
        </p:txBody>
      </p:sp>
      <p:pic>
        <p:nvPicPr>
          <p:cNvPr id="4098" name="Picture 2"/>
          <p:cNvPicPr>
            <a:picLocks noChangeAspect="1" noChangeArrowheads="1"/>
          </p:cNvPicPr>
          <p:nvPr/>
        </p:nvPicPr>
        <p:blipFill>
          <a:blip r:embed="rId3"/>
          <a:srcRect l="21669" t="30208" r="32650" b="44792"/>
          <a:stretch>
            <a:fillRect/>
          </a:stretch>
        </p:blipFill>
        <p:spPr bwMode="auto">
          <a:xfrm>
            <a:off x="609600" y="2667000"/>
            <a:ext cx="7924800" cy="38862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en-US" sz="1600" dirty="0" smtClean="0">
                <a:latin typeface="Arial" pitchFamily="34" charset="0"/>
                <a:cs typeface="Arial" pitchFamily="34" charset="0"/>
              </a:rPr>
              <a:t>End of Day &amp; Start of Day</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1676400" y="2743200"/>
            <a:ext cx="6096000" cy="769441"/>
          </a:xfrm>
          <a:prstGeom prst="rect">
            <a:avLst/>
          </a:prstGeom>
          <a:noFill/>
        </p:spPr>
        <p:txBody>
          <a:bodyPr wrap="square" rtlCol="0">
            <a:spAutoFit/>
          </a:bodyPr>
          <a:lstStyle/>
          <a:p>
            <a:pPr algn="ctr"/>
            <a:r>
              <a:rPr lang="en-US" sz="4400" b="1" dirty="0" smtClean="0">
                <a:latin typeface="Arial" pitchFamily="34" charset="0"/>
                <a:cs typeface="Arial" pitchFamily="34" charset="0"/>
              </a:rPr>
              <a:t>Hand-On Training</a:t>
            </a:r>
            <a:endParaRPr lang="en-US" sz="4400" b="1" dirty="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en-US" sz="1600" dirty="0" smtClean="0">
                <a:latin typeface="Arial" pitchFamily="34" charset="0"/>
                <a:cs typeface="Arial" pitchFamily="34" charset="0"/>
              </a:rPr>
              <a:t>End of Day &amp; Start of Day</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1676400" y="2743200"/>
            <a:ext cx="6096000" cy="769441"/>
          </a:xfrm>
          <a:prstGeom prst="rect">
            <a:avLst/>
          </a:prstGeom>
          <a:noFill/>
        </p:spPr>
        <p:txBody>
          <a:bodyPr wrap="square" rtlCol="0">
            <a:spAutoFit/>
          </a:bodyPr>
          <a:lstStyle/>
          <a:p>
            <a:pPr algn="ctr"/>
            <a:r>
              <a:rPr lang="en-US" sz="4400" b="1" dirty="0" smtClean="0">
                <a:latin typeface="Arial" pitchFamily="34" charset="0"/>
                <a:cs typeface="Arial" pitchFamily="34" charset="0"/>
              </a:rPr>
              <a:t>Question &amp; Answers</a:t>
            </a:r>
            <a:endParaRPr lang="en-US" sz="4400" b="1" dirty="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en-US" sz="1600" dirty="0" smtClean="0">
                <a:latin typeface="Arial" pitchFamily="34" charset="0"/>
                <a:cs typeface="Arial" pitchFamily="34" charset="0"/>
              </a:rPr>
              <a:t>End of Day &amp; Start of Day</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685800" y="1752600"/>
            <a:ext cx="7772400" cy="3477875"/>
          </a:xfrm>
          <a:prstGeom prst="rect">
            <a:avLst/>
          </a:prstGeom>
          <a:noFill/>
        </p:spPr>
        <p:txBody>
          <a:bodyPr wrap="square" rtlCol="0">
            <a:spAutoFit/>
          </a:bodyPr>
          <a:lstStyle/>
          <a:p>
            <a:pPr algn="ctr"/>
            <a:r>
              <a:rPr lang="en-US" sz="4400" b="1" dirty="0" smtClean="0">
                <a:latin typeface="Arial" pitchFamily="34" charset="0"/>
                <a:cs typeface="Arial" pitchFamily="34" charset="0"/>
              </a:rPr>
              <a:t>Please provide your valued feedback for further improvement of System and Training. Thanks for your active participation</a:t>
            </a:r>
            <a:endParaRPr lang="en-US" sz="4400" b="1" dirty="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latin typeface="Arial" pitchFamily="34" charset="0"/>
                <a:cs typeface="Arial" pitchFamily="34" charset="0"/>
              </a:rPr>
              <a:t>Contents</a:t>
            </a:r>
            <a:endParaRPr lang="en-US" sz="3600" b="1" dirty="0">
              <a:latin typeface="Arial" pitchFamily="34" charset="0"/>
              <a:cs typeface="Arial" pitchFamily="34" charset="0"/>
            </a:endParaRPr>
          </a:p>
        </p:txBody>
      </p:sp>
      <p:sp>
        <p:nvSpPr>
          <p:cNvPr id="5" name="TextBox 4"/>
          <p:cNvSpPr txBox="1"/>
          <p:nvPr/>
        </p:nvSpPr>
        <p:spPr>
          <a:xfrm>
            <a:off x="838200" y="363915"/>
            <a:ext cx="7162800" cy="6001643"/>
          </a:xfrm>
          <a:prstGeom prst="rect">
            <a:avLst/>
          </a:prstGeom>
          <a:noFill/>
        </p:spPr>
        <p:txBody>
          <a:bodyPr wrap="square" rtlCol="0">
            <a:spAutoFit/>
          </a:bodyPr>
          <a:lstStyle/>
          <a:p>
            <a:pPr>
              <a:lnSpc>
                <a:spcPct val="200000"/>
              </a:lnSpc>
              <a:buFont typeface="Arial" pitchFamily="34" charset="0"/>
              <a:buChar char="•"/>
            </a:pPr>
            <a:r>
              <a:rPr lang="en-US" sz="1600" dirty="0" smtClean="0">
                <a:latin typeface="Arial" pitchFamily="34" charset="0"/>
                <a:cs typeface="Arial" pitchFamily="34" charset="0"/>
              </a:rPr>
              <a:t> What is “End of Day Processing”</a:t>
            </a:r>
          </a:p>
          <a:p>
            <a:pPr>
              <a:lnSpc>
                <a:spcPct val="200000"/>
              </a:lnSpc>
              <a:buFont typeface="Arial" pitchFamily="34" charset="0"/>
              <a:buChar char="•"/>
            </a:pPr>
            <a:r>
              <a:rPr lang="en-US" sz="1600" dirty="0" smtClean="0">
                <a:latin typeface="Arial" pitchFamily="34" charset="0"/>
                <a:cs typeface="Arial" pitchFamily="34" charset="0"/>
              </a:rPr>
              <a:t> Precautions before End of Day Processing</a:t>
            </a:r>
          </a:p>
          <a:p>
            <a:pPr>
              <a:lnSpc>
                <a:spcPct val="200000"/>
              </a:lnSpc>
              <a:buFont typeface="Arial" pitchFamily="34" charset="0"/>
              <a:buChar char="•"/>
            </a:pPr>
            <a:r>
              <a:rPr lang="en-US" sz="1600" dirty="0" smtClean="0">
                <a:latin typeface="Arial" pitchFamily="34" charset="0"/>
                <a:cs typeface="Arial" pitchFamily="34" charset="0"/>
              </a:rPr>
              <a:t> Backup Procedures before End of Day Processing </a:t>
            </a:r>
          </a:p>
          <a:p>
            <a:pPr>
              <a:lnSpc>
                <a:spcPct val="200000"/>
              </a:lnSpc>
              <a:buFont typeface="Arial" pitchFamily="34" charset="0"/>
              <a:buChar char="•"/>
            </a:pPr>
            <a:r>
              <a:rPr lang="en-US" sz="1600" dirty="0" smtClean="0">
                <a:latin typeface="Arial" pitchFamily="34" charset="0"/>
                <a:cs typeface="Arial" pitchFamily="34" charset="0"/>
              </a:rPr>
              <a:t> End of Day Verifier </a:t>
            </a:r>
          </a:p>
          <a:p>
            <a:pPr>
              <a:lnSpc>
                <a:spcPct val="200000"/>
              </a:lnSpc>
              <a:buFont typeface="Arial" pitchFamily="34" charset="0"/>
              <a:buChar char="•"/>
            </a:pPr>
            <a:r>
              <a:rPr lang="en-US" sz="1600" dirty="0" smtClean="0">
                <a:latin typeface="Arial" pitchFamily="34" charset="0"/>
                <a:cs typeface="Arial" pitchFamily="34" charset="0"/>
              </a:rPr>
              <a:t> Possible error (s) handling of End of Day Verifier </a:t>
            </a:r>
          </a:p>
          <a:p>
            <a:pPr>
              <a:lnSpc>
                <a:spcPct val="200000"/>
              </a:lnSpc>
              <a:buFont typeface="Arial" pitchFamily="34" charset="0"/>
              <a:buChar char="•"/>
            </a:pPr>
            <a:r>
              <a:rPr lang="en-US" sz="1600" dirty="0" smtClean="0">
                <a:latin typeface="Arial" pitchFamily="34" charset="0"/>
                <a:cs typeface="Arial" pitchFamily="34" charset="0"/>
              </a:rPr>
              <a:t> End of Day Processing</a:t>
            </a:r>
          </a:p>
          <a:p>
            <a:pPr>
              <a:lnSpc>
                <a:spcPct val="200000"/>
              </a:lnSpc>
              <a:buFont typeface="Arial" pitchFamily="34" charset="0"/>
              <a:buChar char="•"/>
            </a:pPr>
            <a:r>
              <a:rPr lang="en-US" sz="1600" dirty="0" smtClean="0">
                <a:latin typeface="Arial" pitchFamily="34" charset="0"/>
                <a:cs typeface="Arial" pitchFamily="34" charset="0"/>
              </a:rPr>
              <a:t> End of Day Reports</a:t>
            </a:r>
          </a:p>
          <a:p>
            <a:pPr>
              <a:lnSpc>
                <a:spcPct val="200000"/>
              </a:lnSpc>
              <a:buFont typeface="Arial" pitchFamily="34" charset="0"/>
              <a:buChar char="•"/>
            </a:pPr>
            <a:r>
              <a:rPr lang="en-US" sz="1600" dirty="0" smtClean="0">
                <a:latin typeface="Arial" pitchFamily="34" charset="0"/>
                <a:cs typeface="Arial" pitchFamily="34" charset="0"/>
              </a:rPr>
              <a:t> Backup Procedures after End of Day Processing </a:t>
            </a:r>
          </a:p>
          <a:p>
            <a:pPr>
              <a:lnSpc>
                <a:spcPct val="200000"/>
              </a:lnSpc>
              <a:buFont typeface="Arial" pitchFamily="34" charset="0"/>
              <a:buChar char="•"/>
            </a:pPr>
            <a:r>
              <a:rPr lang="en-US" sz="1600" dirty="0" smtClean="0">
                <a:latin typeface="Arial" pitchFamily="34" charset="0"/>
                <a:cs typeface="Arial" pitchFamily="34" charset="0"/>
              </a:rPr>
              <a:t>==========================================================</a:t>
            </a:r>
          </a:p>
          <a:p>
            <a:pPr>
              <a:lnSpc>
                <a:spcPct val="200000"/>
              </a:lnSpc>
              <a:buFont typeface="Arial" pitchFamily="34" charset="0"/>
              <a:buChar char="•"/>
            </a:pPr>
            <a:r>
              <a:rPr lang="en-US" sz="1600" dirty="0" smtClean="0">
                <a:latin typeface="Arial" pitchFamily="34" charset="0"/>
                <a:cs typeface="Arial" pitchFamily="34" charset="0"/>
              </a:rPr>
              <a:t> What is “Start of Day Processing”</a:t>
            </a:r>
          </a:p>
          <a:p>
            <a:pPr>
              <a:lnSpc>
                <a:spcPct val="200000"/>
              </a:lnSpc>
              <a:buFont typeface="Arial" pitchFamily="34" charset="0"/>
              <a:buChar char="•"/>
            </a:pPr>
            <a:r>
              <a:rPr lang="en-US" sz="1600" dirty="0" smtClean="0">
                <a:latin typeface="Arial" pitchFamily="34" charset="0"/>
                <a:cs typeface="Arial" pitchFamily="34" charset="0"/>
              </a:rPr>
              <a:t> Precautions before Start of Day Processing</a:t>
            </a:r>
          </a:p>
          <a:p>
            <a:pPr>
              <a:lnSpc>
                <a:spcPct val="200000"/>
              </a:lnSpc>
              <a:buFont typeface="Arial" pitchFamily="34" charset="0"/>
              <a:buChar char="•"/>
            </a:pPr>
            <a:r>
              <a:rPr lang="en-US" sz="1600" dirty="0" smtClean="0">
                <a:latin typeface="Arial" pitchFamily="34" charset="0"/>
                <a:cs typeface="Arial" pitchFamily="34" charset="0"/>
              </a:rPr>
              <a:t> Start of Day Processing </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dirty="0" smtClean="0">
                <a:latin typeface="Arial" pitchFamily="34" charset="0"/>
                <a:cs typeface="Arial" pitchFamily="34" charset="0"/>
              </a:rPr>
              <a:t>What is “End of Day Processing”</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6186309"/>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200000"/>
              </a:lnSpc>
              <a:buFont typeface="Arial" pitchFamily="34" charset="0"/>
              <a:buChar char="•"/>
            </a:pPr>
            <a:r>
              <a:rPr lang="en-US" dirty="0" smtClean="0">
                <a:latin typeface="Arial" pitchFamily="34" charset="0"/>
                <a:cs typeface="Arial" pitchFamily="34" charset="0"/>
              </a:rPr>
              <a:t> End of the Day Processing could be defined as “Closure of Books of an Institution at a Point of Time, to check / verify / distinguish / compare / save the Financial </a:t>
            </a:r>
            <a:r>
              <a:rPr lang="en-US" dirty="0" smtClean="0">
                <a:latin typeface="Arial" pitchFamily="34" charset="0"/>
                <a:cs typeface="Arial" pitchFamily="34" charset="0"/>
              </a:rPr>
              <a:t>Results / Records of </a:t>
            </a:r>
            <a:r>
              <a:rPr lang="en-US" dirty="0" smtClean="0">
                <a:latin typeface="Arial" pitchFamily="34" charset="0"/>
                <a:cs typeface="Arial" pitchFamily="34" charset="0"/>
              </a:rPr>
              <a:t>that point of time with the Financial Results </a:t>
            </a:r>
            <a:r>
              <a:rPr lang="en-US" dirty="0" smtClean="0">
                <a:latin typeface="Arial" pitchFamily="34" charset="0"/>
                <a:cs typeface="Arial" pitchFamily="34" charset="0"/>
              </a:rPr>
              <a:t>/ Records of </a:t>
            </a:r>
            <a:r>
              <a:rPr lang="en-US" dirty="0" smtClean="0">
                <a:latin typeface="Arial" pitchFamily="34" charset="0"/>
                <a:cs typeface="Arial" pitchFamily="34" charset="0"/>
              </a:rPr>
              <a:t>some other point of time of same institution </a:t>
            </a:r>
            <a:r>
              <a:rPr lang="en-US" dirty="0" smtClean="0">
                <a:latin typeface="Arial" pitchFamily="34" charset="0"/>
                <a:cs typeface="Arial" pitchFamily="34" charset="0"/>
              </a:rPr>
              <a:t>or subsidiary / branch </a:t>
            </a:r>
            <a:r>
              <a:rPr lang="en-US" dirty="0" smtClean="0">
                <a:latin typeface="Arial" pitchFamily="34" charset="0"/>
                <a:cs typeface="Arial" pitchFamily="34" charset="0"/>
              </a:rPr>
              <a:t>of this institution or some other </a:t>
            </a:r>
            <a:r>
              <a:rPr lang="en-US" dirty="0" smtClean="0">
                <a:latin typeface="Arial" pitchFamily="34" charset="0"/>
                <a:cs typeface="Arial" pitchFamily="34" charset="0"/>
              </a:rPr>
              <a:t>institution” </a:t>
            </a:r>
            <a:r>
              <a:rPr lang="en-US" dirty="0" smtClean="0">
                <a:latin typeface="Arial" pitchFamily="34" charset="0"/>
                <a:cs typeface="Arial" pitchFamily="34" charset="0"/>
              </a:rPr>
              <a:t>. For example if End of </a:t>
            </a:r>
            <a:r>
              <a:rPr lang="en-US" dirty="0" smtClean="0">
                <a:latin typeface="Arial" pitchFamily="34" charset="0"/>
                <a:cs typeface="Arial" pitchFamily="34" charset="0"/>
              </a:rPr>
              <a:t>the Day </a:t>
            </a:r>
            <a:r>
              <a:rPr lang="en-US" dirty="0" smtClean="0">
                <a:latin typeface="Arial" pitchFamily="34" charset="0"/>
                <a:cs typeface="Arial" pitchFamily="34" charset="0"/>
              </a:rPr>
              <a:t>Processing of an institution is executed on February 23, </a:t>
            </a:r>
            <a:r>
              <a:rPr lang="en-US" dirty="0" smtClean="0">
                <a:latin typeface="Arial" pitchFamily="34" charset="0"/>
                <a:cs typeface="Arial" pitchFamily="34" charset="0"/>
              </a:rPr>
              <a:t>2012 and another End of the Day Processing is executed on February 24, 2012 so one can check the both positions separately and comparatively as well.  This also distinguish one day’s activities from other day’s activities. </a:t>
            </a:r>
            <a:endParaRPr lang="en-US" dirty="0" smtClean="0">
              <a:latin typeface="Arial" pitchFamily="34" charset="0"/>
              <a:cs typeface="Arial" pitchFamily="34" charset="0"/>
            </a:endParaRPr>
          </a:p>
          <a:p>
            <a:pPr algn="ctr">
              <a:lnSpc>
                <a:spcPct val="200000"/>
              </a:lnSpc>
              <a:buFont typeface="Arial" pitchFamily="34" charset="0"/>
              <a:buChar char="•"/>
            </a:pPr>
            <a:r>
              <a:rPr lang="en-US" dirty="0" smtClean="0">
                <a:latin typeface="Arial" pitchFamily="34" charset="0"/>
                <a:cs typeface="Arial" pitchFamily="34" charset="0"/>
              </a:rPr>
              <a:t> </a:t>
            </a:r>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830997"/>
          </a:xfrm>
          <a:prstGeom prst="rect">
            <a:avLst/>
          </a:prstGeom>
          <a:noFill/>
        </p:spPr>
        <p:txBody>
          <a:bodyPr wrap="square" rtlCol="0">
            <a:spAutoFit/>
          </a:bodyPr>
          <a:lstStyle/>
          <a:p>
            <a:r>
              <a:rPr lang="en-US" sz="2400" dirty="0" smtClean="0">
                <a:latin typeface="Arial" pitchFamily="34" charset="0"/>
                <a:cs typeface="Arial" pitchFamily="34" charset="0"/>
              </a:rPr>
              <a:t>Precautions before End of Day Processing</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5216813"/>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All activities of every department should be stopped / completed in system</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No one should be log into the system except the administrator or end of the day executor</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All activities should be supervised and no un-supervised record should be available</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Backup should be taken and should be saved to some other systems / servers as well. If the same is stored some other external resources i.e. CD, USB, DVD, Dat Drive or some other reliable resources </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Verification of backup </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End of Day Verifier Execution – this option informs us any irregularity (ies).</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Bin should be updated</a:t>
            </a:r>
            <a:endParaRPr lang="en-US" dirty="0" smtClean="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830997"/>
          </a:xfrm>
          <a:prstGeom prst="rect">
            <a:avLst/>
          </a:prstGeom>
          <a:noFill/>
        </p:spPr>
        <p:txBody>
          <a:bodyPr wrap="square" rtlCol="0">
            <a:spAutoFit/>
          </a:bodyPr>
          <a:lstStyle/>
          <a:p>
            <a:r>
              <a:rPr lang="en-US" sz="2400" dirty="0" smtClean="0">
                <a:latin typeface="Arial" pitchFamily="34" charset="0"/>
                <a:cs typeface="Arial" pitchFamily="34" charset="0"/>
              </a:rPr>
              <a:t>Backup Procedures before End of Day Processing</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4801314"/>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BACKUP IS MUST and after backing up, the backup file should be loaded to some other mock system / server to verify the authenticity of the backup you have taken </a:t>
            </a:r>
            <a:endParaRPr lang="en-US" dirty="0" smtClean="0">
              <a:latin typeface="Arial" pitchFamily="34" charset="0"/>
              <a:cs typeface="Arial" pitchFamily="34" charset="0"/>
            </a:endParaRP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Backup should be taken and should be saved to some other systems / servers as well. </a:t>
            </a:r>
            <a:r>
              <a:rPr lang="en-US" dirty="0" smtClean="0">
                <a:latin typeface="Arial" pitchFamily="34" charset="0"/>
                <a:cs typeface="Arial" pitchFamily="34" charset="0"/>
              </a:rPr>
              <a:t>It is also strongly recommended that the </a:t>
            </a:r>
            <a:r>
              <a:rPr lang="en-US" dirty="0" smtClean="0">
                <a:latin typeface="Arial" pitchFamily="34" charset="0"/>
                <a:cs typeface="Arial" pitchFamily="34" charset="0"/>
              </a:rPr>
              <a:t>same is stored </a:t>
            </a:r>
            <a:r>
              <a:rPr lang="en-US" dirty="0" smtClean="0">
                <a:latin typeface="Arial" pitchFamily="34" charset="0"/>
                <a:cs typeface="Arial" pitchFamily="34" charset="0"/>
              </a:rPr>
              <a:t>on some </a:t>
            </a:r>
            <a:r>
              <a:rPr lang="en-US" dirty="0" smtClean="0">
                <a:latin typeface="Arial" pitchFamily="34" charset="0"/>
                <a:cs typeface="Arial" pitchFamily="34" charset="0"/>
              </a:rPr>
              <a:t>other external resources i.e. CD, USB, DVD, Dat Drive or some other reliable </a:t>
            </a:r>
            <a:r>
              <a:rPr lang="en-US" dirty="0" smtClean="0">
                <a:latin typeface="Arial" pitchFamily="34" charset="0"/>
                <a:cs typeface="Arial" pitchFamily="34" charset="0"/>
              </a:rPr>
              <a:t>resources</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Backup Procedures may vary from bank to bank</a:t>
            </a:r>
            <a:r>
              <a:rPr lang="en-US" dirty="0" smtClean="0">
                <a:latin typeface="Arial" pitchFamily="34" charset="0"/>
                <a:cs typeface="Arial" pitchFamily="34" charset="0"/>
              </a:rPr>
              <a:t> and different utilities are used. Here you will use Export Import Utility that takes backup on a specified location.</a:t>
            </a:r>
            <a:endParaRPr lang="en-US" dirty="0" smtClean="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dirty="0" smtClean="0">
                <a:latin typeface="Arial" pitchFamily="34" charset="0"/>
                <a:cs typeface="Arial" pitchFamily="34" charset="0"/>
              </a:rPr>
              <a:t>End of Day Verifier</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1892826"/>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 End of Day Verifier Execution – this option informs us any irregularity (ies</a:t>
            </a:r>
            <a:r>
              <a:rPr lang="en-US" dirty="0" smtClean="0">
                <a:latin typeface="Arial" pitchFamily="34" charset="0"/>
                <a:cs typeface="Arial" pitchFamily="34" charset="0"/>
              </a:rPr>
              <a:t>).</a:t>
            </a:r>
          </a:p>
          <a:p>
            <a:pPr algn="ctr">
              <a:lnSpc>
                <a:spcPct val="15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This option saves the administrator to avoid data loss during end of the day and unnecessary restoring of backup that takes a lot of time</a:t>
            </a:r>
            <a:endParaRPr lang="en-US" dirty="0" smtClean="0">
              <a:latin typeface="Arial" pitchFamily="34" charset="0"/>
              <a:cs typeface="Arial" pitchFamily="34" charset="0"/>
            </a:endParaRPr>
          </a:p>
        </p:txBody>
      </p:sp>
      <p:pic>
        <p:nvPicPr>
          <p:cNvPr id="2" name="Picture 2"/>
          <p:cNvPicPr>
            <a:picLocks noChangeAspect="1" noChangeArrowheads="1"/>
          </p:cNvPicPr>
          <p:nvPr/>
        </p:nvPicPr>
        <p:blipFill>
          <a:blip r:embed="rId3"/>
          <a:srcRect l="21669" t="28125" r="23865" b="34375"/>
          <a:stretch>
            <a:fillRect/>
          </a:stretch>
        </p:blipFill>
        <p:spPr bwMode="auto">
          <a:xfrm>
            <a:off x="609600" y="2667000"/>
            <a:ext cx="8001000" cy="3733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830997"/>
          </a:xfrm>
          <a:prstGeom prst="rect">
            <a:avLst/>
          </a:prstGeom>
          <a:noFill/>
        </p:spPr>
        <p:txBody>
          <a:bodyPr wrap="square" rtlCol="0">
            <a:spAutoFit/>
          </a:bodyPr>
          <a:lstStyle/>
          <a:p>
            <a:r>
              <a:rPr lang="en-US" sz="2400" dirty="0" smtClean="0">
                <a:latin typeface="Arial" pitchFamily="34" charset="0"/>
                <a:cs typeface="Arial" pitchFamily="34" charset="0"/>
              </a:rPr>
              <a:t>Possible error (s) handling of End of Day Verifier</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4524315"/>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20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Bin is not updated or some other bank’s bin is being used </a:t>
            </a:r>
          </a:p>
          <a:p>
            <a:pPr algn="ctr">
              <a:lnSpc>
                <a:spcPct val="20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Transactions not balanced (debit and credit are not equal)</a:t>
            </a:r>
          </a:p>
          <a:p>
            <a:pPr algn="ctr">
              <a:lnSpc>
                <a:spcPct val="20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Any un-supervised transaction (s) found</a:t>
            </a:r>
          </a:p>
          <a:p>
            <a:pPr algn="ctr">
              <a:lnSpc>
                <a:spcPct val="20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Any flag of PSC, LMF, PTS, IBA or some other product is not marked. For this we will change the flag by accessing the table directly. In normal scenario it is not recommended and our clients will use some other proper options to change the flags. </a:t>
            </a:r>
            <a:endParaRPr lang="en-US" dirty="0" smtClean="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dirty="0" smtClean="0">
                <a:latin typeface="Arial" pitchFamily="34" charset="0"/>
                <a:cs typeface="Arial" pitchFamily="34" charset="0"/>
              </a:rPr>
              <a:t>End of Day Processing</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2308324"/>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20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Here so many screens will be appeared swiftly and user should not click on these screens and he / she should wait for the completion message</a:t>
            </a:r>
          </a:p>
          <a:p>
            <a:pPr algn="ctr">
              <a:lnSpc>
                <a:spcPct val="200000"/>
              </a:lnSpc>
              <a:buFont typeface="Arial" pitchFamily="34" charset="0"/>
              <a:buChar char="•"/>
            </a:pPr>
            <a:endParaRPr lang="en-US"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a:srcRect l="21669" t="29167" r="23865" b="45833"/>
          <a:stretch>
            <a:fillRect/>
          </a:stretch>
        </p:blipFill>
        <p:spPr bwMode="auto">
          <a:xfrm>
            <a:off x="533400" y="2514600"/>
            <a:ext cx="8153400" cy="39624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dirty="0" smtClean="0">
                <a:latin typeface="Arial" pitchFamily="34" charset="0"/>
                <a:cs typeface="Arial" pitchFamily="34" charset="0"/>
              </a:rPr>
              <a:t>End of Day Reports</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End of Day &amp; Start of Day</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2308324"/>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Important Points</a:t>
            </a:r>
          </a:p>
          <a:p>
            <a:pPr algn="ctr">
              <a:lnSpc>
                <a:spcPct val="200000"/>
              </a:lnSpc>
              <a:buFont typeface="Arial" pitchFamily="34" charset="0"/>
              <a:buChar char="•"/>
            </a:pPr>
            <a:r>
              <a:rPr lang="en-US" dirty="0" smtClean="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Here so many screens will be appeared swiftly and user should not click on these screens and he / she should wait for the completion message</a:t>
            </a:r>
          </a:p>
          <a:p>
            <a:pPr algn="ctr">
              <a:lnSpc>
                <a:spcPct val="200000"/>
              </a:lnSpc>
              <a:buFont typeface="Arial" pitchFamily="34" charset="0"/>
              <a:buChar char="•"/>
            </a:pPr>
            <a:endParaRPr lang="en-US" dirty="0" smtClean="0">
              <a:latin typeface="Arial" pitchFamily="34" charset="0"/>
              <a:cs typeface="Arial" pitchFamily="34" charset="0"/>
            </a:endParaRPr>
          </a:p>
        </p:txBody>
      </p:sp>
      <p:pic>
        <p:nvPicPr>
          <p:cNvPr id="3074" name="Picture 2"/>
          <p:cNvPicPr>
            <a:picLocks noChangeAspect="1" noChangeArrowheads="1"/>
          </p:cNvPicPr>
          <p:nvPr/>
        </p:nvPicPr>
        <p:blipFill>
          <a:blip r:embed="rId3"/>
          <a:srcRect l="22255" t="29167" r="24451" b="34375"/>
          <a:stretch>
            <a:fillRect/>
          </a:stretch>
        </p:blipFill>
        <p:spPr bwMode="auto">
          <a:xfrm>
            <a:off x="533400" y="2514600"/>
            <a:ext cx="8077200" cy="39624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745</TotalTime>
  <Words>1053</Words>
  <Application>Microsoft Office PowerPoint</Application>
  <PresentationFormat>On-screen Show (4:3)</PresentationFormat>
  <Paragraphs>84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End of Day &amp; Start of Day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End of Day &amp; Start of Day</vt:lpstr>
      <vt:lpstr>End of Day &amp; Start of Day</vt:lpstr>
      <vt:lpstr>End of Day &amp; Start of Day</vt:lpstr>
    </vt:vector>
  </TitlesOfParts>
  <Company>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 Asim</dc:creator>
  <cp:lastModifiedBy>Muhammad Asim</cp:lastModifiedBy>
  <cp:revision>143</cp:revision>
  <dcterms:created xsi:type="dcterms:W3CDTF">2012-10-08T09:40:05Z</dcterms:created>
  <dcterms:modified xsi:type="dcterms:W3CDTF">2012-10-19T06:11:57Z</dcterms:modified>
</cp:coreProperties>
</file>