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9" r:id="rId3"/>
    <p:sldId id="260" r:id="rId4"/>
    <p:sldId id="261" r:id="rId5"/>
    <p:sldId id="262" r:id="rId6"/>
    <p:sldId id="263" r:id="rId7"/>
    <p:sldId id="264" r:id="rId8"/>
    <p:sldId id="265" r:id="rId9"/>
    <p:sldId id="266" r:id="rId10"/>
    <p:sldId id="267" r:id="rId11"/>
    <p:sldId id="272"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showPr>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descr="FULLPAGE.jpg"/>
          <p:cNvPicPr>
            <a:picLocks noChangeAspect="1"/>
          </p:cNvPicPr>
          <p:nvPr userDrawn="1"/>
        </p:nvPicPr>
        <p:blipFill>
          <a:blip r:embed="rId2"/>
          <a:srcRect/>
          <a:stretch>
            <a:fillRect/>
          </a:stretch>
        </p:blipFill>
        <p:spPr bwMode="auto">
          <a:xfrm>
            <a:off x="3175" y="0"/>
            <a:ext cx="9140825" cy="6859588"/>
          </a:xfrm>
          <a:prstGeom prst="rect">
            <a:avLst/>
          </a:prstGeom>
          <a:noFill/>
          <a:ln w="9525">
            <a:solidFill>
              <a:schemeClr val="tx1"/>
            </a:solidFill>
            <a:miter lim="800000"/>
            <a:headEnd/>
            <a:tailEnd/>
          </a:ln>
        </p:spPr>
      </p:pic>
      <p:sp>
        <p:nvSpPr>
          <p:cNvPr id="3" name="Text Box 5"/>
          <p:cNvSpPr txBox="1">
            <a:spLocks noChangeArrowheads="1"/>
          </p:cNvSpPr>
          <p:nvPr userDrawn="1"/>
        </p:nvSpPr>
        <p:spPr bwMode="auto">
          <a:xfrm>
            <a:off x="4800600" y="47625"/>
            <a:ext cx="4259263" cy="409575"/>
          </a:xfrm>
          <a:prstGeom prst="rect">
            <a:avLst/>
          </a:prstGeom>
          <a:noFill/>
          <a:ln w="9525">
            <a:noFill/>
            <a:miter lim="800000"/>
            <a:headEnd/>
            <a:tailEnd/>
          </a:ln>
        </p:spPr>
        <p:txBody>
          <a:bodyPr/>
          <a:lstStyle/>
          <a:p>
            <a:pPr algn="r" defTabSz="887413">
              <a:spcBef>
                <a:spcPts val="300"/>
              </a:spcBef>
              <a:defRPr/>
            </a:pPr>
            <a:r>
              <a:rPr lang="en-US" b="1" dirty="0">
                <a:solidFill>
                  <a:srgbClr val="FFC000"/>
                </a:solidFill>
                <a:latin typeface="+mn-lt"/>
                <a:cs typeface="Arial" pitchFamily="34" charset="0"/>
              </a:rPr>
              <a:t>Empowering The Financial Solution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2" descr="pibas-LOGO"/>
          <p:cNvPicPr>
            <a:picLocks noChangeAspect="1" noChangeArrowheads="1"/>
          </p:cNvPicPr>
          <p:nvPr userDrawn="1"/>
        </p:nvPicPr>
        <p:blipFill>
          <a:blip r:embed="rId2"/>
          <a:srcRect/>
          <a:stretch>
            <a:fillRect/>
          </a:stretch>
        </p:blipFill>
        <p:spPr bwMode="auto">
          <a:xfrm>
            <a:off x="30163" y="6337300"/>
            <a:ext cx="1265237" cy="4984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A578CF-4624-4585-99BA-C65F56D5C8B8}" type="datetimeFigureOut">
              <a:rPr lang="en-US" smtClean="0"/>
              <a:pPr/>
              <a:t>27/11/2012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454770A-10BA-4956-9D35-43EFD25749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6" descr="Picture25.jpg"/>
          <p:cNvPicPr>
            <a:picLocks noChangeAspect="1"/>
          </p:cNvPicPr>
          <p:nvPr/>
        </p:nvPicPr>
        <p:blipFill>
          <a:blip r:embed="rId5"/>
          <a:srcRect/>
          <a:stretch>
            <a:fillRect/>
          </a:stretch>
        </p:blipFill>
        <p:spPr bwMode="auto">
          <a:xfrm>
            <a:off x="0" y="9525"/>
            <a:ext cx="9144000" cy="6838950"/>
          </a:xfrm>
          <a:prstGeom prst="rect">
            <a:avLst/>
          </a:prstGeom>
          <a:noFill/>
          <a:ln w="9525">
            <a:noFill/>
            <a:miter lim="800000"/>
            <a:headEnd/>
            <a:tailEnd/>
          </a:ln>
        </p:spPr>
      </p:pic>
      <p:pic>
        <p:nvPicPr>
          <p:cNvPr id="1027" name="Picture 2" descr="pibas-LOGO"/>
          <p:cNvPicPr>
            <a:picLocks noChangeAspect="1" noChangeArrowheads="1"/>
          </p:cNvPicPr>
          <p:nvPr/>
        </p:nvPicPr>
        <p:blipFill>
          <a:blip r:embed="rId6"/>
          <a:srcRect/>
          <a:stretch>
            <a:fillRect/>
          </a:stretch>
        </p:blipFill>
        <p:spPr bwMode="auto">
          <a:xfrm>
            <a:off x="30163" y="6337300"/>
            <a:ext cx="1265237" cy="498475"/>
          </a:xfrm>
          <a:prstGeom prst="rect">
            <a:avLst/>
          </a:prstGeom>
          <a:noFill/>
          <a:ln w="9525">
            <a:noFill/>
            <a:miter lim="800000"/>
            <a:headEnd/>
            <a:tailEnd/>
          </a:ln>
        </p:spPr>
      </p:pic>
      <p:pic>
        <p:nvPicPr>
          <p:cNvPr id="1028" name="Picture 3" descr="world.bmp"/>
          <p:cNvPicPr>
            <a:picLocks noChangeAspect="1"/>
          </p:cNvPicPr>
          <p:nvPr/>
        </p:nvPicPr>
        <p:blipFill>
          <a:blip r:embed="rId7"/>
          <a:srcRect/>
          <a:stretch>
            <a:fillRect/>
          </a:stretch>
        </p:blipFill>
        <p:spPr bwMode="auto">
          <a:xfrm>
            <a:off x="8372475" y="6161088"/>
            <a:ext cx="771525"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4343400" y="5334000"/>
            <a:ext cx="4495800" cy="1295400"/>
          </a:xfrm>
          <a:prstGeom prst="rect">
            <a:avLst/>
          </a:prstGeom>
          <a:noFill/>
        </p:spPr>
        <p:txBody>
          <a:bodyPr/>
          <a:lstStyle/>
          <a:p>
            <a:pPr marL="342900" indent="-342900">
              <a:spcBef>
                <a:spcPct val="20000"/>
              </a:spcBef>
              <a:defRPr/>
            </a:pPr>
            <a:r>
              <a:rPr lang="en-US" sz="2500" b="1" dirty="0">
                <a:solidFill>
                  <a:schemeClr val="tx1">
                    <a:lumMod val="65000"/>
                    <a:lumOff val="35000"/>
                  </a:schemeClr>
                </a:solidFill>
                <a:latin typeface="+mn-lt"/>
              </a:rPr>
              <a:t>     Presented By</a:t>
            </a:r>
            <a:br>
              <a:rPr lang="en-US" sz="2500" b="1" dirty="0">
                <a:solidFill>
                  <a:schemeClr val="tx1">
                    <a:lumMod val="65000"/>
                    <a:lumOff val="35000"/>
                  </a:schemeClr>
                </a:solidFill>
                <a:latin typeface="+mn-lt"/>
              </a:rPr>
            </a:br>
            <a:r>
              <a:rPr lang="en-US" sz="2500" b="1" smtClean="0">
                <a:solidFill>
                  <a:schemeClr val="tx1">
                    <a:lumMod val="65000"/>
                    <a:lumOff val="35000"/>
                  </a:schemeClr>
                </a:solidFill>
                <a:latin typeface="+mn-lt"/>
              </a:rPr>
              <a:t>PIBAS Support Team</a:t>
            </a:r>
            <a:endParaRPr lang="en-US" sz="1600" b="1" dirty="0">
              <a:solidFill>
                <a:schemeClr val="tx1">
                  <a:lumMod val="65000"/>
                  <a:lumOff val="35000"/>
                </a:schemeClr>
              </a:solidFill>
              <a:latin typeface="+mn-lt"/>
            </a:endParaRPr>
          </a:p>
        </p:txBody>
      </p:sp>
      <p:sp>
        <p:nvSpPr>
          <p:cNvPr id="4099" name="Text Box 5"/>
          <p:cNvSpPr txBox="1">
            <a:spLocks noChangeArrowheads="1"/>
          </p:cNvSpPr>
          <p:nvPr/>
        </p:nvSpPr>
        <p:spPr bwMode="auto">
          <a:xfrm>
            <a:off x="1066800" y="1066800"/>
            <a:ext cx="8153400" cy="990600"/>
          </a:xfrm>
          <a:prstGeom prst="rect">
            <a:avLst/>
          </a:prstGeom>
          <a:noFill/>
          <a:ln w="9525">
            <a:noFill/>
            <a:miter lim="800000"/>
            <a:headEnd/>
            <a:tailEnd/>
          </a:ln>
        </p:spPr>
        <p:txBody>
          <a:bodyPr/>
          <a:lstStyle/>
          <a:p>
            <a:pPr algn="ctr" defTabSz="887413">
              <a:spcBef>
                <a:spcPts val="300"/>
              </a:spcBef>
            </a:pPr>
            <a:r>
              <a:rPr lang="en-US" sz="2800" b="1" dirty="0" smtClean="0">
                <a:solidFill>
                  <a:srgbClr val="FFC000"/>
                </a:solidFill>
              </a:rPr>
              <a:t>Product Knowledge Training Session PIBAS Products – TRANSACTION MODULE</a:t>
            </a:r>
            <a:endParaRPr lang="en-US" sz="2800" b="1" dirty="0">
              <a:solidFill>
                <a:srgbClr val="FFC000"/>
              </a:solidFill>
              <a:latin typeface="Trebuchet MS" pitchFamily="34"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6248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Transaction List Account-wise </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304800" y="1143000"/>
            <a:ext cx="8458200" cy="923330"/>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We will use this report to view / print list of Account-wise Transactions during a day </a:t>
            </a:r>
          </a:p>
        </p:txBody>
      </p:sp>
      <p:pic>
        <p:nvPicPr>
          <p:cNvPr id="6146" name="Picture 2"/>
          <p:cNvPicPr>
            <a:picLocks noChangeAspect="1" noChangeArrowheads="1"/>
          </p:cNvPicPr>
          <p:nvPr/>
        </p:nvPicPr>
        <p:blipFill>
          <a:blip r:embed="rId2"/>
          <a:srcRect l="33968" t="25000" r="34407" b="25000"/>
          <a:stretch>
            <a:fillRect/>
          </a:stretch>
        </p:blipFill>
        <p:spPr bwMode="auto">
          <a:xfrm>
            <a:off x="1600200" y="2209800"/>
            <a:ext cx="6705600" cy="46482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lvl="0" algn="r" fontAlgn="auto">
              <a:spcAft>
                <a:spcPts val="0"/>
              </a:spcAft>
              <a:defRPr/>
            </a:pPr>
            <a:r>
              <a:rPr lang="en-US" sz="1600" dirty="0" smtClean="0">
                <a:solidFill>
                  <a:srgbClr val="FFC000"/>
                </a:solidFill>
                <a:latin typeface="Arial" pitchFamily="34" charset="0"/>
                <a:cs typeface="Arial" pitchFamily="34" charset="0"/>
              </a:rPr>
              <a:t>Transactions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3" name="TextBox 2"/>
          <p:cNvSpPr txBox="1"/>
          <p:nvPr/>
        </p:nvSpPr>
        <p:spPr>
          <a:xfrm>
            <a:off x="1524000" y="3276600"/>
            <a:ext cx="6096000" cy="400110"/>
          </a:xfrm>
          <a:prstGeom prst="rect">
            <a:avLst/>
          </a:prstGeom>
          <a:noFill/>
        </p:spPr>
        <p:txBody>
          <a:bodyPr wrap="square" rtlCol="0">
            <a:spAutoFit/>
          </a:bodyPr>
          <a:lstStyle/>
          <a:p>
            <a:pPr algn="ctr"/>
            <a:r>
              <a:rPr lang="en-US" sz="2000" b="1" dirty="0" smtClean="0"/>
              <a:t>Many thanks for your active participation</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solidFill>
                  <a:srgbClr val="FFC000"/>
                </a:solidFill>
                <a:latin typeface="Arial" pitchFamily="34" charset="0"/>
                <a:cs typeface="Arial" pitchFamily="34" charset="0"/>
              </a:rPr>
              <a:t>Contents</a:t>
            </a:r>
            <a:endParaRPr lang="en-US" sz="3600" b="1" dirty="0">
              <a:solidFill>
                <a:srgbClr val="FFC000"/>
              </a:solidFill>
              <a:latin typeface="Arial" pitchFamily="34" charset="0"/>
              <a:cs typeface="Arial" pitchFamily="34" charset="0"/>
            </a:endParaRPr>
          </a:p>
        </p:txBody>
      </p:sp>
      <p:sp>
        <p:nvSpPr>
          <p:cNvPr id="5" name="TextBox 4"/>
          <p:cNvSpPr txBox="1"/>
          <p:nvPr/>
        </p:nvSpPr>
        <p:spPr>
          <a:xfrm>
            <a:off x="914400" y="1447800"/>
            <a:ext cx="7162800" cy="4524315"/>
          </a:xfrm>
          <a:prstGeom prst="rect">
            <a:avLst/>
          </a:prstGeom>
          <a:noFill/>
        </p:spPr>
        <p:txBody>
          <a:bodyPr wrap="square" rtlCol="0">
            <a:spAutoFit/>
          </a:bodyPr>
          <a:lstStyle/>
          <a:p>
            <a:pPr>
              <a:lnSpc>
                <a:spcPct val="200000"/>
              </a:lnSpc>
              <a:buFont typeface="Arial" pitchFamily="34" charset="0"/>
              <a:buChar char="•"/>
            </a:pPr>
            <a:r>
              <a:rPr lang="en-US" dirty="0" smtClean="0">
                <a:latin typeface="Arial" pitchFamily="34" charset="0"/>
                <a:cs typeface="Arial" pitchFamily="34" charset="0"/>
              </a:rPr>
              <a:t> General Transactions  </a:t>
            </a:r>
          </a:p>
          <a:p>
            <a:pPr>
              <a:lnSpc>
                <a:spcPct val="200000"/>
              </a:lnSpc>
              <a:buFont typeface="Arial" pitchFamily="34" charset="0"/>
              <a:buChar char="•"/>
            </a:pPr>
            <a:r>
              <a:rPr lang="en-US" dirty="0" smtClean="0">
                <a:latin typeface="Arial" pitchFamily="34" charset="0"/>
                <a:cs typeface="Arial" pitchFamily="34" charset="0"/>
              </a:rPr>
              <a:t> Forex Retail Deal Transactions</a:t>
            </a:r>
          </a:p>
          <a:p>
            <a:pPr>
              <a:lnSpc>
                <a:spcPct val="200000"/>
              </a:lnSpc>
              <a:buFont typeface="Arial" pitchFamily="34" charset="0"/>
              <a:buChar char="•"/>
            </a:pPr>
            <a:r>
              <a:rPr lang="en-US" dirty="0" smtClean="0">
                <a:latin typeface="Arial" pitchFamily="34" charset="0"/>
                <a:cs typeface="Arial" pitchFamily="34" charset="0"/>
              </a:rPr>
              <a:t> Transaction Cancellation</a:t>
            </a:r>
          </a:p>
          <a:p>
            <a:pPr>
              <a:lnSpc>
                <a:spcPct val="200000"/>
              </a:lnSpc>
              <a:buFont typeface="Arial" pitchFamily="34" charset="0"/>
              <a:buChar char="•"/>
            </a:pPr>
            <a:r>
              <a:rPr lang="en-US" dirty="0" smtClean="0">
                <a:latin typeface="Arial" pitchFamily="34" charset="0"/>
                <a:cs typeface="Arial" pitchFamily="34" charset="0"/>
              </a:rPr>
              <a:t> Supervision by Transaction</a:t>
            </a:r>
          </a:p>
          <a:p>
            <a:pPr>
              <a:lnSpc>
                <a:spcPct val="200000"/>
              </a:lnSpc>
              <a:buFont typeface="Arial" pitchFamily="34" charset="0"/>
              <a:buChar char="•"/>
            </a:pPr>
            <a:r>
              <a:rPr lang="en-US" dirty="0" smtClean="0">
                <a:latin typeface="Arial" pitchFamily="34" charset="0"/>
                <a:cs typeface="Arial" pitchFamily="34" charset="0"/>
              </a:rPr>
              <a:t> Supervision / Cancellation of Forex Retail Deal Transactions</a:t>
            </a:r>
          </a:p>
          <a:p>
            <a:pPr>
              <a:lnSpc>
                <a:spcPct val="200000"/>
              </a:lnSpc>
              <a:buFont typeface="Arial" pitchFamily="34" charset="0"/>
              <a:buChar char="•"/>
            </a:pPr>
            <a:r>
              <a:rPr lang="en-US" dirty="0" smtClean="0">
                <a:latin typeface="Arial" pitchFamily="34" charset="0"/>
                <a:cs typeface="Arial" pitchFamily="34" charset="0"/>
              </a:rPr>
              <a:t> Transaction Review</a:t>
            </a:r>
          </a:p>
          <a:p>
            <a:pPr>
              <a:lnSpc>
                <a:spcPct val="200000"/>
              </a:lnSpc>
              <a:buFont typeface="Arial" pitchFamily="34" charset="0"/>
              <a:buChar char="•"/>
            </a:pPr>
            <a:r>
              <a:rPr lang="en-US" dirty="0" smtClean="0">
                <a:latin typeface="Arial" pitchFamily="34" charset="0"/>
                <a:cs typeface="Arial" pitchFamily="34" charset="0"/>
              </a:rPr>
              <a:t> Transaction List Batch-wise</a:t>
            </a:r>
          </a:p>
          <a:p>
            <a:pPr>
              <a:lnSpc>
                <a:spcPct val="200000"/>
              </a:lnSpc>
              <a:buFont typeface="Arial" pitchFamily="34" charset="0"/>
              <a:buChar char="•"/>
            </a:pPr>
            <a:r>
              <a:rPr lang="en-US" dirty="0" smtClean="0">
                <a:latin typeface="Arial" pitchFamily="34" charset="0"/>
                <a:cs typeface="Arial" pitchFamily="34" charset="0"/>
              </a:rPr>
              <a:t> Transaction List Account-wise </a:t>
            </a:r>
          </a:p>
        </p:txBody>
      </p:sp>
      <p:sp>
        <p:nvSpPr>
          <p:cNvPr id="8"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General Transactions</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304800" y="1143000"/>
            <a:ext cx="8229600" cy="2862322"/>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Here you can execute different type of transactions i.e. Cash, Inward Clearing, Transfers, Reversals, Commission Recoveries, Expenses etc. through available list of transaction codes. Usually through different transaction codes you will have to debit and then credit separately but some particularly transactions codes are also available through which you can post your entries (debit and credit) in one attempt i.e. Transaction Code 017 wherein you can debit on account and credit the other one in one go.</a:t>
            </a:r>
          </a:p>
          <a:p>
            <a:pPr algn="ctr">
              <a:buFont typeface="Arial" pitchFamily="34" charset="0"/>
              <a:buChar char="•"/>
            </a:pPr>
            <a:r>
              <a:rPr lang="en-US" dirty="0" smtClean="0">
                <a:latin typeface="Arial" pitchFamily="34" charset="0"/>
                <a:cs typeface="Arial" pitchFamily="34" charset="0"/>
              </a:rPr>
              <a:t> Every transaction will be supervised, if user has transaction limit so supervision will not be required.</a:t>
            </a:r>
          </a:p>
        </p:txBody>
      </p:sp>
      <p:pic>
        <p:nvPicPr>
          <p:cNvPr id="2" name="Picture 2"/>
          <p:cNvPicPr>
            <a:picLocks noChangeAspect="1" noChangeArrowheads="1"/>
          </p:cNvPicPr>
          <p:nvPr/>
        </p:nvPicPr>
        <p:blipFill>
          <a:blip r:embed="rId2"/>
          <a:srcRect l="22841" t="11458" r="22694" b="12500"/>
          <a:stretch>
            <a:fillRect/>
          </a:stretch>
        </p:blipFill>
        <p:spPr bwMode="auto">
          <a:xfrm>
            <a:off x="1371600" y="4114800"/>
            <a:ext cx="6934200" cy="27432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Forex Retail Deal Transactions</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304800" y="1066800"/>
            <a:ext cx="8229600" cy="2031325"/>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We will use this option to transact between two different type of currencies whether Selling or Buying and Cash or Transfer </a:t>
            </a:r>
          </a:p>
          <a:p>
            <a:pPr algn="ctr">
              <a:buFont typeface="Arial" pitchFamily="34" charset="0"/>
              <a:buChar char="•"/>
            </a:pPr>
            <a:r>
              <a:rPr lang="en-US" dirty="0" smtClean="0">
                <a:latin typeface="Arial" pitchFamily="34" charset="0"/>
                <a:cs typeface="Arial" pitchFamily="34" charset="0"/>
              </a:rPr>
              <a:t> In these type of transactions exchange loss / profit will be booked in case of different exchange rate.</a:t>
            </a:r>
          </a:p>
          <a:p>
            <a:pPr algn="ctr">
              <a:buFont typeface="Arial" pitchFamily="34" charset="0"/>
              <a:buChar char="•"/>
            </a:pPr>
            <a:r>
              <a:rPr lang="en-US" dirty="0" smtClean="0">
                <a:latin typeface="Arial" pitchFamily="34" charset="0"/>
                <a:cs typeface="Arial" pitchFamily="34" charset="0"/>
              </a:rPr>
              <a:t> Currently we are using SME Bank Data wherein no Foreign Currency Accounts available so first we will load some other bank data to practice.</a:t>
            </a:r>
          </a:p>
        </p:txBody>
      </p:sp>
      <p:pic>
        <p:nvPicPr>
          <p:cNvPr id="2" name="Picture 2"/>
          <p:cNvPicPr>
            <a:picLocks noChangeAspect="1" noChangeArrowheads="1"/>
          </p:cNvPicPr>
          <p:nvPr/>
        </p:nvPicPr>
        <p:blipFill>
          <a:blip r:embed="rId2"/>
          <a:srcRect l="19327" t="15625" r="19180" b="15625"/>
          <a:stretch>
            <a:fillRect/>
          </a:stretch>
        </p:blipFill>
        <p:spPr bwMode="auto">
          <a:xfrm>
            <a:off x="1371600" y="3124200"/>
            <a:ext cx="6934200" cy="37338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Transaction Cancellation </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304800" y="1066800"/>
            <a:ext cx="8229600" cy="1200329"/>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We will use this option for cancellation of any transactions whether Supervised or Un-Supervised </a:t>
            </a:r>
          </a:p>
          <a:p>
            <a:pPr algn="ctr">
              <a:buFont typeface="Arial" pitchFamily="34" charset="0"/>
              <a:buChar char="•"/>
            </a:pPr>
            <a:r>
              <a:rPr lang="en-US" dirty="0" smtClean="0">
                <a:latin typeface="Arial" pitchFamily="34" charset="0"/>
                <a:cs typeface="Arial" pitchFamily="34" charset="0"/>
              </a:rPr>
              <a:t> This option is usually delegated to very few staff (manager etc.)</a:t>
            </a:r>
          </a:p>
        </p:txBody>
      </p:sp>
      <p:pic>
        <p:nvPicPr>
          <p:cNvPr id="1027" name="Picture 3"/>
          <p:cNvPicPr>
            <a:picLocks noChangeAspect="1" noChangeArrowheads="1"/>
          </p:cNvPicPr>
          <p:nvPr/>
        </p:nvPicPr>
        <p:blipFill>
          <a:blip r:embed="rId2"/>
          <a:srcRect l="21669" t="13542" r="21523" b="13542"/>
          <a:stretch>
            <a:fillRect/>
          </a:stretch>
        </p:blipFill>
        <p:spPr bwMode="auto">
          <a:xfrm>
            <a:off x="1600200" y="2743200"/>
            <a:ext cx="6781800" cy="41148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Supervision by Transaction </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381000" y="1219200"/>
            <a:ext cx="8229600" cy="923330"/>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We will use this option to supervise any transaction</a:t>
            </a:r>
          </a:p>
          <a:p>
            <a:pPr algn="ctr">
              <a:buFont typeface="Arial" pitchFamily="34" charset="0"/>
              <a:buChar char="•"/>
            </a:pPr>
            <a:r>
              <a:rPr lang="en-US" dirty="0" smtClean="0">
                <a:latin typeface="Arial" pitchFamily="34" charset="0"/>
                <a:cs typeface="Arial" pitchFamily="34" charset="0"/>
              </a:rPr>
              <a:t> This option will update balance of an account  </a:t>
            </a:r>
          </a:p>
        </p:txBody>
      </p:sp>
      <p:pic>
        <p:nvPicPr>
          <p:cNvPr id="2050" name="Picture 2"/>
          <p:cNvPicPr>
            <a:picLocks noChangeAspect="1" noChangeArrowheads="1"/>
          </p:cNvPicPr>
          <p:nvPr/>
        </p:nvPicPr>
        <p:blipFill>
          <a:blip r:embed="rId2"/>
          <a:srcRect l="21669" t="13542" r="21523" b="13542"/>
          <a:stretch>
            <a:fillRect/>
          </a:stretch>
        </p:blipFill>
        <p:spPr bwMode="auto">
          <a:xfrm>
            <a:off x="1447800" y="2895600"/>
            <a:ext cx="6934200" cy="39624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6248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Supervision / Cancellation of Forex….</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457200" y="1447800"/>
            <a:ext cx="8229600" cy="923330"/>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We will use this option to supervise / cancel any Forex Transaction</a:t>
            </a:r>
          </a:p>
          <a:p>
            <a:pPr algn="ctr">
              <a:buFont typeface="Arial" pitchFamily="34" charset="0"/>
              <a:buChar char="•"/>
            </a:pPr>
            <a:r>
              <a:rPr lang="en-US" dirty="0" smtClean="0">
                <a:latin typeface="Arial" pitchFamily="34" charset="0"/>
                <a:cs typeface="Arial" pitchFamily="34" charset="0"/>
              </a:rPr>
              <a:t> This option will update balance of an account  </a:t>
            </a:r>
          </a:p>
        </p:txBody>
      </p:sp>
      <p:pic>
        <p:nvPicPr>
          <p:cNvPr id="3074" name="Picture 2"/>
          <p:cNvPicPr>
            <a:picLocks noChangeAspect="1" noChangeArrowheads="1"/>
          </p:cNvPicPr>
          <p:nvPr/>
        </p:nvPicPr>
        <p:blipFill>
          <a:blip r:embed="rId2"/>
          <a:srcRect l="19327" t="15625" r="19180" b="15625"/>
          <a:stretch>
            <a:fillRect/>
          </a:stretch>
        </p:blipFill>
        <p:spPr bwMode="auto">
          <a:xfrm>
            <a:off x="1371600" y="2286000"/>
            <a:ext cx="7010400" cy="45720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6248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Transaction Review </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304800" y="1066800"/>
            <a:ext cx="8229600" cy="923330"/>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We will use this option to review transaction during the day</a:t>
            </a:r>
          </a:p>
          <a:p>
            <a:pPr algn="ctr">
              <a:buFont typeface="Arial" pitchFamily="34" charset="0"/>
              <a:buChar char="•"/>
            </a:pPr>
            <a:r>
              <a:rPr lang="en-US" dirty="0" smtClean="0">
                <a:latin typeface="Arial" pitchFamily="34" charset="0"/>
                <a:cs typeface="Arial" pitchFamily="34" charset="0"/>
              </a:rPr>
              <a:t> Here several types of filter options available </a:t>
            </a:r>
          </a:p>
        </p:txBody>
      </p:sp>
      <p:pic>
        <p:nvPicPr>
          <p:cNvPr id="4098" name="Picture 2"/>
          <p:cNvPicPr>
            <a:picLocks noChangeAspect="1" noChangeArrowheads="1"/>
          </p:cNvPicPr>
          <p:nvPr/>
        </p:nvPicPr>
        <p:blipFill>
          <a:blip r:embed="rId2"/>
          <a:srcRect l="21083" t="6250" r="20937" b="6250"/>
          <a:stretch>
            <a:fillRect/>
          </a:stretch>
        </p:blipFill>
        <p:spPr bwMode="auto">
          <a:xfrm>
            <a:off x="1447800" y="2209800"/>
            <a:ext cx="6705600" cy="46482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6248400" cy="461665"/>
          </a:xfrm>
          <a:prstGeom prst="rect">
            <a:avLst/>
          </a:prstGeom>
          <a:noFill/>
        </p:spPr>
        <p:txBody>
          <a:bodyPr wrap="square" rtlCol="0">
            <a:spAutoFit/>
          </a:bodyPr>
          <a:lstStyle/>
          <a:p>
            <a:r>
              <a:rPr lang="en-US" sz="2400" b="1" dirty="0" smtClean="0">
                <a:solidFill>
                  <a:srgbClr val="FFC000"/>
                </a:solidFill>
                <a:latin typeface="Arial" pitchFamily="34" charset="0"/>
                <a:cs typeface="Arial" pitchFamily="34" charset="0"/>
              </a:rPr>
              <a:t>Transaction List Batch-wise </a:t>
            </a:r>
            <a:endParaRPr lang="en-US" sz="2400" b="1" dirty="0">
              <a:solidFill>
                <a:srgbClr val="FFC000"/>
              </a:solidFill>
              <a:latin typeface="Arial" pitchFamily="34" charset="0"/>
              <a:cs typeface="Arial" pitchFamily="34" charset="0"/>
            </a:endParaRPr>
          </a:p>
        </p:txBody>
      </p:sp>
      <p:sp>
        <p:nvSpPr>
          <p:cNvPr id="8" name="TextBox 7"/>
          <p:cNvSpPr txBox="1"/>
          <p:nvPr/>
        </p:nvSpPr>
        <p:spPr>
          <a:xfrm>
            <a:off x="457200" y="1219200"/>
            <a:ext cx="8229600" cy="646331"/>
          </a:xfrm>
          <a:prstGeom prst="rect">
            <a:avLst/>
          </a:prstGeom>
          <a:noFill/>
        </p:spPr>
        <p:txBody>
          <a:bodyPr wrap="square" rtlCol="0">
            <a:spAutoFit/>
          </a:bodyPr>
          <a:lstStyle/>
          <a:p>
            <a:pPr algn="ctr"/>
            <a:r>
              <a:rPr lang="en-US" b="1" u="sng" dirty="0" smtClean="0">
                <a:latin typeface="Arial" pitchFamily="34" charset="0"/>
                <a:cs typeface="Arial" pitchFamily="34" charset="0"/>
              </a:rPr>
              <a:t>Important Points</a:t>
            </a:r>
          </a:p>
          <a:p>
            <a:pPr algn="ctr">
              <a:buFont typeface="Arial" pitchFamily="34" charset="0"/>
              <a:buChar char="•"/>
            </a:pPr>
            <a:r>
              <a:rPr lang="en-US" dirty="0" smtClean="0">
                <a:latin typeface="Arial" pitchFamily="34" charset="0"/>
                <a:cs typeface="Arial" pitchFamily="34" charset="0"/>
              </a:rPr>
              <a:t> We will use this report to view / print list of transactions during a day </a:t>
            </a:r>
          </a:p>
        </p:txBody>
      </p:sp>
      <p:pic>
        <p:nvPicPr>
          <p:cNvPr id="5122" name="Picture 2"/>
          <p:cNvPicPr>
            <a:picLocks noChangeAspect="1" noChangeArrowheads="1"/>
          </p:cNvPicPr>
          <p:nvPr/>
        </p:nvPicPr>
        <p:blipFill>
          <a:blip r:embed="rId2"/>
          <a:srcRect l="31625" t="16667" r="31479" b="16667"/>
          <a:stretch>
            <a:fillRect/>
          </a:stretch>
        </p:blipFill>
        <p:spPr bwMode="auto">
          <a:xfrm>
            <a:off x="1295400" y="1981200"/>
            <a:ext cx="7010400" cy="4876800"/>
          </a:xfrm>
          <a:prstGeom prst="rect">
            <a:avLst/>
          </a:prstGeom>
          <a:noFill/>
          <a:ln w="9525">
            <a:noFill/>
            <a:miter lim="800000"/>
            <a:headEnd/>
            <a:tailEnd/>
          </a:ln>
          <a:effectLst/>
        </p:spPr>
      </p:pic>
      <p:sp>
        <p:nvSpPr>
          <p:cNvPr id="9" name="Title 1"/>
          <p:cNvSpPr>
            <a:spLocks noGrp="1"/>
          </p:cNvSpPr>
          <p:nvPr>
            <p:ph type="ctrTitle"/>
          </p:nvPr>
        </p:nvSpPr>
        <p:spPr>
          <a:xfrm>
            <a:off x="6096000" y="0"/>
            <a:ext cx="3048000" cy="381000"/>
          </a:xfrm>
        </p:spPr>
        <p:txBody>
          <a:bodyPr>
            <a:noAutofit/>
          </a:bodyPr>
          <a:lstStyle/>
          <a:p>
            <a:pPr algn="r"/>
            <a:r>
              <a:rPr lang="en-US" sz="1600" dirty="0" smtClean="0">
                <a:solidFill>
                  <a:srgbClr val="FFC000"/>
                </a:solidFill>
                <a:latin typeface="Arial" pitchFamily="34" charset="0"/>
                <a:cs typeface="Arial" pitchFamily="34" charset="0"/>
              </a:rPr>
              <a:t>Transactions</a:t>
            </a:r>
            <a:endParaRPr lang="en-US" sz="1600" dirty="0">
              <a:solidFill>
                <a:srgbClr val="FFC000"/>
              </a:solidFill>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6364</TotalTime>
  <Words>405</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Transactions</vt:lpstr>
      <vt:lpstr>Transactions</vt:lpstr>
      <vt:lpstr>Transactions</vt:lpstr>
      <vt:lpstr>Transactions</vt:lpstr>
      <vt:lpstr>Transactions</vt:lpstr>
      <vt:lpstr>Transactions</vt:lpstr>
      <vt:lpstr>Transactions</vt:lpstr>
      <vt:lpstr>Transactions</vt:lpstr>
      <vt:lpstr>Transactions</vt:lpstr>
      <vt:lpstr>Slide 11</vt:lpstr>
    </vt:vector>
  </TitlesOfParts>
  <Company>PIBAS Paksitan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yasir.ahmed</dc:creator>
  <cp:lastModifiedBy>Muhammad Asim</cp:lastModifiedBy>
  <cp:revision>458</cp:revision>
  <dcterms:created xsi:type="dcterms:W3CDTF">2009-08-29T03:37:04Z</dcterms:created>
  <dcterms:modified xsi:type="dcterms:W3CDTF">2012-11-27T11:31:05Z</dcterms:modified>
</cp:coreProperties>
</file>