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showPr>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descr="FULLPAGE.jpg"/>
          <p:cNvPicPr>
            <a:picLocks noChangeAspect="1"/>
          </p:cNvPicPr>
          <p:nvPr userDrawn="1"/>
        </p:nvPicPr>
        <p:blipFill>
          <a:blip r:embed="rId2"/>
          <a:srcRect/>
          <a:stretch>
            <a:fillRect/>
          </a:stretch>
        </p:blipFill>
        <p:spPr bwMode="auto">
          <a:xfrm>
            <a:off x="3175" y="0"/>
            <a:ext cx="9140825" cy="6859588"/>
          </a:xfrm>
          <a:prstGeom prst="rect">
            <a:avLst/>
          </a:prstGeom>
          <a:noFill/>
          <a:ln w="9525">
            <a:solidFill>
              <a:schemeClr val="tx1"/>
            </a:solidFill>
            <a:miter lim="800000"/>
            <a:headEnd/>
            <a:tailEnd/>
          </a:ln>
        </p:spPr>
      </p:pic>
      <p:sp>
        <p:nvSpPr>
          <p:cNvPr id="3" name="Text Box 5"/>
          <p:cNvSpPr txBox="1">
            <a:spLocks noChangeArrowheads="1"/>
          </p:cNvSpPr>
          <p:nvPr userDrawn="1"/>
        </p:nvSpPr>
        <p:spPr bwMode="auto">
          <a:xfrm>
            <a:off x="4800600" y="47625"/>
            <a:ext cx="4259263" cy="409575"/>
          </a:xfrm>
          <a:prstGeom prst="rect">
            <a:avLst/>
          </a:prstGeom>
          <a:noFill/>
          <a:ln w="9525">
            <a:noFill/>
            <a:miter lim="800000"/>
            <a:headEnd/>
            <a:tailEnd/>
          </a:ln>
        </p:spPr>
        <p:txBody>
          <a:bodyPr/>
          <a:lstStyle/>
          <a:p>
            <a:pPr algn="r" defTabSz="887413">
              <a:spcBef>
                <a:spcPts val="300"/>
              </a:spcBef>
              <a:defRPr/>
            </a:pPr>
            <a:r>
              <a:rPr lang="en-US" b="1" dirty="0">
                <a:solidFill>
                  <a:srgbClr val="FFC000"/>
                </a:solidFill>
                <a:latin typeface="+mn-lt"/>
                <a:cs typeface="Arial" pitchFamily="34" charset="0"/>
              </a:rPr>
              <a:t>Empowering The Financial Solution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2" descr="pibas-LOGO"/>
          <p:cNvPicPr>
            <a:picLocks noChangeAspect="1" noChangeArrowheads="1"/>
          </p:cNvPicPr>
          <p:nvPr userDrawn="1"/>
        </p:nvPicPr>
        <p:blipFill>
          <a:blip r:embed="rId2"/>
          <a:srcRect/>
          <a:stretch>
            <a:fillRect/>
          </a:stretch>
        </p:blipFill>
        <p:spPr bwMode="auto">
          <a:xfrm>
            <a:off x="30163" y="6337300"/>
            <a:ext cx="1265237" cy="4984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A578CF-4624-4585-99BA-C65F56D5C8B8}" type="datetimeFigureOut">
              <a:rPr lang="en-US" smtClean="0"/>
              <a:pPr/>
              <a:t>16/11/2012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454770A-10BA-4956-9D35-43EFD25749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6" descr="Picture25.jpg"/>
          <p:cNvPicPr>
            <a:picLocks noChangeAspect="1"/>
          </p:cNvPicPr>
          <p:nvPr/>
        </p:nvPicPr>
        <p:blipFill>
          <a:blip r:embed="rId5"/>
          <a:srcRect/>
          <a:stretch>
            <a:fillRect/>
          </a:stretch>
        </p:blipFill>
        <p:spPr bwMode="auto">
          <a:xfrm>
            <a:off x="0" y="9525"/>
            <a:ext cx="9144000" cy="6838950"/>
          </a:xfrm>
          <a:prstGeom prst="rect">
            <a:avLst/>
          </a:prstGeom>
          <a:noFill/>
          <a:ln w="9525">
            <a:noFill/>
            <a:miter lim="800000"/>
            <a:headEnd/>
            <a:tailEnd/>
          </a:ln>
        </p:spPr>
      </p:pic>
      <p:pic>
        <p:nvPicPr>
          <p:cNvPr id="1027" name="Picture 2" descr="pibas-LOGO"/>
          <p:cNvPicPr>
            <a:picLocks noChangeAspect="1" noChangeArrowheads="1"/>
          </p:cNvPicPr>
          <p:nvPr/>
        </p:nvPicPr>
        <p:blipFill>
          <a:blip r:embed="rId6"/>
          <a:srcRect/>
          <a:stretch>
            <a:fillRect/>
          </a:stretch>
        </p:blipFill>
        <p:spPr bwMode="auto">
          <a:xfrm>
            <a:off x="30163" y="6337300"/>
            <a:ext cx="1265237" cy="498475"/>
          </a:xfrm>
          <a:prstGeom prst="rect">
            <a:avLst/>
          </a:prstGeom>
          <a:noFill/>
          <a:ln w="9525">
            <a:noFill/>
            <a:miter lim="800000"/>
            <a:headEnd/>
            <a:tailEnd/>
          </a:ln>
        </p:spPr>
      </p:pic>
      <p:pic>
        <p:nvPicPr>
          <p:cNvPr id="1028" name="Picture 3" descr="world.bmp"/>
          <p:cNvPicPr>
            <a:picLocks noChangeAspect="1"/>
          </p:cNvPicPr>
          <p:nvPr/>
        </p:nvPicPr>
        <p:blipFill>
          <a:blip r:embed="rId7"/>
          <a:srcRect/>
          <a:stretch>
            <a:fillRect/>
          </a:stretch>
        </p:blipFill>
        <p:spPr bwMode="auto">
          <a:xfrm>
            <a:off x="8372475" y="6161088"/>
            <a:ext cx="771525"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b="-5000"/>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4343400" y="5334000"/>
            <a:ext cx="4495800" cy="1295400"/>
          </a:xfrm>
          <a:prstGeom prst="rect">
            <a:avLst/>
          </a:prstGeom>
          <a:noFill/>
        </p:spPr>
        <p:txBody>
          <a:bodyPr/>
          <a:lstStyle/>
          <a:p>
            <a:pPr marL="342900" indent="-342900">
              <a:spcBef>
                <a:spcPct val="20000"/>
              </a:spcBef>
              <a:defRPr/>
            </a:pPr>
            <a:r>
              <a:rPr lang="en-US" sz="2500" b="1" dirty="0">
                <a:solidFill>
                  <a:schemeClr val="tx1">
                    <a:lumMod val="65000"/>
                    <a:lumOff val="35000"/>
                  </a:schemeClr>
                </a:solidFill>
                <a:latin typeface="+mn-lt"/>
              </a:rPr>
              <a:t>     Presented By</a:t>
            </a:r>
            <a:br>
              <a:rPr lang="en-US" sz="2500" b="1" dirty="0">
                <a:solidFill>
                  <a:schemeClr val="tx1">
                    <a:lumMod val="65000"/>
                    <a:lumOff val="35000"/>
                  </a:schemeClr>
                </a:solidFill>
                <a:latin typeface="+mn-lt"/>
              </a:rPr>
            </a:br>
            <a:r>
              <a:rPr lang="en-US" sz="2500" b="1" dirty="0" smtClean="0">
                <a:solidFill>
                  <a:schemeClr val="tx1">
                    <a:lumMod val="65000"/>
                    <a:lumOff val="35000"/>
                  </a:schemeClr>
                </a:solidFill>
                <a:latin typeface="+mn-lt"/>
              </a:rPr>
              <a:t>Muhammad Asim</a:t>
            </a:r>
            <a:r>
              <a:rPr lang="en-US" dirty="0"/>
              <a:t/>
            </a:r>
            <a:br>
              <a:rPr lang="en-US" dirty="0"/>
            </a:br>
            <a:r>
              <a:rPr lang="en-US" b="1" dirty="0" smtClean="0"/>
              <a:t>Senior Support Analyst</a:t>
            </a:r>
            <a:endParaRPr lang="en-US" sz="1600" b="1" dirty="0">
              <a:solidFill>
                <a:schemeClr val="tx1">
                  <a:lumMod val="65000"/>
                  <a:lumOff val="35000"/>
                </a:schemeClr>
              </a:solidFill>
              <a:latin typeface="+mn-lt"/>
            </a:endParaRPr>
          </a:p>
        </p:txBody>
      </p:sp>
      <p:sp>
        <p:nvSpPr>
          <p:cNvPr id="4099" name="Text Box 5"/>
          <p:cNvSpPr txBox="1">
            <a:spLocks noChangeArrowheads="1"/>
          </p:cNvSpPr>
          <p:nvPr/>
        </p:nvSpPr>
        <p:spPr bwMode="auto">
          <a:xfrm>
            <a:off x="1066800" y="1066800"/>
            <a:ext cx="8153400" cy="990600"/>
          </a:xfrm>
          <a:prstGeom prst="rect">
            <a:avLst/>
          </a:prstGeom>
          <a:noFill/>
          <a:ln w="9525">
            <a:noFill/>
            <a:miter lim="800000"/>
            <a:headEnd/>
            <a:tailEnd/>
          </a:ln>
        </p:spPr>
        <p:txBody>
          <a:bodyPr/>
          <a:lstStyle/>
          <a:p>
            <a:pPr algn="ctr" defTabSz="887413">
              <a:spcBef>
                <a:spcPts val="300"/>
              </a:spcBef>
            </a:pPr>
            <a:r>
              <a:rPr lang="en-US" sz="2800" b="1" dirty="0" smtClean="0">
                <a:solidFill>
                  <a:srgbClr val="FFC000"/>
                </a:solidFill>
              </a:rPr>
              <a:t>Product Knowledge Training Session PIBAS Products – Account Opening Part 3 – November 16,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7391400" cy="646331"/>
          </a:xfrm>
          <a:prstGeom prst="rect">
            <a:avLst/>
          </a:prstGeom>
          <a:noFill/>
        </p:spPr>
        <p:txBody>
          <a:bodyPr wrap="square" rtlCol="0">
            <a:spAutoFit/>
          </a:bodyPr>
          <a:lstStyle/>
          <a:p>
            <a:r>
              <a:rPr lang="en-US" sz="3600" b="1" dirty="0" smtClean="0">
                <a:solidFill>
                  <a:srgbClr val="FFC000"/>
                </a:solidFill>
              </a:rPr>
              <a:t> </a:t>
            </a:r>
            <a:r>
              <a:rPr lang="en-US" sz="3600" b="1" dirty="0" smtClean="0">
                <a:solidFill>
                  <a:srgbClr val="FFC000"/>
                </a:solidFill>
              </a:rPr>
              <a:t>Chq Bk / </a:t>
            </a:r>
            <a:r>
              <a:rPr lang="en-US" sz="3600" b="1" dirty="0" smtClean="0">
                <a:solidFill>
                  <a:srgbClr val="FFC000"/>
                </a:solidFill>
              </a:rPr>
              <a:t>Hold / Lien Supervision</a:t>
            </a: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762000"/>
            <a:ext cx="8229600" cy="923330"/>
          </a:xfrm>
          <a:prstGeom prst="rect">
            <a:avLst/>
          </a:prstGeom>
          <a:noFill/>
        </p:spPr>
        <p:txBody>
          <a:bodyPr wrap="square" rtlCol="0">
            <a:spAutoFit/>
          </a:bodyPr>
          <a:lstStyle/>
          <a:p>
            <a:pPr algn="ctr"/>
            <a:endParaRPr lang="en-US" dirty="0" smtClean="0"/>
          </a:p>
          <a:p>
            <a:pPr algn="ctr"/>
            <a:r>
              <a:rPr lang="en-US" b="1" u="sng" dirty="0" smtClean="0"/>
              <a:t>Important Points to be noted before performing any action in this module:</a:t>
            </a:r>
          </a:p>
          <a:p>
            <a:pPr algn="ctr">
              <a:buFont typeface="Arial" pitchFamily="34" charset="0"/>
              <a:buChar char="•"/>
            </a:pPr>
            <a:r>
              <a:rPr lang="en-US" dirty="0" smtClean="0"/>
              <a:t> This option is used to supervise all related transactions</a:t>
            </a:r>
            <a:endParaRPr lang="en-US" dirty="0"/>
          </a:p>
        </p:txBody>
      </p:sp>
      <p:pic>
        <p:nvPicPr>
          <p:cNvPr id="2" name="Picture 2"/>
          <p:cNvPicPr>
            <a:picLocks noChangeAspect="1" noChangeArrowheads="1"/>
          </p:cNvPicPr>
          <p:nvPr/>
        </p:nvPicPr>
        <p:blipFill>
          <a:blip r:embed="rId2"/>
          <a:srcRect l="21083" t="12500" r="21523" b="13542"/>
          <a:stretch>
            <a:fillRect/>
          </a:stretch>
        </p:blipFill>
        <p:spPr bwMode="auto">
          <a:xfrm>
            <a:off x="1371600" y="1752600"/>
            <a:ext cx="7162800" cy="5105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429000"/>
            <a:ext cx="6096000" cy="461665"/>
          </a:xfrm>
          <a:prstGeom prst="rect">
            <a:avLst/>
          </a:prstGeom>
          <a:noFill/>
        </p:spPr>
        <p:txBody>
          <a:bodyPr wrap="square" rtlCol="0">
            <a:spAutoFit/>
          </a:bodyPr>
          <a:lstStyle/>
          <a:p>
            <a:pPr algn="ctr"/>
            <a:r>
              <a:rPr lang="en-US" sz="2400" b="1" dirty="0" smtClean="0"/>
              <a:t>Thanks for your active participation </a:t>
            </a:r>
            <a:endParaRPr lang="en-US" sz="2400" b="1" dirty="0"/>
          </a:p>
        </p:txBody>
      </p:sp>
      <p:sp>
        <p:nvSpPr>
          <p:cNvPr id="5"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solidFill>
                  <a:srgbClr val="FFC000"/>
                </a:solidFill>
              </a:rPr>
              <a:t>Contents</a:t>
            </a:r>
            <a:endParaRPr lang="en-US" sz="3600" b="1" dirty="0">
              <a:solidFill>
                <a:srgbClr val="FFC000"/>
              </a:solidFill>
            </a:endParaRPr>
          </a:p>
        </p:txBody>
      </p:sp>
      <p:sp>
        <p:nvSpPr>
          <p:cNvPr id="5" name="TextBox 4"/>
          <p:cNvSpPr txBox="1"/>
          <p:nvPr/>
        </p:nvSpPr>
        <p:spPr>
          <a:xfrm>
            <a:off x="914400" y="990600"/>
            <a:ext cx="5715000" cy="5570756"/>
          </a:xfrm>
          <a:prstGeom prst="rect">
            <a:avLst/>
          </a:prstGeom>
          <a:noFill/>
        </p:spPr>
        <p:txBody>
          <a:bodyPr wrap="square" rtlCol="0">
            <a:spAutoFit/>
          </a:bodyPr>
          <a:lstStyle/>
          <a:p>
            <a:pPr>
              <a:lnSpc>
                <a:spcPct val="200000"/>
              </a:lnSpc>
              <a:buFont typeface="Arial" pitchFamily="34" charset="0"/>
              <a:buChar char="•"/>
            </a:pPr>
            <a:r>
              <a:rPr lang="en-US" sz="2000" dirty="0" smtClean="0"/>
              <a:t> Cheque Book Issuance</a:t>
            </a:r>
          </a:p>
          <a:p>
            <a:pPr>
              <a:lnSpc>
                <a:spcPct val="200000"/>
              </a:lnSpc>
              <a:buFont typeface="Arial" pitchFamily="34" charset="0"/>
              <a:buChar char="•"/>
            </a:pPr>
            <a:r>
              <a:rPr lang="en-US" sz="2000" dirty="0" smtClean="0"/>
              <a:t> Cheque Book Type Maintenance</a:t>
            </a:r>
          </a:p>
          <a:p>
            <a:pPr>
              <a:lnSpc>
                <a:spcPct val="200000"/>
              </a:lnSpc>
              <a:buFont typeface="Arial" pitchFamily="34" charset="0"/>
              <a:buChar char="•"/>
            </a:pPr>
            <a:r>
              <a:rPr lang="en-US" sz="2000" dirty="0" smtClean="0"/>
              <a:t> Cheque Book Stock Maintenance</a:t>
            </a:r>
          </a:p>
          <a:p>
            <a:pPr>
              <a:lnSpc>
                <a:spcPct val="200000"/>
              </a:lnSpc>
              <a:buFont typeface="Arial" pitchFamily="34" charset="0"/>
              <a:buChar char="•"/>
            </a:pPr>
            <a:r>
              <a:rPr lang="en-US" sz="2000" dirty="0" smtClean="0"/>
              <a:t> Stop Cheque Maintenance</a:t>
            </a:r>
          </a:p>
          <a:p>
            <a:pPr>
              <a:lnSpc>
                <a:spcPct val="200000"/>
              </a:lnSpc>
              <a:buFont typeface="Arial" pitchFamily="34" charset="0"/>
              <a:buChar char="•"/>
            </a:pPr>
            <a:r>
              <a:rPr lang="en-US" sz="2000" dirty="0" smtClean="0"/>
              <a:t> Hold / Lien Maintenance</a:t>
            </a:r>
          </a:p>
          <a:p>
            <a:pPr>
              <a:lnSpc>
                <a:spcPct val="200000"/>
              </a:lnSpc>
              <a:buFont typeface="Arial" pitchFamily="34" charset="0"/>
              <a:buChar char="•"/>
            </a:pPr>
            <a:r>
              <a:rPr lang="en-US" sz="2000" dirty="0" smtClean="0"/>
              <a:t> Cheque Maintenance Report</a:t>
            </a:r>
          </a:p>
          <a:p>
            <a:pPr>
              <a:lnSpc>
                <a:spcPct val="200000"/>
              </a:lnSpc>
              <a:buFont typeface="Arial" pitchFamily="34" charset="0"/>
              <a:buChar char="•"/>
            </a:pPr>
            <a:r>
              <a:rPr lang="en-US" sz="2000" dirty="0" smtClean="0"/>
              <a:t> Cheque Book Detail Report</a:t>
            </a:r>
          </a:p>
          <a:p>
            <a:pPr>
              <a:lnSpc>
                <a:spcPct val="200000"/>
              </a:lnSpc>
              <a:buFont typeface="Arial" pitchFamily="34" charset="0"/>
              <a:buChar char="•"/>
            </a:pPr>
            <a:r>
              <a:rPr lang="en-US" sz="2000" dirty="0" smtClean="0"/>
              <a:t> Cheque Book / Hold / Lien </a:t>
            </a:r>
            <a:r>
              <a:rPr lang="en-US" sz="2000" dirty="0" smtClean="0"/>
              <a:t>Supervision</a:t>
            </a:r>
            <a:endParaRPr lang="en-US" dirty="0" smtClean="0"/>
          </a:p>
          <a:p>
            <a:pPr>
              <a:lnSpc>
                <a:spcPct val="200000"/>
              </a:lnSpc>
              <a:buFont typeface="Arial" pitchFamily="34" charset="0"/>
              <a:buChar char="•"/>
            </a:pPr>
            <a:endParaRPr lang="en-US" dirty="0" smtClean="0"/>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646331"/>
          </a:xfrm>
          <a:prstGeom prst="rect">
            <a:avLst/>
          </a:prstGeom>
          <a:noFill/>
        </p:spPr>
        <p:txBody>
          <a:bodyPr wrap="square" rtlCol="0">
            <a:spAutoFit/>
          </a:bodyPr>
          <a:lstStyle/>
          <a:p>
            <a:r>
              <a:rPr lang="en-US" sz="3600" b="1" dirty="0" smtClean="0">
                <a:solidFill>
                  <a:srgbClr val="FFC000"/>
                </a:solidFill>
              </a:rPr>
              <a:t>Chq. Book Issuance</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066800"/>
            <a:ext cx="8229600" cy="2862322"/>
          </a:xfrm>
          <a:prstGeom prst="rect">
            <a:avLst/>
          </a:prstGeom>
          <a:noFill/>
        </p:spPr>
        <p:txBody>
          <a:bodyPr wrap="square" rtlCol="0">
            <a:spAutoFit/>
          </a:bodyPr>
          <a:lstStyle/>
          <a:p>
            <a:pPr algn="ctr"/>
            <a:r>
              <a:rPr lang="en-US" dirty="0" smtClean="0"/>
              <a:t>In this process, we will learn, how to issue cheque book to a customer. </a:t>
            </a:r>
            <a:r>
              <a:rPr lang="en-US" b="1" u="sng" dirty="0" smtClean="0"/>
              <a:t>Important Points to be noted before performing any action in this module:</a:t>
            </a:r>
          </a:p>
          <a:p>
            <a:pPr algn="ctr">
              <a:buFont typeface="Arial" pitchFamily="34" charset="0"/>
              <a:buChar char="•"/>
            </a:pPr>
            <a:r>
              <a:rPr lang="en-US" dirty="0" smtClean="0"/>
              <a:t> Here you can input so many cheque books at a time that me supervised later or all together</a:t>
            </a:r>
          </a:p>
          <a:p>
            <a:pPr algn="ctr">
              <a:buFont typeface="Arial" pitchFamily="34" charset="0"/>
              <a:buChar char="•"/>
            </a:pPr>
            <a:r>
              <a:rPr lang="en-US" dirty="0" smtClean="0"/>
              <a:t>The Series you are going to enter, should be available in Cheque Books Stock</a:t>
            </a:r>
          </a:p>
          <a:p>
            <a:pPr algn="ctr">
              <a:buFont typeface="Arial" pitchFamily="34" charset="0"/>
              <a:buChar char="•"/>
            </a:pPr>
            <a:r>
              <a:rPr lang="en-US" dirty="0" smtClean="0"/>
              <a:t>Three dotted button will show you three information for your convenience, 1 Last Stock, 2 Last Cheque Book of Last Stock and 3 Next Cheque Books Available in Current Stock.</a:t>
            </a:r>
          </a:p>
          <a:p>
            <a:pPr algn="ctr">
              <a:buFont typeface="Arial" pitchFamily="34" charset="0"/>
              <a:buChar char="•"/>
            </a:pPr>
            <a:r>
              <a:rPr lang="en-US" dirty="0" smtClean="0"/>
              <a:t>Here you can also check the existing position of number of cheques utilized and number of cheques available, date of last cheque paid in the said account.</a:t>
            </a:r>
            <a:endParaRPr lang="en-US" dirty="0"/>
          </a:p>
        </p:txBody>
      </p:sp>
      <p:pic>
        <p:nvPicPr>
          <p:cNvPr id="3" name="Picture 2"/>
          <p:cNvPicPr>
            <a:picLocks noChangeAspect="1" noChangeArrowheads="1"/>
          </p:cNvPicPr>
          <p:nvPr/>
        </p:nvPicPr>
        <p:blipFill>
          <a:blip r:embed="rId2"/>
          <a:srcRect l="24597" t="18750" r="24451" b="18750"/>
          <a:stretch>
            <a:fillRect/>
          </a:stretch>
        </p:blipFill>
        <p:spPr bwMode="auto">
          <a:xfrm>
            <a:off x="1371600" y="3810000"/>
            <a:ext cx="7010400" cy="3048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791200" cy="646331"/>
          </a:xfrm>
          <a:prstGeom prst="rect">
            <a:avLst/>
          </a:prstGeom>
          <a:noFill/>
        </p:spPr>
        <p:txBody>
          <a:bodyPr wrap="square" rtlCol="0">
            <a:spAutoFit/>
          </a:bodyPr>
          <a:lstStyle/>
          <a:p>
            <a:r>
              <a:rPr lang="en-US" sz="3600" b="1" dirty="0" smtClean="0">
                <a:solidFill>
                  <a:srgbClr val="FFC000"/>
                </a:solidFill>
              </a:rPr>
              <a:t>Chq. Book Type Maint.</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143000"/>
            <a:ext cx="8229600" cy="3416320"/>
          </a:xfrm>
          <a:prstGeom prst="rect">
            <a:avLst/>
          </a:prstGeom>
          <a:noFill/>
        </p:spPr>
        <p:txBody>
          <a:bodyPr wrap="square" rtlCol="0">
            <a:spAutoFit/>
          </a:bodyPr>
          <a:lstStyle/>
          <a:p>
            <a:pPr algn="ctr"/>
            <a:r>
              <a:rPr lang="en-US" dirty="0" smtClean="0"/>
              <a:t>In this process, we will learn, how to create or view any Cheque Book Type. </a:t>
            </a:r>
            <a:r>
              <a:rPr lang="en-US" b="1" u="sng" dirty="0" smtClean="0"/>
              <a:t>Important Points to be noted before performing any action in this module:</a:t>
            </a:r>
          </a:p>
          <a:p>
            <a:pPr algn="ctr">
              <a:buFont typeface="Arial" pitchFamily="34" charset="0"/>
              <a:buChar char="•"/>
            </a:pPr>
            <a:r>
              <a:rPr lang="en-US" dirty="0" smtClean="0"/>
              <a:t> Here you can define more than one account types for a particular cheque book type</a:t>
            </a:r>
          </a:p>
          <a:p>
            <a:pPr algn="ctr">
              <a:buFont typeface="Arial" pitchFamily="34" charset="0"/>
              <a:buChar char="•"/>
            </a:pPr>
            <a:r>
              <a:rPr lang="en-US" dirty="0" smtClean="0"/>
              <a:t>This option requires supervision and same user cannot supervise.</a:t>
            </a:r>
          </a:p>
          <a:p>
            <a:pPr algn="ctr">
              <a:buFont typeface="Arial" pitchFamily="34" charset="0"/>
              <a:buChar char="•"/>
            </a:pPr>
            <a:r>
              <a:rPr lang="en-US" dirty="0" smtClean="0"/>
              <a:t>After defining new cheque book type, Stock Input is necessary otherwise, cheque numbers will not be appeared while issuance of cheque books to customer.</a:t>
            </a:r>
          </a:p>
          <a:p>
            <a:pPr algn="ctr">
              <a:buFont typeface="Arial" pitchFamily="34" charset="0"/>
              <a:buChar char="•"/>
            </a:pPr>
            <a:r>
              <a:rPr lang="en-US" dirty="0" smtClean="0"/>
              <a:t>Once you have fed / created any cheque book type so it can never be edited, as you can see that Edit Button is not enable although it is admin ID.</a:t>
            </a:r>
          </a:p>
          <a:p>
            <a:pPr algn="ctr">
              <a:buFont typeface="Arial" pitchFamily="34" charset="0"/>
              <a:buChar char="•"/>
            </a:pPr>
            <a:r>
              <a:rPr lang="en-US" dirty="0" smtClean="0"/>
              <a:t>Description of cheque book type should be meaningful so that any user can input the correct cheque book in correct account.</a:t>
            </a:r>
            <a:endParaRPr lang="en-US" dirty="0"/>
          </a:p>
        </p:txBody>
      </p:sp>
      <p:pic>
        <p:nvPicPr>
          <p:cNvPr id="2050" name="Picture 2"/>
          <p:cNvPicPr>
            <a:picLocks noChangeAspect="1" noChangeArrowheads="1"/>
          </p:cNvPicPr>
          <p:nvPr/>
        </p:nvPicPr>
        <p:blipFill>
          <a:blip r:embed="rId2"/>
          <a:srcRect l="25769" t="27083" r="26208" b="27083"/>
          <a:stretch>
            <a:fillRect/>
          </a:stretch>
        </p:blipFill>
        <p:spPr bwMode="auto">
          <a:xfrm>
            <a:off x="1371600" y="4572000"/>
            <a:ext cx="7010400" cy="2286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6096000" cy="646331"/>
          </a:xfrm>
          <a:prstGeom prst="rect">
            <a:avLst/>
          </a:prstGeom>
          <a:noFill/>
        </p:spPr>
        <p:txBody>
          <a:bodyPr wrap="square" rtlCol="0">
            <a:spAutoFit/>
          </a:bodyPr>
          <a:lstStyle/>
          <a:p>
            <a:r>
              <a:rPr lang="en-US" sz="3600" b="1" dirty="0" smtClean="0">
                <a:solidFill>
                  <a:srgbClr val="FFC000"/>
                </a:solidFill>
              </a:rPr>
              <a:t>Chq. Book Stock Maint.</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066800"/>
            <a:ext cx="8229600" cy="3139321"/>
          </a:xfrm>
          <a:prstGeom prst="rect">
            <a:avLst/>
          </a:prstGeom>
          <a:noFill/>
        </p:spPr>
        <p:txBody>
          <a:bodyPr wrap="square" rtlCol="0">
            <a:spAutoFit/>
          </a:bodyPr>
          <a:lstStyle/>
          <a:p>
            <a:pPr algn="ctr"/>
            <a:r>
              <a:rPr lang="en-US" dirty="0" smtClean="0"/>
              <a:t>In this process, we will learn, how to create or view any Cheque Book Stock. </a:t>
            </a:r>
            <a:r>
              <a:rPr lang="en-US" b="1" u="sng" dirty="0" smtClean="0"/>
              <a:t>Important Points to be noted before performing any action in this module:</a:t>
            </a:r>
          </a:p>
          <a:p>
            <a:pPr algn="ctr">
              <a:buFont typeface="Arial" pitchFamily="34" charset="0"/>
              <a:buChar char="•"/>
            </a:pPr>
            <a:r>
              <a:rPr lang="en-US" dirty="0" smtClean="0"/>
              <a:t> This option will use after creation of cheque book type, if the cheque book account type is already defined so please define / create it again and just feed the stock into system that is received from Central Office or Cheque Book Vendor.</a:t>
            </a:r>
          </a:p>
          <a:p>
            <a:pPr algn="ctr">
              <a:buFont typeface="Arial" pitchFamily="34" charset="0"/>
              <a:buChar char="•"/>
            </a:pPr>
            <a:r>
              <a:rPr lang="en-US" dirty="0" smtClean="0"/>
              <a:t>Require supervision and same user cannot..</a:t>
            </a:r>
          </a:p>
          <a:p>
            <a:pPr algn="ctr">
              <a:buFont typeface="Arial" pitchFamily="34" charset="0"/>
              <a:buChar char="•"/>
            </a:pPr>
            <a:r>
              <a:rPr lang="en-US" dirty="0" smtClean="0"/>
              <a:t>Here you can also note that history of previous stocks</a:t>
            </a:r>
          </a:p>
          <a:p>
            <a:pPr algn="ctr">
              <a:buFont typeface="Arial" pitchFamily="34" charset="0"/>
              <a:buChar char="•"/>
            </a:pPr>
            <a:r>
              <a:rPr lang="en-US" dirty="0" smtClean="0"/>
              <a:t>Here you will not input ‘next cheque to be utilized’ option, it will automatically appear upon input of correct ‘cheque no. from’ and ‘cheque no. upto.’</a:t>
            </a:r>
          </a:p>
          <a:p>
            <a:pPr algn="ctr">
              <a:buFont typeface="Arial" pitchFamily="34" charset="0"/>
              <a:buChar char="•"/>
            </a:pPr>
            <a:endParaRPr lang="en-US" dirty="0"/>
          </a:p>
        </p:txBody>
      </p:sp>
      <p:pic>
        <p:nvPicPr>
          <p:cNvPr id="3074" name="Picture 2"/>
          <p:cNvPicPr>
            <a:picLocks noChangeAspect="1" noChangeArrowheads="1"/>
          </p:cNvPicPr>
          <p:nvPr/>
        </p:nvPicPr>
        <p:blipFill>
          <a:blip r:embed="rId2"/>
          <a:srcRect l="24597" t="18750" r="24451" b="18750"/>
          <a:stretch>
            <a:fillRect/>
          </a:stretch>
        </p:blipFill>
        <p:spPr bwMode="auto">
          <a:xfrm>
            <a:off x="1371600" y="3886200"/>
            <a:ext cx="7010400" cy="2971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943600" cy="646331"/>
          </a:xfrm>
          <a:prstGeom prst="rect">
            <a:avLst/>
          </a:prstGeom>
          <a:noFill/>
        </p:spPr>
        <p:txBody>
          <a:bodyPr wrap="square" rtlCol="0">
            <a:spAutoFit/>
          </a:bodyPr>
          <a:lstStyle/>
          <a:p>
            <a:r>
              <a:rPr lang="en-US" sz="3600" b="1" dirty="0" smtClean="0">
                <a:solidFill>
                  <a:srgbClr val="FFC000"/>
                </a:solidFill>
              </a:rPr>
              <a:t>Stop Chq Mark / Rem</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066800"/>
            <a:ext cx="8229600" cy="4247317"/>
          </a:xfrm>
          <a:prstGeom prst="rect">
            <a:avLst/>
          </a:prstGeom>
          <a:noFill/>
        </p:spPr>
        <p:txBody>
          <a:bodyPr wrap="square" rtlCol="0">
            <a:spAutoFit/>
          </a:bodyPr>
          <a:lstStyle/>
          <a:p>
            <a:pPr algn="ctr"/>
            <a:r>
              <a:rPr lang="en-US" dirty="0" smtClean="0"/>
              <a:t>In this process, we will learn, how to stop / remove stop on a cheque or series of cheques as per customer request or as per any decision taken by Government etc. </a:t>
            </a:r>
            <a:r>
              <a:rPr lang="en-US" b="1" u="sng" dirty="0" smtClean="0"/>
              <a:t>Important Points to be noted before performing any action in this module:</a:t>
            </a:r>
          </a:p>
          <a:p>
            <a:pPr algn="ctr">
              <a:buFont typeface="Arial" pitchFamily="34" charset="0"/>
              <a:buChar char="•"/>
            </a:pPr>
            <a:r>
              <a:rPr lang="en-US" dirty="0" smtClean="0"/>
              <a:t> Here you can stop many cheques at a time</a:t>
            </a:r>
          </a:p>
          <a:p>
            <a:pPr algn="ctr">
              <a:buFont typeface="Arial" pitchFamily="34" charset="0"/>
              <a:buChar char="•"/>
            </a:pPr>
            <a:r>
              <a:rPr lang="en-US" dirty="0" smtClean="0"/>
              <a:t>Here you can also view any stop cheque (s) previously stopped by the customer etc.</a:t>
            </a:r>
          </a:p>
          <a:p>
            <a:pPr algn="ctr">
              <a:buFont typeface="Arial" pitchFamily="34" charset="0"/>
              <a:buChar char="•"/>
            </a:pPr>
            <a:r>
              <a:rPr lang="en-US" dirty="0" smtClean="0"/>
              <a:t>Any stopped cheque cannot be input into any module of system i.e. Remittance Module or Transaction Module etc.</a:t>
            </a:r>
          </a:p>
          <a:p>
            <a:pPr algn="ctr">
              <a:buFont typeface="Arial" pitchFamily="34" charset="0"/>
              <a:buChar char="•"/>
            </a:pPr>
            <a:r>
              <a:rPr lang="en-US" dirty="0" smtClean="0"/>
              <a:t>Upon release of stop, then the same cheque can be utilized.</a:t>
            </a:r>
          </a:p>
          <a:p>
            <a:pPr algn="ctr">
              <a:buFont typeface="Arial" pitchFamily="34" charset="0"/>
              <a:buChar char="•"/>
            </a:pPr>
            <a:r>
              <a:rPr lang="en-US" dirty="0" smtClean="0"/>
              <a:t>Charges if any as per Schedule of Charges of the bank will be recovered upon Stop or Release of Stop.</a:t>
            </a:r>
          </a:p>
          <a:p>
            <a:pPr algn="ctr"/>
            <a:endParaRPr lang="en-US" dirty="0" smtClean="0"/>
          </a:p>
          <a:p>
            <a:pPr algn="ctr">
              <a:buFont typeface="Arial" pitchFamily="34" charset="0"/>
              <a:buChar char="•"/>
            </a:pPr>
            <a:endParaRPr lang="en-US" dirty="0" smtClean="0"/>
          </a:p>
          <a:p>
            <a:pPr algn="ctr">
              <a:buFont typeface="Arial" pitchFamily="34" charset="0"/>
              <a:buChar char="•"/>
            </a:pPr>
            <a:endParaRPr lang="en-US" dirty="0"/>
          </a:p>
        </p:txBody>
      </p:sp>
      <p:pic>
        <p:nvPicPr>
          <p:cNvPr id="4098" name="Picture 2"/>
          <p:cNvPicPr>
            <a:picLocks noChangeAspect="1" noChangeArrowheads="1"/>
          </p:cNvPicPr>
          <p:nvPr/>
        </p:nvPicPr>
        <p:blipFill>
          <a:blip r:embed="rId2"/>
          <a:srcRect l="24597" t="17708" r="24451" b="17708"/>
          <a:stretch>
            <a:fillRect/>
          </a:stretch>
        </p:blipFill>
        <p:spPr bwMode="auto">
          <a:xfrm>
            <a:off x="1371600" y="4419600"/>
            <a:ext cx="7010400" cy="2438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6096000" cy="646331"/>
          </a:xfrm>
          <a:prstGeom prst="rect">
            <a:avLst/>
          </a:prstGeom>
          <a:noFill/>
        </p:spPr>
        <p:txBody>
          <a:bodyPr wrap="square" rtlCol="0">
            <a:spAutoFit/>
          </a:bodyPr>
          <a:lstStyle/>
          <a:p>
            <a:r>
              <a:rPr lang="en-US" sz="3600" b="1" dirty="0" smtClean="0">
                <a:solidFill>
                  <a:srgbClr val="FFC000"/>
                </a:solidFill>
              </a:rPr>
              <a:t>Hold / Lien Mark / Rem</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143000"/>
            <a:ext cx="8229600" cy="4524315"/>
          </a:xfrm>
          <a:prstGeom prst="rect">
            <a:avLst/>
          </a:prstGeom>
          <a:noFill/>
        </p:spPr>
        <p:txBody>
          <a:bodyPr wrap="square" rtlCol="0">
            <a:spAutoFit/>
          </a:bodyPr>
          <a:lstStyle/>
          <a:p>
            <a:pPr algn="ctr"/>
            <a:r>
              <a:rPr lang="en-US" dirty="0" smtClean="0"/>
              <a:t>In this process, we will learn, how to mark / remove hold / lien from an account and also view the existing hold / liens. </a:t>
            </a:r>
            <a:r>
              <a:rPr lang="en-US" b="1" u="sng" dirty="0" smtClean="0"/>
              <a:t>Important Points to be noted before performing any action in this module:</a:t>
            </a:r>
          </a:p>
          <a:p>
            <a:pPr algn="ctr">
              <a:buFont typeface="Arial" pitchFamily="34" charset="0"/>
              <a:buChar char="•"/>
            </a:pPr>
            <a:r>
              <a:rPr lang="en-US" dirty="0" smtClean="0"/>
              <a:t>Please take extra care while inputting expiry of hold amount, if you input incorrect date here so, system will automatically remove this hold on that incorrect date.</a:t>
            </a:r>
          </a:p>
          <a:p>
            <a:pPr algn="ctr">
              <a:buFont typeface="Arial" pitchFamily="34" charset="0"/>
              <a:buChar char="•"/>
            </a:pPr>
            <a:r>
              <a:rPr lang="en-US" dirty="0" smtClean="0"/>
              <a:t>Please always input correct narration / reason for hold so that one can easily note the reason</a:t>
            </a:r>
          </a:p>
          <a:p>
            <a:pPr algn="ctr">
              <a:buFont typeface="Arial" pitchFamily="34" charset="0"/>
              <a:buChar char="•"/>
            </a:pPr>
            <a:r>
              <a:rPr lang="en-US" dirty="0" smtClean="0"/>
              <a:t>Hold can be applied as per Customer Request, Bank’s Requirement or any other directive given by Government particularly regarding freezing of accounts / assets circulars, issued by regulatory bodies. </a:t>
            </a:r>
          </a:p>
          <a:p>
            <a:pPr algn="ctr">
              <a:buFont typeface="Arial" pitchFamily="34" charset="0"/>
              <a:buChar char="•"/>
            </a:pPr>
            <a:r>
              <a:rPr lang="en-US" dirty="0" smtClean="0"/>
              <a:t>Any hold can be removed just clicking the delete button.</a:t>
            </a:r>
          </a:p>
          <a:p>
            <a:pPr algn="ctr">
              <a:buFont typeface="Arial" pitchFamily="34" charset="0"/>
              <a:buChar char="•"/>
            </a:pPr>
            <a:endParaRPr lang="en-US" dirty="0" smtClean="0"/>
          </a:p>
          <a:p>
            <a:pPr algn="ctr"/>
            <a:endParaRPr lang="en-US" dirty="0" smtClean="0"/>
          </a:p>
          <a:p>
            <a:pPr algn="ctr">
              <a:buFont typeface="Arial" pitchFamily="34" charset="0"/>
              <a:buChar char="•"/>
            </a:pPr>
            <a:endParaRPr lang="en-US" dirty="0" smtClean="0"/>
          </a:p>
          <a:p>
            <a:pPr algn="ctr">
              <a:buFont typeface="Arial" pitchFamily="34" charset="0"/>
              <a:buChar char="•"/>
            </a:pPr>
            <a:endParaRPr lang="en-US" dirty="0"/>
          </a:p>
        </p:txBody>
      </p:sp>
      <p:pic>
        <p:nvPicPr>
          <p:cNvPr id="5122" name="Picture 2"/>
          <p:cNvPicPr>
            <a:picLocks noChangeAspect="1" noChangeArrowheads="1"/>
          </p:cNvPicPr>
          <p:nvPr/>
        </p:nvPicPr>
        <p:blipFill>
          <a:blip r:embed="rId2"/>
          <a:srcRect l="24597" t="17708" r="24451" b="17708"/>
          <a:stretch>
            <a:fillRect/>
          </a:stretch>
        </p:blipFill>
        <p:spPr bwMode="auto">
          <a:xfrm>
            <a:off x="1371600" y="4572000"/>
            <a:ext cx="7010400" cy="2286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646331"/>
          </a:xfrm>
          <a:prstGeom prst="rect">
            <a:avLst/>
          </a:prstGeom>
          <a:noFill/>
        </p:spPr>
        <p:txBody>
          <a:bodyPr wrap="square" rtlCol="0">
            <a:spAutoFit/>
          </a:bodyPr>
          <a:lstStyle/>
          <a:p>
            <a:r>
              <a:rPr lang="en-US" sz="3600" b="1" dirty="0" smtClean="0">
                <a:solidFill>
                  <a:srgbClr val="FFC000"/>
                </a:solidFill>
              </a:rPr>
              <a:t>Chq. Maint. Report</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143000"/>
            <a:ext cx="8229600" cy="2862322"/>
          </a:xfrm>
          <a:prstGeom prst="rect">
            <a:avLst/>
          </a:prstGeom>
          <a:noFill/>
        </p:spPr>
        <p:txBody>
          <a:bodyPr wrap="square" rtlCol="0">
            <a:spAutoFit/>
          </a:bodyPr>
          <a:lstStyle/>
          <a:p>
            <a:pPr algn="ctr"/>
            <a:r>
              <a:rPr lang="en-US" dirty="0" smtClean="0"/>
              <a:t>In this process, we will learn, how to generate this report and what type of important information can be viewed through this report. </a:t>
            </a:r>
            <a:r>
              <a:rPr lang="en-US" b="1" u="sng" dirty="0" smtClean="0"/>
              <a:t>Important Points to be noted before performing any action in this module:</a:t>
            </a:r>
          </a:p>
          <a:p>
            <a:pPr algn="ctr">
              <a:buFont typeface="Arial" pitchFamily="34" charset="0"/>
              <a:buChar char="•"/>
            </a:pPr>
            <a:r>
              <a:rPr lang="en-US" dirty="0" smtClean="0"/>
              <a:t>If you are sending report directly to printer so that should be ready and proper paper should be inserted</a:t>
            </a:r>
          </a:p>
          <a:p>
            <a:pPr algn="ctr">
              <a:buFont typeface="Arial" pitchFamily="34" charset="0"/>
              <a:buChar char="•"/>
            </a:pPr>
            <a:r>
              <a:rPr lang="en-US" dirty="0" smtClean="0"/>
              <a:t>If there are many account opening officers so this report could be exported to Excel and can be saved separately Account Officer-wise and later may be signed / filed separately for officer record etc. </a:t>
            </a:r>
          </a:p>
          <a:p>
            <a:pPr algn="ctr">
              <a:buFont typeface="Arial" pitchFamily="34" charset="0"/>
              <a:buChar char="•"/>
            </a:pPr>
            <a:r>
              <a:rPr lang="en-US" dirty="0" smtClean="0"/>
              <a:t>Here you can generate following three types of reports in one interface. </a:t>
            </a:r>
          </a:p>
          <a:p>
            <a:pPr algn="ctr">
              <a:buFont typeface="Arial" pitchFamily="34" charset="0"/>
              <a:buChar char="•"/>
            </a:pPr>
            <a:endParaRPr lang="en-US" dirty="0"/>
          </a:p>
        </p:txBody>
      </p:sp>
      <p:pic>
        <p:nvPicPr>
          <p:cNvPr id="2" name="Picture 2"/>
          <p:cNvPicPr>
            <a:picLocks noChangeAspect="1" noChangeArrowheads="1"/>
          </p:cNvPicPr>
          <p:nvPr/>
        </p:nvPicPr>
        <p:blipFill>
          <a:blip r:embed="rId2"/>
          <a:srcRect l="33968" t="25000" r="34407" b="25000"/>
          <a:stretch>
            <a:fillRect/>
          </a:stretch>
        </p:blipFill>
        <p:spPr bwMode="auto">
          <a:xfrm>
            <a:off x="1371600" y="3733800"/>
            <a:ext cx="6705600" cy="3124199"/>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867400" cy="646331"/>
          </a:xfrm>
          <a:prstGeom prst="rect">
            <a:avLst/>
          </a:prstGeom>
          <a:noFill/>
        </p:spPr>
        <p:txBody>
          <a:bodyPr wrap="square" rtlCol="0">
            <a:spAutoFit/>
          </a:bodyPr>
          <a:lstStyle/>
          <a:p>
            <a:r>
              <a:rPr lang="en-US" sz="3600" b="1" dirty="0" smtClean="0">
                <a:solidFill>
                  <a:srgbClr val="FFC000"/>
                </a:solidFill>
              </a:rPr>
              <a:t>Chq. Book Detail Rep.</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Customer Account Opening Part 3</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143000"/>
            <a:ext cx="8229600" cy="2862322"/>
          </a:xfrm>
          <a:prstGeom prst="rect">
            <a:avLst/>
          </a:prstGeom>
          <a:noFill/>
        </p:spPr>
        <p:txBody>
          <a:bodyPr wrap="square" rtlCol="0">
            <a:spAutoFit/>
          </a:bodyPr>
          <a:lstStyle/>
          <a:p>
            <a:pPr algn="ctr"/>
            <a:r>
              <a:rPr lang="en-US" dirty="0" smtClean="0"/>
              <a:t>In this process, we will learn, how to generate this report and what type of important information can be viewed through this report. </a:t>
            </a:r>
            <a:r>
              <a:rPr lang="en-US" b="1" u="sng" dirty="0" smtClean="0"/>
              <a:t>Important Points to be noted before performing any action in this module:</a:t>
            </a:r>
          </a:p>
          <a:p>
            <a:pPr algn="ctr">
              <a:buFont typeface="Arial" pitchFamily="34" charset="0"/>
              <a:buChar char="•"/>
            </a:pPr>
            <a:r>
              <a:rPr lang="en-US" dirty="0" smtClean="0"/>
              <a:t>This report name shows that it relates to cheque only but it provides, Cheque Book Report, Cheque Book Status Report, Stop Cheque Report, Hold Report, Lien Report, Cheque Book Type Report and Cheque Book Stock Report. </a:t>
            </a:r>
          </a:p>
          <a:p>
            <a:pPr algn="ctr">
              <a:buFont typeface="Arial" pitchFamily="34" charset="0"/>
              <a:buChar char="•"/>
            </a:pPr>
            <a:r>
              <a:rPr lang="en-US" dirty="0" smtClean="0"/>
              <a:t>In addition to this, Date Type, Date Range, Account Type and Account Number options are also available</a:t>
            </a:r>
          </a:p>
          <a:p>
            <a:pPr algn="ctr">
              <a:buFont typeface="Arial" pitchFamily="34" charset="0"/>
              <a:buChar char="•"/>
            </a:pPr>
            <a:endParaRPr lang="en-US" dirty="0" smtClean="0"/>
          </a:p>
          <a:p>
            <a:pPr algn="ctr">
              <a:buFont typeface="Arial" pitchFamily="34" charset="0"/>
              <a:buChar char="•"/>
            </a:pPr>
            <a:endParaRPr lang="en-US" dirty="0"/>
          </a:p>
        </p:txBody>
      </p:sp>
      <p:pic>
        <p:nvPicPr>
          <p:cNvPr id="7170" name="Picture 2"/>
          <p:cNvPicPr>
            <a:picLocks noChangeAspect="1" noChangeArrowheads="1"/>
          </p:cNvPicPr>
          <p:nvPr/>
        </p:nvPicPr>
        <p:blipFill>
          <a:blip r:embed="rId2"/>
          <a:srcRect l="21083" t="8333" r="21523" b="8333"/>
          <a:stretch>
            <a:fillRect/>
          </a:stretch>
        </p:blipFill>
        <p:spPr bwMode="auto">
          <a:xfrm>
            <a:off x="1371600" y="3581400"/>
            <a:ext cx="7010400" cy="32766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6331</TotalTime>
  <Words>1047</Words>
  <Application>Microsoft Office PowerPoint</Application>
  <PresentationFormat>On-screen Show (4:3)</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PIBAS Paksitan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yasir.ahmed</dc:creator>
  <cp:lastModifiedBy>Muhammad Asim</cp:lastModifiedBy>
  <cp:revision>461</cp:revision>
  <dcterms:created xsi:type="dcterms:W3CDTF">2009-08-29T03:37:04Z</dcterms:created>
  <dcterms:modified xsi:type="dcterms:W3CDTF">2012-11-16T07:26:20Z</dcterms:modified>
</cp:coreProperties>
</file>