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2" r:id="rId5"/>
    <p:sldId id="264" r:id="rId6"/>
    <p:sldId id="268" r:id="rId7"/>
    <p:sldId id="265" r:id="rId8"/>
    <p:sldId id="266" r:id="rId9"/>
    <p:sldId id="267" r:id="rId10"/>
    <p:sldId id="258" r:id="rId11"/>
    <p:sldId id="25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4660"/>
  </p:normalViewPr>
  <p:slideViewPr>
    <p:cSldViewPr snapToGrid="0">
      <p:cViewPr varScale="1">
        <p:scale>
          <a:sx n="111" d="100"/>
          <a:sy n="111" d="100"/>
        </p:scale>
        <p:origin x="126" y="14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0D9A8-D519-7DE5-7DB0-16DDEE611C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39B68B-4E56-DC84-8479-3ED3616A48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4B756D-8671-F4D8-0F00-19E84B375AF0}"/>
              </a:ext>
            </a:extLst>
          </p:cNvPr>
          <p:cNvSpPr>
            <a:spLocks noGrp="1"/>
          </p:cNvSpPr>
          <p:nvPr>
            <p:ph type="dt" sz="half" idx="10"/>
          </p:nvPr>
        </p:nvSpPr>
        <p:spPr/>
        <p:txBody>
          <a:bodyPr/>
          <a:lstStyle/>
          <a:p>
            <a:fld id="{1D21620E-989C-48B7-8F7A-39FB8A8CE318}" type="datetimeFigureOut">
              <a:rPr lang="en-US" smtClean="0"/>
              <a:t>9/19/2022</a:t>
            </a:fld>
            <a:endParaRPr lang="en-US"/>
          </a:p>
        </p:txBody>
      </p:sp>
      <p:sp>
        <p:nvSpPr>
          <p:cNvPr id="5" name="Footer Placeholder 4">
            <a:extLst>
              <a:ext uri="{FF2B5EF4-FFF2-40B4-BE49-F238E27FC236}">
                <a16:creationId xmlns:a16="http://schemas.microsoft.com/office/drawing/2014/main" id="{DC062B7B-8714-A036-7D49-8F0DC6587F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46CC01-82DD-FD76-DB7D-CB083786B28B}"/>
              </a:ext>
            </a:extLst>
          </p:cNvPr>
          <p:cNvSpPr>
            <a:spLocks noGrp="1"/>
          </p:cNvSpPr>
          <p:nvPr>
            <p:ph type="sldNum" sz="quarter" idx="12"/>
          </p:nvPr>
        </p:nvSpPr>
        <p:spPr/>
        <p:txBody>
          <a:bodyPr/>
          <a:lstStyle/>
          <a:p>
            <a:fld id="{E29003BA-2F84-401C-938A-2F769197E050}" type="slidenum">
              <a:rPr lang="en-US" smtClean="0"/>
              <a:t>‹#›</a:t>
            </a:fld>
            <a:endParaRPr lang="en-US"/>
          </a:p>
        </p:txBody>
      </p:sp>
    </p:spTree>
    <p:extLst>
      <p:ext uri="{BB962C8B-B14F-4D97-AF65-F5344CB8AC3E}">
        <p14:creationId xmlns:p14="http://schemas.microsoft.com/office/powerpoint/2010/main" val="949560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6AA89-E97C-20FB-C9CC-831EC2A1E4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F833D7-7707-EF89-95A4-CA6A0B8421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B9878A-889A-B3B2-B56F-7CB17B9F4281}"/>
              </a:ext>
            </a:extLst>
          </p:cNvPr>
          <p:cNvSpPr>
            <a:spLocks noGrp="1"/>
          </p:cNvSpPr>
          <p:nvPr>
            <p:ph type="dt" sz="half" idx="10"/>
          </p:nvPr>
        </p:nvSpPr>
        <p:spPr/>
        <p:txBody>
          <a:bodyPr/>
          <a:lstStyle/>
          <a:p>
            <a:fld id="{1D21620E-989C-48B7-8F7A-39FB8A8CE318}" type="datetimeFigureOut">
              <a:rPr lang="en-US" smtClean="0"/>
              <a:t>9/19/2022</a:t>
            </a:fld>
            <a:endParaRPr lang="en-US"/>
          </a:p>
        </p:txBody>
      </p:sp>
      <p:sp>
        <p:nvSpPr>
          <p:cNvPr id="5" name="Footer Placeholder 4">
            <a:extLst>
              <a:ext uri="{FF2B5EF4-FFF2-40B4-BE49-F238E27FC236}">
                <a16:creationId xmlns:a16="http://schemas.microsoft.com/office/drawing/2014/main" id="{70F5E1E8-5BDD-F6CA-F3BB-CF96818B1A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D76D34-6126-C7B1-5358-C29CD56D5BFF}"/>
              </a:ext>
            </a:extLst>
          </p:cNvPr>
          <p:cNvSpPr>
            <a:spLocks noGrp="1"/>
          </p:cNvSpPr>
          <p:nvPr>
            <p:ph type="sldNum" sz="quarter" idx="12"/>
          </p:nvPr>
        </p:nvSpPr>
        <p:spPr/>
        <p:txBody>
          <a:bodyPr/>
          <a:lstStyle/>
          <a:p>
            <a:fld id="{E29003BA-2F84-401C-938A-2F769197E050}" type="slidenum">
              <a:rPr lang="en-US" smtClean="0"/>
              <a:t>‹#›</a:t>
            </a:fld>
            <a:endParaRPr lang="en-US"/>
          </a:p>
        </p:txBody>
      </p:sp>
    </p:spTree>
    <p:extLst>
      <p:ext uri="{BB962C8B-B14F-4D97-AF65-F5344CB8AC3E}">
        <p14:creationId xmlns:p14="http://schemas.microsoft.com/office/powerpoint/2010/main" val="238225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9D765D-7231-B70C-2DBA-6E9B99C02C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78918A-EE98-0AD0-AE9E-683DCFB2B1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7F8BED-93B0-79A4-43A3-6814C297D417}"/>
              </a:ext>
            </a:extLst>
          </p:cNvPr>
          <p:cNvSpPr>
            <a:spLocks noGrp="1"/>
          </p:cNvSpPr>
          <p:nvPr>
            <p:ph type="dt" sz="half" idx="10"/>
          </p:nvPr>
        </p:nvSpPr>
        <p:spPr/>
        <p:txBody>
          <a:bodyPr/>
          <a:lstStyle/>
          <a:p>
            <a:fld id="{1D21620E-989C-48B7-8F7A-39FB8A8CE318}" type="datetimeFigureOut">
              <a:rPr lang="en-US" smtClean="0"/>
              <a:t>9/19/2022</a:t>
            </a:fld>
            <a:endParaRPr lang="en-US"/>
          </a:p>
        </p:txBody>
      </p:sp>
      <p:sp>
        <p:nvSpPr>
          <p:cNvPr id="5" name="Footer Placeholder 4">
            <a:extLst>
              <a:ext uri="{FF2B5EF4-FFF2-40B4-BE49-F238E27FC236}">
                <a16:creationId xmlns:a16="http://schemas.microsoft.com/office/drawing/2014/main" id="{736EDA1D-3DA3-5DA2-320F-E2A4F0E047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987979-B2E6-B116-03A9-BFF098A8BED6}"/>
              </a:ext>
            </a:extLst>
          </p:cNvPr>
          <p:cNvSpPr>
            <a:spLocks noGrp="1"/>
          </p:cNvSpPr>
          <p:nvPr>
            <p:ph type="sldNum" sz="quarter" idx="12"/>
          </p:nvPr>
        </p:nvSpPr>
        <p:spPr/>
        <p:txBody>
          <a:bodyPr/>
          <a:lstStyle/>
          <a:p>
            <a:fld id="{E29003BA-2F84-401C-938A-2F769197E050}" type="slidenum">
              <a:rPr lang="en-US" smtClean="0"/>
              <a:t>‹#›</a:t>
            </a:fld>
            <a:endParaRPr lang="en-US"/>
          </a:p>
        </p:txBody>
      </p:sp>
    </p:spTree>
    <p:extLst>
      <p:ext uri="{BB962C8B-B14F-4D97-AF65-F5344CB8AC3E}">
        <p14:creationId xmlns:p14="http://schemas.microsoft.com/office/powerpoint/2010/main" val="3436312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14BFC-3724-E5A2-1EDF-F64960BEEB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5BEE03-DD3C-046D-4C33-1961D2C0A0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183DFC-49ED-4095-589B-EC335478BC47}"/>
              </a:ext>
            </a:extLst>
          </p:cNvPr>
          <p:cNvSpPr>
            <a:spLocks noGrp="1"/>
          </p:cNvSpPr>
          <p:nvPr>
            <p:ph type="dt" sz="half" idx="10"/>
          </p:nvPr>
        </p:nvSpPr>
        <p:spPr/>
        <p:txBody>
          <a:bodyPr/>
          <a:lstStyle/>
          <a:p>
            <a:fld id="{1D21620E-989C-48B7-8F7A-39FB8A8CE318}" type="datetimeFigureOut">
              <a:rPr lang="en-US" smtClean="0"/>
              <a:t>9/19/2022</a:t>
            </a:fld>
            <a:endParaRPr lang="en-US"/>
          </a:p>
        </p:txBody>
      </p:sp>
      <p:sp>
        <p:nvSpPr>
          <p:cNvPr id="5" name="Footer Placeholder 4">
            <a:extLst>
              <a:ext uri="{FF2B5EF4-FFF2-40B4-BE49-F238E27FC236}">
                <a16:creationId xmlns:a16="http://schemas.microsoft.com/office/drawing/2014/main" id="{7DFE6002-36FC-D96E-6AE6-AA74F1DF16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AE1420-305C-5890-C7C9-09083DC15621}"/>
              </a:ext>
            </a:extLst>
          </p:cNvPr>
          <p:cNvSpPr>
            <a:spLocks noGrp="1"/>
          </p:cNvSpPr>
          <p:nvPr>
            <p:ph type="sldNum" sz="quarter" idx="12"/>
          </p:nvPr>
        </p:nvSpPr>
        <p:spPr/>
        <p:txBody>
          <a:bodyPr/>
          <a:lstStyle/>
          <a:p>
            <a:fld id="{E29003BA-2F84-401C-938A-2F769197E050}" type="slidenum">
              <a:rPr lang="en-US" smtClean="0"/>
              <a:t>‹#›</a:t>
            </a:fld>
            <a:endParaRPr lang="en-US"/>
          </a:p>
        </p:txBody>
      </p:sp>
    </p:spTree>
    <p:extLst>
      <p:ext uri="{BB962C8B-B14F-4D97-AF65-F5344CB8AC3E}">
        <p14:creationId xmlns:p14="http://schemas.microsoft.com/office/powerpoint/2010/main" val="1135811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F63F2-C49C-4BCB-1956-D99800AA6C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C3C3C7-6840-BADA-6720-FD6E586FE1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7D816A-5347-5171-E677-B6FD4FFA5D22}"/>
              </a:ext>
            </a:extLst>
          </p:cNvPr>
          <p:cNvSpPr>
            <a:spLocks noGrp="1"/>
          </p:cNvSpPr>
          <p:nvPr>
            <p:ph type="dt" sz="half" idx="10"/>
          </p:nvPr>
        </p:nvSpPr>
        <p:spPr/>
        <p:txBody>
          <a:bodyPr/>
          <a:lstStyle/>
          <a:p>
            <a:fld id="{1D21620E-989C-48B7-8F7A-39FB8A8CE318}" type="datetimeFigureOut">
              <a:rPr lang="en-US" smtClean="0"/>
              <a:t>9/19/2022</a:t>
            </a:fld>
            <a:endParaRPr lang="en-US"/>
          </a:p>
        </p:txBody>
      </p:sp>
      <p:sp>
        <p:nvSpPr>
          <p:cNvPr id="5" name="Footer Placeholder 4">
            <a:extLst>
              <a:ext uri="{FF2B5EF4-FFF2-40B4-BE49-F238E27FC236}">
                <a16:creationId xmlns:a16="http://schemas.microsoft.com/office/drawing/2014/main" id="{82C782F6-7C37-BFC8-8D93-01988A1FF2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A0D3D-49C5-A1A4-A110-F572045650DD}"/>
              </a:ext>
            </a:extLst>
          </p:cNvPr>
          <p:cNvSpPr>
            <a:spLocks noGrp="1"/>
          </p:cNvSpPr>
          <p:nvPr>
            <p:ph type="sldNum" sz="quarter" idx="12"/>
          </p:nvPr>
        </p:nvSpPr>
        <p:spPr/>
        <p:txBody>
          <a:bodyPr/>
          <a:lstStyle/>
          <a:p>
            <a:fld id="{E29003BA-2F84-401C-938A-2F769197E050}" type="slidenum">
              <a:rPr lang="en-US" smtClean="0"/>
              <a:t>‹#›</a:t>
            </a:fld>
            <a:endParaRPr lang="en-US"/>
          </a:p>
        </p:txBody>
      </p:sp>
    </p:spTree>
    <p:extLst>
      <p:ext uri="{BB962C8B-B14F-4D97-AF65-F5344CB8AC3E}">
        <p14:creationId xmlns:p14="http://schemas.microsoft.com/office/powerpoint/2010/main" val="2644514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12F95-DD4B-45AA-241D-432F66796D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D7FF99-8B5D-C797-3A75-8D91981EFE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085548-8B44-4B91-17EE-A9BC140B2E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070118-E912-EF25-35A1-95D22F7400AA}"/>
              </a:ext>
            </a:extLst>
          </p:cNvPr>
          <p:cNvSpPr>
            <a:spLocks noGrp="1"/>
          </p:cNvSpPr>
          <p:nvPr>
            <p:ph type="dt" sz="half" idx="10"/>
          </p:nvPr>
        </p:nvSpPr>
        <p:spPr/>
        <p:txBody>
          <a:bodyPr/>
          <a:lstStyle/>
          <a:p>
            <a:fld id="{1D21620E-989C-48B7-8F7A-39FB8A8CE318}" type="datetimeFigureOut">
              <a:rPr lang="en-US" smtClean="0"/>
              <a:t>9/19/2022</a:t>
            </a:fld>
            <a:endParaRPr lang="en-US"/>
          </a:p>
        </p:txBody>
      </p:sp>
      <p:sp>
        <p:nvSpPr>
          <p:cNvPr id="6" name="Footer Placeholder 5">
            <a:extLst>
              <a:ext uri="{FF2B5EF4-FFF2-40B4-BE49-F238E27FC236}">
                <a16:creationId xmlns:a16="http://schemas.microsoft.com/office/drawing/2014/main" id="{6811D2CC-B1C4-2967-B6CE-2423EF4160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B38544-D9F5-EA16-1303-16DCC4ED408B}"/>
              </a:ext>
            </a:extLst>
          </p:cNvPr>
          <p:cNvSpPr>
            <a:spLocks noGrp="1"/>
          </p:cNvSpPr>
          <p:nvPr>
            <p:ph type="sldNum" sz="quarter" idx="12"/>
          </p:nvPr>
        </p:nvSpPr>
        <p:spPr/>
        <p:txBody>
          <a:bodyPr/>
          <a:lstStyle/>
          <a:p>
            <a:fld id="{E29003BA-2F84-401C-938A-2F769197E050}" type="slidenum">
              <a:rPr lang="en-US" smtClean="0"/>
              <a:t>‹#›</a:t>
            </a:fld>
            <a:endParaRPr lang="en-US"/>
          </a:p>
        </p:txBody>
      </p:sp>
    </p:spTree>
    <p:extLst>
      <p:ext uri="{BB962C8B-B14F-4D97-AF65-F5344CB8AC3E}">
        <p14:creationId xmlns:p14="http://schemas.microsoft.com/office/powerpoint/2010/main" val="3460835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25E72-FBE4-2ED1-B1DF-8B8DB6C373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586BE6-4A9B-3213-7869-EF9B161D51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7A651A-D336-299C-921E-093C0D1A4E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A9EFC9-84B8-77FF-DE9B-00900BAA04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017BE6-8165-D12D-222C-7B4A2C6732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11C4B3-4B95-AC01-74C2-E73BCFB403F6}"/>
              </a:ext>
            </a:extLst>
          </p:cNvPr>
          <p:cNvSpPr>
            <a:spLocks noGrp="1"/>
          </p:cNvSpPr>
          <p:nvPr>
            <p:ph type="dt" sz="half" idx="10"/>
          </p:nvPr>
        </p:nvSpPr>
        <p:spPr/>
        <p:txBody>
          <a:bodyPr/>
          <a:lstStyle/>
          <a:p>
            <a:fld id="{1D21620E-989C-48B7-8F7A-39FB8A8CE318}" type="datetimeFigureOut">
              <a:rPr lang="en-US" smtClean="0"/>
              <a:t>9/19/2022</a:t>
            </a:fld>
            <a:endParaRPr lang="en-US"/>
          </a:p>
        </p:txBody>
      </p:sp>
      <p:sp>
        <p:nvSpPr>
          <p:cNvPr id="8" name="Footer Placeholder 7">
            <a:extLst>
              <a:ext uri="{FF2B5EF4-FFF2-40B4-BE49-F238E27FC236}">
                <a16:creationId xmlns:a16="http://schemas.microsoft.com/office/drawing/2014/main" id="{B358F8C4-BC43-8A55-974A-6D242AECF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3D808D-AFE0-6EAD-0A54-C8179845A756}"/>
              </a:ext>
            </a:extLst>
          </p:cNvPr>
          <p:cNvSpPr>
            <a:spLocks noGrp="1"/>
          </p:cNvSpPr>
          <p:nvPr>
            <p:ph type="sldNum" sz="quarter" idx="12"/>
          </p:nvPr>
        </p:nvSpPr>
        <p:spPr/>
        <p:txBody>
          <a:bodyPr/>
          <a:lstStyle/>
          <a:p>
            <a:fld id="{E29003BA-2F84-401C-938A-2F769197E050}" type="slidenum">
              <a:rPr lang="en-US" smtClean="0"/>
              <a:t>‹#›</a:t>
            </a:fld>
            <a:endParaRPr lang="en-US"/>
          </a:p>
        </p:txBody>
      </p:sp>
    </p:spTree>
    <p:extLst>
      <p:ext uri="{BB962C8B-B14F-4D97-AF65-F5344CB8AC3E}">
        <p14:creationId xmlns:p14="http://schemas.microsoft.com/office/powerpoint/2010/main" val="4282675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C1FD-49DF-9DCF-C0D8-8D3878ECC9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C2C790-6386-CF08-5A91-773A5E8CD7BF}"/>
              </a:ext>
            </a:extLst>
          </p:cNvPr>
          <p:cNvSpPr>
            <a:spLocks noGrp="1"/>
          </p:cNvSpPr>
          <p:nvPr>
            <p:ph type="dt" sz="half" idx="10"/>
          </p:nvPr>
        </p:nvSpPr>
        <p:spPr/>
        <p:txBody>
          <a:bodyPr/>
          <a:lstStyle/>
          <a:p>
            <a:fld id="{1D21620E-989C-48B7-8F7A-39FB8A8CE318}" type="datetimeFigureOut">
              <a:rPr lang="en-US" smtClean="0"/>
              <a:t>9/19/2022</a:t>
            </a:fld>
            <a:endParaRPr lang="en-US"/>
          </a:p>
        </p:txBody>
      </p:sp>
      <p:sp>
        <p:nvSpPr>
          <p:cNvPr id="4" name="Footer Placeholder 3">
            <a:extLst>
              <a:ext uri="{FF2B5EF4-FFF2-40B4-BE49-F238E27FC236}">
                <a16:creationId xmlns:a16="http://schemas.microsoft.com/office/drawing/2014/main" id="{65824114-BEDA-80A1-CAD8-A19D243F24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25B74E-8532-7C92-FEAF-08A176C35578}"/>
              </a:ext>
            </a:extLst>
          </p:cNvPr>
          <p:cNvSpPr>
            <a:spLocks noGrp="1"/>
          </p:cNvSpPr>
          <p:nvPr>
            <p:ph type="sldNum" sz="quarter" idx="12"/>
          </p:nvPr>
        </p:nvSpPr>
        <p:spPr/>
        <p:txBody>
          <a:bodyPr/>
          <a:lstStyle/>
          <a:p>
            <a:fld id="{E29003BA-2F84-401C-938A-2F769197E050}" type="slidenum">
              <a:rPr lang="en-US" smtClean="0"/>
              <a:t>‹#›</a:t>
            </a:fld>
            <a:endParaRPr lang="en-US"/>
          </a:p>
        </p:txBody>
      </p:sp>
    </p:spTree>
    <p:extLst>
      <p:ext uri="{BB962C8B-B14F-4D97-AF65-F5344CB8AC3E}">
        <p14:creationId xmlns:p14="http://schemas.microsoft.com/office/powerpoint/2010/main" val="1895825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9FF03A-AF69-D303-4182-38ACC79CD08F}"/>
              </a:ext>
            </a:extLst>
          </p:cNvPr>
          <p:cNvSpPr>
            <a:spLocks noGrp="1"/>
          </p:cNvSpPr>
          <p:nvPr>
            <p:ph type="dt" sz="half" idx="10"/>
          </p:nvPr>
        </p:nvSpPr>
        <p:spPr/>
        <p:txBody>
          <a:bodyPr/>
          <a:lstStyle/>
          <a:p>
            <a:fld id="{1D21620E-989C-48B7-8F7A-39FB8A8CE318}" type="datetimeFigureOut">
              <a:rPr lang="en-US" smtClean="0"/>
              <a:t>9/19/2022</a:t>
            </a:fld>
            <a:endParaRPr lang="en-US"/>
          </a:p>
        </p:txBody>
      </p:sp>
      <p:sp>
        <p:nvSpPr>
          <p:cNvPr id="3" name="Footer Placeholder 2">
            <a:extLst>
              <a:ext uri="{FF2B5EF4-FFF2-40B4-BE49-F238E27FC236}">
                <a16:creationId xmlns:a16="http://schemas.microsoft.com/office/drawing/2014/main" id="{FF4D2BE9-5D8C-A0FA-C48F-4CA4D97209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259297-80AC-C7D0-93C3-594D2BF39D23}"/>
              </a:ext>
            </a:extLst>
          </p:cNvPr>
          <p:cNvSpPr>
            <a:spLocks noGrp="1"/>
          </p:cNvSpPr>
          <p:nvPr>
            <p:ph type="sldNum" sz="quarter" idx="12"/>
          </p:nvPr>
        </p:nvSpPr>
        <p:spPr/>
        <p:txBody>
          <a:bodyPr/>
          <a:lstStyle/>
          <a:p>
            <a:fld id="{E29003BA-2F84-401C-938A-2F769197E050}" type="slidenum">
              <a:rPr lang="en-US" smtClean="0"/>
              <a:t>‹#›</a:t>
            </a:fld>
            <a:endParaRPr lang="en-US"/>
          </a:p>
        </p:txBody>
      </p:sp>
    </p:spTree>
    <p:extLst>
      <p:ext uri="{BB962C8B-B14F-4D97-AF65-F5344CB8AC3E}">
        <p14:creationId xmlns:p14="http://schemas.microsoft.com/office/powerpoint/2010/main" val="1023985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569F5-0824-9042-18CF-10B9B7C7F6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690A27-F429-CC53-C160-F28C4DEAA1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8816A3-F279-BC1F-D294-828E016785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514606-12AA-365F-F443-932E59724BD2}"/>
              </a:ext>
            </a:extLst>
          </p:cNvPr>
          <p:cNvSpPr>
            <a:spLocks noGrp="1"/>
          </p:cNvSpPr>
          <p:nvPr>
            <p:ph type="dt" sz="half" idx="10"/>
          </p:nvPr>
        </p:nvSpPr>
        <p:spPr/>
        <p:txBody>
          <a:bodyPr/>
          <a:lstStyle/>
          <a:p>
            <a:fld id="{1D21620E-989C-48B7-8F7A-39FB8A8CE318}" type="datetimeFigureOut">
              <a:rPr lang="en-US" smtClean="0"/>
              <a:t>9/19/2022</a:t>
            </a:fld>
            <a:endParaRPr lang="en-US"/>
          </a:p>
        </p:txBody>
      </p:sp>
      <p:sp>
        <p:nvSpPr>
          <p:cNvPr id="6" name="Footer Placeholder 5">
            <a:extLst>
              <a:ext uri="{FF2B5EF4-FFF2-40B4-BE49-F238E27FC236}">
                <a16:creationId xmlns:a16="http://schemas.microsoft.com/office/drawing/2014/main" id="{CB7BB102-34CB-A332-F2C8-D208B8A7F0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23A264-14B9-966D-30E1-6229DF709A3B}"/>
              </a:ext>
            </a:extLst>
          </p:cNvPr>
          <p:cNvSpPr>
            <a:spLocks noGrp="1"/>
          </p:cNvSpPr>
          <p:nvPr>
            <p:ph type="sldNum" sz="quarter" idx="12"/>
          </p:nvPr>
        </p:nvSpPr>
        <p:spPr/>
        <p:txBody>
          <a:bodyPr/>
          <a:lstStyle/>
          <a:p>
            <a:fld id="{E29003BA-2F84-401C-938A-2F769197E050}" type="slidenum">
              <a:rPr lang="en-US" smtClean="0"/>
              <a:t>‹#›</a:t>
            </a:fld>
            <a:endParaRPr lang="en-US"/>
          </a:p>
        </p:txBody>
      </p:sp>
    </p:spTree>
    <p:extLst>
      <p:ext uri="{BB962C8B-B14F-4D97-AF65-F5344CB8AC3E}">
        <p14:creationId xmlns:p14="http://schemas.microsoft.com/office/powerpoint/2010/main" val="686817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B19DC-8923-DB47-6D6D-612CDC7198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53D024-A19A-74B0-A646-1E14DB26F7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CEAF2E-2658-7381-11C2-3FF88E6AF0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9357B0-4851-F60E-9927-F81B47587C4B}"/>
              </a:ext>
            </a:extLst>
          </p:cNvPr>
          <p:cNvSpPr>
            <a:spLocks noGrp="1"/>
          </p:cNvSpPr>
          <p:nvPr>
            <p:ph type="dt" sz="half" idx="10"/>
          </p:nvPr>
        </p:nvSpPr>
        <p:spPr/>
        <p:txBody>
          <a:bodyPr/>
          <a:lstStyle/>
          <a:p>
            <a:fld id="{1D21620E-989C-48B7-8F7A-39FB8A8CE318}" type="datetimeFigureOut">
              <a:rPr lang="en-US" smtClean="0"/>
              <a:t>9/19/2022</a:t>
            </a:fld>
            <a:endParaRPr lang="en-US"/>
          </a:p>
        </p:txBody>
      </p:sp>
      <p:sp>
        <p:nvSpPr>
          <p:cNvPr id="6" name="Footer Placeholder 5">
            <a:extLst>
              <a:ext uri="{FF2B5EF4-FFF2-40B4-BE49-F238E27FC236}">
                <a16:creationId xmlns:a16="http://schemas.microsoft.com/office/drawing/2014/main" id="{9022B7FB-3315-918E-8E2A-66FD9DF45C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109562-7580-9688-54E0-05B8A52795D2}"/>
              </a:ext>
            </a:extLst>
          </p:cNvPr>
          <p:cNvSpPr>
            <a:spLocks noGrp="1"/>
          </p:cNvSpPr>
          <p:nvPr>
            <p:ph type="sldNum" sz="quarter" idx="12"/>
          </p:nvPr>
        </p:nvSpPr>
        <p:spPr/>
        <p:txBody>
          <a:bodyPr/>
          <a:lstStyle/>
          <a:p>
            <a:fld id="{E29003BA-2F84-401C-938A-2F769197E050}" type="slidenum">
              <a:rPr lang="en-US" smtClean="0"/>
              <a:t>‹#›</a:t>
            </a:fld>
            <a:endParaRPr lang="en-US"/>
          </a:p>
        </p:txBody>
      </p:sp>
    </p:spTree>
    <p:extLst>
      <p:ext uri="{BB962C8B-B14F-4D97-AF65-F5344CB8AC3E}">
        <p14:creationId xmlns:p14="http://schemas.microsoft.com/office/powerpoint/2010/main" val="3139881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E4D220-0A05-6102-1694-FC6FC0DDB4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D917B3-7895-C960-E03B-0F7C436DA0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00A3C5-F461-5495-1B64-6B715FB4FF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1620E-989C-48B7-8F7A-39FB8A8CE318}" type="datetimeFigureOut">
              <a:rPr lang="en-US" smtClean="0"/>
              <a:t>9/19/2022</a:t>
            </a:fld>
            <a:endParaRPr lang="en-US"/>
          </a:p>
        </p:txBody>
      </p:sp>
      <p:sp>
        <p:nvSpPr>
          <p:cNvPr id="5" name="Footer Placeholder 4">
            <a:extLst>
              <a:ext uri="{FF2B5EF4-FFF2-40B4-BE49-F238E27FC236}">
                <a16:creationId xmlns:a16="http://schemas.microsoft.com/office/drawing/2014/main" id="{5E1986E6-F864-C46E-74B3-92D9F33D2D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34A6FE-6E6D-2926-96A8-36268EF78F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9003BA-2F84-401C-938A-2F769197E050}" type="slidenum">
              <a:rPr lang="en-US" smtClean="0"/>
              <a:t>‹#›</a:t>
            </a:fld>
            <a:endParaRPr lang="en-US"/>
          </a:p>
        </p:txBody>
      </p:sp>
    </p:spTree>
    <p:extLst>
      <p:ext uri="{BB962C8B-B14F-4D97-AF65-F5344CB8AC3E}">
        <p14:creationId xmlns:p14="http://schemas.microsoft.com/office/powerpoint/2010/main" val="2597374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hilmar.elemcointelligence.com/active?plant=Plant%202&amp;equipment=HCV-11" TargetMode="Externa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4F58-BD0E-09D9-7D8D-082360DEC861}"/>
              </a:ext>
            </a:extLst>
          </p:cNvPr>
          <p:cNvSpPr>
            <a:spLocks noGrp="1"/>
          </p:cNvSpPr>
          <p:nvPr>
            <p:ph type="ctrTitle"/>
          </p:nvPr>
        </p:nvSpPr>
        <p:spPr>
          <a:xfrm>
            <a:off x="0" y="160867"/>
            <a:ext cx="12191999" cy="355600"/>
          </a:xfrm>
        </p:spPr>
        <p:txBody>
          <a:bodyPr>
            <a:normAutofit fontScale="90000"/>
          </a:bodyPr>
          <a:lstStyle/>
          <a:p>
            <a:r>
              <a:rPr lang="en-US" sz="2000" dirty="0"/>
              <a:t>Elemco Intelligence Reporting Website</a:t>
            </a:r>
          </a:p>
        </p:txBody>
      </p:sp>
      <p:pic>
        <p:nvPicPr>
          <p:cNvPr id="5" name="Picture 4">
            <a:extLst>
              <a:ext uri="{FF2B5EF4-FFF2-40B4-BE49-F238E27FC236}">
                <a16:creationId xmlns:a16="http://schemas.microsoft.com/office/drawing/2014/main" id="{F497EEC1-9ADD-6C8F-B970-B29371C2A3B8}"/>
              </a:ext>
            </a:extLst>
          </p:cNvPr>
          <p:cNvPicPr>
            <a:picLocks noChangeAspect="1"/>
          </p:cNvPicPr>
          <p:nvPr/>
        </p:nvPicPr>
        <p:blipFill>
          <a:blip r:embed="rId2"/>
          <a:stretch>
            <a:fillRect/>
          </a:stretch>
        </p:blipFill>
        <p:spPr>
          <a:xfrm>
            <a:off x="1794062" y="1742590"/>
            <a:ext cx="8603875" cy="4687686"/>
          </a:xfrm>
          <a:prstGeom prst="rect">
            <a:avLst/>
          </a:prstGeom>
        </p:spPr>
      </p:pic>
      <p:sp>
        <p:nvSpPr>
          <p:cNvPr id="6" name="Title 1">
            <a:extLst>
              <a:ext uri="{FF2B5EF4-FFF2-40B4-BE49-F238E27FC236}">
                <a16:creationId xmlns:a16="http://schemas.microsoft.com/office/drawing/2014/main" id="{43E37143-0EB4-E24B-2D16-DBE9C24BD97A}"/>
              </a:ext>
            </a:extLst>
          </p:cNvPr>
          <p:cNvSpPr txBox="1">
            <a:spLocks/>
          </p:cNvSpPr>
          <p:nvPr/>
        </p:nvSpPr>
        <p:spPr>
          <a:xfrm>
            <a:off x="1075265" y="745067"/>
            <a:ext cx="10041468" cy="631151"/>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buFont typeface="Arial" panose="020B0604020202020204" pitchFamily="34" charset="0"/>
              <a:buChar char="•"/>
            </a:pPr>
            <a:r>
              <a:rPr lang="en-US" sz="2000" dirty="0"/>
              <a:t>Usernames will be created to allow different roles to be assigned using two-factor authentication </a:t>
            </a:r>
          </a:p>
          <a:p>
            <a:pPr marL="342900" indent="-342900" algn="l">
              <a:buFont typeface="Arial" panose="020B0604020202020204" pitchFamily="34" charset="0"/>
              <a:buChar char="•"/>
            </a:pPr>
            <a:r>
              <a:rPr lang="en-US" sz="2000" dirty="0"/>
              <a:t>Considerations to filter data by screen, plant and sensitive data (can you see $$?) </a:t>
            </a:r>
          </a:p>
        </p:txBody>
      </p:sp>
    </p:spTree>
    <p:extLst>
      <p:ext uri="{BB962C8B-B14F-4D97-AF65-F5344CB8AC3E}">
        <p14:creationId xmlns:p14="http://schemas.microsoft.com/office/powerpoint/2010/main" val="2582417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4F58-BD0E-09D9-7D8D-082360DEC861}"/>
              </a:ext>
            </a:extLst>
          </p:cNvPr>
          <p:cNvSpPr>
            <a:spLocks noGrp="1"/>
          </p:cNvSpPr>
          <p:nvPr>
            <p:ph type="ctrTitle"/>
          </p:nvPr>
        </p:nvSpPr>
        <p:spPr>
          <a:xfrm>
            <a:off x="0" y="160867"/>
            <a:ext cx="12191999" cy="355600"/>
          </a:xfrm>
        </p:spPr>
        <p:txBody>
          <a:bodyPr>
            <a:normAutofit fontScale="90000"/>
          </a:bodyPr>
          <a:lstStyle/>
          <a:p>
            <a:r>
              <a:rPr lang="en-US" sz="2000" dirty="0"/>
              <a:t>Elemco Intelligence Reporting Website</a:t>
            </a:r>
          </a:p>
        </p:txBody>
      </p:sp>
      <p:sp>
        <p:nvSpPr>
          <p:cNvPr id="3" name="Rectangle: Rounded Corners 2">
            <a:extLst>
              <a:ext uri="{FF2B5EF4-FFF2-40B4-BE49-F238E27FC236}">
                <a16:creationId xmlns:a16="http://schemas.microsoft.com/office/drawing/2014/main" id="{27DA4864-00DC-80B3-2141-1D730F08F616}"/>
              </a:ext>
            </a:extLst>
          </p:cNvPr>
          <p:cNvSpPr/>
          <p:nvPr/>
        </p:nvSpPr>
        <p:spPr>
          <a:xfrm>
            <a:off x="3428999" y="1803394"/>
            <a:ext cx="1904997" cy="474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https://hilmar.elemcointelligence.com</a:t>
            </a:r>
          </a:p>
        </p:txBody>
      </p:sp>
      <p:sp>
        <p:nvSpPr>
          <p:cNvPr id="4" name="Rectangle: Rounded Corners 3">
            <a:extLst>
              <a:ext uri="{FF2B5EF4-FFF2-40B4-BE49-F238E27FC236}">
                <a16:creationId xmlns:a16="http://schemas.microsoft.com/office/drawing/2014/main" id="{18E8D4EC-05E4-F507-0683-F9FE5CA9CA8C}"/>
              </a:ext>
            </a:extLst>
          </p:cNvPr>
          <p:cNvSpPr/>
          <p:nvPr/>
        </p:nvSpPr>
        <p:spPr>
          <a:xfrm>
            <a:off x="3429001" y="2624661"/>
            <a:ext cx="5647010" cy="474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AWS Load Balancer https://hilmar.elemcointelligence.com</a:t>
            </a:r>
          </a:p>
        </p:txBody>
      </p:sp>
      <p:cxnSp>
        <p:nvCxnSpPr>
          <p:cNvPr id="5" name="Straight Arrow Connector 4">
            <a:extLst>
              <a:ext uri="{FF2B5EF4-FFF2-40B4-BE49-F238E27FC236}">
                <a16:creationId xmlns:a16="http://schemas.microsoft.com/office/drawing/2014/main" id="{0F178165-7E9E-BA84-3181-C8D3DA0ED0A1}"/>
              </a:ext>
            </a:extLst>
          </p:cNvPr>
          <p:cNvCxnSpPr>
            <a:cxnSpLocks/>
          </p:cNvCxnSpPr>
          <p:nvPr/>
        </p:nvCxnSpPr>
        <p:spPr>
          <a:xfrm>
            <a:off x="4114800" y="2277528"/>
            <a:ext cx="0" cy="347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3C6AA180-8864-7416-398B-55F8EFB0013C}"/>
              </a:ext>
            </a:extLst>
          </p:cNvPr>
          <p:cNvCxnSpPr>
            <a:cxnSpLocks/>
          </p:cNvCxnSpPr>
          <p:nvPr/>
        </p:nvCxnSpPr>
        <p:spPr>
          <a:xfrm>
            <a:off x="7967135" y="2277526"/>
            <a:ext cx="0" cy="347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4A79F2C-17FE-AD48-C53B-C392E01EB9E6}"/>
              </a:ext>
            </a:extLst>
          </p:cNvPr>
          <p:cNvCxnSpPr>
            <a:cxnSpLocks/>
          </p:cNvCxnSpPr>
          <p:nvPr/>
        </p:nvCxnSpPr>
        <p:spPr>
          <a:xfrm flipV="1">
            <a:off x="8470904" y="2277527"/>
            <a:ext cx="0" cy="347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066D1F6-45E9-49C9-2BB7-10D7E094FE76}"/>
              </a:ext>
            </a:extLst>
          </p:cNvPr>
          <p:cNvCxnSpPr>
            <a:cxnSpLocks/>
          </p:cNvCxnSpPr>
          <p:nvPr/>
        </p:nvCxnSpPr>
        <p:spPr>
          <a:xfrm flipV="1">
            <a:off x="4618569" y="2277529"/>
            <a:ext cx="0" cy="347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EBE8F905-5AEE-B594-9C4E-8DC30F2CDC58}"/>
              </a:ext>
            </a:extLst>
          </p:cNvPr>
          <p:cNvSpPr/>
          <p:nvPr/>
        </p:nvSpPr>
        <p:spPr>
          <a:xfrm>
            <a:off x="4229102" y="3564443"/>
            <a:ext cx="1773226" cy="8636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Web Server</a:t>
            </a:r>
          </a:p>
          <a:p>
            <a:pPr algn="ctr"/>
            <a:r>
              <a:rPr lang="en-US" sz="800" dirty="0"/>
              <a:t>elemcointelligence.com</a:t>
            </a:r>
          </a:p>
        </p:txBody>
      </p:sp>
      <p:sp>
        <p:nvSpPr>
          <p:cNvPr id="10" name="Rectangle: Rounded Corners 9">
            <a:extLst>
              <a:ext uri="{FF2B5EF4-FFF2-40B4-BE49-F238E27FC236}">
                <a16:creationId xmlns:a16="http://schemas.microsoft.com/office/drawing/2014/main" id="{CC3D54A1-29F0-DC0D-A498-20762FA7B688}"/>
              </a:ext>
            </a:extLst>
          </p:cNvPr>
          <p:cNvSpPr/>
          <p:nvPr/>
        </p:nvSpPr>
        <p:spPr>
          <a:xfrm>
            <a:off x="6525683" y="3564443"/>
            <a:ext cx="1773226" cy="8636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Web Server</a:t>
            </a:r>
          </a:p>
          <a:p>
            <a:pPr algn="ctr"/>
            <a:r>
              <a:rPr lang="en-US" sz="800" dirty="0"/>
              <a:t>elemcointelligence.com</a:t>
            </a:r>
          </a:p>
        </p:txBody>
      </p:sp>
      <p:sp>
        <p:nvSpPr>
          <p:cNvPr id="11" name="Rectangle: Rounded Corners 10">
            <a:extLst>
              <a:ext uri="{FF2B5EF4-FFF2-40B4-BE49-F238E27FC236}">
                <a16:creationId xmlns:a16="http://schemas.microsoft.com/office/drawing/2014/main" id="{79BB7D58-08C3-A787-177C-01B3FB042E2B}"/>
              </a:ext>
            </a:extLst>
          </p:cNvPr>
          <p:cNvSpPr/>
          <p:nvPr/>
        </p:nvSpPr>
        <p:spPr>
          <a:xfrm>
            <a:off x="5138737" y="4800571"/>
            <a:ext cx="2569476" cy="6858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Database Server</a:t>
            </a:r>
          </a:p>
          <a:p>
            <a:pPr algn="ctr"/>
            <a:r>
              <a:rPr lang="en-US" sz="800" dirty="0"/>
              <a:t>elemcointelligence.com</a:t>
            </a:r>
          </a:p>
        </p:txBody>
      </p:sp>
      <p:cxnSp>
        <p:nvCxnSpPr>
          <p:cNvPr id="12" name="Straight Arrow Connector 11">
            <a:extLst>
              <a:ext uri="{FF2B5EF4-FFF2-40B4-BE49-F238E27FC236}">
                <a16:creationId xmlns:a16="http://schemas.microsoft.com/office/drawing/2014/main" id="{3F16D6DB-CCD2-C57F-CF6E-300E67E7E2A1}"/>
              </a:ext>
            </a:extLst>
          </p:cNvPr>
          <p:cNvCxnSpPr>
            <a:cxnSpLocks/>
          </p:cNvCxnSpPr>
          <p:nvPr/>
        </p:nvCxnSpPr>
        <p:spPr>
          <a:xfrm>
            <a:off x="4972049" y="3158054"/>
            <a:ext cx="0" cy="347133"/>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C54721E-A922-9ADE-B7B5-25B15FB66057}"/>
              </a:ext>
            </a:extLst>
          </p:cNvPr>
          <p:cNvCxnSpPr>
            <a:cxnSpLocks/>
          </p:cNvCxnSpPr>
          <p:nvPr/>
        </p:nvCxnSpPr>
        <p:spPr>
          <a:xfrm>
            <a:off x="7207252" y="3158054"/>
            <a:ext cx="0" cy="347133"/>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A510E65-6C94-1190-B0AD-D35CB24E6682}"/>
              </a:ext>
            </a:extLst>
          </p:cNvPr>
          <p:cNvCxnSpPr>
            <a:cxnSpLocks/>
          </p:cNvCxnSpPr>
          <p:nvPr/>
        </p:nvCxnSpPr>
        <p:spPr>
          <a:xfrm flipV="1">
            <a:off x="7448553" y="3158055"/>
            <a:ext cx="0" cy="347133"/>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7B46CBE-E9D7-3034-115E-788E9B9C6672}"/>
              </a:ext>
            </a:extLst>
          </p:cNvPr>
          <p:cNvCxnSpPr>
            <a:cxnSpLocks/>
          </p:cNvCxnSpPr>
          <p:nvPr/>
        </p:nvCxnSpPr>
        <p:spPr>
          <a:xfrm flipV="1">
            <a:off x="5213350" y="3158055"/>
            <a:ext cx="0" cy="347133"/>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81136B0-20C9-A8BC-3A9B-331A90A5AECF}"/>
              </a:ext>
            </a:extLst>
          </p:cNvPr>
          <p:cNvCxnSpPr>
            <a:cxnSpLocks/>
          </p:cNvCxnSpPr>
          <p:nvPr/>
        </p:nvCxnSpPr>
        <p:spPr>
          <a:xfrm>
            <a:off x="5334002" y="4402634"/>
            <a:ext cx="0" cy="347133"/>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CC0A64F-FAEC-C6C2-9533-07E8B94156DD}"/>
              </a:ext>
            </a:extLst>
          </p:cNvPr>
          <p:cNvCxnSpPr>
            <a:cxnSpLocks/>
          </p:cNvCxnSpPr>
          <p:nvPr/>
        </p:nvCxnSpPr>
        <p:spPr>
          <a:xfrm>
            <a:off x="7078135" y="4402634"/>
            <a:ext cx="0" cy="347133"/>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3B2740A-64A8-DB30-A39C-E7D1BEC15EF2}"/>
              </a:ext>
            </a:extLst>
          </p:cNvPr>
          <p:cNvCxnSpPr>
            <a:cxnSpLocks/>
          </p:cNvCxnSpPr>
          <p:nvPr/>
        </p:nvCxnSpPr>
        <p:spPr>
          <a:xfrm flipV="1">
            <a:off x="7319436" y="4402635"/>
            <a:ext cx="0" cy="347133"/>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A5C6388-2397-9589-E382-6CE90CE7DC9D}"/>
              </a:ext>
            </a:extLst>
          </p:cNvPr>
          <p:cNvCxnSpPr>
            <a:cxnSpLocks/>
          </p:cNvCxnSpPr>
          <p:nvPr/>
        </p:nvCxnSpPr>
        <p:spPr>
          <a:xfrm flipV="1">
            <a:off x="5575303" y="4402635"/>
            <a:ext cx="0" cy="347133"/>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18185689-CD8F-2D1A-D5BB-9441B4B65B13}"/>
              </a:ext>
            </a:extLst>
          </p:cNvPr>
          <p:cNvSpPr/>
          <p:nvPr/>
        </p:nvSpPr>
        <p:spPr>
          <a:xfrm>
            <a:off x="4229102" y="5867390"/>
            <a:ext cx="2569476" cy="6858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Customer PLC Data Server</a:t>
            </a:r>
          </a:p>
        </p:txBody>
      </p:sp>
      <p:cxnSp>
        <p:nvCxnSpPr>
          <p:cNvPr id="21" name="Straight Arrow Connector 20">
            <a:extLst>
              <a:ext uri="{FF2B5EF4-FFF2-40B4-BE49-F238E27FC236}">
                <a16:creationId xmlns:a16="http://schemas.microsoft.com/office/drawing/2014/main" id="{00AFB2A1-D5CF-BCC1-CE80-8EFA009844BC}"/>
              </a:ext>
            </a:extLst>
          </p:cNvPr>
          <p:cNvCxnSpPr>
            <a:cxnSpLocks/>
          </p:cNvCxnSpPr>
          <p:nvPr/>
        </p:nvCxnSpPr>
        <p:spPr>
          <a:xfrm flipV="1">
            <a:off x="7395361" y="5520257"/>
            <a:ext cx="0" cy="347133"/>
          </a:xfrm>
          <a:prstGeom prst="straightConnector1">
            <a:avLst/>
          </a:prstGeom>
          <a:ln>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1F811B72-D251-2647-FA5E-AB2EC7B1F4DC}"/>
              </a:ext>
            </a:extLst>
          </p:cNvPr>
          <p:cNvSpPr/>
          <p:nvPr/>
        </p:nvSpPr>
        <p:spPr>
          <a:xfrm>
            <a:off x="7145085" y="1803394"/>
            <a:ext cx="1904997" cy="474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https://hilmar.elemcointelligence.com</a:t>
            </a:r>
          </a:p>
        </p:txBody>
      </p:sp>
      <p:cxnSp>
        <p:nvCxnSpPr>
          <p:cNvPr id="23" name="Straight Arrow Connector 22">
            <a:extLst>
              <a:ext uri="{FF2B5EF4-FFF2-40B4-BE49-F238E27FC236}">
                <a16:creationId xmlns:a16="http://schemas.microsoft.com/office/drawing/2014/main" id="{C5DF34AE-2E8C-CD9E-0033-91E848613AE9}"/>
              </a:ext>
            </a:extLst>
          </p:cNvPr>
          <p:cNvCxnSpPr>
            <a:cxnSpLocks/>
          </p:cNvCxnSpPr>
          <p:nvPr/>
        </p:nvCxnSpPr>
        <p:spPr>
          <a:xfrm flipV="1">
            <a:off x="5503332" y="5503322"/>
            <a:ext cx="0" cy="34713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Title 1">
            <a:extLst>
              <a:ext uri="{FF2B5EF4-FFF2-40B4-BE49-F238E27FC236}">
                <a16:creationId xmlns:a16="http://schemas.microsoft.com/office/drawing/2014/main" id="{A8A89B33-A375-FA78-8208-5F28B1C40DDE}"/>
              </a:ext>
            </a:extLst>
          </p:cNvPr>
          <p:cNvSpPr txBox="1">
            <a:spLocks/>
          </p:cNvSpPr>
          <p:nvPr/>
        </p:nvSpPr>
        <p:spPr>
          <a:xfrm>
            <a:off x="1075265" y="745067"/>
            <a:ext cx="10041468" cy="93133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buFont typeface="Arial" panose="020B0604020202020204" pitchFamily="34" charset="0"/>
              <a:buChar char="•"/>
            </a:pPr>
            <a:r>
              <a:rPr lang="en-US" sz="1400" dirty="0"/>
              <a:t>Users will access servers located in Amazon’s data center (AWS).</a:t>
            </a:r>
          </a:p>
          <a:p>
            <a:pPr marL="342900" indent="-342900" algn="l">
              <a:buFont typeface="Arial" panose="020B0604020202020204" pitchFamily="34" charset="0"/>
              <a:buChar char="•"/>
            </a:pPr>
            <a:r>
              <a:rPr lang="en-US" sz="1400" dirty="0"/>
              <a:t>Load balancers direct traffic across multiple servers, based on performance needs.</a:t>
            </a:r>
          </a:p>
          <a:p>
            <a:pPr marL="342900" indent="-342900" algn="l">
              <a:buFont typeface="Arial" panose="020B0604020202020204" pitchFamily="34" charset="0"/>
              <a:buChar char="•"/>
            </a:pPr>
            <a:r>
              <a:rPr lang="en-US" sz="1400" dirty="0"/>
              <a:t>Customer data is protected behind firewalls in an isolated database per customer.</a:t>
            </a:r>
          </a:p>
          <a:p>
            <a:pPr marL="342900" indent="-342900" algn="l">
              <a:buFont typeface="Arial" panose="020B0604020202020204" pitchFamily="34" charset="0"/>
              <a:buChar char="•"/>
            </a:pPr>
            <a:r>
              <a:rPr lang="en-US" sz="1400" dirty="0"/>
              <a:t>Options will be reviewed for getting the customer’s data from their plant into the cloud’s database.</a:t>
            </a:r>
          </a:p>
        </p:txBody>
      </p:sp>
      <p:sp>
        <p:nvSpPr>
          <p:cNvPr id="25" name="Rectangle: Rounded Corners 24">
            <a:extLst>
              <a:ext uri="{FF2B5EF4-FFF2-40B4-BE49-F238E27FC236}">
                <a16:creationId xmlns:a16="http://schemas.microsoft.com/office/drawing/2014/main" id="{E639A732-86EA-DCA0-1AD5-C822FFA6A095}"/>
              </a:ext>
            </a:extLst>
          </p:cNvPr>
          <p:cNvSpPr/>
          <p:nvPr/>
        </p:nvSpPr>
        <p:spPr>
          <a:xfrm>
            <a:off x="7207252" y="5850278"/>
            <a:ext cx="1868759" cy="7029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800" kern="1200" dirty="0">
                <a:solidFill>
                  <a:srgbClr val="FFFFFF"/>
                </a:solidFill>
                <a:effectLst/>
                <a:ea typeface="Times New Roman" panose="02020603050405020304" pitchFamily="18" charset="0"/>
                <a:cs typeface="Times New Roman" panose="02020603050405020304" pitchFamily="18" charset="0"/>
              </a:rPr>
              <a:t>Option: on premises radio transmitter</a:t>
            </a:r>
            <a:endParaRPr lang="en-US" sz="12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800" kern="1200" dirty="0">
                <a:solidFill>
                  <a:srgbClr val="FFFFFF"/>
                </a:solidFill>
                <a:effectLst/>
                <a:ea typeface="Times New Roman" panose="02020603050405020304" pitchFamily="18" charset="0"/>
                <a:cs typeface="Times New Roman" panose="02020603050405020304" pitchFamily="18" charset="0"/>
              </a:rPr>
              <a:t>Audio messages based on PLC faults</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98067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4F58-BD0E-09D9-7D8D-082360DEC861}"/>
              </a:ext>
            </a:extLst>
          </p:cNvPr>
          <p:cNvSpPr>
            <a:spLocks noGrp="1"/>
          </p:cNvSpPr>
          <p:nvPr>
            <p:ph type="ctrTitle"/>
          </p:nvPr>
        </p:nvSpPr>
        <p:spPr>
          <a:xfrm>
            <a:off x="0" y="160867"/>
            <a:ext cx="12191999" cy="355600"/>
          </a:xfrm>
        </p:spPr>
        <p:txBody>
          <a:bodyPr>
            <a:normAutofit fontScale="90000"/>
          </a:bodyPr>
          <a:lstStyle/>
          <a:p>
            <a:r>
              <a:rPr lang="en-US" sz="2000" dirty="0"/>
              <a:t>Elemco Intelligence Reporting Website</a:t>
            </a:r>
          </a:p>
        </p:txBody>
      </p:sp>
      <p:sp>
        <p:nvSpPr>
          <p:cNvPr id="4" name="Title 1">
            <a:extLst>
              <a:ext uri="{FF2B5EF4-FFF2-40B4-BE49-F238E27FC236}">
                <a16:creationId xmlns:a16="http://schemas.microsoft.com/office/drawing/2014/main" id="{64425D58-A02C-EA4C-E3D6-695F1CDB6F6D}"/>
              </a:ext>
            </a:extLst>
          </p:cNvPr>
          <p:cNvSpPr txBox="1">
            <a:spLocks/>
          </p:cNvSpPr>
          <p:nvPr/>
        </p:nvSpPr>
        <p:spPr>
          <a:xfrm>
            <a:off x="1075265" y="804334"/>
            <a:ext cx="10041468" cy="2275954"/>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t>About Elemco Integration Group, LTD</a:t>
            </a:r>
          </a:p>
          <a:p>
            <a:pPr algn="l"/>
            <a:endParaRPr lang="en-US" sz="1600" dirty="0"/>
          </a:p>
          <a:p>
            <a:pPr marL="342900" indent="-342900" algn="l">
              <a:buFont typeface="Arial" panose="020B0604020202020204" pitchFamily="34" charset="0"/>
              <a:buChar char="•"/>
            </a:pPr>
            <a:r>
              <a:rPr lang="en-US" sz="1600" dirty="0"/>
              <a:t>Established in 1978.</a:t>
            </a:r>
          </a:p>
          <a:p>
            <a:pPr marL="342900" indent="-342900" algn="l">
              <a:buFont typeface="Arial" panose="020B0604020202020204" pitchFamily="34" charset="0"/>
              <a:buChar char="•"/>
            </a:pPr>
            <a:r>
              <a:rPr lang="en-US" sz="1600" dirty="0"/>
              <a:t>Supply chain, MES, quality assurance, vision systems, lot traceability, compliance, auditing.</a:t>
            </a:r>
          </a:p>
          <a:p>
            <a:pPr marL="342900" indent="-342900" algn="l">
              <a:buFont typeface="Arial" panose="020B0604020202020204" pitchFamily="34" charset="0"/>
              <a:buChar char="•"/>
            </a:pPr>
            <a:r>
              <a:rPr lang="en-US" sz="1600" dirty="0"/>
              <a:t>Design custom solutions; programming in the PLC and current full stack languages.</a:t>
            </a:r>
          </a:p>
          <a:p>
            <a:pPr marL="342900" indent="-342900" algn="l">
              <a:buFont typeface="Arial" panose="020B0604020202020204" pitchFamily="34" charset="0"/>
              <a:buChar char="•"/>
            </a:pPr>
            <a:r>
              <a:rPr lang="en-US" sz="1600" dirty="0"/>
              <a:t>Integration with home-grown or industry standard applications (SAP, Oracle, SQL, etc.).</a:t>
            </a:r>
          </a:p>
          <a:p>
            <a:pPr marL="342900" indent="-342900" algn="l">
              <a:buFont typeface="Arial" panose="020B0604020202020204" pitchFamily="34" charset="0"/>
              <a:buChar char="•"/>
            </a:pPr>
            <a:r>
              <a:rPr lang="en-US" sz="1600" dirty="0"/>
              <a:t>We can use already-established corporate tools or advise and provide technology options.</a:t>
            </a:r>
          </a:p>
          <a:p>
            <a:pPr marL="342900" indent="-342900" algn="l">
              <a:buFont typeface="Arial" panose="020B0604020202020204" pitchFamily="34" charset="0"/>
              <a:buChar char="•"/>
            </a:pPr>
            <a:r>
              <a:rPr lang="en-US" sz="1600" dirty="0"/>
              <a:t>All programming and control panel fabrication is performed by in-house personnel.</a:t>
            </a:r>
          </a:p>
          <a:p>
            <a:pPr marL="342900" indent="-342900" algn="l">
              <a:buFont typeface="Arial" panose="020B0604020202020204" pitchFamily="34" charset="0"/>
              <a:buChar char="•"/>
            </a:pPr>
            <a:r>
              <a:rPr lang="en-US" sz="1600" dirty="0"/>
              <a:t>Our design philosophy stresses simplicity, reliability and actionable feedback. Applying years of expertise and current technology to this focused approach has consistently brought increased profitability to our customers. Repeat business and referrals have made Elemco Software Integration Group Ltd. the preferred system integrator for vertical major manufacturing companies in the CPG, Cosmetic, Pharmaceutical, Food and Fluid Processing industries.</a:t>
            </a:r>
          </a:p>
        </p:txBody>
      </p:sp>
      <p:pic>
        <p:nvPicPr>
          <p:cNvPr id="6" name="Picture 5">
            <a:extLst>
              <a:ext uri="{FF2B5EF4-FFF2-40B4-BE49-F238E27FC236}">
                <a16:creationId xmlns:a16="http://schemas.microsoft.com/office/drawing/2014/main" id="{C6A456A4-AD21-2E95-B7A3-CDA8E3056F6A}"/>
              </a:ext>
            </a:extLst>
          </p:cNvPr>
          <p:cNvPicPr>
            <a:picLocks noChangeAspect="1"/>
          </p:cNvPicPr>
          <p:nvPr/>
        </p:nvPicPr>
        <p:blipFill>
          <a:blip r:embed="rId2"/>
          <a:stretch>
            <a:fillRect/>
          </a:stretch>
        </p:blipFill>
        <p:spPr>
          <a:xfrm>
            <a:off x="2658924" y="3209390"/>
            <a:ext cx="6788911" cy="3192623"/>
          </a:xfrm>
          <a:prstGeom prst="rect">
            <a:avLst/>
          </a:prstGeom>
        </p:spPr>
      </p:pic>
    </p:spTree>
    <p:extLst>
      <p:ext uri="{BB962C8B-B14F-4D97-AF65-F5344CB8AC3E}">
        <p14:creationId xmlns:p14="http://schemas.microsoft.com/office/powerpoint/2010/main" val="3131708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4F58-BD0E-09D9-7D8D-082360DEC861}"/>
              </a:ext>
            </a:extLst>
          </p:cNvPr>
          <p:cNvSpPr>
            <a:spLocks noGrp="1"/>
          </p:cNvSpPr>
          <p:nvPr>
            <p:ph type="ctrTitle"/>
          </p:nvPr>
        </p:nvSpPr>
        <p:spPr>
          <a:xfrm>
            <a:off x="0" y="160867"/>
            <a:ext cx="12191999" cy="355600"/>
          </a:xfrm>
        </p:spPr>
        <p:txBody>
          <a:bodyPr>
            <a:normAutofit fontScale="90000"/>
          </a:bodyPr>
          <a:lstStyle/>
          <a:p>
            <a:r>
              <a:rPr lang="en-US" sz="2000" dirty="0"/>
              <a:t>Elemco Intelligence Reporting Website</a:t>
            </a:r>
          </a:p>
        </p:txBody>
      </p:sp>
      <p:sp>
        <p:nvSpPr>
          <p:cNvPr id="7" name="Title 1">
            <a:extLst>
              <a:ext uri="{FF2B5EF4-FFF2-40B4-BE49-F238E27FC236}">
                <a16:creationId xmlns:a16="http://schemas.microsoft.com/office/drawing/2014/main" id="{2B9D102F-63B8-7014-17E2-AFA5C9D73AE1}"/>
              </a:ext>
            </a:extLst>
          </p:cNvPr>
          <p:cNvSpPr txBox="1">
            <a:spLocks/>
          </p:cNvSpPr>
          <p:nvPr/>
        </p:nvSpPr>
        <p:spPr>
          <a:xfrm>
            <a:off x="1075265" y="745068"/>
            <a:ext cx="10041468" cy="64038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buFont typeface="Arial" panose="020B0604020202020204" pitchFamily="34" charset="0"/>
              <a:buChar char="•"/>
            </a:pPr>
            <a:r>
              <a:rPr lang="en-US" sz="2000" dirty="0"/>
              <a:t>Initial Dashboard will present summarized data for a predefined time.</a:t>
            </a:r>
          </a:p>
          <a:p>
            <a:pPr marL="342900" indent="-342900" algn="l">
              <a:buFont typeface="Arial" panose="020B0604020202020204" pitchFamily="34" charset="0"/>
              <a:buChar char="•"/>
            </a:pPr>
            <a:r>
              <a:rPr lang="en-US" sz="2000" dirty="0"/>
              <a:t>All data and menu options are filtered based on the user’s log in.</a:t>
            </a:r>
          </a:p>
        </p:txBody>
      </p:sp>
      <p:pic>
        <p:nvPicPr>
          <p:cNvPr id="11" name="Picture 10">
            <a:extLst>
              <a:ext uri="{FF2B5EF4-FFF2-40B4-BE49-F238E27FC236}">
                <a16:creationId xmlns:a16="http://schemas.microsoft.com/office/drawing/2014/main" id="{7B5EFF7E-F933-E856-A096-F6F39A3D0AA3}"/>
              </a:ext>
            </a:extLst>
          </p:cNvPr>
          <p:cNvPicPr>
            <a:picLocks noChangeAspect="1"/>
          </p:cNvPicPr>
          <p:nvPr/>
        </p:nvPicPr>
        <p:blipFill>
          <a:blip r:embed="rId2"/>
          <a:stretch>
            <a:fillRect/>
          </a:stretch>
        </p:blipFill>
        <p:spPr>
          <a:xfrm>
            <a:off x="0" y="2130100"/>
            <a:ext cx="12192000" cy="4727900"/>
          </a:xfrm>
          <a:prstGeom prst="rect">
            <a:avLst/>
          </a:prstGeom>
        </p:spPr>
      </p:pic>
    </p:spTree>
    <p:extLst>
      <p:ext uri="{BB962C8B-B14F-4D97-AF65-F5344CB8AC3E}">
        <p14:creationId xmlns:p14="http://schemas.microsoft.com/office/powerpoint/2010/main" val="3419053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4F58-BD0E-09D9-7D8D-082360DEC861}"/>
              </a:ext>
            </a:extLst>
          </p:cNvPr>
          <p:cNvSpPr>
            <a:spLocks noGrp="1"/>
          </p:cNvSpPr>
          <p:nvPr>
            <p:ph type="ctrTitle"/>
          </p:nvPr>
        </p:nvSpPr>
        <p:spPr>
          <a:xfrm>
            <a:off x="0" y="160867"/>
            <a:ext cx="12191999" cy="355600"/>
          </a:xfrm>
        </p:spPr>
        <p:txBody>
          <a:bodyPr>
            <a:normAutofit fontScale="90000"/>
          </a:bodyPr>
          <a:lstStyle/>
          <a:p>
            <a:r>
              <a:rPr lang="en-US" sz="2000" dirty="0"/>
              <a:t>Elemco Intelligence Reporting Website</a:t>
            </a:r>
          </a:p>
        </p:txBody>
      </p:sp>
      <p:pic>
        <p:nvPicPr>
          <p:cNvPr id="4" name="Picture 3">
            <a:extLst>
              <a:ext uri="{FF2B5EF4-FFF2-40B4-BE49-F238E27FC236}">
                <a16:creationId xmlns:a16="http://schemas.microsoft.com/office/drawing/2014/main" id="{1B47F347-A006-2420-986E-C18FC65E6938}"/>
              </a:ext>
            </a:extLst>
          </p:cNvPr>
          <p:cNvPicPr>
            <a:picLocks noChangeAspect="1"/>
          </p:cNvPicPr>
          <p:nvPr/>
        </p:nvPicPr>
        <p:blipFill>
          <a:blip r:embed="rId2"/>
          <a:stretch>
            <a:fillRect/>
          </a:stretch>
        </p:blipFill>
        <p:spPr>
          <a:xfrm>
            <a:off x="-1" y="1614677"/>
            <a:ext cx="12192000" cy="5243323"/>
          </a:xfrm>
          <a:prstGeom prst="rect">
            <a:avLst/>
          </a:prstGeom>
        </p:spPr>
      </p:pic>
      <p:sp>
        <p:nvSpPr>
          <p:cNvPr id="5" name="Title 1">
            <a:extLst>
              <a:ext uri="{FF2B5EF4-FFF2-40B4-BE49-F238E27FC236}">
                <a16:creationId xmlns:a16="http://schemas.microsoft.com/office/drawing/2014/main" id="{F05C8D99-C860-6006-F8E3-304E66A5F3D8}"/>
              </a:ext>
            </a:extLst>
          </p:cNvPr>
          <p:cNvSpPr txBox="1">
            <a:spLocks/>
          </p:cNvSpPr>
          <p:nvPr/>
        </p:nvSpPr>
        <p:spPr>
          <a:xfrm>
            <a:off x="1075265" y="598677"/>
            <a:ext cx="10041468" cy="876873"/>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buFont typeface="Arial" panose="020B0604020202020204" pitchFamily="34" charset="0"/>
              <a:buChar char="•"/>
            </a:pPr>
            <a:r>
              <a:rPr lang="en-US" sz="2000" dirty="0"/>
              <a:t>When near real time data is available a board showing currently active CIPs can display information</a:t>
            </a:r>
          </a:p>
          <a:p>
            <a:pPr marL="342900" indent="-342900" algn="l">
              <a:buFont typeface="Arial" panose="020B0604020202020204" pitchFamily="34" charset="0"/>
              <a:buChar char="•"/>
            </a:pPr>
            <a:r>
              <a:rPr lang="en-US" sz="2000" dirty="0"/>
              <a:t>Data is automatically refreshed on a regular interval</a:t>
            </a:r>
          </a:p>
          <a:p>
            <a:pPr marL="342900" indent="-342900" algn="l">
              <a:buFont typeface="Arial" panose="020B0604020202020204" pitchFamily="34" charset="0"/>
              <a:buChar char="•"/>
            </a:pPr>
            <a:r>
              <a:rPr lang="en-US" sz="2000" dirty="0"/>
              <a:t>Parameters (Line, Plant) can be passed in the URL to run in kiosk mode on large screens </a:t>
            </a:r>
            <a:r>
              <a:rPr lang="en-US" sz="1800" u="sng" dirty="0">
                <a:solidFill>
                  <a:srgbClr val="0563C1"/>
                </a:solidFill>
                <a:effectLst/>
                <a:latin typeface="Calibri" panose="020F0502020204030204" pitchFamily="34" charset="0"/>
                <a:ea typeface="Calibri" panose="020F0502020204030204" pitchFamily="34" charset="0"/>
                <a:hlinkClick r:id="rId3"/>
              </a:rPr>
              <a:t>/active?plant=Plant%202&amp;equipment=HCV-11#</a:t>
            </a:r>
            <a:endParaRPr lang="en-US" sz="2000" dirty="0"/>
          </a:p>
          <a:p>
            <a:pPr marL="342900" indent="-342900" algn="l">
              <a:buFont typeface="Arial" panose="020B0604020202020204" pitchFamily="34" charset="0"/>
              <a:buChar char="•"/>
            </a:pPr>
            <a:r>
              <a:rPr lang="en-US" sz="2000" dirty="0"/>
              <a:t>Immediate issues can be reported (colors / messages) using the PLC’s alarms or built-in logic (e.g., do we have temperature readings?)</a:t>
            </a:r>
          </a:p>
          <a:p>
            <a:pPr marL="342900" indent="-342900" algn="l">
              <a:buFont typeface="Arial" panose="020B0604020202020204" pitchFamily="34" charset="0"/>
              <a:buChar char="•"/>
            </a:pPr>
            <a:r>
              <a:rPr lang="en-US" sz="2000" dirty="0"/>
              <a:t>Emails and texts can be sent (and escalated) to assigned personnel based on plant, line, time in exception, etc.</a:t>
            </a:r>
          </a:p>
        </p:txBody>
      </p:sp>
      <p:pic>
        <p:nvPicPr>
          <p:cNvPr id="11" name="Picture 10">
            <a:extLst>
              <a:ext uri="{FF2B5EF4-FFF2-40B4-BE49-F238E27FC236}">
                <a16:creationId xmlns:a16="http://schemas.microsoft.com/office/drawing/2014/main" id="{EB597C7E-2FC4-6268-4859-821D6BB7B587}"/>
              </a:ext>
            </a:extLst>
          </p:cNvPr>
          <p:cNvPicPr>
            <a:picLocks noChangeAspect="1"/>
          </p:cNvPicPr>
          <p:nvPr/>
        </p:nvPicPr>
        <p:blipFill>
          <a:blip r:embed="rId4"/>
          <a:stretch>
            <a:fillRect/>
          </a:stretch>
        </p:blipFill>
        <p:spPr>
          <a:xfrm>
            <a:off x="5033818" y="4553527"/>
            <a:ext cx="6899564" cy="2165346"/>
          </a:xfrm>
          <a:prstGeom prst="rect">
            <a:avLst/>
          </a:prstGeom>
        </p:spPr>
      </p:pic>
      <p:sp>
        <p:nvSpPr>
          <p:cNvPr id="12" name="Thought Bubble: Cloud 11">
            <a:extLst>
              <a:ext uri="{FF2B5EF4-FFF2-40B4-BE49-F238E27FC236}">
                <a16:creationId xmlns:a16="http://schemas.microsoft.com/office/drawing/2014/main" id="{A289170A-CCEA-54BB-4046-F584FEE71EDF}"/>
              </a:ext>
            </a:extLst>
          </p:cNvPr>
          <p:cNvSpPr/>
          <p:nvPr/>
        </p:nvSpPr>
        <p:spPr>
          <a:xfrm>
            <a:off x="2244437" y="4553527"/>
            <a:ext cx="2179781" cy="1016000"/>
          </a:xfrm>
          <a:prstGeom prst="cloud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00" dirty="0"/>
          </a:p>
          <a:p>
            <a:pPr algn="ctr"/>
            <a:r>
              <a:rPr lang="en-US" sz="1000" dirty="0"/>
              <a:t>Each customer can decide what information should be show on the header</a:t>
            </a:r>
          </a:p>
          <a:p>
            <a:pPr algn="ctr"/>
            <a:endParaRPr lang="en-US" sz="1000" dirty="0"/>
          </a:p>
        </p:txBody>
      </p:sp>
      <p:sp>
        <p:nvSpPr>
          <p:cNvPr id="13" name="Thought Bubble: Cloud 12">
            <a:extLst>
              <a:ext uri="{FF2B5EF4-FFF2-40B4-BE49-F238E27FC236}">
                <a16:creationId xmlns:a16="http://schemas.microsoft.com/office/drawing/2014/main" id="{8A3B9D84-652D-1F8E-62F7-9560591480C5}"/>
              </a:ext>
            </a:extLst>
          </p:cNvPr>
          <p:cNvSpPr/>
          <p:nvPr/>
        </p:nvSpPr>
        <p:spPr>
          <a:xfrm>
            <a:off x="8067963" y="4735323"/>
            <a:ext cx="2179781" cy="1016000"/>
          </a:xfrm>
          <a:prstGeom prst="cloud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00" dirty="0"/>
          </a:p>
          <a:p>
            <a:pPr algn="ctr"/>
            <a:endParaRPr lang="en-US" sz="1000" dirty="0"/>
          </a:p>
          <a:p>
            <a:pPr algn="ctr"/>
            <a:r>
              <a:rPr lang="en-US" sz="1000" dirty="0"/>
              <a:t>Clicking on one of the CIPs will show its current vs. standard details</a:t>
            </a:r>
          </a:p>
          <a:p>
            <a:pPr algn="ctr"/>
            <a:endParaRPr lang="en-US" sz="1000" dirty="0"/>
          </a:p>
          <a:p>
            <a:pPr algn="ctr"/>
            <a:endParaRPr lang="en-US" sz="1000" dirty="0"/>
          </a:p>
        </p:txBody>
      </p:sp>
    </p:spTree>
    <p:extLst>
      <p:ext uri="{BB962C8B-B14F-4D97-AF65-F5344CB8AC3E}">
        <p14:creationId xmlns:p14="http://schemas.microsoft.com/office/powerpoint/2010/main" val="2031194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4F58-BD0E-09D9-7D8D-082360DEC861}"/>
              </a:ext>
            </a:extLst>
          </p:cNvPr>
          <p:cNvSpPr>
            <a:spLocks noGrp="1"/>
          </p:cNvSpPr>
          <p:nvPr>
            <p:ph type="ctrTitle"/>
          </p:nvPr>
        </p:nvSpPr>
        <p:spPr>
          <a:xfrm>
            <a:off x="0" y="160867"/>
            <a:ext cx="12191999" cy="355600"/>
          </a:xfrm>
        </p:spPr>
        <p:txBody>
          <a:bodyPr>
            <a:normAutofit fontScale="90000"/>
          </a:bodyPr>
          <a:lstStyle/>
          <a:p>
            <a:r>
              <a:rPr lang="en-US" sz="2000" dirty="0"/>
              <a:t>Elemco Intelligence Reporting Website</a:t>
            </a:r>
          </a:p>
        </p:txBody>
      </p:sp>
      <p:sp>
        <p:nvSpPr>
          <p:cNvPr id="7" name="Title 1">
            <a:extLst>
              <a:ext uri="{FF2B5EF4-FFF2-40B4-BE49-F238E27FC236}">
                <a16:creationId xmlns:a16="http://schemas.microsoft.com/office/drawing/2014/main" id="{2B9D102F-63B8-7014-17E2-AFA5C9D73AE1}"/>
              </a:ext>
            </a:extLst>
          </p:cNvPr>
          <p:cNvSpPr txBox="1">
            <a:spLocks/>
          </p:cNvSpPr>
          <p:nvPr/>
        </p:nvSpPr>
        <p:spPr>
          <a:xfrm>
            <a:off x="1075265" y="745068"/>
            <a:ext cx="10041468" cy="640388"/>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buFont typeface="Arial" panose="020B0604020202020204" pitchFamily="34" charset="0"/>
              <a:buChar char="•"/>
            </a:pPr>
            <a:r>
              <a:rPr lang="en-US" sz="2000" dirty="0"/>
              <a:t>The Deviation screen will focus specifically on details about exceptions, variations and compliance.</a:t>
            </a:r>
          </a:p>
          <a:p>
            <a:pPr marL="342900" indent="-342900" algn="l">
              <a:buFont typeface="Arial" panose="020B0604020202020204" pitchFamily="34" charset="0"/>
              <a:buChar char="•"/>
            </a:pPr>
            <a:r>
              <a:rPr lang="en-US" sz="2000" dirty="0"/>
              <a:t>When the data is available, we will report on the cost of the deviation for issues as well as usage that is different from the standard.</a:t>
            </a:r>
          </a:p>
        </p:txBody>
      </p:sp>
      <p:pic>
        <p:nvPicPr>
          <p:cNvPr id="4" name="Picture 3">
            <a:extLst>
              <a:ext uri="{FF2B5EF4-FFF2-40B4-BE49-F238E27FC236}">
                <a16:creationId xmlns:a16="http://schemas.microsoft.com/office/drawing/2014/main" id="{95B23246-3DB1-AE1E-981C-C75B48846E60}"/>
              </a:ext>
            </a:extLst>
          </p:cNvPr>
          <p:cNvPicPr>
            <a:picLocks noChangeAspect="1"/>
          </p:cNvPicPr>
          <p:nvPr/>
        </p:nvPicPr>
        <p:blipFill>
          <a:blip r:embed="rId2"/>
          <a:stretch>
            <a:fillRect/>
          </a:stretch>
        </p:blipFill>
        <p:spPr>
          <a:xfrm>
            <a:off x="0" y="1928245"/>
            <a:ext cx="12192000" cy="4960751"/>
          </a:xfrm>
          <a:prstGeom prst="rect">
            <a:avLst/>
          </a:prstGeom>
        </p:spPr>
      </p:pic>
    </p:spTree>
    <p:extLst>
      <p:ext uri="{BB962C8B-B14F-4D97-AF65-F5344CB8AC3E}">
        <p14:creationId xmlns:p14="http://schemas.microsoft.com/office/powerpoint/2010/main" val="2900075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4F58-BD0E-09D9-7D8D-082360DEC861}"/>
              </a:ext>
            </a:extLst>
          </p:cNvPr>
          <p:cNvSpPr>
            <a:spLocks noGrp="1"/>
          </p:cNvSpPr>
          <p:nvPr>
            <p:ph type="ctrTitle"/>
          </p:nvPr>
        </p:nvSpPr>
        <p:spPr>
          <a:xfrm>
            <a:off x="0" y="160867"/>
            <a:ext cx="12191999" cy="355600"/>
          </a:xfrm>
        </p:spPr>
        <p:txBody>
          <a:bodyPr>
            <a:normAutofit fontScale="90000"/>
          </a:bodyPr>
          <a:lstStyle/>
          <a:p>
            <a:r>
              <a:rPr lang="en-US" sz="2000" dirty="0"/>
              <a:t>Elemco Intelligence Reporting Website</a:t>
            </a:r>
          </a:p>
        </p:txBody>
      </p:sp>
      <p:sp>
        <p:nvSpPr>
          <p:cNvPr id="7" name="Title 1">
            <a:extLst>
              <a:ext uri="{FF2B5EF4-FFF2-40B4-BE49-F238E27FC236}">
                <a16:creationId xmlns:a16="http://schemas.microsoft.com/office/drawing/2014/main" id="{2B9D102F-63B8-7014-17E2-AFA5C9D73AE1}"/>
              </a:ext>
            </a:extLst>
          </p:cNvPr>
          <p:cNvSpPr txBox="1">
            <a:spLocks/>
          </p:cNvSpPr>
          <p:nvPr/>
        </p:nvSpPr>
        <p:spPr>
          <a:xfrm>
            <a:off x="1075265" y="745068"/>
            <a:ext cx="10041468" cy="640388"/>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buFont typeface="Arial" panose="020B0604020202020204" pitchFamily="34" charset="0"/>
              <a:buChar char="•"/>
            </a:pPr>
            <a:r>
              <a:rPr lang="en-US" sz="2000" dirty="0"/>
              <a:t>Chemical and Facility usage screens will allow you to further drill into details.</a:t>
            </a:r>
          </a:p>
          <a:p>
            <a:pPr marL="342900" indent="-342900" algn="l">
              <a:buFont typeface="Arial" panose="020B0604020202020204" pitchFamily="34" charset="0"/>
              <a:buChar char="•"/>
            </a:pPr>
            <a:r>
              <a:rPr lang="en-US" sz="2000" dirty="0"/>
              <a:t>Interactive filters are based on user’s log in.</a:t>
            </a:r>
          </a:p>
          <a:p>
            <a:pPr marL="342900" indent="-342900" algn="l">
              <a:buFont typeface="Arial" panose="020B0604020202020204" pitchFamily="34" charset="0"/>
              <a:buChar char="•"/>
            </a:pPr>
            <a:r>
              <a:rPr lang="en-US" sz="2000" dirty="0"/>
              <a:t>Data can be exported for further analysis.</a:t>
            </a:r>
          </a:p>
        </p:txBody>
      </p:sp>
      <p:pic>
        <p:nvPicPr>
          <p:cNvPr id="5" name="Picture 4">
            <a:extLst>
              <a:ext uri="{FF2B5EF4-FFF2-40B4-BE49-F238E27FC236}">
                <a16:creationId xmlns:a16="http://schemas.microsoft.com/office/drawing/2014/main" id="{01B1ED3C-DFD5-F2DD-A760-EA90E590A2A9}"/>
              </a:ext>
            </a:extLst>
          </p:cNvPr>
          <p:cNvPicPr>
            <a:picLocks noChangeAspect="1"/>
          </p:cNvPicPr>
          <p:nvPr/>
        </p:nvPicPr>
        <p:blipFill>
          <a:blip r:embed="rId2"/>
          <a:stretch>
            <a:fillRect/>
          </a:stretch>
        </p:blipFill>
        <p:spPr>
          <a:xfrm>
            <a:off x="0" y="1526421"/>
            <a:ext cx="8312728" cy="3036593"/>
          </a:xfrm>
          <a:prstGeom prst="rect">
            <a:avLst/>
          </a:prstGeom>
        </p:spPr>
      </p:pic>
      <p:pic>
        <p:nvPicPr>
          <p:cNvPr id="8" name="Picture 7">
            <a:extLst>
              <a:ext uri="{FF2B5EF4-FFF2-40B4-BE49-F238E27FC236}">
                <a16:creationId xmlns:a16="http://schemas.microsoft.com/office/drawing/2014/main" id="{3F493937-3ACD-737F-6606-2AC03F0BDC7E}"/>
              </a:ext>
            </a:extLst>
          </p:cNvPr>
          <p:cNvPicPr>
            <a:picLocks noChangeAspect="1"/>
          </p:cNvPicPr>
          <p:nvPr/>
        </p:nvPicPr>
        <p:blipFill>
          <a:blip r:embed="rId3"/>
          <a:stretch>
            <a:fillRect/>
          </a:stretch>
        </p:blipFill>
        <p:spPr>
          <a:xfrm>
            <a:off x="4100944" y="3881542"/>
            <a:ext cx="8091055" cy="2976458"/>
          </a:xfrm>
          <a:prstGeom prst="rect">
            <a:avLst/>
          </a:prstGeom>
        </p:spPr>
      </p:pic>
      <p:pic>
        <p:nvPicPr>
          <p:cNvPr id="10" name="Picture 9">
            <a:extLst>
              <a:ext uri="{FF2B5EF4-FFF2-40B4-BE49-F238E27FC236}">
                <a16:creationId xmlns:a16="http://schemas.microsoft.com/office/drawing/2014/main" id="{760BA4D5-0A0F-E255-602D-3E1317D9E8C1}"/>
              </a:ext>
            </a:extLst>
          </p:cNvPr>
          <p:cNvPicPr>
            <a:picLocks noChangeAspect="1"/>
          </p:cNvPicPr>
          <p:nvPr/>
        </p:nvPicPr>
        <p:blipFill>
          <a:blip r:embed="rId4"/>
          <a:stretch>
            <a:fillRect/>
          </a:stretch>
        </p:blipFill>
        <p:spPr>
          <a:xfrm>
            <a:off x="9464578" y="1385456"/>
            <a:ext cx="1390844" cy="2495898"/>
          </a:xfrm>
          <a:prstGeom prst="rect">
            <a:avLst/>
          </a:prstGeom>
        </p:spPr>
      </p:pic>
      <p:cxnSp>
        <p:nvCxnSpPr>
          <p:cNvPr id="12" name="Straight Arrow Connector 11">
            <a:extLst>
              <a:ext uri="{FF2B5EF4-FFF2-40B4-BE49-F238E27FC236}">
                <a16:creationId xmlns:a16="http://schemas.microsoft.com/office/drawing/2014/main" id="{E6579FC7-5E24-ACA1-FFBF-960828E59D3C}"/>
              </a:ext>
            </a:extLst>
          </p:cNvPr>
          <p:cNvCxnSpPr>
            <a:cxnSpLocks/>
          </p:cNvCxnSpPr>
          <p:nvPr/>
        </p:nvCxnSpPr>
        <p:spPr>
          <a:xfrm flipV="1">
            <a:off x="4904509" y="1821799"/>
            <a:ext cx="4560069" cy="191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F95B03D-8EB8-B3AF-9C8E-CF4CAE93A577}"/>
              </a:ext>
            </a:extLst>
          </p:cNvPr>
          <p:cNvCxnSpPr>
            <a:cxnSpLocks/>
          </p:cNvCxnSpPr>
          <p:nvPr/>
        </p:nvCxnSpPr>
        <p:spPr>
          <a:xfrm>
            <a:off x="4830618" y="2040063"/>
            <a:ext cx="4633960" cy="1388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F6E0F7D1-4DC3-DF5E-0D25-03B231E1E3C9}"/>
              </a:ext>
            </a:extLst>
          </p:cNvPr>
          <p:cNvPicPr>
            <a:picLocks noChangeAspect="1"/>
          </p:cNvPicPr>
          <p:nvPr/>
        </p:nvPicPr>
        <p:blipFill>
          <a:blip r:embed="rId5"/>
          <a:stretch>
            <a:fillRect/>
          </a:stretch>
        </p:blipFill>
        <p:spPr>
          <a:xfrm>
            <a:off x="9515378" y="5015175"/>
            <a:ext cx="1247949" cy="1362265"/>
          </a:xfrm>
          <a:prstGeom prst="rect">
            <a:avLst/>
          </a:prstGeom>
        </p:spPr>
      </p:pic>
      <p:sp>
        <p:nvSpPr>
          <p:cNvPr id="21" name="Thought Bubble: Cloud 20">
            <a:extLst>
              <a:ext uri="{FF2B5EF4-FFF2-40B4-BE49-F238E27FC236}">
                <a16:creationId xmlns:a16="http://schemas.microsoft.com/office/drawing/2014/main" id="{BB53A7CE-0652-1936-7C7B-3C4BDA1D7C60}"/>
              </a:ext>
            </a:extLst>
          </p:cNvPr>
          <p:cNvSpPr/>
          <p:nvPr/>
        </p:nvSpPr>
        <p:spPr>
          <a:xfrm>
            <a:off x="9557462" y="3903460"/>
            <a:ext cx="2179781" cy="1016000"/>
          </a:xfrm>
          <a:prstGeom prst="cloud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00" dirty="0"/>
          </a:p>
          <a:p>
            <a:pPr algn="ctr"/>
            <a:r>
              <a:rPr lang="en-US" sz="1000" dirty="0"/>
              <a:t>Export data</a:t>
            </a:r>
          </a:p>
          <a:p>
            <a:pPr algn="ctr"/>
            <a:endParaRPr lang="en-US" sz="1000" dirty="0"/>
          </a:p>
        </p:txBody>
      </p:sp>
      <p:cxnSp>
        <p:nvCxnSpPr>
          <p:cNvPr id="23" name="Straight Arrow Connector 22">
            <a:extLst>
              <a:ext uri="{FF2B5EF4-FFF2-40B4-BE49-F238E27FC236}">
                <a16:creationId xmlns:a16="http://schemas.microsoft.com/office/drawing/2014/main" id="{44331288-50DC-0F0E-66CB-6C7378689B67}"/>
              </a:ext>
            </a:extLst>
          </p:cNvPr>
          <p:cNvCxnSpPr/>
          <p:nvPr/>
        </p:nvCxnSpPr>
        <p:spPr>
          <a:xfrm flipH="1">
            <a:off x="10795000" y="4750531"/>
            <a:ext cx="1176867" cy="905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806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E4B7984-3202-30EF-8DBF-92668893DC99}"/>
              </a:ext>
            </a:extLst>
          </p:cNvPr>
          <p:cNvPicPr>
            <a:picLocks noChangeAspect="1"/>
          </p:cNvPicPr>
          <p:nvPr/>
        </p:nvPicPr>
        <p:blipFill>
          <a:blip r:embed="rId2"/>
          <a:stretch>
            <a:fillRect/>
          </a:stretch>
        </p:blipFill>
        <p:spPr>
          <a:xfrm>
            <a:off x="6392174" y="4106902"/>
            <a:ext cx="5713996" cy="2676366"/>
          </a:xfrm>
          <a:prstGeom prst="rect">
            <a:avLst/>
          </a:prstGeom>
        </p:spPr>
      </p:pic>
      <p:pic>
        <p:nvPicPr>
          <p:cNvPr id="4" name="Picture 3">
            <a:extLst>
              <a:ext uri="{FF2B5EF4-FFF2-40B4-BE49-F238E27FC236}">
                <a16:creationId xmlns:a16="http://schemas.microsoft.com/office/drawing/2014/main" id="{BB2EC47A-F46D-AD70-9D54-A4B255DF3689}"/>
              </a:ext>
            </a:extLst>
          </p:cNvPr>
          <p:cNvPicPr>
            <a:picLocks noChangeAspect="1"/>
          </p:cNvPicPr>
          <p:nvPr/>
        </p:nvPicPr>
        <p:blipFill>
          <a:blip r:embed="rId2"/>
          <a:stretch>
            <a:fillRect/>
          </a:stretch>
        </p:blipFill>
        <p:spPr>
          <a:xfrm>
            <a:off x="85829" y="1522613"/>
            <a:ext cx="9051967" cy="4239831"/>
          </a:xfrm>
          <a:prstGeom prst="rect">
            <a:avLst/>
          </a:prstGeom>
        </p:spPr>
      </p:pic>
      <p:sp>
        <p:nvSpPr>
          <p:cNvPr id="2" name="Title 1">
            <a:extLst>
              <a:ext uri="{FF2B5EF4-FFF2-40B4-BE49-F238E27FC236}">
                <a16:creationId xmlns:a16="http://schemas.microsoft.com/office/drawing/2014/main" id="{25FA4F58-BD0E-09D9-7D8D-082360DEC861}"/>
              </a:ext>
            </a:extLst>
          </p:cNvPr>
          <p:cNvSpPr>
            <a:spLocks noGrp="1"/>
          </p:cNvSpPr>
          <p:nvPr>
            <p:ph type="ctrTitle"/>
          </p:nvPr>
        </p:nvSpPr>
        <p:spPr>
          <a:xfrm>
            <a:off x="0" y="160867"/>
            <a:ext cx="12191999" cy="355600"/>
          </a:xfrm>
        </p:spPr>
        <p:txBody>
          <a:bodyPr>
            <a:normAutofit fontScale="90000"/>
          </a:bodyPr>
          <a:lstStyle/>
          <a:p>
            <a:r>
              <a:rPr lang="en-US" sz="2000" dirty="0"/>
              <a:t>Elemco Intelligence Reporting Website</a:t>
            </a:r>
          </a:p>
        </p:txBody>
      </p:sp>
      <p:sp>
        <p:nvSpPr>
          <p:cNvPr id="7" name="Title 1">
            <a:extLst>
              <a:ext uri="{FF2B5EF4-FFF2-40B4-BE49-F238E27FC236}">
                <a16:creationId xmlns:a16="http://schemas.microsoft.com/office/drawing/2014/main" id="{2B9D102F-63B8-7014-17E2-AFA5C9D73AE1}"/>
              </a:ext>
            </a:extLst>
          </p:cNvPr>
          <p:cNvSpPr txBox="1">
            <a:spLocks/>
          </p:cNvSpPr>
          <p:nvPr/>
        </p:nvSpPr>
        <p:spPr>
          <a:xfrm>
            <a:off x="1075265" y="745068"/>
            <a:ext cx="10041468" cy="640388"/>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buFont typeface="Arial" panose="020B0604020202020204" pitchFamily="34" charset="0"/>
              <a:buChar char="•"/>
            </a:pPr>
            <a:r>
              <a:rPr lang="en-US" sz="2000" dirty="0"/>
              <a:t>Wash history will allow you to further drill into details.</a:t>
            </a:r>
          </a:p>
          <a:p>
            <a:pPr marL="342900" indent="-342900" algn="l">
              <a:buFont typeface="Arial" panose="020B0604020202020204" pitchFamily="34" charset="0"/>
              <a:buChar char="•"/>
            </a:pPr>
            <a:r>
              <a:rPr lang="en-US" sz="2000" dirty="0"/>
              <a:t>Quick view into deviation / compliance</a:t>
            </a:r>
          </a:p>
          <a:p>
            <a:pPr marL="342900" indent="-342900" algn="l">
              <a:buFont typeface="Arial" panose="020B0604020202020204" pitchFamily="34" charset="0"/>
              <a:buChar char="•"/>
            </a:pPr>
            <a:r>
              <a:rPr lang="en-US" sz="2000" dirty="0"/>
              <a:t>Interactive filters are based on user’s log in.</a:t>
            </a:r>
          </a:p>
          <a:p>
            <a:pPr marL="342900" indent="-342900" algn="l">
              <a:buFont typeface="Arial" panose="020B0604020202020204" pitchFamily="34" charset="0"/>
              <a:buChar char="•"/>
            </a:pPr>
            <a:r>
              <a:rPr lang="en-US" sz="2000" dirty="0"/>
              <a:t>Data can be exported for further analysis.</a:t>
            </a:r>
          </a:p>
        </p:txBody>
      </p:sp>
      <p:pic>
        <p:nvPicPr>
          <p:cNvPr id="10" name="Picture 9">
            <a:extLst>
              <a:ext uri="{FF2B5EF4-FFF2-40B4-BE49-F238E27FC236}">
                <a16:creationId xmlns:a16="http://schemas.microsoft.com/office/drawing/2014/main" id="{760BA4D5-0A0F-E255-602D-3E1317D9E8C1}"/>
              </a:ext>
            </a:extLst>
          </p:cNvPr>
          <p:cNvPicPr>
            <a:picLocks noChangeAspect="1"/>
          </p:cNvPicPr>
          <p:nvPr/>
        </p:nvPicPr>
        <p:blipFill>
          <a:blip r:embed="rId3"/>
          <a:stretch>
            <a:fillRect/>
          </a:stretch>
        </p:blipFill>
        <p:spPr>
          <a:xfrm>
            <a:off x="9464578" y="1385456"/>
            <a:ext cx="1390844" cy="2495898"/>
          </a:xfrm>
          <a:prstGeom prst="rect">
            <a:avLst/>
          </a:prstGeom>
        </p:spPr>
      </p:pic>
      <p:cxnSp>
        <p:nvCxnSpPr>
          <p:cNvPr id="12" name="Straight Arrow Connector 11">
            <a:extLst>
              <a:ext uri="{FF2B5EF4-FFF2-40B4-BE49-F238E27FC236}">
                <a16:creationId xmlns:a16="http://schemas.microsoft.com/office/drawing/2014/main" id="{E6579FC7-5E24-ACA1-FFBF-960828E59D3C}"/>
              </a:ext>
            </a:extLst>
          </p:cNvPr>
          <p:cNvCxnSpPr>
            <a:cxnSpLocks/>
          </p:cNvCxnSpPr>
          <p:nvPr/>
        </p:nvCxnSpPr>
        <p:spPr>
          <a:xfrm flipV="1">
            <a:off x="4904509" y="1821799"/>
            <a:ext cx="4560069" cy="191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F95B03D-8EB8-B3AF-9C8E-CF4CAE93A577}"/>
              </a:ext>
            </a:extLst>
          </p:cNvPr>
          <p:cNvCxnSpPr>
            <a:cxnSpLocks/>
          </p:cNvCxnSpPr>
          <p:nvPr/>
        </p:nvCxnSpPr>
        <p:spPr>
          <a:xfrm>
            <a:off x="4830618" y="2040063"/>
            <a:ext cx="4633960" cy="1388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F6E0F7D1-4DC3-DF5E-0D25-03B231E1E3C9}"/>
              </a:ext>
            </a:extLst>
          </p:cNvPr>
          <p:cNvPicPr>
            <a:picLocks noChangeAspect="1"/>
          </p:cNvPicPr>
          <p:nvPr/>
        </p:nvPicPr>
        <p:blipFill>
          <a:blip r:embed="rId4"/>
          <a:stretch>
            <a:fillRect/>
          </a:stretch>
        </p:blipFill>
        <p:spPr>
          <a:xfrm>
            <a:off x="9515378" y="5015175"/>
            <a:ext cx="1247949" cy="1362265"/>
          </a:xfrm>
          <a:prstGeom prst="rect">
            <a:avLst/>
          </a:prstGeom>
        </p:spPr>
      </p:pic>
      <p:sp>
        <p:nvSpPr>
          <p:cNvPr id="21" name="Thought Bubble: Cloud 20">
            <a:extLst>
              <a:ext uri="{FF2B5EF4-FFF2-40B4-BE49-F238E27FC236}">
                <a16:creationId xmlns:a16="http://schemas.microsoft.com/office/drawing/2014/main" id="{BB53A7CE-0652-1936-7C7B-3C4BDA1D7C60}"/>
              </a:ext>
            </a:extLst>
          </p:cNvPr>
          <p:cNvSpPr/>
          <p:nvPr/>
        </p:nvSpPr>
        <p:spPr>
          <a:xfrm>
            <a:off x="9557462" y="3903460"/>
            <a:ext cx="2179781" cy="1016000"/>
          </a:xfrm>
          <a:prstGeom prst="cloud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00" dirty="0"/>
          </a:p>
          <a:p>
            <a:pPr algn="ctr"/>
            <a:r>
              <a:rPr lang="en-US" sz="1000" dirty="0"/>
              <a:t>Export data</a:t>
            </a:r>
          </a:p>
          <a:p>
            <a:pPr algn="ctr"/>
            <a:endParaRPr lang="en-US" sz="1000" dirty="0"/>
          </a:p>
        </p:txBody>
      </p:sp>
      <p:cxnSp>
        <p:nvCxnSpPr>
          <p:cNvPr id="23" name="Straight Arrow Connector 22">
            <a:extLst>
              <a:ext uri="{FF2B5EF4-FFF2-40B4-BE49-F238E27FC236}">
                <a16:creationId xmlns:a16="http://schemas.microsoft.com/office/drawing/2014/main" id="{44331288-50DC-0F0E-66CB-6C7378689B67}"/>
              </a:ext>
            </a:extLst>
          </p:cNvPr>
          <p:cNvCxnSpPr/>
          <p:nvPr/>
        </p:nvCxnSpPr>
        <p:spPr>
          <a:xfrm flipH="1">
            <a:off x="10795000" y="4750531"/>
            <a:ext cx="1176867" cy="905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262AF255-9CFB-BB3E-C3DF-4D082AA4FC1A}"/>
              </a:ext>
            </a:extLst>
          </p:cNvPr>
          <p:cNvPicPr>
            <a:picLocks noChangeAspect="1"/>
          </p:cNvPicPr>
          <p:nvPr/>
        </p:nvPicPr>
        <p:blipFill>
          <a:blip r:embed="rId5"/>
          <a:stretch>
            <a:fillRect/>
          </a:stretch>
        </p:blipFill>
        <p:spPr>
          <a:xfrm>
            <a:off x="758873" y="4572756"/>
            <a:ext cx="6433154" cy="2165954"/>
          </a:xfrm>
          <a:prstGeom prst="rect">
            <a:avLst/>
          </a:prstGeom>
        </p:spPr>
      </p:pic>
      <p:sp>
        <p:nvSpPr>
          <p:cNvPr id="11" name="Thought Bubble: Cloud 10">
            <a:extLst>
              <a:ext uri="{FF2B5EF4-FFF2-40B4-BE49-F238E27FC236}">
                <a16:creationId xmlns:a16="http://schemas.microsoft.com/office/drawing/2014/main" id="{CF58B09D-8EE6-A9D2-EC4E-33BA20C9F9ED}"/>
              </a:ext>
            </a:extLst>
          </p:cNvPr>
          <p:cNvSpPr/>
          <p:nvPr/>
        </p:nvSpPr>
        <p:spPr>
          <a:xfrm>
            <a:off x="778497" y="3134528"/>
            <a:ext cx="2179781" cy="1016000"/>
          </a:xfrm>
          <a:prstGeom prst="cloud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00" dirty="0"/>
          </a:p>
          <a:p>
            <a:pPr algn="ctr"/>
            <a:endParaRPr lang="en-US" sz="1000" dirty="0"/>
          </a:p>
          <a:p>
            <a:pPr algn="ctr"/>
            <a:r>
              <a:rPr lang="en-US" sz="1000" dirty="0"/>
              <a:t>Clicking on one of the CIPs will show its current vs. standard details</a:t>
            </a:r>
          </a:p>
          <a:p>
            <a:pPr algn="ctr"/>
            <a:endParaRPr lang="en-US" sz="1000" dirty="0"/>
          </a:p>
          <a:p>
            <a:pPr algn="ctr"/>
            <a:endParaRPr lang="en-US" sz="1000" dirty="0"/>
          </a:p>
        </p:txBody>
      </p:sp>
      <p:cxnSp>
        <p:nvCxnSpPr>
          <p:cNvPr id="16" name="Straight Arrow Connector 15">
            <a:extLst>
              <a:ext uri="{FF2B5EF4-FFF2-40B4-BE49-F238E27FC236}">
                <a16:creationId xmlns:a16="http://schemas.microsoft.com/office/drawing/2014/main" id="{A1FACD7B-FC7A-7058-6688-8E666F11659E}"/>
              </a:ext>
            </a:extLst>
          </p:cNvPr>
          <p:cNvCxnSpPr>
            <a:cxnSpLocks/>
            <a:stCxn id="11" idx="1"/>
          </p:cNvCxnSpPr>
          <p:nvPr/>
        </p:nvCxnSpPr>
        <p:spPr>
          <a:xfrm>
            <a:off x="1868388" y="4149446"/>
            <a:ext cx="0" cy="707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2689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4F58-BD0E-09D9-7D8D-082360DEC861}"/>
              </a:ext>
            </a:extLst>
          </p:cNvPr>
          <p:cNvSpPr>
            <a:spLocks noGrp="1"/>
          </p:cNvSpPr>
          <p:nvPr>
            <p:ph type="ctrTitle"/>
          </p:nvPr>
        </p:nvSpPr>
        <p:spPr>
          <a:xfrm>
            <a:off x="0" y="160867"/>
            <a:ext cx="12191999" cy="355600"/>
          </a:xfrm>
        </p:spPr>
        <p:txBody>
          <a:bodyPr>
            <a:normAutofit fontScale="90000"/>
          </a:bodyPr>
          <a:lstStyle/>
          <a:p>
            <a:r>
              <a:rPr lang="en-US" sz="2000" dirty="0"/>
              <a:t>Elemco Intelligence Reporting Website</a:t>
            </a:r>
          </a:p>
        </p:txBody>
      </p:sp>
      <p:sp>
        <p:nvSpPr>
          <p:cNvPr id="7" name="Title 1">
            <a:extLst>
              <a:ext uri="{FF2B5EF4-FFF2-40B4-BE49-F238E27FC236}">
                <a16:creationId xmlns:a16="http://schemas.microsoft.com/office/drawing/2014/main" id="{2B9D102F-63B8-7014-17E2-AFA5C9D73AE1}"/>
              </a:ext>
            </a:extLst>
          </p:cNvPr>
          <p:cNvSpPr txBox="1">
            <a:spLocks/>
          </p:cNvSpPr>
          <p:nvPr/>
        </p:nvSpPr>
        <p:spPr>
          <a:xfrm>
            <a:off x="1075265" y="745067"/>
            <a:ext cx="10041468" cy="1388533"/>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buFont typeface="Arial" panose="020B0604020202020204" pitchFamily="34" charset="0"/>
              <a:buChar char="•"/>
            </a:pPr>
            <a:r>
              <a:rPr lang="en-US" sz="2000" dirty="0"/>
              <a:t>Days Of Supply will be determined using the inventory from a certain date for each plant.</a:t>
            </a:r>
          </a:p>
          <a:p>
            <a:pPr marL="342900" indent="-342900" algn="l">
              <a:buFont typeface="Arial" panose="020B0604020202020204" pitchFamily="34" charset="0"/>
              <a:buChar char="•"/>
            </a:pPr>
            <a:r>
              <a:rPr lang="en-US" sz="2000" dirty="0"/>
              <a:t>Inventory data can be integrated from a source system or manually entered from provided screens.</a:t>
            </a:r>
          </a:p>
          <a:p>
            <a:pPr marL="342900" indent="-342900" algn="l">
              <a:buFont typeface="Arial" panose="020B0604020202020204" pitchFamily="34" charset="0"/>
              <a:buChar char="•"/>
            </a:pPr>
            <a:r>
              <a:rPr lang="en-US" sz="2000" dirty="0"/>
              <a:t>Calculations are based on each chemical’s average use, safety and deliver days with options to add further days for dock and quality days / status.</a:t>
            </a:r>
          </a:p>
          <a:p>
            <a:pPr marL="342900" indent="-342900" algn="l">
              <a:buFont typeface="Arial" panose="020B0604020202020204" pitchFamily="34" charset="0"/>
              <a:buChar char="•"/>
            </a:pPr>
            <a:r>
              <a:rPr lang="en-US" sz="2000" dirty="0"/>
              <a:t>Information can is reported in days and / or volume.</a:t>
            </a:r>
          </a:p>
          <a:p>
            <a:pPr marL="342900" indent="-342900" algn="l">
              <a:buFont typeface="Arial" panose="020B0604020202020204" pitchFamily="34" charset="0"/>
              <a:buChar char="•"/>
            </a:pPr>
            <a:r>
              <a:rPr lang="en-US" sz="2000" dirty="0"/>
              <a:t>Green = stock is Good; Yellow = stock is below the re-order amount; Red = stock is below the safety stock amount.</a:t>
            </a:r>
          </a:p>
          <a:p>
            <a:pPr marL="342900" indent="-342900" algn="l">
              <a:buFont typeface="Arial" panose="020B0604020202020204" pitchFamily="34" charset="0"/>
              <a:buChar char="•"/>
            </a:pPr>
            <a:r>
              <a:rPr lang="en-US" sz="2000" dirty="0"/>
              <a:t>This can be automated to snapshot information on a regular basis for trend analysis.</a:t>
            </a:r>
          </a:p>
          <a:p>
            <a:pPr marL="342900" indent="-342900" algn="l">
              <a:buFont typeface="Arial" panose="020B0604020202020204" pitchFamily="34" charset="0"/>
              <a:buChar char="•"/>
            </a:pPr>
            <a:r>
              <a:rPr lang="en-US" sz="2000" dirty="0"/>
              <a:t>Summarized emails can be sent for issues.</a:t>
            </a:r>
          </a:p>
        </p:txBody>
      </p:sp>
      <p:pic>
        <p:nvPicPr>
          <p:cNvPr id="4" name="Picture 3">
            <a:extLst>
              <a:ext uri="{FF2B5EF4-FFF2-40B4-BE49-F238E27FC236}">
                <a16:creationId xmlns:a16="http://schemas.microsoft.com/office/drawing/2014/main" id="{2BD0DDCF-092B-0F1C-94C7-C204C22CAB0B}"/>
              </a:ext>
            </a:extLst>
          </p:cNvPr>
          <p:cNvPicPr>
            <a:picLocks noChangeAspect="1"/>
          </p:cNvPicPr>
          <p:nvPr/>
        </p:nvPicPr>
        <p:blipFill>
          <a:blip r:embed="rId2"/>
          <a:stretch>
            <a:fillRect/>
          </a:stretch>
        </p:blipFill>
        <p:spPr>
          <a:xfrm>
            <a:off x="0" y="2238276"/>
            <a:ext cx="12192000" cy="4619724"/>
          </a:xfrm>
          <a:prstGeom prst="rect">
            <a:avLst/>
          </a:prstGeom>
        </p:spPr>
      </p:pic>
    </p:spTree>
    <p:extLst>
      <p:ext uri="{BB962C8B-B14F-4D97-AF65-F5344CB8AC3E}">
        <p14:creationId xmlns:p14="http://schemas.microsoft.com/office/powerpoint/2010/main" val="649156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4F58-BD0E-09D9-7D8D-082360DEC861}"/>
              </a:ext>
            </a:extLst>
          </p:cNvPr>
          <p:cNvSpPr>
            <a:spLocks noGrp="1"/>
          </p:cNvSpPr>
          <p:nvPr>
            <p:ph type="ctrTitle"/>
          </p:nvPr>
        </p:nvSpPr>
        <p:spPr>
          <a:xfrm>
            <a:off x="0" y="160867"/>
            <a:ext cx="12191999" cy="355600"/>
          </a:xfrm>
        </p:spPr>
        <p:txBody>
          <a:bodyPr>
            <a:normAutofit fontScale="90000"/>
          </a:bodyPr>
          <a:lstStyle/>
          <a:p>
            <a:r>
              <a:rPr lang="en-US" sz="2000" dirty="0"/>
              <a:t>Elemco Intelligence Reporting Website</a:t>
            </a:r>
          </a:p>
        </p:txBody>
      </p:sp>
      <p:sp>
        <p:nvSpPr>
          <p:cNvPr id="7" name="Title 1">
            <a:extLst>
              <a:ext uri="{FF2B5EF4-FFF2-40B4-BE49-F238E27FC236}">
                <a16:creationId xmlns:a16="http://schemas.microsoft.com/office/drawing/2014/main" id="{2B9D102F-63B8-7014-17E2-AFA5C9D73AE1}"/>
              </a:ext>
            </a:extLst>
          </p:cNvPr>
          <p:cNvSpPr txBox="1">
            <a:spLocks/>
          </p:cNvSpPr>
          <p:nvPr/>
        </p:nvSpPr>
        <p:spPr>
          <a:xfrm>
            <a:off x="1075265" y="745067"/>
            <a:ext cx="10041468" cy="138853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buFont typeface="Arial" panose="020B0604020202020204" pitchFamily="34" charset="0"/>
              <a:buChar char="•"/>
            </a:pPr>
            <a:r>
              <a:rPr lang="en-US" sz="2000" dirty="0"/>
              <a:t>The inventory screen is used to drill down into the details behind the Days Of Supply graphs.</a:t>
            </a:r>
          </a:p>
          <a:p>
            <a:pPr marL="342900" indent="-342900" algn="l">
              <a:buFont typeface="Arial" panose="020B0604020202020204" pitchFamily="34" charset="0"/>
              <a:buChar char="•"/>
            </a:pPr>
            <a:r>
              <a:rPr lang="en-US" sz="2000" dirty="0"/>
              <a:t>This screen will also allow one to manually record current inventory.</a:t>
            </a:r>
          </a:p>
          <a:p>
            <a:pPr marL="342900" indent="-342900" algn="l">
              <a:buFont typeface="Arial" panose="020B0604020202020204" pitchFamily="34" charset="0"/>
              <a:buChar char="•"/>
            </a:pPr>
            <a:r>
              <a:rPr lang="en-US" sz="2000" dirty="0"/>
              <a:t>Previous entries can be viewed, and corrections can be made.</a:t>
            </a:r>
          </a:p>
          <a:p>
            <a:pPr marL="342900" indent="-342900" algn="l">
              <a:buFont typeface="Arial" panose="020B0604020202020204" pitchFamily="34" charset="0"/>
              <a:buChar char="•"/>
            </a:pPr>
            <a:r>
              <a:rPr lang="en-US" sz="2000" dirty="0"/>
              <a:t>Spreadsheet data can be exported for further filtering.</a:t>
            </a:r>
          </a:p>
          <a:p>
            <a:pPr marL="342900" indent="-342900" algn="l">
              <a:buFont typeface="Arial" panose="020B0604020202020204" pitchFamily="34" charset="0"/>
              <a:buChar char="•"/>
            </a:pPr>
            <a:endParaRPr lang="en-US" sz="2000" dirty="0"/>
          </a:p>
        </p:txBody>
      </p:sp>
      <p:pic>
        <p:nvPicPr>
          <p:cNvPr id="5" name="Picture 4">
            <a:extLst>
              <a:ext uri="{FF2B5EF4-FFF2-40B4-BE49-F238E27FC236}">
                <a16:creationId xmlns:a16="http://schemas.microsoft.com/office/drawing/2014/main" id="{0EE4F35C-9D18-366F-A924-923588E2D2D0}"/>
              </a:ext>
            </a:extLst>
          </p:cNvPr>
          <p:cNvPicPr>
            <a:picLocks noChangeAspect="1"/>
          </p:cNvPicPr>
          <p:nvPr/>
        </p:nvPicPr>
        <p:blipFill>
          <a:blip r:embed="rId2"/>
          <a:stretch>
            <a:fillRect/>
          </a:stretch>
        </p:blipFill>
        <p:spPr>
          <a:xfrm>
            <a:off x="-1" y="2244465"/>
            <a:ext cx="12192000" cy="4613535"/>
          </a:xfrm>
          <a:prstGeom prst="rect">
            <a:avLst/>
          </a:prstGeom>
        </p:spPr>
      </p:pic>
      <p:pic>
        <p:nvPicPr>
          <p:cNvPr id="8" name="Picture 7">
            <a:extLst>
              <a:ext uri="{FF2B5EF4-FFF2-40B4-BE49-F238E27FC236}">
                <a16:creationId xmlns:a16="http://schemas.microsoft.com/office/drawing/2014/main" id="{C00A648F-71B6-A02A-7EA4-EA0B123D58EA}"/>
              </a:ext>
            </a:extLst>
          </p:cNvPr>
          <p:cNvPicPr>
            <a:picLocks noChangeAspect="1"/>
          </p:cNvPicPr>
          <p:nvPr/>
        </p:nvPicPr>
        <p:blipFill>
          <a:blip r:embed="rId3"/>
          <a:stretch>
            <a:fillRect/>
          </a:stretch>
        </p:blipFill>
        <p:spPr>
          <a:xfrm>
            <a:off x="2207490" y="3494081"/>
            <a:ext cx="5417897" cy="2114302"/>
          </a:xfrm>
          <a:prstGeom prst="rect">
            <a:avLst/>
          </a:prstGeom>
        </p:spPr>
      </p:pic>
      <p:cxnSp>
        <p:nvCxnSpPr>
          <p:cNvPr id="10" name="Straight Arrow Connector 9">
            <a:extLst>
              <a:ext uri="{FF2B5EF4-FFF2-40B4-BE49-F238E27FC236}">
                <a16:creationId xmlns:a16="http://schemas.microsoft.com/office/drawing/2014/main" id="{0559D1A5-C728-1A3C-E087-E8D3D6C2E271}"/>
              </a:ext>
            </a:extLst>
          </p:cNvPr>
          <p:cNvCxnSpPr>
            <a:cxnSpLocks/>
          </p:cNvCxnSpPr>
          <p:nvPr/>
        </p:nvCxnSpPr>
        <p:spPr>
          <a:xfrm>
            <a:off x="1302327" y="2983345"/>
            <a:ext cx="905163" cy="573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FDBD26E-1D47-EE56-F7D7-20273BD1516C}"/>
              </a:ext>
            </a:extLst>
          </p:cNvPr>
          <p:cNvPicPr>
            <a:picLocks noChangeAspect="1"/>
          </p:cNvPicPr>
          <p:nvPr/>
        </p:nvPicPr>
        <p:blipFill>
          <a:blip r:embed="rId4"/>
          <a:stretch>
            <a:fillRect/>
          </a:stretch>
        </p:blipFill>
        <p:spPr>
          <a:xfrm>
            <a:off x="9693043" y="3685309"/>
            <a:ext cx="1247949" cy="1362265"/>
          </a:xfrm>
          <a:prstGeom prst="rect">
            <a:avLst/>
          </a:prstGeom>
        </p:spPr>
      </p:pic>
      <p:cxnSp>
        <p:nvCxnSpPr>
          <p:cNvPr id="17" name="Straight Arrow Connector 16">
            <a:extLst>
              <a:ext uri="{FF2B5EF4-FFF2-40B4-BE49-F238E27FC236}">
                <a16:creationId xmlns:a16="http://schemas.microsoft.com/office/drawing/2014/main" id="{ED7D5BDF-DCB3-76C2-655A-960DB61E9917}"/>
              </a:ext>
            </a:extLst>
          </p:cNvPr>
          <p:cNvCxnSpPr>
            <a:cxnSpLocks/>
          </p:cNvCxnSpPr>
          <p:nvPr/>
        </p:nvCxnSpPr>
        <p:spPr>
          <a:xfrm flipH="1">
            <a:off x="10825018" y="3557154"/>
            <a:ext cx="977004" cy="516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hought Bubble: Cloud 19">
            <a:extLst>
              <a:ext uri="{FF2B5EF4-FFF2-40B4-BE49-F238E27FC236}">
                <a16:creationId xmlns:a16="http://schemas.microsoft.com/office/drawing/2014/main" id="{4FF9CB6C-1E15-6829-1BB9-479679C7370E}"/>
              </a:ext>
            </a:extLst>
          </p:cNvPr>
          <p:cNvSpPr/>
          <p:nvPr/>
        </p:nvSpPr>
        <p:spPr>
          <a:xfrm>
            <a:off x="2512290" y="2475345"/>
            <a:ext cx="2179781" cy="1016000"/>
          </a:xfrm>
          <a:prstGeom prst="cloud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00" dirty="0"/>
          </a:p>
          <a:p>
            <a:pPr algn="ctr"/>
            <a:r>
              <a:rPr lang="en-US" sz="1000" dirty="0"/>
              <a:t>ADD current</a:t>
            </a:r>
          </a:p>
          <a:p>
            <a:pPr algn="ctr"/>
            <a:r>
              <a:rPr lang="en-US" sz="1000" dirty="0"/>
              <a:t> inventory for each plant</a:t>
            </a:r>
          </a:p>
          <a:p>
            <a:pPr algn="ctr"/>
            <a:endParaRPr lang="en-US" sz="1000" dirty="0"/>
          </a:p>
        </p:txBody>
      </p:sp>
      <p:sp>
        <p:nvSpPr>
          <p:cNvPr id="21" name="Thought Bubble: Cloud 20">
            <a:extLst>
              <a:ext uri="{FF2B5EF4-FFF2-40B4-BE49-F238E27FC236}">
                <a16:creationId xmlns:a16="http://schemas.microsoft.com/office/drawing/2014/main" id="{23443042-801D-5D25-C8AA-C66FC395382B}"/>
              </a:ext>
            </a:extLst>
          </p:cNvPr>
          <p:cNvSpPr/>
          <p:nvPr/>
        </p:nvSpPr>
        <p:spPr>
          <a:xfrm>
            <a:off x="9735127" y="2573594"/>
            <a:ext cx="2179781" cy="1016000"/>
          </a:xfrm>
          <a:prstGeom prst="cloud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00" dirty="0"/>
          </a:p>
          <a:p>
            <a:pPr algn="ctr"/>
            <a:r>
              <a:rPr lang="en-US" sz="1000" dirty="0"/>
              <a:t>Export data</a:t>
            </a:r>
          </a:p>
          <a:p>
            <a:pPr algn="ctr"/>
            <a:endParaRPr lang="en-US" sz="1000" dirty="0"/>
          </a:p>
        </p:txBody>
      </p:sp>
    </p:spTree>
    <p:extLst>
      <p:ext uri="{BB962C8B-B14F-4D97-AF65-F5344CB8AC3E}">
        <p14:creationId xmlns:p14="http://schemas.microsoft.com/office/powerpoint/2010/main" val="4213799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4F58-BD0E-09D9-7D8D-082360DEC861}"/>
              </a:ext>
            </a:extLst>
          </p:cNvPr>
          <p:cNvSpPr>
            <a:spLocks noGrp="1"/>
          </p:cNvSpPr>
          <p:nvPr>
            <p:ph type="ctrTitle"/>
          </p:nvPr>
        </p:nvSpPr>
        <p:spPr>
          <a:xfrm>
            <a:off x="0" y="160867"/>
            <a:ext cx="12191999" cy="355600"/>
          </a:xfrm>
        </p:spPr>
        <p:txBody>
          <a:bodyPr>
            <a:normAutofit fontScale="90000"/>
          </a:bodyPr>
          <a:lstStyle/>
          <a:p>
            <a:r>
              <a:rPr lang="en-US" sz="2000" dirty="0"/>
              <a:t>Elemco Intelligence Reporting Website</a:t>
            </a:r>
          </a:p>
        </p:txBody>
      </p:sp>
      <p:sp>
        <p:nvSpPr>
          <p:cNvPr id="7" name="Title 1">
            <a:extLst>
              <a:ext uri="{FF2B5EF4-FFF2-40B4-BE49-F238E27FC236}">
                <a16:creationId xmlns:a16="http://schemas.microsoft.com/office/drawing/2014/main" id="{2B9D102F-63B8-7014-17E2-AFA5C9D73AE1}"/>
              </a:ext>
            </a:extLst>
          </p:cNvPr>
          <p:cNvSpPr txBox="1">
            <a:spLocks/>
          </p:cNvSpPr>
          <p:nvPr/>
        </p:nvSpPr>
        <p:spPr>
          <a:xfrm>
            <a:off x="1075265" y="745067"/>
            <a:ext cx="10041468" cy="138853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000" dirty="0"/>
          </a:p>
        </p:txBody>
      </p:sp>
      <p:pic>
        <p:nvPicPr>
          <p:cNvPr id="5" name="Picture 4">
            <a:extLst>
              <a:ext uri="{FF2B5EF4-FFF2-40B4-BE49-F238E27FC236}">
                <a16:creationId xmlns:a16="http://schemas.microsoft.com/office/drawing/2014/main" id="{4D46CEFC-FBF2-0A1A-54C1-96BC2198DABE}"/>
              </a:ext>
            </a:extLst>
          </p:cNvPr>
          <p:cNvPicPr>
            <a:picLocks noChangeAspect="1"/>
          </p:cNvPicPr>
          <p:nvPr/>
        </p:nvPicPr>
        <p:blipFill>
          <a:blip r:embed="rId2"/>
          <a:stretch>
            <a:fillRect/>
          </a:stretch>
        </p:blipFill>
        <p:spPr>
          <a:xfrm>
            <a:off x="4559746" y="1794933"/>
            <a:ext cx="3072507" cy="4954960"/>
          </a:xfrm>
          <a:prstGeom prst="rect">
            <a:avLst/>
          </a:prstGeom>
        </p:spPr>
      </p:pic>
      <p:sp>
        <p:nvSpPr>
          <p:cNvPr id="6" name="Title 1">
            <a:extLst>
              <a:ext uri="{FF2B5EF4-FFF2-40B4-BE49-F238E27FC236}">
                <a16:creationId xmlns:a16="http://schemas.microsoft.com/office/drawing/2014/main" id="{0C2BA21D-A8AA-E415-9F9A-AEA9FCECD777}"/>
              </a:ext>
            </a:extLst>
          </p:cNvPr>
          <p:cNvSpPr txBox="1">
            <a:spLocks/>
          </p:cNvSpPr>
          <p:nvPr/>
        </p:nvSpPr>
        <p:spPr>
          <a:xfrm>
            <a:off x="1227665" y="897467"/>
            <a:ext cx="10041468" cy="728133"/>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buFont typeface="Arial" panose="020B0604020202020204" pitchFamily="34" charset="0"/>
              <a:buChar char="•"/>
            </a:pPr>
            <a:r>
              <a:rPr lang="en-US" sz="2000" dirty="0"/>
              <a:t>There is an option to use a phone or hand-scanner to scan the chemical’s barcode and capture its information.</a:t>
            </a:r>
          </a:p>
          <a:p>
            <a:pPr marL="342900" indent="-342900" algn="l">
              <a:buFont typeface="Arial" panose="020B0604020202020204" pitchFamily="34" charset="0"/>
              <a:buChar char="•"/>
            </a:pPr>
            <a:r>
              <a:rPr lang="en-US" sz="2000" dirty="0"/>
              <a:t>The quantity entered is given a current time stamp and is used as the beginning inventory level for the Days of Supply calculation.</a:t>
            </a:r>
          </a:p>
          <a:p>
            <a:pPr marL="342900" indent="-342900" algn="l">
              <a:buFont typeface="Arial" panose="020B0604020202020204" pitchFamily="34" charset="0"/>
              <a:buChar char="•"/>
            </a:pPr>
            <a:r>
              <a:rPr lang="en-US" sz="2000" dirty="0"/>
              <a:t>We can agree on what information is to be captured, including batch / lot information.</a:t>
            </a:r>
          </a:p>
        </p:txBody>
      </p:sp>
    </p:spTree>
    <p:extLst>
      <p:ext uri="{BB962C8B-B14F-4D97-AF65-F5344CB8AC3E}">
        <p14:creationId xmlns:p14="http://schemas.microsoft.com/office/powerpoint/2010/main" val="65989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1181</TotalTime>
  <Words>860</Words>
  <Application>Microsoft Office PowerPoint</Application>
  <PresentationFormat>Widescreen</PresentationFormat>
  <Paragraphs>85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Elemco Intelligence Reporting Website</vt:lpstr>
      <vt:lpstr>Elemco Intelligence Reporting Website</vt:lpstr>
      <vt:lpstr>Elemco Intelligence Reporting Website</vt:lpstr>
      <vt:lpstr>Elemco Intelligence Reporting Website</vt:lpstr>
      <vt:lpstr>Elemco Intelligence Reporting Website</vt:lpstr>
      <vt:lpstr>Elemco Intelligence Reporting Website</vt:lpstr>
      <vt:lpstr>Elemco Intelligence Reporting Website</vt:lpstr>
      <vt:lpstr>Elemco Intelligence Reporting Website</vt:lpstr>
      <vt:lpstr>Elemco Intelligence Reporting Website</vt:lpstr>
      <vt:lpstr>Elemco Intelligence Reporting Website</vt:lpstr>
      <vt:lpstr>Elemco Intelligence Reporting Website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Martin Fastag</dc:creator>
  <cp:lastModifiedBy>Martin Fastag</cp:lastModifiedBy>
  <cp:revision>22</cp:revision>
  <dcterms:created xsi:type="dcterms:W3CDTF">2022-09-06T20:10:51Z</dcterms:created>
  <dcterms:modified xsi:type="dcterms:W3CDTF">2022-09-19T13:51:00Z</dcterms:modified>
</cp:coreProperties>
</file>