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250" r:id="rId5"/>
    <p:sldId id="2240" r:id="rId6"/>
    <p:sldId id="2230" r:id="rId7"/>
    <p:sldId id="2192" r:id="rId8"/>
    <p:sldId id="2229" r:id="rId9"/>
    <p:sldId id="2231" r:id="rId10"/>
    <p:sldId id="2241" r:id="rId11"/>
    <p:sldId id="2194" r:id="rId12"/>
    <p:sldId id="2242" r:id="rId13"/>
    <p:sldId id="2196" r:id="rId14"/>
    <p:sldId id="2243" r:id="rId15"/>
    <p:sldId id="2215" r:id="rId16"/>
    <p:sldId id="2217" r:id="rId17"/>
    <p:sldId id="2237" r:id="rId18"/>
    <p:sldId id="2238" r:id="rId19"/>
    <p:sldId id="2218" r:id="rId20"/>
    <p:sldId id="2234" r:id="rId21"/>
    <p:sldId id="2244" r:id="rId22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inn, Greg" initials="QG" lastIdx="32" clrIdx="0">
    <p:extLst>
      <p:ext uri="{19B8F6BF-5375-455C-9EA6-DF929625EA0E}">
        <p15:presenceInfo xmlns:p15="http://schemas.microsoft.com/office/powerpoint/2012/main" userId="S-1-5-21-1940666338-227100268-1349548132-87855" providerId="AD"/>
      </p:ext>
    </p:extLst>
  </p:cmAuthor>
  <p:cmAuthor id="2" name="Ng, Nicole" initials="NN" lastIdx="35" clrIdx="1">
    <p:extLst>
      <p:ext uri="{19B8F6BF-5375-455C-9EA6-DF929625EA0E}">
        <p15:presenceInfo xmlns:p15="http://schemas.microsoft.com/office/powerpoint/2012/main" userId="S-1-5-21-1940666338-227100268-1349548132-163360" providerId="AD"/>
      </p:ext>
    </p:extLst>
  </p:cmAuthor>
  <p:cmAuthor id="3" name="Quina, Andre C." initials="QAC" lastIdx="13" clrIdx="2">
    <p:extLst>
      <p:ext uri="{19B8F6BF-5375-455C-9EA6-DF929625EA0E}">
        <p15:presenceInfo xmlns:p15="http://schemas.microsoft.com/office/powerpoint/2012/main" userId="639be69b-cb24-4f47-b8d2-304e6a127dfa" providerId="Windows Live"/>
      </p:ext>
    </p:extLst>
  </p:cmAuthor>
  <p:cmAuthor id="4" name="Pulvermacher, Mary K." initials="PMK" lastIdx="1" clrIdx="3">
    <p:extLst>
      <p:ext uri="{19B8F6BF-5375-455C-9EA6-DF929625EA0E}">
        <p15:presenceInfo xmlns:p15="http://schemas.microsoft.com/office/powerpoint/2012/main" userId="S-1-5-21-1940666338-227100268-1349548132-7235" providerId="AD"/>
      </p:ext>
    </p:extLst>
  </p:cmAuthor>
  <p:cmAuthor id="6" name="Afeltra, Julia K." initials="AK" lastIdx="1" clrIdx="5">
    <p:extLst>
      <p:ext uri="{19B8F6BF-5375-455C-9EA6-DF929625EA0E}">
        <p15:presenceInfo xmlns:p15="http://schemas.microsoft.com/office/powerpoint/2012/main" userId="S-1-5-21-1940666338-227100268-1349548132-2618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EF"/>
    <a:srgbClr val="FFFFFF"/>
    <a:srgbClr val="FFF9D8"/>
    <a:srgbClr val="F6A235"/>
    <a:srgbClr val="F48022"/>
    <a:srgbClr val="47DCFF"/>
    <a:srgbClr val="00B3DC"/>
    <a:srgbClr val="005F9E"/>
    <a:srgbClr val="7F7F7F"/>
    <a:srgbClr val="65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3393" autoAdjust="0"/>
  </p:normalViewPr>
  <p:slideViewPr>
    <p:cSldViewPr snapToGrid="0">
      <p:cViewPr varScale="1">
        <p:scale>
          <a:sx n="137" d="100"/>
          <a:sy n="137" d="100"/>
        </p:scale>
        <p:origin x="80" y="616"/>
      </p:cViewPr>
      <p:guideLst>
        <p:guide orient="horz" pos="42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776"/>
    </p:cViewPr>
  </p:sorterViewPr>
  <p:notesViewPr>
    <p:cSldViewPr snapToGrid="0">
      <p:cViewPr varScale="1">
        <p:scale>
          <a:sx n="108" d="100"/>
          <a:sy n="108" d="100"/>
        </p:scale>
        <p:origin x="31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FE76767-5322-D542-9E98-2A88DA212C5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E03360C-7E85-A94C-B433-0840C7A67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5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E0531731-A2BA-4C42-8716-F6A84AD2981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2014ADA-C32F-4A25-860A-73E6201801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6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7655345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987358" y="6550370"/>
            <a:ext cx="10442641" cy="2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2020</a:t>
            </a:r>
            <a:r>
              <a:rPr lang="en-US" altLang="en-US" sz="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 </a:t>
            </a: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Approved for Public Release 19-3439. DIstribution Unlimited. HL7®, FHIR® and the flame design mark are the registered trademarks of Health Level Seven International.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098200" y="6534227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0578" y="6250820"/>
            <a:ext cx="894007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1" y="76201"/>
            <a:ext cx="6096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1" y="3086101"/>
            <a:ext cx="3416300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4CEEF7-50A3-D341-B445-969BC24B2800}"/>
              </a:ext>
            </a:extLst>
          </p:cNvPr>
          <p:cNvSpPr/>
          <p:nvPr/>
        </p:nvSpPr>
        <p:spPr bwMode="auto">
          <a:xfrm>
            <a:off x="81480" y="0"/>
            <a:ext cx="99589" cy="239814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1216185" eaLnBrk="0" fontAlgn="base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247A2F-7238-A345-B6B9-2E8B5606DECA}"/>
              </a:ext>
            </a:extLst>
          </p:cNvPr>
          <p:cNvSpPr/>
          <p:nvPr/>
        </p:nvSpPr>
        <p:spPr bwMode="auto">
          <a:xfrm>
            <a:off x="81480" y="2510287"/>
            <a:ext cx="9958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71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7164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396240"/>
            <a:ext cx="10972800" cy="501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77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763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65908" y="64169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>
                <a:latin typeface="Arial" pitchFamily="34" charset="0"/>
              </a:rPr>
              <a:t> </a:t>
            </a: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ea typeface="Verdana" pitchFamily="34" charset="0"/>
                <a:cs typeface="Verdana" pitchFamily="34" charset="0"/>
              </a:rPr>
              <a:t> </a:t>
            </a:r>
            <a:endParaRPr lang="en-US" sz="10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1578" y="6517520"/>
            <a:ext cx="894007" cy="243820"/>
          </a:xfrm>
          <a:prstGeom prst="rect">
            <a:avLst/>
          </a:prstGeom>
        </p:spPr>
      </p:pic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5B9214B6-702A-234D-8B33-5A25FECCDFD5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1216185" eaLnBrk="0" fontAlgn="base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70A744D9-E910-BD40-8F7D-FBD8B322D6DD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7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800100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979084" y="2486024"/>
            <a:ext cx="8280400" cy="1666876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Section Header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46100" y="2200275"/>
            <a:ext cx="110744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>
          <a:xfrm>
            <a:off x="546100" y="4343400"/>
            <a:ext cx="110744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1578" y="6517520"/>
            <a:ext cx="89400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498597"/>
            <a:ext cx="53848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498597"/>
            <a:ext cx="53848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4482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7328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371602"/>
            <a:ext cx="10972800" cy="5019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824411" y="1152882"/>
            <a:ext cx="10961189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9765908" y="64169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>
                <a:latin typeface="Arial" pitchFamily="34" charset="0"/>
              </a:rPr>
              <a:t> </a:t>
            </a: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ea typeface="Verdana" pitchFamily="34" charset="0"/>
                <a:cs typeface="Verdana" pitchFamily="34" charset="0"/>
              </a:rPr>
              <a:t> </a:t>
            </a:r>
            <a:endParaRPr lang="en-US" sz="10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1578" y="6517520"/>
            <a:ext cx="894007" cy="243820"/>
          </a:xfrm>
          <a:prstGeom prst="rect">
            <a:avLst/>
          </a:prstGeom>
        </p:spPr>
      </p:pic>
      <p:sp>
        <p:nvSpPr>
          <p:cNvPr id="18" name="Rectangle 17" descr="Artifact">
            <a:extLst>
              <a:ext uri="{FF2B5EF4-FFF2-40B4-BE49-F238E27FC236}">
                <a16:creationId xmlns:a16="http://schemas.microsoft.com/office/drawing/2014/main" id="{D8BD5371-3440-694B-9F72-DDA9C886621D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1216185" eaLnBrk="0" fontAlgn="base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" name="Rectangle 18" descr="Artifact">
            <a:extLst>
              <a:ext uri="{FF2B5EF4-FFF2-40B4-BE49-F238E27FC236}">
                <a16:creationId xmlns:a16="http://schemas.microsoft.com/office/drawing/2014/main" id="{6E8ABE77-356C-484C-B8DE-3EC5E3523136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0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</p:sldLayoutIdLst>
  <p:hf sldNum="0" hdr="0" ft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3028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19213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60000"/>
        <a:buFont typeface="Wingdings" pitchFamily="2" charset="2"/>
        <a:buChar char="q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81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Helvetica LT Std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4455B2-B961-43D3-AECF-6FC9C0714D32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2001328" y="2769781"/>
            <a:ext cx="8189344" cy="452220"/>
          </a:xfrm>
        </p:spPr>
        <p:txBody>
          <a:bodyPr>
            <a:normAutofit fontScale="90000"/>
          </a:bodyPr>
          <a:lstStyle/>
          <a:p>
            <a:r>
              <a:rPr lang="en-US"/>
              <a:t>Tutorial: Advanced FHIR Shorthand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3E0E9-6F72-4C74-B481-2799D3E04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6801" y="6073852"/>
            <a:ext cx="3416300" cy="447675"/>
          </a:xfrm>
        </p:spPr>
        <p:txBody>
          <a:bodyPr/>
          <a:lstStyle/>
          <a:p>
            <a:r>
              <a:rPr lang="en-US"/>
              <a:t>May, 2020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072A59-F017-48A0-A17B-693484BBC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 t="16032" b="35895"/>
          <a:stretch/>
        </p:blipFill>
        <p:spPr>
          <a:xfrm>
            <a:off x="3125212" y="336473"/>
            <a:ext cx="6154226" cy="2057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351FB26-71C9-4895-839D-3604AFBF406D}"/>
              </a:ext>
            </a:extLst>
          </p:cNvPr>
          <p:cNvSpPr/>
          <p:nvPr/>
        </p:nvSpPr>
        <p:spPr>
          <a:xfrm>
            <a:off x="2444496" y="3636000"/>
            <a:ext cx="7303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Mark Kramer</a:t>
            </a:r>
          </a:p>
          <a:p>
            <a:pPr lvl="0" algn="ctr"/>
            <a:r>
              <a:rPr lang="en-US">
                <a:solidFill>
                  <a:prstClr val="black"/>
                </a:solidFill>
              </a:rPr>
              <a:t>Chief Engineer for Health Technical Center</a:t>
            </a:r>
          </a:p>
          <a:p>
            <a:pPr lvl="0" algn="ctr"/>
            <a:r>
              <a:rPr lang="en-US">
                <a:solidFill>
                  <a:prstClr val="black"/>
                </a:solidFill>
              </a:rPr>
              <a:t>MITRE Corporation</a:t>
            </a:r>
          </a:p>
          <a:p>
            <a:pPr lvl="0" algn="ctr"/>
            <a:endParaRPr lang="en-US">
              <a:solidFill>
                <a:prstClr val="black"/>
              </a:solidFill>
            </a:endParaRPr>
          </a:p>
          <a:p>
            <a:pPr lvl="0" algn="ctr"/>
            <a:r>
              <a:rPr lang="en-US">
                <a:solidFill>
                  <a:prstClr val="black"/>
                </a:solidFill>
              </a:rPr>
              <a:t>Chris Moesel </a:t>
            </a:r>
          </a:p>
          <a:p>
            <a:pPr lvl="0" algn="ctr"/>
            <a:r>
              <a:rPr lang="en-US">
                <a:solidFill>
                  <a:prstClr val="black"/>
                </a:solidFill>
              </a:rPr>
              <a:t>Principal </a:t>
            </a:r>
            <a:r>
              <a:rPr lang="en-US"/>
              <a:t>Software Systems Engineer</a:t>
            </a:r>
            <a:r>
              <a:rPr lang="en-US">
                <a:solidFill>
                  <a:prstClr val="black"/>
                </a:solidFill>
              </a:rPr>
              <a:t> </a:t>
            </a:r>
          </a:p>
          <a:p>
            <a:pPr lvl="0" algn="ctr"/>
            <a:r>
              <a:rPr lang="en-US">
                <a:solidFill>
                  <a:prstClr val="black"/>
                </a:solidFill>
              </a:rPr>
              <a:t>MITRE Corporation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95E95-6829-407B-9DAC-80B75EB8D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1" r="14399" b="6006"/>
          <a:stretch/>
        </p:blipFill>
        <p:spPr>
          <a:xfrm>
            <a:off x="523451" y="3597909"/>
            <a:ext cx="2955754" cy="189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5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5DD-19F3-4B20-9DCF-C6BBB580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3: Define Slicing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170BB-0724-46DC-9C73-D16B9053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Discriminator -- something that reliably distinguishes the slices</a:t>
            </a:r>
          </a:p>
          <a:p>
            <a:pPr lvl="1"/>
            <a:r>
              <a:rPr lang="en-US"/>
              <a:t>Given an instance with something in the array, how do we know what slice it belongs to?</a:t>
            </a:r>
          </a:p>
          <a:p>
            <a:r>
              <a:rPr lang="en-US"/>
              <a:t>Slicing logic is found in the ElementDefinition part of the StructureDefinition</a:t>
            </a:r>
          </a:p>
          <a:p>
            <a:pPr lvl="1"/>
            <a:r>
              <a:rPr lang="en-US"/>
              <a:t>Get at the attributes using caret logic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Example: Slice Observation.component on Observation.component.code</a:t>
            </a:r>
          </a:p>
          <a:p>
            <a:pPr marL="284163" lvl="1" indent="0">
              <a:buNone/>
            </a:pPr>
            <a:r>
              <a:rPr lang="en-US"/>
              <a:t>* component ^slicing.discriminator.type = #pattern     // or #value, #profile </a:t>
            </a:r>
          </a:p>
          <a:p>
            <a:pPr marL="284163" lvl="1" indent="0">
              <a:buNone/>
            </a:pPr>
            <a:r>
              <a:rPr lang="en-US"/>
              <a:t>* component ^slicing.discriminator.path = "code"    // any FHIRPath expression</a:t>
            </a:r>
          </a:p>
          <a:p>
            <a:pPr marL="284163" lvl="1" indent="0">
              <a:buNone/>
            </a:pPr>
            <a:r>
              <a:rPr lang="en-US"/>
              <a:t>* component ^slicing.rules = #open    // additional elements are ok</a:t>
            </a:r>
          </a:p>
          <a:p>
            <a:pPr marL="284163" lvl="1" indent="0">
              <a:buNone/>
            </a:pPr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* component ^slicing.ordered = false    // by default, array elements in any order</a:t>
            </a:r>
          </a:p>
          <a:p>
            <a:pPr marL="284163" lvl="1" indent="0">
              <a:buNone/>
            </a:pPr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* component ^slicing.description = “Slice pattern for component.code"  // optional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0BEE-2C53-4FF0-9C18-8E9D8640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Discriminator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B5EA1-E59F-4287-B509-77F93F26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bit out of scope... it is a FHIR issue, not a FSH issue</a:t>
            </a:r>
          </a:p>
          <a:p>
            <a:endParaRPr lang="en-US"/>
          </a:p>
          <a:p>
            <a:r>
              <a:rPr lang="en-US"/>
              <a:t>Types:</a:t>
            </a:r>
          </a:p>
          <a:p>
            <a:pPr marL="519113" lvl="2" indent="0">
              <a:buNone/>
            </a:pPr>
            <a:r>
              <a:rPr lang="en-US"/>
              <a:t>#value -- implies discrimination on a single value, such as a code (not coding)</a:t>
            </a:r>
          </a:p>
          <a:p>
            <a:pPr marL="519113" lvl="2" indent="0">
              <a:buNone/>
            </a:pPr>
            <a:r>
              <a:rPr lang="en-US"/>
              <a:t>#pattern -- implies discrimination on the specified element (system and code)</a:t>
            </a:r>
          </a:p>
          <a:p>
            <a:pPr marL="519113" lvl="2" indent="0">
              <a:buNone/>
            </a:pPr>
            <a:r>
              <a:rPr lang="en-US"/>
              <a:t>#profile -- rarely a good idea, since it requires complex validation</a:t>
            </a:r>
          </a:p>
          <a:p>
            <a:endParaRPr lang="en-US"/>
          </a:p>
          <a:p>
            <a:r>
              <a:rPr lang="en-US"/>
              <a:t>Path: where FHIR should find the value or pattern</a:t>
            </a:r>
          </a:p>
        </p:txBody>
      </p:sp>
    </p:spTree>
    <p:extLst>
      <p:ext uri="{BB962C8B-B14F-4D97-AF65-F5344CB8AC3E}">
        <p14:creationId xmlns:p14="http://schemas.microsoft.com/office/powerpoint/2010/main" val="303379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6947-2759-48D9-98CD-C0D27FE3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Caret Paths for StructureDefinition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26CC-C457-461A-9EBD-9F4A150B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96240"/>
            <a:ext cx="11258698" cy="50140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Caret (^) gives direct access to elements in StructureDefinition</a:t>
            </a:r>
          </a:p>
          <a:p>
            <a:pPr>
              <a:lnSpc>
                <a:spcPct val="120000"/>
              </a:lnSpc>
            </a:pPr>
            <a:r>
              <a:rPr lang="en-US" dirty="0"/>
              <a:t>Useful for setting metadata elements, </a:t>
            </a:r>
            <a:r>
              <a:rPr lang="en-US"/>
              <a:t>such as publisher, jurisdiction, experimental:</a:t>
            </a:r>
            <a:endParaRPr lang="en-US" dirty="0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StructureDefinition also contain an ElementDefinition for every element and subelement: </a:t>
            </a: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 sz="1600">
                <a:solidFill>
                  <a:prstClr val="black"/>
                </a:solidFill>
                <a:latin typeface="Monaco"/>
              </a:rPr>
              <a:t>valueInteger ^minValueQuantity</a:t>
            </a: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 sz="1600">
                <a:solidFill>
                  <a:prstClr val="black"/>
                </a:solidFill>
                <a:latin typeface="Monaco"/>
              </a:rPr>
              <a:t>hasMember ^slicing.discriminator.path</a:t>
            </a: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 sz="1600">
                <a:solidFill>
                  <a:prstClr val="black"/>
                </a:solidFill>
                <a:latin typeface="Monaco"/>
              </a:rPr>
              <a:t>hasMember[PrimaryTumorCategory] ^short</a:t>
            </a: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/>
              <a:t>Example: Set the description attribute on the binding of communication.language:</a:t>
            </a: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 altLang="en-US" sz="1600">
                <a:solidFill>
                  <a:srgbClr val="333333"/>
                </a:solidFill>
                <a:latin typeface="Monaco"/>
              </a:rPr>
              <a:t>* communication.language ^binding.description = "This binding is dictated by US FDA regulations."</a:t>
            </a:r>
            <a:r>
              <a:rPr lang="en-US" altLang="en-US" sz="800"/>
              <a:t> </a:t>
            </a:r>
            <a:endParaRPr lang="en-US" altLang="en-US" sz="3600"/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42185-E0DC-425D-BF78-826EE796939D}"/>
              </a:ext>
            </a:extLst>
          </p:cNvPr>
          <p:cNvSpPr txBox="1"/>
          <p:nvPr/>
        </p:nvSpPr>
        <p:spPr>
          <a:xfrm>
            <a:off x="6524640" y="3655846"/>
            <a:ext cx="426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minValueQuantity is a property of ElementDefinition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97A43D-1117-4B89-BDC4-5A5C374BAF1D}"/>
              </a:ext>
            </a:extLst>
          </p:cNvPr>
          <p:cNvCxnSpPr/>
          <p:nvPr/>
        </p:nvCxnSpPr>
        <p:spPr>
          <a:xfrm flipH="1">
            <a:off x="5054865" y="3829551"/>
            <a:ext cx="1398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DF3114B-26B7-4BC4-BE9E-D652A98CC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89" y="2403511"/>
            <a:ext cx="3543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8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008D-F00B-482F-AD1D-761D3E21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Oddball Dot Caret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04779-77A5-4837-ACAF-848E8A9A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first ElementDefinition in any StructureDefinition refers to entire item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To refer to properties of this particular "self" element, use dot (.) as the element path</a:t>
            </a:r>
          </a:p>
          <a:p>
            <a:endParaRPr lang="en-US"/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/>
              <a:t>Example: Provide a short description for an extension (defined in the “self” ElementDefinition):</a:t>
            </a: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 altLang="en-US" sz="1700">
                <a:solidFill>
                  <a:srgbClr val="333333"/>
                </a:solidFill>
                <a:latin typeface="+mj-lt"/>
              </a:rPr>
              <a:t>* . ^short = "US Core Race Extension" </a:t>
            </a:r>
            <a:endParaRPr lang="en-US" sz="1700">
              <a:latin typeface="+mj-lt"/>
            </a:endParaRP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50B8D-E891-4DB1-A541-5D8F1B8C5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62"/>
          <a:stretch/>
        </p:blipFill>
        <p:spPr>
          <a:xfrm>
            <a:off x="1180916" y="1906193"/>
            <a:ext cx="5085205" cy="24500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914BE1-1021-4FE8-AE35-D5F3D30BD207}"/>
              </a:ext>
            </a:extLst>
          </p:cNvPr>
          <p:cNvSpPr/>
          <p:nvPr/>
        </p:nvSpPr>
        <p:spPr>
          <a:xfrm>
            <a:off x="1180917" y="2501749"/>
            <a:ext cx="5085204" cy="18545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2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353-2B3E-4558-832D-C4D09FFC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Sets and Mixins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77C4-2D40-4256-9D47-8DE9AC58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Provides ability to define free-floating rules and apply them to a compatible target</a:t>
            </a:r>
          </a:p>
          <a:p>
            <a:r>
              <a:rPr lang="en-US"/>
              <a:t>The same rule set can be used in multiple places</a:t>
            </a:r>
          </a:p>
          <a:p>
            <a:pPr lvl="1"/>
            <a:r>
              <a:rPr lang="en-US"/>
              <a:t>An example could be to set the same metadata on every StructureDefinition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FEBE8-B994-4FA4-ACFF-5C3E11AF3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07" y="2984388"/>
            <a:ext cx="6909454" cy="3155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4B746-5C7D-4FE1-B4E3-63DFCB5BEDCE}"/>
              </a:ext>
            </a:extLst>
          </p:cNvPr>
          <p:cNvSpPr txBox="1"/>
          <p:nvPr/>
        </p:nvSpPr>
        <p:spPr>
          <a:xfrm>
            <a:off x="8621905" y="5116215"/>
            <a:ext cx="1598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ea typeface="Verdana" pitchFamily="34" charset="0"/>
                <a:cs typeface="Verdana" pitchFamily="34" charset="0"/>
              </a:rPr>
              <a:t>Mixin rules are applied before local rules</a:t>
            </a:r>
          </a:p>
        </p:txBody>
      </p:sp>
    </p:spTree>
    <p:extLst>
      <p:ext uri="{BB962C8B-B14F-4D97-AF65-F5344CB8AC3E}">
        <p14:creationId xmlns:p14="http://schemas.microsoft.com/office/powerpoint/2010/main" val="32572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353-2B3E-4558-832D-C4D09FFC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Invariants and "obeys"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77C4-2D40-4256-9D47-8DE9AC58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Invariants represent logical constraints on values in a resource</a:t>
            </a:r>
          </a:p>
          <a:p>
            <a:pPr lvl="1"/>
            <a:r>
              <a:rPr lang="en-US"/>
              <a:t>"obeys" rule populates ElementDefinition.constraint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F8077-8EDD-4799-8E46-04B72C4B4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6"/>
          <a:stretch/>
        </p:blipFill>
        <p:spPr>
          <a:xfrm>
            <a:off x="320605" y="4675293"/>
            <a:ext cx="6083528" cy="1240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34C5B-3211-4B16-AD97-C52194B5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2" y="2385262"/>
            <a:ext cx="6232384" cy="1795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B215DE-7D5E-4906-914C-D039F774354C}"/>
              </a:ext>
            </a:extLst>
          </p:cNvPr>
          <p:cNvSpPr txBox="1"/>
          <p:nvPr/>
        </p:nvSpPr>
        <p:spPr>
          <a:xfrm>
            <a:off x="6694698" y="2710186"/>
            <a:ext cx="400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adds constraint to "self" ElementDefinition (remember dot caret?)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FC360-0E2F-4BEB-B450-91D683B0DC8D}"/>
              </a:ext>
            </a:extLst>
          </p:cNvPr>
          <p:cNvSpPr txBox="1"/>
          <p:nvPr/>
        </p:nvSpPr>
        <p:spPr>
          <a:xfrm>
            <a:off x="6613182" y="3708511"/>
            <a:ext cx="400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adds constraint to "name" ElementDefinition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0FD093-9B0E-4F36-B1D5-493C6BA702CC}"/>
              </a:ext>
            </a:extLst>
          </p:cNvPr>
          <p:cNvGrpSpPr/>
          <p:nvPr/>
        </p:nvGrpSpPr>
        <p:grpSpPr>
          <a:xfrm>
            <a:off x="6951852" y="4508051"/>
            <a:ext cx="4654176" cy="1692719"/>
            <a:chOff x="6725024" y="4483440"/>
            <a:chExt cx="4654176" cy="16927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344207-A06B-46F1-9331-3A29959EB4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0450" b="13895"/>
            <a:stretch/>
          </p:blipFill>
          <p:spPr>
            <a:xfrm>
              <a:off x="6725024" y="4483440"/>
              <a:ext cx="2737953" cy="16847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9C47BD-C9C7-4810-9826-D6268B65B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494" b="13895"/>
            <a:stretch/>
          </p:blipFill>
          <p:spPr>
            <a:xfrm>
              <a:off x="9417291" y="4491393"/>
              <a:ext cx="1961909" cy="1684766"/>
            </a:xfrm>
            <a:prstGeom prst="rect">
              <a:avLst/>
            </a:prstGeom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16D642-AC50-44C7-8266-1C20EF34E1FF}"/>
              </a:ext>
            </a:extLst>
          </p:cNvPr>
          <p:cNvCxnSpPr/>
          <p:nvPr/>
        </p:nvCxnSpPr>
        <p:spPr>
          <a:xfrm>
            <a:off x="1786270" y="4016288"/>
            <a:ext cx="0" cy="659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C205-E2CD-4B2F-8521-0E43F41B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0DE37-B4CB-4E44-9636-7321956B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Mappings are an optional part of SDs that can be provided to help implementers understand the content and use resources correctly</a:t>
            </a:r>
          </a:p>
          <a:p>
            <a:r>
              <a:rPr lang="en-US"/>
              <a:t>Mappings are informative and are not to be confused with computable mappings provided by FHIR Mapping Language or the StructureMap resource</a:t>
            </a:r>
          </a:p>
          <a:p>
            <a:r>
              <a:rPr lang="en-US"/>
              <a:t>In FSH, mapping rules are part of a separate Mapping definition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B3FA5-939D-4246-A763-3B3266C3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429001"/>
            <a:ext cx="11988800" cy="289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9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EA4C-4917-472A-B616-7776F134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 Statements in Profiles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B5B9C8-E009-46C9-8C93-18BB58D7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/>
              <a:t>In profiles and extensions, values represent the </a:t>
            </a:r>
            <a:r>
              <a:rPr lang="en-US"/>
              <a:t>minimum criteria</a:t>
            </a:r>
            <a:r>
              <a:rPr lang="en-US" b="0"/>
              <a:t> for conformance</a:t>
            </a:r>
          </a:p>
          <a:p>
            <a:endParaRPr lang="en-US" b="0"/>
          </a:p>
          <a:p>
            <a:endParaRPr lang="en-US" b="0"/>
          </a:p>
          <a:p>
            <a:endParaRPr lang="en-US" b="0"/>
          </a:p>
          <a:p>
            <a:endParaRPr lang="en-US" b="0"/>
          </a:p>
          <a:p>
            <a:endParaRPr lang="en-US" b="0"/>
          </a:p>
          <a:p>
            <a:r>
              <a:rPr lang="en-US" b="0"/>
              <a:t>In the context of a </a:t>
            </a:r>
            <a:r>
              <a:rPr lang="en-US"/>
              <a:t>profile</a:t>
            </a:r>
            <a:r>
              <a:rPr lang="en-US" b="0"/>
              <a:t>, the first statement signifies an instance must have (1) the system http://loinc.org and (2) the code 69548-6 to pass validation. </a:t>
            </a:r>
          </a:p>
          <a:p>
            <a:r>
              <a:rPr lang="en-US" b="0"/>
              <a:t>The second statement says that an instance must have (1) the system http://loinc.org, (2) the code 69548-6, </a:t>
            </a:r>
            <a:r>
              <a:rPr lang="en-US"/>
              <a:t>and (3)</a:t>
            </a:r>
            <a:r>
              <a:rPr lang="en-US" b="0"/>
              <a:t> the display text “Genetic variant assessment” to pass validation.</a:t>
            </a:r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r>
              <a:rPr lang="en-US" b="0"/>
              <a:t>Typically, only the system and code are important conformance criteria, so </a:t>
            </a:r>
            <a:r>
              <a:rPr lang="en-US" b="0">
                <a:highlight>
                  <a:srgbClr val="FFFF00"/>
                </a:highlight>
              </a:rPr>
              <a:t>the first statement (without the display text) is preferred in a profiling context.</a:t>
            </a:r>
            <a:r>
              <a:rPr lang="en-US" b="0"/>
              <a:t> </a:t>
            </a:r>
          </a:p>
          <a:p>
            <a:pPr marL="0" indent="0">
              <a:buNone/>
            </a:pPr>
            <a:r>
              <a:rPr lang="en-US" b="0"/>
              <a:t>In an </a:t>
            </a:r>
            <a:r>
              <a:rPr lang="en-US"/>
              <a:t>instance</a:t>
            </a:r>
            <a:r>
              <a:rPr lang="en-US" b="0"/>
              <a:t>, however, the display text conveys additional information useful to the information receiver, so the second statement would be preferred.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5AB312-2DB5-473E-BFCD-BCF1D8297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19" y="1810441"/>
            <a:ext cx="6879264" cy="14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8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CAEC-B149-49E4-BD2A-AB64BB89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Forcing an Exact Match (Profiles and Extensions)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C8AA-BFAD-4307-9C5B-B93AB1F8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* {path} = {value}  (exactly)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"(exactly)" indicates conformance to the profile requires a precise match to the specification, no more or less</a:t>
            </a:r>
          </a:p>
          <a:p>
            <a:pPr lvl="1"/>
            <a:r>
              <a:rPr lang="en-US"/>
              <a:t>NO additional extensions, array elements, codings in CodeableConcept, etc.</a:t>
            </a:r>
          </a:p>
          <a:p>
            <a:pPr lvl="1"/>
            <a:endParaRPr lang="en-US"/>
          </a:p>
          <a:p>
            <a:r>
              <a:rPr lang="en-US"/>
              <a:t>Without "(exactly)" any instance that fulfills the pattern is valid -- i.e., no less but possibly more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C5C6AE-F11D-4ABA-95C7-79DDD2EF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2E0BA-5B6D-4D33-BE28-566852C4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Extensions</a:t>
            </a:r>
          </a:p>
          <a:p>
            <a:r>
              <a:rPr lang="en-US"/>
              <a:t>Slicing</a:t>
            </a:r>
          </a:p>
          <a:p>
            <a:r>
              <a:rPr lang="en-US"/>
              <a:t>Caret Paths</a:t>
            </a:r>
          </a:p>
          <a:p>
            <a:r>
              <a:rPr lang="en-US"/>
              <a:t>Rule Sets, Mixins</a:t>
            </a:r>
          </a:p>
          <a:p>
            <a:r>
              <a:rPr lang="en-US"/>
              <a:t>Invariants</a:t>
            </a:r>
          </a:p>
          <a:p>
            <a:r>
              <a:rPr lang="en-US"/>
              <a:t>Mapping</a:t>
            </a:r>
          </a:p>
          <a:p>
            <a:r>
              <a:rPr lang="en-US"/>
              <a:t>Exact Equality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5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43B0-6A7A-4402-B083-E2CE4B9B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Extension?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453F55-305C-492A-9498-28FAA8CDFDF2}"/>
              </a:ext>
            </a:extLst>
          </p:cNvPr>
          <p:cNvGrpSpPr/>
          <p:nvPr/>
        </p:nvGrpSpPr>
        <p:grpSpPr>
          <a:xfrm>
            <a:off x="799534" y="1207203"/>
            <a:ext cx="3863123" cy="1447508"/>
            <a:chOff x="2151176" y="2007807"/>
            <a:chExt cx="5600700" cy="20614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338D82-22BB-408C-B80B-8976A80AA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9316"/>
            <a:stretch/>
          </p:blipFill>
          <p:spPr>
            <a:xfrm>
              <a:off x="2151176" y="2007807"/>
              <a:ext cx="5600700" cy="4050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B7E991-F41F-4608-8E26-7F6F50ED0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306"/>
            <a:stretch/>
          </p:blipFill>
          <p:spPr>
            <a:xfrm>
              <a:off x="2151176" y="2412836"/>
              <a:ext cx="5600700" cy="165642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DDB4EA3-4CEC-4158-BE6F-756E2216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34" y="4530703"/>
            <a:ext cx="7133887" cy="1309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500E4F-0441-48BF-AEF3-026799BB697A}"/>
              </a:ext>
            </a:extLst>
          </p:cNvPr>
          <p:cNvSpPr txBox="1"/>
          <p:nvPr/>
        </p:nvSpPr>
        <p:spPr>
          <a:xfrm>
            <a:off x="4957128" y="1521737"/>
            <a:ext cx="316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Every Resource has an extension array at the top level.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F1FDD9-F735-4E74-831E-6EEBC00DB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42" y="2842393"/>
            <a:ext cx="7133887" cy="1261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2D4E8D-CB35-47FB-BFB5-DAB9D430F68C}"/>
              </a:ext>
            </a:extLst>
          </p:cNvPr>
          <p:cNvSpPr txBox="1"/>
          <p:nvPr/>
        </p:nvSpPr>
        <p:spPr>
          <a:xfrm>
            <a:off x="8278010" y="3180804"/>
            <a:ext cx="2277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Every element has an extension array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AEA4B-071E-43A6-B542-CD5E794EAC73}"/>
              </a:ext>
            </a:extLst>
          </p:cNvPr>
          <p:cNvSpPr txBox="1"/>
          <p:nvPr/>
        </p:nvSpPr>
        <p:spPr>
          <a:xfrm>
            <a:off x="8278010" y="4608135"/>
            <a:ext cx="328561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Extension arrays contain Extension elements.</a:t>
            </a: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An Extension either has a value[x] or further extensions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68B13B-0420-4633-A241-61F761B7E36A}"/>
              </a:ext>
            </a:extLst>
          </p:cNvPr>
          <p:cNvSpPr/>
          <p:nvPr/>
        </p:nvSpPr>
        <p:spPr>
          <a:xfrm>
            <a:off x="943898" y="2082270"/>
            <a:ext cx="3510116" cy="472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A43363-B422-45D7-84FD-6DFD22D7F948}"/>
              </a:ext>
            </a:extLst>
          </p:cNvPr>
          <p:cNvSpPr/>
          <p:nvPr/>
        </p:nvSpPr>
        <p:spPr>
          <a:xfrm>
            <a:off x="986405" y="3759680"/>
            <a:ext cx="2961478" cy="320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C88BC-1045-4BAE-B755-36B3FDD111B9}"/>
              </a:ext>
            </a:extLst>
          </p:cNvPr>
          <p:cNvSpPr/>
          <p:nvPr/>
        </p:nvSpPr>
        <p:spPr>
          <a:xfrm>
            <a:off x="6323126" y="5100311"/>
            <a:ext cx="703007" cy="2400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6D39BA-0C26-450F-9E3C-C0ADCA54B3AF}"/>
              </a:ext>
            </a:extLst>
          </p:cNvPr>
          <p:cNvCxnSpPr/>
          <p:nvPr/>
        </p:nvCxnSpPr>
        <p:spPr>
          <a:xfrm>
            <a:off x="718411" y="2749101"/>
            <a:ext cx="10413672" cy="0"/>
          </a:xfrm>
          <a:prstGeom prst="line">
            <a:avLst/>
          </a:prstGeom>
          <a:ln w="19050" cap="rnd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C1A54E-9C96-4EAB-9729-39ECB5A0F05B}"/>
              </a:ext>
            </a:extLst>
          </p:cNvPr>
          <p:cNvCxnSpPr/>
          <p:nvPr/>
        </p:nvCxnSpPr>
        <p:spPr>
          <a:xfrm>
            <a:off x="718411" y="4317347"/>
            <a:ext cx="10413672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8F9D77-A1F4-4BEB-B11A-956CD258C2AB}"/>
              </a:ext>
            </a:extLst>
          </p:cNvPr>
          <p:cNvSpPr txBox="1"/>
          <p:nvPr/>
        </p:nvSpPr>
        <p:spPr>
          <a:xfrm>
            <a:off x="842041" y="6117555"/>
            <a:ext cx="10721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"Adding an extension" really means constraining an extension array to </a:t>
            </a:r>
            <a:r>
              <a:rPr lang="en-US" sz="1600" b="1" i="1" u="sng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contain</a:t>
            </a:r>
            <a:r>
              <a:rPr lang="en-US" sz="1600" b="1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a certain type of extension.</a:t>
            </a:r>
          </a:p>
        </p:txBody>
      </p:sp>
    </p:spTree>
    <p:extLst>
      <p:ext uri="{BB962C8B-B14F-4D97-AF65-F5344CB8AC3E}">
        <p14:creationId xmlns:p14="http://schemas.microsoft.com/office/powerpoint/2010/main" val="298327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86EE-B910-4DD1-9F56-4CA7A127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7E66-36BF-44AC-9C8D-06A5326EC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498597"/>
            <a:ext cx="384769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Inline Extensions: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* extension-path contains </a:t>
            </a:r>
          </a:p>
          <a:p>
            <a:pPr marL="0" indent="0">
              <a:buNone/>
            </a:pPr>
            <a:r>
              <a:rPr lang="en-US" sz="1400"/>
              <a:t>         extension1 card1 </a:t>
            </a:r>
            <a:r>
              <a:rPr 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flags1</a:t>
            </a:r>
            <a:r>
              <a:rPr lang="en-US" sz="1400"/>
              <a:t> and </a:t>
            </a:r>
          </a:p>
          <a:p>
            <a:pPr marL="0" indent="0">
              <a:buNone/>
            </a:pPr>
            <a:r>
              <a:rPr lang="en-US" sz="1400"/>
              <a:t>         extension2 card2 </a:t>
            </a:r>
            <a:r>
              <a:rPr 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flags2</a:t>
            </a:r>
            <a:r>
              <a:rPr lang="en-US" sz="1400"/>
              <a:t> ... 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Example: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0"/>
              <a:t>* extension contains </a:t>
            </a:r>
          </a:p>
          <a:p>
            <a:pPr marL="0" indent="0">
              <a:buNone/>
            </a:pPr>
            <a:r>
              <a:rPr lang="en-US" sz="1400" b="0"/>
              <a:t>    treatmentIntent 0..1 MS and </a:t>
            </a:r>
          </a:p>
          <a:p>
            <a:pPr marL="0" indent="0">
              <a:buNone/>
            </a:pPr>
            <a:r>
              <a:rPr lang="en-US" sz="1400" b="0"/>
              <a:t>    terminationReason 0..* MS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/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DF0648-3836-45C4-B24D-C6FA771FA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6817" y="1498597"/>
            <a:ext cx="6364092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Stand-Alone Extensions: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* extension-path contains </a:t>
            </a:r>
          </a:p>
          <a:p>
            <a:pPr marL="0" indent="0">
              <a:buNone/>
            </a:pPr>
            <a:r>
              <a:rPr lang="en-US" sz="1400"/>
              <a:t>         extension1 named name1 card1 </a:t>
            </a:r>
            <a:r>
              <a:rPr 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flags1</a:t>
            </a:r>
            <a:r>
              <a:rPr lang="en-US" sz="1400"/>
              <a:t> and </a:t>
            </a:r>
          </a:p>
          <a:p>
            <a:pPr marL="0" indent="0">
              <a:buNone/>
            </a:pPr>
            <a:r>
              <a:rPr lang="en-US" sz="1400"/>
              <a:t>         extension2 named name2 card2 </a:t>
            </a:r>
            <a:r>
              <a:rPr 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flags2</a:t>
            </a:r>
            <a:r>
              <a:rPr lang="en-US" sz="1400"/>
              <a:t> ... </a:t>
            </a:r>
          </a:p>
          <a:p>
            <a:pPr marL="0" indent="0">
              <a:buNone/>
            </a:pPr>
            <a:endParaRPr lang="en-US" sz="1400" b="0"/>
          </a:p>
          <a:p>
            <a:pPr marL="0" indent="0">
              <a:buNone/>
            </a:pPr>
            <a:r>
              <a:rPr lang="en-US" sz="1400"/>
              <a:t>Example:</a:t>
            </a:r>
          </a:p>
          <a:p>
            <a:pPr marL="0" indent="0">
              <a:buNone/>
            </a:pPr>
            <a:endParaRPr lang="en-US" sz="1400" b="0"/>
          </a:p>
          <a:p>
            <a:pPr marL="0" indent="0">
              <a:buNone/>
            </a:pPr>
            <a:r>
              <a:rPr lang="en-US" sz="1400" b="0"/>
              <a:t>* extension contains </a:t>
            </a:r>
          </a:p>
          <a:p>
            <a:pPr marL="0" indent="0">
              <a:buNone/>
            </a:pPr>
            <a:r>
              <a:rPr lang="en-US" sz="1400" b="0"/>
              <a:t>    </a:t>
            </a:r>
            <a:r>
              <a:rPr lang="en-US" sz="1400" b="0">
                <a:highlight>
                  <a:srgbClr val="FFFF00"/>
                </a:highlight>
              </a:rPr>
              <a:t>RadiationDosePerFraction</a:t>
            </a:r>
            <a:r>
              <a:rPr lang="en-US" sz="1400" b="0"/>
              <a:t> named </a:t>
            </a:r>
            <a:r>
              <a:rPr lang="en-US" sz="1400" b="0">
                <a:highlight>
                  <a:srgbClr val="00FFFF"/>
                </a:highlight>
              </a:rPr>
              <a:t>dosePerFraction</a:t>
            </a:r>
            <a:r>
              <a:rPr lang="en-US" sz="1400" b="0"/>
              <a:t> 0..1 and</a:t>
            </a:r>
          </a:p>
          <a:p>
            <a:pPr marL="0" indent="0">
              <a:buNone/>
            </a:pPr>
            <a:r>
              <a:rPr lang="en-US" sz="1400" b="0"/>
              <a:t>    RadiationFractionsDelivered named fractionsDelivered 0..1 MS and</a:t>
            </a:r>
          </a:p>
          <a:p>
            <a:pPr marL="0" indent="0">
              <a:buNone/>
            </a:pPr>
            <a:r>
              <a:rPr lang="en-US" sz="1400" b="0"/>
              <a:t>    TotalRadiationDoseDelivered named totalDose 0..1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0F9C7-1555-4864-9AB5-2F57E2E920A8}"/>
              </a:ext>
            </a:extLst>
          </p:cNvPr>
          <p:cNvSpPr txBox="1"/>
          <p:nvPr/>
        </p:nvSpPr>
        <p:spPr>
          <a:xfrm>
            <a:off x="3974198" y="4044906"/>
            <a:ext cx="136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>
                <a:highlight>
                  <a:srgbClr val="FFFF00"/>
                </a:highlight>
                <a:ea typeface="Verdana" pitchFamily="34" charset="0"/>
                <a:cs typeface="Verdana" pitchFamily="34" charset="0"/>
              </a:rPr>
              <a:t>stand-alone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AA876-130D-4C4D-8897-ADC49C0F8176}"/>
              </a:ext>
            </a:extLst>
          </p:cNvPr>
          <p:cNvSpPr txBox="1"/>
          <p:nvPr/>
        </p:nvSpPr>
        <p:spPr>
          <a:xfrm>
            <a:off x="9411017" y="3339622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highlight>
                  <a:srgbClr val="00FFFF"/>
                </a:highlight>
                <a:ea typeface="Verdana" pitchFamily="34" charset="0"/>
                <a:cs typeface="Verdana" pitchFamily="34" charset="0"/>
              </a:rPr>
              <a:t>name inside profile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AC636-5798-44D9-9152-D49E1B7997C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41073" y="4337294"/>
            <a:ext cx="464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06E2BD-2B6F-481B-B1BB-D3EC27F3FF81}"/>
              </a:ext>
            </a:extLst>
          </p:cNvPr>
          <p:cNvCxnSpPr>
            <a:cxnSpLocks/>
          </p:cNvCxnSpPr>
          <p:nvPr/>
        </p:nvCxnSpPr>
        <p:spPr>
          <a:xfrm flipH="1">
            <a:off x="9411017" y="3678176"/>
            <a:ext cx="274521" cy="36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2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43B0-6A7A-4402-B083-E2CE4B9B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and Using Stand-Alone Extensions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298C5-95E5-4101-9108-4F091CED0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6" b="94259"/>
          <a:stretch/>
        </p:blipFill>
        <p:spPr>
          <a:xfrm>
            <a:off x="812800" y="4664765"/>
            <a:ext cx="10972800" cy="285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625D6B-F3F8-4FFD-82DF-50555DAD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5" y="1977704"/>
            <a:ext cx="10963275" cy="1571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B09306-101D-446B-80A7-64A34DD00456}"/>
              </a:ext>
            </a:extLst>
          </p:cNvPr>
          <p:cNvSpPr txBox="1"/>
          <p:nvPr/>
        </p:nvSpPr>
        <p:spPr>
          <a:xfrm>
            <a:off x="734828" y="1445482"/>
            <a:ext cx="10429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Define the extension using the "Extension" keyword. No parent is needed because FSH knows it is an Extension.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9122E-B517-4E6A-A708-340172C689CC}"/>
              </a:ext>
            </a:extLst>
          </p:cNvPr>
          <p:cNvSpPr txBox="1"/>
          <p:nvPr/>
        </p:nvSpPr>
        <p:spPr>
          <a:xfrm>
            <a:off x="734828" y="3875291"/>
            <a:ext cx="732604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Now, in the profile, add it to an extension array using "contains".</a:t>
            </a: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This grammar also applies to an extension defined in another IG (use its URL).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F11BC-BB1C-40A7-9F16-28E9E180AAC9}"/>
              </a:ext>
            </a:extLst>
          </p:cNvPr>
          <p:cNvSpPr txBox="1"/>
          <p:nvPr/>
        </p:nvSpPr>
        <p:spPr>
          <a:xfrm>
            <a:off x="734828" y="5179842"/>
            <a:ext cx="10458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Once added, the extension can be further constrained by referring to the element in the extension array by name: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1D87D-557E-4822-8377-AE1F856A6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0" b="89203"/>
          <a:stretch/>
        </p:blipFill>
        <p:spPr>
          <a:xfrm>
            <a:off x="822325" y="5667488"/>
            <a:ext cx="10972800" cy="2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3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86E19D-3A16-4F33-A75A-C228C549EBD4}"/>
              </a:ext>
            </a:extLst>
          </p:cNvPr>
          <p:cNvSpPr/>
          <p:nvPr/>
        </p:nvSpPr>
        <p:spPr>
          <a:xfrm>
            <a:off x="618777" y="2895883"/>
            <a:ext cx="10691003" cy="1311748"/>
          </a:xfrm>
          <a:prstGeom prst="roundRect">
            <a:avLst>
              <a:gd name="adj" fmla="val 1007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E43B0-6A7A-4402-B083-E2CE4B9B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and Using In-Line Extensions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09306-101D-446B-80A7-64A34DD00456}"/>
              </a:ext>
            </a:extLst>
          </p:cNvPr>
          <p:cNvSpPr txBox="1"/>
          <p:nvPr/>
        </p:nvSpPr>
        <p:spPr>
          <a:xfrm>
            <a:off x="734828" y="1443124"/>
            <a:ext cx="718800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Defining the extension in-line does not require an "Extension" structure. </a:t>
            </a: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The resulting extension will not have a separate StructureDefinition.</a:t>
            </a:r>
          </a:p>
          <a:p>
            <a:pPr>
              <a:spcAft>
                <a:spcPts val="600"/>
              </a:spcAft>
            </a:pPr>
            <a:endParaRPr lang="en-US" sz="1600" i="1">
              <a:solidFill>
                <a:schemeClr val="accent1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The "contains" statement is similar but does not name an extension.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B7F63-46CB-4EB6-A135-06D466E9B06E}"/>
              </a:ext>
            </a:extLst>
          </p:cNvPr>
          <p:cNvSpPr/>
          <p:nvPr/>
        </p:nvSpPr>
        <p:spPr>
          <a:xfrm>
            <a:off x="699434" y="3016250"/>
            <a:ext cx="9990197" cy="1019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kern="0" spc="20">
                <a:cs typeface="Courier New" panose="02070309020205020404" pitchFamily="49" charset="0"/>
              </a:rPr>
              <a:t>* extension contains evidenceType 0..*</a:t>
            </a:r>
            <a:endParaRPr lang="fr-FR" sz="1600" kern="0" spc="2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600" kern="0" spc="20">
                <a:cs typeface="Courier New" panose="02070309020205020404" pitchFamily="49" charset="0"/>
              </a:rPr>
              <a:t>* extension[evidenceType].value[x] only CodeableConcept</a:t>
            </a:r>
          </a:p>
          <a:p>
            <a:pPr>
              <a:lnSpc>
                <a:spcPct val="130000"/>
              </a:lnSpc>
            </a:pPr>
            <a:r>
              <a:rPr lang="en-US" sz="1600" kern="0" spc="20">
                <a:cs typeface="Courier New" panose="02070309020205020404" pitchFamily="49" charset="0"/>
              </a:rPr>
              <a:t>* extension[evidenceType].valueCodeableConcept from CancerDiseaseStatusEvidenceTypeVS (required)</a:t>
            </a:r>
          </a:p>
        </p:txBody>
      </p:sp>
    </p:spTree>
    <p:extLst>
      <p:ext uri="{BB962C8B-B14F-4D97-AF65-F5344CB8AC3E}">
        <p14:creationId xmlns:p14="http://schemas.microsoft.com/office/powerpoint/2010/main" val="353644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F5D0-9835-422E-A5F2-D8A53B2E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AC88-B7F2-4B6F-872E-6D15EABB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Similar to extensions -- the objective is to say what can go into an array</a:t>
            </a:r>
          </a:p>
          <a:p>
            <a:r>
              <a:rPr lang="en-US"/>
              <a:t>The array elements will not be Extensions</a:t>
            </a:r>
          </a:p>
          <a:p>
            <a:r>
              <a:rPr lang="en-US"/>
              <a:t>Arrays we typically want to slice:</a:t>
            </a:r>
          </a:p>
          <a:p>
            <a:pPr lvl="1"/>
            <a:r>
              <a:rPr lang="en-US"/>
              <a:t>Backbone elements, such as Observation.component</a:t>
            </a:r>
          </a:p>
          <a:p>
            <a:pPr lvl="1"/>
            <a:r>
              <a:rPr lang="en-US"/>
              <a:t>Arrays of complex data types, such as Identifier or Address, such as Practitioner.identifier</a:t>
            </a:r>
          </a:p>
          <a:p>
            <a:pPr lvl="1"/>
            <a:r>
              <a:rPr lang="en-US"/>
              <a:t>Arrays of references to resources, such as Observation.hasMember</a:t>
            </a:r>
          </a:p>
          <a:p>
            <a:pPr lvl="1"/>
            <a:endParaRPr lang="en-US"/>
          </a:p>
          <a:p>
            <a:r>
              <a:rPr lang="en-US"/>
              <a:t>Divide slicing into three steps: </a:t>
            </a:r>
          </a:p>
          <a:p>
            <a:pPr lvl="1"/>
            <a:r>
              <a:rPr lang="en-US"/>
              <a:t>(1) Identify the slices, </a:t>
            </a:r>
          </a:p>
          <a:p>
            <a:pPr lvl="1"/>
            <a:r>
              <a:rPr lang="en-US"/>
              <a:t>(2) Define each slice, and </a:t>
            </a:r>
          </a:p>
          <a:p>
            <a:pPr lvl="1"/>
            <a:r>
              <a:rPr lang="en-US"/>
              <a:t>(3) Specify the slicing logic 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7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DC6C-85D0-43B0-98F1-4ED44A30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1: Identify the slices ("contains")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2A504-905A-4500-8CFF-38604204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* array-element-path contains </a:t>
            </a:r>
          </a:p>
          <a:p>
            <a:pPr marL="0" indent="0">
              <a:buNone/>
            </a:pPr>
            <a:r>
              <a:rPr lang="en-US"/>
              <a:t>          slice-name1 card1 flags1 and </a:t>
            </a:r>
          </a:p>
          <a:p>
            <a:pPr marL="0" indent="0">
              <a:buNone/>
            </a:pPr>
            <a:r>
              <a:rPr lang="en-US"/>
              <a:t>          slice-name2 card2 flag s2 ...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0"/>
              <a:t>* component contains </a:t>
            </a:r>
          </a:p>
          <a:p>
            <a:pPr marL="0" indent="0">
              <a:buNone/>
            </a:pPr>
            <a:r>
              <a:rPr lang="en-US" b="0"/>
              <a:t>        geneStudied 0..* MS and </a:t>
            </a:r>
          </a:p>
          <a:p>
            <a:pPr marL="0" indent="0">
              <a:buNone/>
            </a:pPr>
            <a:r>
              <a:rPr lang="en-US" b="0"/>
              <a:t>        genomicDNAChange 0..1</a:t>
            </a:r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r>
              <a:rPr lang="en-US" b="0"/>
              <a:t>* hasMember contains </a:t>
            </a:r>
          </a:p>
          <a:p>
            <a:pPr marL="0" indent="0">
              <a:buNone/>
            </a:pPr>
            <a:r>
              <a:rPr lang="en-US" b="0"/>
              <a:t>       PrimaryTumorCategory 0..1 and</a:t>
            </a:r>
          </a:p>
          <a:p>
            <a:pPr marL="0" indent="0">
              <a:buNone/>
            </a:pPr>
            <a:r>
              <a:rPr lang="en-US" b="0"/>
              <a:t>       RegionalNodesCategory 0..1 and</a:t>
            </a:r>
          </a:p>
          <a:p>
            <a:pPr marL="0" indent="0">
              <a:buNone/>
            </a:pPr>
            <a:r>
              <a:rPr lang="en-US" b="0"/>
              <a:t>       DistantMetastasesCategory 0..1</a:t>
            </a:r>
          </a:p>
          <a:p>
            <a:pPr marL="0" indent="0">
              <a:buNone/>
            </a:pPr>
            <a:endParaRPr lang="en-US" b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77B06-C0E5-4497-9C58-E13516881B5C}"/>
              </a:ext>
            </a:extLst>
          </p:cNvPr>
          <p:cNvSpPr txBox="1"/>
          <p:nvPr/>
        </p:nvSpPr>
        <p:spPr>
          <a:xfrm>
            <a:off x="5922512" y="1886138"/>
            <a:ext cx="2746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ea typeface="Verdana" pitchFamily="34" charset="0"/>
                <a:cs typeface="Verdana" pitchFamily="34" charset="0"/>
              </a:rPr>
              <a:t>Each element must match the datatype of the array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D9363-DF22-45C5-9455-95598338DF2F}"/>
              </a:ext>
            </a:extLst>
          </p:cNvPr>
          <p:cNvSpPr txBox="1"/>
          <p:nvPr/>
        </p:nvSpPr>
        <p:spPr>
          <a:xfrm>
            <a:off x="6521658" y="5186293"/>
            <a:ext cx="2317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ea typeface="Verdana" pitchFamily="34" charset="0"/>
                <a:cs typeface="Verdana" pitchFamily="34" charset="0"/>
              </a:rPr>
              <a:t>Observations (profiled)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C3852E-E50E-47F7-B263-EC322FE58AD8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323367" y="5103628"/>
            <a:ext cx="1198291" cy="251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55D517-D223-4C05-A6BD-EEAB480B283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323367" y="5355570"/>
            <a:ext cx="1198291" cy="34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FDA082-A773-433E-A661-FC36B6EF382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415516" y="5355570"/>
            <a:ext cx="1106142" cy="34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3CC3E7-B09F-42B6-8BBB-29913B87C11A}"/>
              </a:ext>
            </a:extLst>
          </p:cNvPr>
          <p:cNvSpPr txBox="1"/>
          <p:nvPr/>
        </p:nvSpPr>
        <p:spPr>
          <a:xfrm>
            <a:off x="5235119" y="3441617"/>
            <a:ext cx="1583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ea typeface="Verdana" pitchFamily="34" charset="0"/>
                <a:cs typeface="Verdana" pitchFamily="34" charset="0"/>
              </a:rPr>
              <a:t>components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D49AD-67FB-49CB-B92F-E58C0EBE5819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398335" y="3528230"/>
            <a:ext cx="836784" cy="82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61BD16-B38F-4B47-BD67-AEC55A5B23C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458586" y="3610894"/>
            <a:ext cx="776533" cy="255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7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8645-EA0D-4F0E-8E1E-9937ADEB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2: Define Each Slice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B2D1-1966-4BF1-A17C-F342A2C7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array type is resource reference(s), then the slices are defined either in an existing resource profile, or any one you define in your project (similar to "stand-alone" extensions)</a:t>
            </a:r>
          </a:p>
          <a:p>
            <a:r>
              <a:rPr lang="en-US"/>
              <a:t>If a backbone element or complex data type, then it must be defined inline.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Example: Observation Component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BC739-5CB0-46C6-94BF-A6261AE7F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4"/>
          <a:stretch/>
        </p:blipFill>
        <p:spPr>
          <a:xfrm>
            <a:off x="8234107" y="2984204"/>
            <a:ext cx="3459249" cy="3315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0C21E8-F480-4DD5-BD35-1920C1AE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653066"/>
            <a:ext cx="6850280" cy="228975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C2DB97-CFA2-4122-87AD-EC7495829D09}"/>
              </a:ext>
            </a:extLst>
          </p:cNvPr>
          <p:cNvCxnSpPr>
            <a:cxnSpLocks/>
          </p:cNvCxnSpPr>
          <p:nvPr/>
        </p:nvCxnSpPr>
        <p:spPr>
          <a:xfrm>
            <a:off x="812800" y="4423145"/>
            <a:ext cx="68709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53564"/>
      </p:ext>
    </p:extLst>
  </p:cSld>
  <p:clrMapOvr>
    <a:masterClrMapping/>
  </p:clrMapOvr>
</p:sld>
</file>

<file path=ppt/theme/theme1.xml><?xml version="1.0" encoding="utf-8"?>
<a:theme xmlns:a="http://schemas.openxmlformats.org/drawingml/2006/main" name="MITRE_template">
  <a:themeElements>
    <a:clrScheme name="MITRE_Corporate Palette">
      <a:dk1>
        <a:sysClr val="windowText" lastClr="000000"/>
      </a:dk1>
      <a:lt1>
        <a:sysClr val="window" lastClr="FFFFFF"/>
      </a:lt1>
      <a:dk2>
        <a:srgbClr val="005B94"/>
      </a:dk2>
      <a:lt2>
        <a:srgbClr val="DFE1DF"/>
      </a:lt2>
      <a:accent1>
        <a:srgbClr val="00B3DC"/>
      </a:accent1>
      <a:accent2>
        <a:srgbClr val="F7901E"/>
      </a:accent2>
      <a:accent3>
        <a:srgbClr val="FFE23C"/>
      </a:accent3>
      <a:accent4>
        <a:srgbClr val="BED131"/>
      </a:accent4>
      <a:accent5>
        <a:srgbClr val="C64227"/>
      </a:accent5>
      <a:accent6>
        <a:srgbClr val="FFFFFF"/>
      </a:accent6>
      <a:hlink>
        <a:srgbClr val="00B3DC"/>
      </a:hlink>
      <a:folHlink>
        <a:srgbClr val="800080"/>
      </a:folHlink>
    </a:clrScheme>
    <a:fontScheme name="MITRE Corpora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rpTemplate.pptx" id="{CEAB987A-4C04-4486-9E55-1C80994E97A5}" vid="{7A63A845-46D7-4F9B-BF21-3163926A4E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ITRE_Corporate Palette">
    <a:dk1>
      <a:sysClr val="windowText" lastClr="000000"/>
    </a:dk1>
    <a:lt1>
      <a:sysClr val="window" lastClr="FFFFFF"/>
    </a:lt1>
    <a:dk2>
      <a:srgbClr val="005B94"/>
    </a:dk2>
    <a:lt2>
      <a:srgbClr val="DFE1DF"/>
    </a:lt2>
    <a:accent1>
      <a:srgbClr val="00B3DC"/>
    </a:accent1>
    <a:accent2>
      <a:srgbClr val="F7901E"/>
    </a:accent2>
    <a:accent3>
      <a:srgbClr val="FFE23C"/>
    </a:accent3>
    <a:accent4>
      <a:srgbClr val="BED131"/>
    </a:accent4>
    <a:accent5>
      <a:srgbClr val="C64227"/>
    </a:accent5>
    <a:accent6>
      <a:srgbClr val="FFFFFF"/>
    </a:accent6>
    <a:hlink>
      <a:srgbClr val="00B3D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MITRE_Corporate Palette">
    <a:dk1>
      <a:sysClr val="windowText" lastClr="000000"/>
    </a:dk1>
    <a:lt1>
      <a:sysClr val="window" lastClr="FFFFFF"/>
    </a:lt1>
    <a:dk2>
      <a:srgbClr val="005B94"/>
    </a:dk2>
    <a:lt2>
      <a:srgbClr val="DFE1DF"/>
    </a:lt2>
    <a:accent1>
      <a:srgbClr val="00B3DC"/>
    </a:accent1>
    <a:accent2>
      <a:srgbClr val="F7901E"/>
    </a:accent2>
    <a:accent3>
      <a:srgbClr val="FFE23C"/>
    </a:accent3>
    <a:accent4>
      <a:srgbClr val="BED131"/>
    </a:accent4>
    <a:accent5>
      <a:srgbClr val="C64227"/>
    </a:accent5>
    <a:accent6>
      <a:srgbClr val="FFFFFF"/>
    </a:accent6>
    <a:hlink>
      <a:srgbClr val="00B3DC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  <IconOverlay xmlns="http://schemas.microsoft.com/sharepoint/v4" xsi:nil="true"/>
    <SharedWithUsers xmlns="32995615-acc2-4427-8058-58a987bf631f">
      <UserInfo>
        <DisplayName>Bratt, Steve</DisplayName>
        <AccountId>16</AccountId>
        <AccountType/>
      </UserInfo>
    </SharedWithUsers>
    <Done xmlns="9d8d9bcb-1c20-4090-ad90-f1bc4cd09bb5">false</Don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8D2D22F45296954795878D11ED85C32B" ma:contentTypeVersion="4" ma:contentTypeDescription="Materials and documents that contain MITRE authored content and other content directly attributable to MITRE and its work" ma:contentTypeScope="" ma:versionID="de5f5d67d2f8fb2d4596a7c3f7cbd198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32995615-acc2-4427-8058-58a987bf631f" xmlns:ns4="http://schemas.microsoft.com/sharepoint/v4" xmlns:ns5="9d8d9bcb-1c20-4090-ad90-f1bc4cd09bb5" targetNamespace="http://schemas.microsoft.com/office/2006/metadata/properties" ma:root="true" ma:fieldsID="0385c16a5c910391f57a21aa76c23a2b" ns1:_="" ns2:_="" ns3:_="" ns4:_="" ns5:_="">
    <xsd:import namespace="http://schemas.microsoft.com/sharepoint/v3"/>
    <xsd:import namespace="http://schemas.microsoft.com/sharepoint/v3/fields"/>
    <xsd:import namespace="32995615-acc2-4427-8058-58a987bf631f"/>
    <xsd:import namespace="http://schemas.microsoft.com/sharepoint/v4"/>
    <xsd:import namespace="9d8d9bcb-1c20-4090-ad90-f1bc4cd09bb5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SharedWithUsers" minOccurs="0"/>
                <xsd:element ref="ns4:IconOverlay" minOccurs="0"/>
                <xsd:element ref="ns5:Do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995615-acc2-4427-8058-58a987bf631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3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d9bcb-1c20-4090-ad90-f1bc4cd09bb5" elementFormDefault="qualified">
    <xsd:import namespace="http://schemas.microsoft.com/office/2006/documentManagement/types"/>
    <xsd:import namespace="http://schemas.microsoft.com/office/infopath/2007/PartnerControls"/>
    <xsd:element name="Done" ma:index="14" nillable="true" ma:displayName="Complete" ma:default="0" ma:internalName="Don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8B6E99-22AC-46E7-9AD5-1169D05ABD3D}">
  <ds:schemaRefs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d8d9bcb-1c20-4090-ad90-f1bc4cd09bb5"/>
    <ds:schemaRef ds:uri="http://purl.org/dc/elements/1.1/"/>
    <ds:schemaRef ds:uri="http://schemas.microsoft.com/office/2006/metadata/properties"/>
    <ds:schemaRef ds:uri="32995615-acc2-4427-8058-58a987bf631f"/>
    <ds:schemaRef ds:uri="http://schemas.microsoft.com/sharepoint/v3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93AF4BF-7DC8-4F54-8E81-F122730907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32995615-acc2-4427-8058-58a987bf631f"/>
    <ds:schemaRef ds:uri="http://schemas.microsoft.com/sharepoint/v4"/>
    <ds:schemaRef ds:uri="9d8d9bcb-1c20-4090-ad90-f1bc4cd09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E3FB36-E09C-409A-9E82-984A02FDDC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mitrebriefing_2014</Template>
  <TotalTime>138429</TotalTime>
  <Words>1340</Words>
  <Application>Microsoft Office PowerPoint</Application>
  <PresentationFormat>Widescreen</PresentationFormat>
  <Paragraphs>184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Helvetica LT Std</vt:lpstr>
      <vt:lpstr>Lucida Console</vt:lpstr>
      <vt:lpstr>Monaco</vt:lpstr>
      <vt:lpstr>Wingdings</vt:lpstr>
      <vt:lpstr>MITRE_template</vt:lpstr>
      <vt:lpstr>Tutorial: Advanced FHIR Shorthand</vt:lpstr>
      <vt:lpstr>Topics</vt:lpstr>
      <vt:lpstr>What is an Extension?</vt:lpstr>
      <vt:lpstr>Extensions Summary</vt:lpstr>
      <vt:lpstr>Defining and Using Stand-Alone Extensions</vt:lpstr>
      <vt:lpstr>Defining and Using In-Line Extensions</vt:lpstr>
      <vt:lpstr>Slicing</vt:lpstr>
      <vt:lpstr>Slicing 1: Identify the slices ("contains")</vt:lpstr>
      <vt:lpstr>Slicing 2: Define Each Slice </vt:lpstr>
      <vt:lpstr>Slicing 3: Define Slicing Logic</vt:lpstr>
      <vt:lpstr>Choosing a Discriminator</vt:lpstr>
      <vt:lpstr>Caret Paths for StructureDefinition Metadata</vt:lpstr>
      <vt:lpstr>The Oddball Dot Caret Path</vt:lpstr>
      <vt:lpstr>Rule Sets and Mixins</vt:lpstr>
      <vt:lpstr>Invariants and "obeys"</vt:lpstr>
      <vt:lpstr>Mapping</vt:lpstr>
      <vt:lpstr>Assignments Statements in Profiles</vt:lpstr>
      <vt:lpstr>Forcing an Exact Match (Profiles and Extensions)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Oncology Standard Health Record (SHR) Moonshot Mid Year Review</dc:title>
  <dc:subject/>
  <dc:creator>MKRAMER@mitre.org</dc:creator>
  <cp:keywords/>
  <dc:description/>
  <cp:lastModifiedBy>Kramer, Mark A.</cp:lastModifiedBy>
  <cp:revision>1131</cp:revision>
  <cp:lastPrinted>2019-01-03T14:30:59Z</cp:lastPrinted>
  <dcterms:created xsi:type="dcterms:W3CDTF">2017-06-15T15:58:42Z</dcterms:created>
  <dcterms:modified xsi:type="dcterms:W3CDTF">2020-05-14T19:28:35Z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0x010100823A99C636F7423283FB0D200866C613008D2D22F45296954795878D11ED85C32B</vt:lpwstr>
  </property>
  <property fmtid="{D5CDD505-2E9C-101B-9397-08002B2CF9AE}" pid="3" name="Sensitivity">
    <vt:lpwstr>Public Information</vt:lpwstr>
  </property>
  <property fmtid="{D5CDD505-2E9C-101B-9397-08002B2CF9AE}" pid="4" name="ReleaseStatement">
    <vt:lpwstr>Approved for Public Release</vt:lpwstr>
  </property>
</Properties>
</file>