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8">
  <p:sldMasterIdLst>
    <p:sldMasterId id="2147483673" r:id="rId1"/>
  </p:sldMasterIdLst>
  <p:notesMasterIdLst>
    <p:notesMasterId r:id="rId92"/>
  </p:notesMasterIdLst>
  <p:sldIdLst>
    <p:sldId id="256" r:id="rId2"/>
    <p:sldId id="555" r:id="rId3"/>
    <p:sldId id="645" r:id="rId4"/>
    <p:sldId id="677" r:id="rId5"/>
    <p:sldId id="274" r:id="rId6"/>
    <p:sldId id="669" r:id="rId7"/>
    <p:sldId id="653" r:id="rId8"/>
    <p:sldId id="667" r:id="rId9"/>
    <p:sldId id="668" r:id="rId10"/>
    <p:sldId id="670" r:id="rId11"/>
    <p:sldId id="671" r:id="rId12"/>
    <p:sldId id="690" r:id="rId13"/>
    <p:sldId id="648" r:id="rId14"/>
    <p:sldId id="689" r:id="rId15"/>
    <p:sldId id="646" r:id="rId16"/>
    <p:sldId id="692" r:id="rId17"/>
    <p:sldId id="691" r:id="rId18"/>
    <p:sldId id="678" r:id="rId19"/>
    <p:sldId id="679" r:id="rId20"/>
    <p:sldId id="682" r:id="rId21"/>
    <p:sldId id="683" r:id="rId22"/>
    <p:sldId id="685" r:id="rId23"/>
    <p:sldId id="687" r:id="rId24"/>
    <p:sldId id="688" r:id="rId25"/>
    <p:sldId id="649" r:id="rId26"/>
    <p:sldId id="666" r:id="rId27"/>
    <p:sldId id="261" r:id="rId28"/>
    <p:sldId id="658" r:id="rId29"/>
    <p:sldId id="684" r:id="rId30"/>
    <p:sldId id="483" r:id="rId31"/>
    <p:sldId id="647" r:id="rId32"/>
    <p:sldId id="672" r:id="rId33"/>
    <p:sldId id="651" r:id="rId34"/>
    <p:sldId id="652" r:id="rId35"/>
    <p:sldId id="659" r:id="rId36"/>
    <p:sldId id="660" r:id="rId37"/>
    <p:sldId id="657" r:id="rId38"/>
    <p:sldId id="662" r:id="rId39"/>
    <p:sldId id="663" r:id="rId40"/>
    <p:sldId id="661" r:id="rId41"/>
    <p:sldId id="673" r:id="rId42"/>
    <p:sldId id="664" r:id="rId43"/>
    <p:sldId id="681" r:id="rId44"/>
    <p:sldId id="665" r:id="rId45"/>
    <p:sldId id="655" r:id="rId46"/>
    <p:sldId id="656" r:id="rId47"/>
    <p:sldId id="654" r:id="rId48"/>
    <p:sldId id="676" r:id="rId49"/>
    <p:sldId id="674" r:id="rId50"/>
    <p:sldId id="675" r:id="rId51"/>
    <p:sldId id="680" r:id="rId52"/>
    <p:sldId id="429" r:id="rId53"/>
    <p:sldId id="369" r:id="rId54"/>
    <p:sldId id="370" r:id="rId55"/>
    <p:sldId id="372" r:id="rId56"/>
    <p:sldId id="451" r:id="rId57"/>
    <p:sldId id="371" r:id="rId58"/>
    <p:sldId id="597" r:id="rId59"/>
    <p:sldId id="454" r:id="rId60"/>
    <p:sldId id="455" r:id="rId61"/>
    <p:sldId id="456" r:id="rId62"/>
    <p:sldId id="457" r:id="rId63"/>
    <p:sldId id="458" r:id="rId64"/>
    <p:sldId id="373" r:id="rId65"/>
    <p:sldId id="459" r:id="rId66"/>
    <p:sldId id="460" r:id="rId67"/>
    <p:sldId id="461" r:id="rId68"/>
    <p:sldId id="462" r:id="rId69"/>
    <p:sldId id="463" r:id="rId70"/>
    <p:sldId id="464" r:id="rId71"/>
    <p:sldId id="353" r:id="rId72"/>
    <p:sldId id="405" r:id="rId73"/>
    <p:sldId id="603" r:id="rId74"/>
    <p:sldId id="397" r:id="rId75"/>
    <p:sldId id="452" r:id="rId76"/>
    <p:sldId id="398" r:id="rId77"/>
    <p:sldId id="399" r:id="rId78"/>
    <p:sldId id="402" r:id="rId79"/>
    <p:sldId id="401" r:id="rId80"/>
    <p:sldId id="403" r:id="rId81"/>
    <p:sldId id="404" r:id="rId82"/>
    <p:sldId id="604" r:id="rId83"/>
    <p:sldId id="605" r:id="rId84"/>
    <p:sldId id="611" r:id="rId85"/>
    <p:sldId id="612" r:id="rId86"/>
    <p:sldId id="613" r:id="rId87"/>
    <p:sldId id="614" r:id="rId88"/>
    <p:sldId id="615" r:id="rId89"/>
    <p:sldId id="616" r:id="rId90"/>
    <p:sldId id="503" r:id="rId9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0066FF"/>
    <a:srgbClr val="99CCFF"/>
    <a:srgbClr val="CCECFF"/>
    <a:srgbClr val="E1F4FF"/>
    <a:srgbClr val="FF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730" autoAdjust="0"/>
  </p:normalViewPr>
  <p:slideViewPr>
    <p:cSldViewPr>
      <p:cViewPr varScale="1">
        <p:scale>
          <a:sx n="106" d="100"/>
          <a:sy n="106" d="100"/>
        </p:scale>
        <p:origin x="133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C5B18-4FF3-4EAB-A238-430E8FEE76F8}"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F3DB0EE4-6551-4F8D-AAC4-28D4124AA57A}">
      <dgm:prSet phldrT="[Text]" custT="1"/>
      <dgm:spPr>
        <a:solidFill>
          <a:srgbClr val="CCECFF"/>
        </a:solidFill>
      </dgm:spPr>
      <dgm:t>
        <a:bodyPr/>
        <a:lstStyle/>
        <a:p>
          <a:r>
            <a:rPr lang="en-US" sz="1050" b="1" dirty="0"/>
            <a:t>Concept Domain</a:t>
          </a:r>
        </a:p>
      </dgm:t>
    </dgm:pt>
    <dgm:pt modelId="{15231953-6320-4759-A977-7DD4C0B20DC2}" type="parTrans" cxnId="{01BB527C-9092-4131-B6F3-0CFDA593EA97}">
      <dgm:prSet custT="1"/>
      <dgm:spPr/>
      <dgm:t>
        <a:bodyPr/>
        <a:lstStyle/>
        <a:p>
          <a:endParaRPr lang="en-US" sz="1050"/>
        </a:p>
      </dgm:t>
    </dgm:pt>
    <dgm:pt modelId="{D5C3BF10-A1A0-43B6-981E-77634D3010A6}" type="sibTrans" cxnId="{01BB527C-9092-4131-B6F3-0CFDA593EA97}">
      <dgm:prSet/>
      <dgm:spPr/>
      <dgm:t>
        <a:bodyPr/>
        <a:lstStyle/>
        <a:p>
          <a:endParaRPr lang="en-US" sz="1050"/>
        </a:p>
      </dgm:t>
    </dgm:pt>
    <dgm:pt modelId="{1C021E9F-2721-4BD8-9274-EA006A170C68}">
      <dgm:prSet phldrT="[Text]" custT="1"/>
      <dgm:spPr>
        <a:solidFill>
          <a:srgbClr val="CCECFF"/>
        </a:solidFill>
      </dgm:spPr>
      <dgm:t>
        <a:bodyPr/>
        <a:lstStyle/>
        <a:p>
          <a:r>
            <a:rPr lang="en-US" sz="1050" b="1" dirty="0"/>
            <a:t>Code System</a:t>
          </a:r>
        </a:p>
      </dgm:t>
    </dgm:pt>
    <dgm:pt modelId="{3CE30084-C3D6-494C-AA2D-199148488D76}" type="parTrans" cxnId="{305A63A5-176E-4D38-A0E0-86CAB730085B}">
      <dgm:prSet custT="1"/>
      <dgm:spPr/>
      <dgm:t>
        <a:bodyPr/>
        <a:lstStyle/>
        <a:p>
          <a:endParaRPr lang="en-US" sz="1050"/>
        </a:p>
      </dgm:t>
    </dgm:pt>
    <dgm:pt modelId="{B033B242-A5A8-4F56-9B31-8A73C2205D12}" type="sibTrans" cxnId="{305A63A5-176E-4D38-A0E0-86CAB730085B}">
      <dgm:prSet/>
      <dgm:spPr/>
      <dgm:t>
        <a:bodyPr/>
        <a:lstStyle/>
        <a:p>
          <a:endParaRPr lang="en-US" sz="1050"/>
        </a:p>
      </dgm:t>
    </dgm:pt>
    <dgm:pt modelId="{B2CC70E2-4F86-4579-B6EE-1BF8C95AFA55}">
      <dgm:prSet phldrT="[Text]" custT="1"/>
      <dgm:spPr>
        <a:solidFill>
          <a:srgbClr val="CCECFF"/>
        </a:solidFill>
      </dgm:spPr>
      <dgm:t>
        <a:bodyPr/>
        <a:lstStyle/>
        <a:p>
          <a:r>
            <a:rPr lang="en-US" sz="1050" b="1" dirty="0"/>
            <a:t>Value Set</a:t>
          </a:r>
        </a:p>
      </dgm:t>
    </dgm:pt>
    <dgm:pt modelId="{A318DDF5-86AC-4DFA-8FCC-CAEBA5EF378B}" type="parTrans" cxnId="{70622E62-85A0-452A-8308-65A03CF953CC}">
      <dgm:prSet custT="1"/>
      <dgm:spPr/>
      <dgm:t>
        <a:bodyPr/>
        <a:lstStyle/>
        <a:p>
          <a:endParaRPr lang="en-US" sz="1050"/>
        </a:p>
      </dgm:t>
    </dgm:pt>
    <dgm:pt modelId="{9F252FDC-1FEF-4172-8FD5-72E91E5049A3}" type="sibTrans" cxnId="{70622E62-85A0-452A-8308-65A03CF953CC}">
      <dgm:prSet/>
      <dgm:spPr/>
      <dgm:t>
        <a:bodyPr/>
        <a:lstStyle/>
        <a:p>
          <a:endParaRPr lang="en-US" sz="1050"/>
        </a:p>
      </dgm:t>
    </dgm:pt>
    <dgm:pt modelId="{6EAF2890-2B1C-477C-941A-BE1240AD4AD9}">
      <dgm:prSet phldrT="[Text]" custT="1"/>
      <dgm:spPr>
        <a:solidFill>
          <a:srgbClr val="002060"/>
        </a:solidFill>
      </dgm:spPr>
      <dgm:t>
        <a:bodyPr/>
        <a:lstStyle/>
        <a:p>
          <a:r>
            <a:rPr lang="en-US" sz="1050" b="1" dirty="0">
              <a:solidFill>
                <a:schemeClr val="bg1"/>
              </a:solidFill>
            </a:rPr>
            <a:t>Vocabulary</a:t>
          </a:r>
        </a:p>
      </dgm:t>
    </dgm:pt>
    <dgm:pt modelId="{23B968A3-8900-4F64-B254-C257E07B7011}" type="sibTrans" cxnId="{844366D4-2F65-459A-9378-F06D98F7E368}">
      <dgm:prSet/>
      <dgm:spPr/>
      <dgm:t>
        <a:bodyPr/>
        <a:lstStyle/>
        <a:p>
          <a:endParaRPr lang="en-US" sz="1050"/>
        </a:p>
      </dgm:t>
    </dgm:pt>
    <dgm:pt modelId="{C5DCF7E3-C594-4D71-869D-C20D7F159AC9}" type="parTrans" cxnId="{844366D4-2F65-459A-9378-F06D98F7E368}">
      <dgm:prSet/>
      <dgm:spPr/>
      <dgm:t>
        <a:bodyPr/>
        <a:lstStyle/>
        <a:p>
          <a:endParaRPr lang="en-US" sz="1050"/>
        </a:p>
      </dgm:t>
    </dgm:pt>
    <dgm:pt modelId="{CC18B032-736F-40AD-BEC1-B62861BD7046}">
      <dgm:prSet custT="1"/>
      <dgm:spPr>
        <a:solidFill>
          <a:srgbClr val="E1F4FF"/>
        </a:solidFill>
      </dgm:spPr>
      <dgm:t>
        <a:bodyPr/>
        <a:lstStyle/>
        <a:p>
          <a:r>
            <a:rPr lang="en-US" sz="1050" b="1" dirty="0"/>
            <a:t>Postal Codes</a:t>
          </a:r>
        </a:p>
      </dgm:t>
    </dgm:pt>
    <dgm:pt modelId="{A563BE08-8503-4C9D-9243-548E3A7E24B0}" type="parTrans" cxnId="{3C26E276-7040-402D-B247-9DFC5883B7DB}">
      <dgm:prSet custT="1"/>
      <dgm:spPr/>
      <dgm:t>
        <a:bodyPr/>
        <a:lstStyle/>
        <a:p>
          <a:endParaRPr lang="en-US" sz="1050"/>
        </a:p>
      </dgm:t>
    </dgm:pt>
    <dgm:pt modelId="{8B668CF1-5DAF-464D-BF41-7378259F5A6E}" type="sibTrans" cxnId="{3C26E276-7040-402D-B247-9DFC5883B7DB}">
      <dgm:prSet/>
      <dgm:spPr/>
      <dgm:t>
        <a:bodyPr/>
        <a:lstStyle/>
        <a:p>
          <a:endParaRPr lang="en-US" sz="1050"/>
        </a:p>
      </dgm:t>
    </dgm:pt>
    <dgm:pt modelId="{553F0765-08AC-49CF-96CC-3300F0FB7E66}">
      <dgm:prSet custT="1"/>
      <dgm:spPr>
        <a:solidFill>
          <a:srgbClr val="E1F4FF"/>
        </a:solidFill>
      </dgm:spPr>
      <dgm:t>
        <a:bodyPr/>
        <a:lstStyle/>
        <a:p>
          <a:r>
            <a:rPr lang="en-US" sz="1050" b="1" dirty="0"/>
            <a:t>US ZIP Codes</a:t>
          </a:r>
        </a:p>
      </dgm:t>
    </dgm:pt>
    <dgm:pt modelId="{80AA5A5A-F7FA-4E15-A196-A874AF82CA0B}" type="parTrans" cxnId="{17A1086A-9751-4D44-A497-C340822E03B3}">
      <dgm:prSet custT="1"/>
      <dgm:spPr/>
      <dgm:t>
        <a:bodyPr/>
        <a:lstStyle/>
        <a:p>
          <a:endParaRPr lang="en-US" sz="1050"/>
        </a:p>
      </dgm:t>
    </dgm:pt>
    <dgm:pt modelId="{363D6329-FF2C-4D2F-BC4B-4B2A8D36B223}" type="sibTrans" cxnId="{17A1086A-9751-4D44-A497-C340822E03B3}">
      <dgm:prSet/>
      <dgm:spPr/>
      <dgm:t>
        <a:bodyPr/>
        <a:lstStyle/>
        <a:p>
          <a:endParaRPr lang="en-US" sz="1050"/>
        </a:p>
      </dgm:t>
    </dgm:pt>
    <dgm:pt modelId="{5DE4C925-3237-4F31-A331-AB9CCF8D23D7}">
      <dgm:prSet custT="1"/>
      <dgm:spPr>
        <a:solidFill>
          <a:srgbClr val="E1F4FF"/>
        </a:solidFill>
      </dgm:spPr>
      <dgm:t>
        <a:bodyPr/>
        <a:lstStyle/>
        <a:p>
          <a:r>
            <a:rPr lang="en-US" sz="1050" b="1" dirty="0"/>
            <a:t>State of Alaska ZIP Codes</a:t>
          </a:r>
        </a:p>
      </dgm:t>
    </dgm:pt>
    <dgm:pt modelId="{2FE3CEB8-BACC-461E-9C1B-58D2C3CA5B0D}" type="parTrans" cxnId="{04F72F09-3466-470E-AFEB-3396D03EDC05}">
      <dgm:prSet custT="1"/>
      <dgm:spPr/>
      <dgm:t>
        <a:bodyPr/>
        <a:lstStyle/>
        <a:p>
          <a:endParaRPr lang="en-US" sz="1050"/>
        </a:p>
      </dgm:t>
    </dgm:pt>
    <dgm:pt modelId="{26554EE6-2BC2-475A-95D2-87A6EFCB8470}" type="sibTrans" cxnId="{04F72F09-3466-470E-AFEB-3396D03EDC05}">
      <dgm:prSet/>
      <dgm:spPr/>
      <dgm:t>
        <a:bodyPr/>
        <a:lstStyle/>
        <a:p>
          <a:endParaRPr lang="en-US" sz="1050"/>
        </a:p>
      </dgm:t>
    </dgm:pt>
    <dgm:pt modelId="{403369F7-B962-4A9D-BA8F-C4DBFBAE4819}">
      <dgm:prSet custT="1"/>
      <dgm:spPr>
        <a:solidFill>
          <a:schemeClr val="bg1">
            <a:lumMod val="95000"/>
          </a:schemeClr>
        </a:solidFill>
      </dgm:spPr>
      <dgm:t>
        <a:bodyPr lIns="91440" rIns="91440"/>
        <a:lstStyle/>
        <a:p>
          <a:pPr algn="l"/>
          <a:r>
            <a:rPr lang="en-US" sz="1050" dirty="0"/>
            <a:t>A specific set of codes is given for generally a broader use case. All US ZIP codes.                                                          </a:t>
          </a:r>
          <a:r>
            <a:rPr lang="en-US" sz="1050" b="1" dirty="0"/>
            <a:t>Code</a:t>
          </a:r>
          <a:r>
            <a:rPr lang="en-US" sz="1050" dirty="0"/>
            <a:t> </a:t>
          </a:r>
          <a:r>
            <a:rPr lang="en-US" sz="1050" dirty="0">
              <a:sym typeface="Wingdings" panose="05000000000000000000" pitchFamily="2" charset="2"/>
            </a:rPr>
            <a:t> 15846 </a:t>
          </a:r>
          <a:r>
            <a:rPr lang="en-US" sz="1050" b="1" dirty="0">
              <a:sym typeface="Wingdings" panose="05000000000000000000" pitchFamily="2" charset="2"/>
            </a:rPr>
            <a:t>Concept</a:t>
          </a:r>
          <a:r>
            <a:rPr lang="en-US" sz="1050" dirty="0">
              <a:sym typeface="Wingdings" panose="05000000000000000000" pitchFamily="2" charset="2"/>
            </a:rPr>
            <a:t>  ZIP code for </a:t>
          </a:r>
          <a:r>
            <a:rPr lang="en-US" sz="1050" dirty="0" err="1">
              <a:sym typeface="Wingdings" panose="05000000000000000000" pitchFamily="2" charset="2"/>
            </a:rPr>
            <a:t>Kersey</a:t>
          </a:r>
          <a:r>
            <a:rPr lang="en-US" sz="1050" dirty="0">
              <a:sym typeface="Wingdings" panose="05000000000000000000" pitchFamily="2" charset="2"/>
            </a:rPr>
            <a:t>, PA</a:t>
          </a:r>
          <a:endParaRPr lang="en-US" sz="1050" dirty="0"/>
        </a:p>
      </dgm:t>
    </dgm:pt>
    <dgm:pt modelId="{78ABC36B-3751-4A6A-A26C-EB75AC4B4DD7}" type="parTrans" cxnId="{7EEE07ED-4323-4B6E-AC72-7FCBE211CCCA}">
      <dgm:prSet custT="1"/>
      <dgm:spPr/>
      <dgm:t>
        <a:bodyPr/>
        <a:lstStyle/>
        <a:p>
          <a:endParaRPr lang="en-US" sz="1050"/>
        </a:p>
      </dgm:t>
    </dgm:pt>
    <dgm:pt modelId="{1F67F82C-07A2-49A8-8494-EF41D7431DCC}" type="sibTrans" cxnId="{7EEE07ED-4323-4B6E-AC72-7FCBE211CCCA}">
      <dgm:prSet/>
      <dgm:spPr/>
      <dgm:t>
        <a:bodyPr/>
        <a:lstStyle/>
        <a:p>
          <a:endParaRPr lang="en-US" sz="1050"/>
        </a:p>
      </dgm:t>
    </dgm:pt>
    <dgm:pt modelId="{A6DA639C-C769-4DC0-9D84-509815F5C573}">
      <dgm:prSet custT="1"/>
      <dgm:spPr>
        <a:solidFill>
          <a:schemeClr val="bg1">
            <a:lumMod val="95000"/>
          </a:schemeClr>
        </a:solidFill>
      </dgm:spPr>
      <dgm:t>
        <a:bodyPr lIns="91440"/>
        <a:lstStyle/>
        <a:p>
          <a:pPr algn="l"/>
          <a:r>
            <a:rPr lang="en-US" sz="1050" dirty="0"/>
            <a:t>No specific codes given; the semantics of the concept is given. General postal code concept—the specifics are not given—could be for US, Germany, Canada, etc.</a:t>
          </a:r>
        </a:p>
      </dgm:t>
    </dgm:pt>
    <dgm:pt modelId="{91D5850B-ADAF-472F-9781-180EC1A5DF3D}" type="sibTrans" cxnId="{10C0AD24-844D-4833-88F2-B13C014D08E5}">
      <dgm:prSet/>
      <dgm:spPr/>
      <dgm:t>
        <a:bodyPr/>
        <a:lstStyle/>
        <a:p>
          <a:endParaRPr lang="en-US" sz="1050"/>
        </a:p>
      </dgm:t>
    </dgm:pt>
    <dgm:pt modelId="{600103FB-CB69-4F23-9650-6011E0181754}" type="parTrans" cxnId="{10C0AD24-844D-4833-88F2-B13C014D08E5}">
      <dgm:prSet custT="1"/>
      <dgm:spPr/>
      <dgm:t>
        <a:bodyPr/>
        <a:lstStyle/>
        <a:p>
          <a:endParaRPr lang="en-US" sz="1050"/>
        </a:p>
      </dgm:t>
    </dgm:pt>
    <dgm:pt modelId="{4DE62E78-0FC4-4BED-B13F-DA7C00BB1C8D}">
      <dgm:prSet custT="1"/>
      <dgm:spPr>
        <a:solidFill>
          <a:schemeClr val="bg1">
            <a:lumMod val="95000"/>
          </a:schemeClr>
        </a:solidFill>
      </dgm:spPr>
      <dgm:t>
        <a:bodyPr lIns="91440" rIns="91440"/>
        <a:lstStyle/>
        <a:p>
          <a:pPr algn="l"/>
          <a:r>
            <a:rPr lang="en-US" sz="1050" dirty="0"/>
            <a:t>A specific set of codes is given for generally a specific use case. All Alaska ZIP codes.                                                  </a:t>
          </a:r>
          <a:r>
            <a:rPr lang="en-US" sz="1050" b="1" dirty="0"/>
            <a:t>Code</a:t>
          </a:r>
          <a:r>
            <a:rPr lang="en-US" sz="1050" dirty="0"/>
            <a:t> </a:t>
          </a:r>
          <a:r>
            <a:rPr lang="en-US" sz="1050" dirty="0">
              <a:sym typeface="Wingdings" panose="05000000000000000000" pitchFamily="2" charset="2"/>
            </a:rPr>
            <a:t> 99829 </a:t>
          </a:r>
          <a:r>
            <a:rPr lang="en-US" sz="1050" b="1" dirty="0">
              <a:sym typeface="Wingdings" panose="05000000000000000000" pitchFamily="2" charset="2"/>
            </a:rPr>
            <a:t>Concept</a:t>
          </a:r>
          <a:r>
            <a:rPr lang="en-US" sz="1050" dirty="0">
              <a:sym typeface="Wingdings" panose="05000000000000000000" pitchFamily="2" charset="2"/>
            </a:rPr>
            <a:t>  ZIP code for Hoonah, AK</a:t>
          </a:r>
          <a:endParaRPr lang="en-US" sz="1050" dirty="0"/>
        </a:p>
      </dgm:t>
    </dgm:pt>
    <dgm:pt modelId="{319F97F6-3561-407B-8F4B-11BBC891770B}" type="sibTrans" cxnId="{22BAB537-3377-4F26-9D3D-2228B9C49686}">
      <dgm:prSet/>
      <dgm:spPr/>
      <dgm:t>
        <a:bodyPr/>
        <a:lstStyle/>
        <a:p>
          <a:endParaRPr lang="en-US" sz="1050"/>
        </a:p>
      </dgm:t>
    </dgm:pt>
    <dgm:pt modelId="{15B76D77-927C-453C-B0C8-F46AE2608E87}" type="parTrans" cxnId="{22BAB537-3377-4F26-9D3D-2228B9C49686}">
      <dgm:prSet custT="1"/>
      <dgm:spPr/>
      <dgm:t>
        <a:bodyPr/>
        <a:lstStyle/>
        <a:p>
          <a:endParaRPr lang="en-US" sz="1050"/>
        </a:p>
      </dgm:t>
    </dgm:pt>
    <dgm:pt modelId="{6E9B4AC2-CCB2-4092-AE0A-97B40E4F24D7}" type="pres">
      <dgm:prSet presAssocID="{E80C5B18-4FF3-4EAB-A238-430E8FEE76F8}" presName="diagram" presStyleCnt="0">
        <dgm:presLayoutVars>
          <dgm:chPref val="1"/>
          <dgm:dir/>
          <dgm:animOne val="branch"/>
          <dgm:animLvl val="lvl"/>
          <dgm:resizeHandles val="exact"/>
        </dgm:presLayoutVars>
      </dgm:prSet>
      <dgm:spPr/>
    </dgm:pt>
    <dgm:pt modelId="{B75AFF37-7453-4CE5-A635-EF2D5677D3DE}" type="pres">
      <dgm:prSet presAssocID="{6EAF2890-2B1C-477C-941A-BE1240AD4AD9}" presName="root1" presStyleCnt="0"/>
      <dgm:spPr/>
    </dgm:pt>
    <dgm:pt modelId="{F86798D2-DF68-4EF7-BBA1-2A102ED6DECA}" type="pres">
      <dgm:prSet presAssocID="{6EAF2890-2B1C-477C-941A-BE1240AD4AD9}" presName="LevelOneTextNode" presStyleLbl="node0" presStyleIdx="0" presStyleCnt="1">
        <dgm:presLayoutVars>
          <dgm:chPref val="3"/>
        </dgm:presLayoutVars>
      </dgm:prSet>
      <dgm:spPr/>
    </dgm:pt>
    <dgm:pt modelId="{B5714C88-D9DC-421A-A05F-044B1EDC1089}" type="pres">
      <dgm:prSet presAssocID="{6EAF2890-2B1C-477C-941A-BE1240AD4AD9}" presName="level2hierChild" presStyleCnt="0"/>
      <dgm:spPr/>
    </dgm:pt>
    <dgm:pt modelId="{9EDD6E6D-9FCF-4D2D-82B9-AA99747CD3C0}" type="pres">
      <dgm:prSet presAssocID="{15231953-6320-4759-A977-7DD4C0B20DC2}" presName="conn2-1" presStyleLbl="parChTrans1D2" presStyleIdx="0" presStyleCnt="3"/>
      <dgm:spPr/>
    </dgm:pt>
    <dgm:pt modelId="{0A5E8CD8-9562-4D8D-8986-FD8E731901AE}" type="pres">
      <dgm:prSet presAssocID="{15231953-6320-4759-A977-7DD4C0B20DC2}" presName="connTx" presStyleLbl="parChTrans1D2" presStyleIdx="0" presStyleCnt="3"/>
      <dgm:spPr/>
    </dgm:pt>
    <dgm:pt modelId="{D32429EF-7644-48ED-AC79-287A2452FFB2}" type="pres">
      <dgm:prSet presAssocID="{F3DB0EE4-6551-4F8D-AAC4-28D4124AA57A}" presName="root2" presStyleCnt="0"/>
      <dgm:spPr/>
    </dgm:pt>
    <dgm:pt modelId="{D32B891F-767E-48F3-AD00-8A9025E2779D}" type="pres">
      <dgm:prSet presAssocID="{F3DB0EE4-6551-4F8D-AAC4-28D4124AA57A}" presName="LevelTwoTextNode" presStyleLbl="node2" presStyleIdx="0" presStyleCnt="3">
        <dgm:presLayoutVars>
          <dgm:chPref val="3"/>
        </dgm:presLayoutVars>
      </dgm:prSet>
      <dgm:spPr/>
    </dgm:pt>
    <dgm:pt modelId="{B7750A55-5F5A-4B7C-B9E8-61E1DF88A340}" type="pres">
      <dgm:prSet presAssocID="{F3DB0EE4-6551-4F8D-AAC4-28D4124AA57A}" presName="level3hierChild" presStyleCnt="0"/>
      <dgm:spPr/>
    </dgm:pt>
    <dgm:pt modelId="{AF0047F6-97A3-4A45-BFF4-A9117814EDB3}" type="pres">
      <dgm:prSet presAssocID="{A563BE08-8503-4C9D-9243-548E3A7E24B0}" presName="conn2-1" presStyleLbl="parChTrans1D3" presStyleIdx="0" presStyleCnt="3"/>
      <dgm:spPr/>
    </dgm:pt>
    <dgm:pt modelId="{CCF99805-F49B-40A0-A16E-442CEFFF3A96}" type="pres">
      <dgm:prSet presAssocID="{A563BE08-8503-4C9D-9243-548E3A7E24B0}" presName="connTx" presStyleLbl="parChTrans1D3" presStyleIdx="0" presStyleCnt="3"/>
      <dgm:spPr/>
    </dgm:pt>
    <dgm:pt modelId="{A5D4926A-F2D4-48AF-B2A7-13100F6567F2}" type="pres">
      <dgm:prSet presAssocID="{CC18B032-736F-40AD-BEC1-B62861BD7046}" presName="root2" presStyleCnt="0"/>
      <dgm:spPr/>
    </dgm:pt>
    <dgm:pt modelId="{F1497990-9B92-448E-8387-51A53604D650}" type="pres">
      <dgm:prSet presAssocID="{CC18B032-736F-40AD-BEC1-B62861BD7046}" presName="LevelTwoTextNode" presStyleLbl="node3" presStyleIdx="0" presStyleCnt="3" custScaleX="110924">
        <dgm:presLayoutVars>
          <dgm:chPref val="3"/>
        </dgm:presLayoutVars>
      </dgm:prSet>
      <dgm:spPr/>
    </dgm:pt>
    <dgm:pt modelId="{02A57FEF-2D8C-4D4E-8647-6388B86AAB95}" type="pres">
      <dgm:prSet presAssocID="{CC18B032-736F-40AD-BEC1-B62861BD7046}" presName="level3hierChild" presStyleCnt="0"/>
      <dgm:spPr/>
    </dgm:pt>
    <dgm:pt modelId="{EB2100AF-1F6D-450F-9427-9B0F57AC45BC}" type="pres">
      <dgm:prSet presAssocID="{600103FB-CB69-4F23-9650-6011E0181754}" presName="conn2-1" presStyleLbl="parChTrans1D4" presStyleIdx="0" presStyleCnt="3"/>
      <dgm:spPr/>
    </dgm:pt>
    <dgm:pt modelId="{BA5C2748-D6A4-4DF0-802B-FDEB7EE5E11C}" type="pres">
      <dgm:prSet presAssocID="{600103FB-CB69-4F23-9650-6011E0181754}" presName="connTx" presStyleLbl="parChTrans1D4" presStyleIdx="0" presStyleCnt="3"/>
      <dgm:spPr/>
    </dgm:pt>
    <dgm:pt modelId="{DC44BF48-3DE3-431A-983F-E7C67CEC33AA}" type="pres">
      <dgm:prSet presAssocID="{A6DA639C-C769-4DC0-9D84-509815F5C573}" presName="root2" presStyleCnt="0"/>
      <dgm:spPr/>
    </dgm:pt>
    <dgm:pt modelId="{20CB8B59-77D6-4B74-A8B2-F893B185320A}" type="pres">
      <dgm:prSet presAssocID="{A6DA639C-C769-4DC0-9D84-509815F5C573}" presName="LevelTwoTextNode" presStyleLbl="node4" presStyleIdx="0" presStyleCnt="3" custScaleX="438003">
        <dgm:presLayoutVars>
          <dgm:chPref val="3"/>
        </dgm:presLayoutVars>
      </dgm:prSet>
      <dgm:spPr/>
    </dgm:pt>
    <dgm:pt modelId="{783A4AF3-7E80-443E-86F2-B400D14DA7E8}" type="pres">
      <dgm:prSet presAssocID="{A6DA639C-C769-4DC0-9D84-509815F5C573}" presName="level3hierChild" presStyleCnt="0"/>
      <dgm:spPr/>
    </dgm:pt>
    <dgm:pt modelId="{D7A91D73-60D7-409D-9F58-7A7AD4B0F650}" type="pres">
      <dgm:prSet presAssocID="{3CE30084-C3D6-494C-AA2D-199148488D76}" presName="conn2-1" presStyleLbl="parChTrans1D2" presStyleIdx="1" presStyleCnt="3"/>
      <dgm:spPr/>
    </dgm:pt>
    <dgm:pt modelId="{3F9B364B-2002-4261-A49E-A941C95DF8D1}" type="pres">
      <dgm:prSet presAssocID="{3CE30084-C3D6-494C-AA2D-199148488D76}" presName="connTx" presStyleLbl="parChTrans1D2" presStyleIdx="1" presStyleCnt="3"/>
      <dgm:spPr/>
    </dgm:pt>
    <dgm:pt modelId="{A79ABC50-4A92-4C51-BA59-29E5ACAC2D35}" type="pres">
      <dgm:prSet presAssocID="{1C021E9F-2721-4BD8-9274-EA006A170C68}" presName="root2" presStyleCnt="0"/>
      <dgm:spPr/>
    </dgm:pt>
    <dgm:pt modelId="{1F9AF78E-171E-4F55-B6EF-A116E353FAFD}" type="pres">
      <dgm:prSet presAssocID="{1C021E9F-2721-4BD8-9274-EA006A170C68}" presName="LevelTwoTextNode" presStyleLbl="node2" presStyleIdx="1" presStyleCnt="3">
        <dgm:presLayoutVars>
          <dgm:chPref val="3"/>
        </dgm:presLayoutVars>
      </dgm:prSet>
      <dgm:spPr/>
    </dgm:pt>
    <dgm:pt modelId="{F5D92B4D-9BA6-4BF3-B291-05F23996EEBA}" type="pres">
      <dgm:prSet presAssocID="{1C021E9F-2721-4BD8-9274-EA006A170C68}" presName="level3hierChild" presStyleCnt="0"/>
      <dgm:spPr/>
    </dgm:pt>
    <dgm:pt modelId="{3D1ED2E8-D417-48EC-BC60-8CA461D20948}" type="pres">
      <dgm:prSet presAssocID="{80AA5A5A-F7FA-4E15-A196-A874AF82CA0B}" presName="conn2-1" presStyleLbl="parChTrans1D3" presStyleIdx="1" presStyleCnt="3"/>
      <dgm:spPr/>
    </dgm:pt>
    <dgm:pt modelId="{EFA100C8-4326-47F9-9A02-90CAFBECC47B}" type="pres">
      <dgm:prSet presAssocID="{80AA5A5A-F7FA-4E15-A196-A874AF82CA0B}" presName="connTx" presStyleLbl="parChTrans1D3" presStyleIdx="1" presStyleCnt="3"/>
      <dgm:spPr/>
    </dgm:pt>
    <dgm:pt modelId="{764A2638-641B-413D-A43A-6432208B6FF5}" type="pres">
      <dgm:prSet presAssocID="{553F0765-08AC-49CF-96CC-3300F0FB7E66}" presName="root2" presStyleCnt="0"/>
      <dgm:spPr/>
    </dgm:pt>
    <dgm:pt modelId="{4A33D2F5-C2A1-4B71-B58C-66860FDE7419}" type="pres">
      <dgm:prSet presAssocID="{553F0765-08AC-49CF-96CC-3300F0FB7E66}" presName="LevelTwoTextNode" presStyleLbl="node3" presStyleIdx="1" presStyleCnt="3" custScaleX="110924">
        <dgm:presLayoutVars>
          <dgm:chPref val="3"/>
        </dgm:presLayoutVars>
      </dgm:prSet>
      <dgm:spPr/>
    </dgm:pt>
    <dgm:pt modelId="{253B0B9C-EC4E-4788-9628-2B7B8EEC50EA}" type="pres">
      <dgm:prSet presAssocID="{553F0765-08AC-49CF-96CC-3300F0FB7E66}" presName="level3hierChild" presStyleCnt="0"/>
      <dgm:spPr/>
    </dgm:pt>
    <dgm:pt modelId="{A32C3422-7C7D-4F73-B3CE-E30BCB1CA580}" type="pres">
      <dgm:prSet presAssocID="{78ABC36B-3751-4A6A-A26C-EB75AC4B4DD7}" presName="conn2-1" presStyleLbl="parChTrans1D4" presStyleIdx="1" presStyleCnt="3"/>
      <dgm:spPr/>
    </dgm:pt>
    <dgm:pt modelId="{68CB5994-1390-4124-BAA3-B359E171225F}" type="pres">
      <dgm:prSet presAssocID="{78ABC36B-3751-4A6A-A26C-EB75AC4B4DD7}" presName="connTx" presStyleLbl="parChTrans1D4" presStyleIdx="1" presStyleCnt="3"/>
      <dgm:spPr/>
    </dgm:pt>
    <dgm:pt modelId="{ABB3DC32-76F3-4679-A019-BE8B3E62C028}" type="pres">
      <dgm:prSet presAssocID="{403369F7-B962-4A9D-BA8F-C4DBFBAE4819}" presName="root2" presStyleCnt="0"/>
      <dgm:spPr/>
    </dgm:pt>
    <dgm:pt modelId="{6987D7DC-BF13-45F5-ABEE-C24E4F507C8D}" type="pres">
      <dgm:prSet presAssocID="{403369F7-B962-4A9D-BA8F-C4DBFBAE4819}" presName="LevelTwoTextNode" presStyleLbl="node4" presStyleIdx="1" presStyleCnt="3" custScaleX="438003">
        <dgm:presLayoutVars>
          <dgm:chPref val="3"/>
        </dgm:presLayoutVars>
      </dgm:prSet>
      <dgm:spPr/>
    </dgm:pt>
    <dgm:pt modelId="{9155AC79-7358-4F4A-9AD3-2B48915AD8B0}" type="pres">
      <dgm:prSet presAssocID="{403369F7-B962-4A9D-BA8F-C4DBFBAE4819}" presName="level3hierChild" presStyleCnt="0"/>
      <dgm:spPr/>
    </dgm:pt>
    <dgm:pt modelId="{C6360AD1-0523-4369-A505-A8D8FAD4A825}" type="pres">
      <dgm:prSet presAssocID="{A318DDF5-86AC-4DFA-8FCC-CAEBA5EF378B}" presName="conn2-1" presStyleLbl="parChTrans1D2" presStyleIdx="2" presStyleCnt="3"/>
      <dgm:spPr/>
    </dgm:pt>
    <dgm:pt modelId="{F46B135B-5982-4FE0-A6C8-5DFB80A5772E}" type="pres">
      <dgm:prSet presAssocID="{A318DDF5-86AC-4DFA-8FCC-CAEBA5EF378B}" presName="connTx" presStyleLbl="parChTrans1D2" presStyleIdx="2" presStyleCnt="3"/>
      <dgm:spPr/>
    </dgm:pt>
    <dgm:pt modelId="{39ABDA12-5508-4173-AD07-953D55F02479}" type="pres">
      <dgm:prSet presAssocID="{B2CC70E2-4F86-4579-B6EE-1BF8C95AFA55}" presName="root2" presStyleCnt="0"/>
      <dgm:spPr/>
    </dgm:pt>
    <dgm:pt modelId="{0D986020-6A57-4E4F-8B54-E25243FA59DE}" type="pres">
      <dgm:prSet presAssocID="{B2CC70E2-4F86-4579-B6EE-1BF8C95AFA55}" presName="LevelTwoTextNode" presStyleLbl="node2" presStyleIdx="2" presStyleCnt="3">
        <dgm:presLayoutVars>
          <dgm:chPref val="3"/>
        </dgm:presLayoutVars>
      </dgm:prSet>
      <dgm:spPr/>
    </dgm:pt>
    <dgm:pt modelId="{3953833B-6A08-476B-A559-942F3BDC1933}" type="pres">
      <dgm:prSet presAssocID="{B2CC70E2-4F86-4579-B6EE-1BF8C95AFA55}" presName="level3hierChild" presStyleCnt="0"/>
      <dgm:spPr/>
    </dgm:pt>
    <dgm:pt modelId="{C538E04D-E5E3-42CB-A9A1-D990A652DB79}" type="pres">
      <dgm:prSet presAssocID="{2FE3CEB8-BACC-461E-9C1B-58D2C3CA5B0D}" presName="conn2-1" presStyleLbl="parChTrans1D3" presStyleIdx="2" presStyleCnt="3"/>
      <dgm:spPr/>
    </dgm:pt>
    <dgm:pt modelId="{DEA13D0D-27E3-49F3-A619-9E0E3FF85078}" type="pres">
      <dgm:prSet presAssocID="{2FE3CEB8-BACC-461E-9C1B-58D2C3CA5B0D}" presName="connTx" presStyleLbl="parChTrans1D3" presStyleIdx="2" presStyleCnt="3"/>
      <dgm:spPr/>
    </dgm:pt>
    <dgm:pt modelId="{3DE31485-E187-4DB7-B3EB-66852E89FA27}" type="pres">
      <dgm:prSet presAssocID="{5DE4C925-3237-4F31-A331-AB9CCF8D23D7}" presName="root2" presStyleCnt="0"/>
      <dgm:spPr/>
    </dgm:pt>
    <dgm:pt modelId="{7AF16DC0-D742-4C39-B77C-61C8749C1419}" type="pres">
      <dgm:prSet presAssocID="{5DE4C925-3237-4F31-A331-AB9CCF8D23D7}" presName="LevelTwoTextNode" presStyleLbl="node3" presStyleIdx="2" presStyleCnt="3" custScaleX="110924">
        <dgm:presLayoutVars>
          <dgm:chPref val="3"/>
        </dgm:presLayoutVars>
      </dgm:prSet>
      <dgm:spPr/>
    </dgm:pt>
    <dgm:pt modelId="{95644BFB-62DD-4470-A63E-18387AFE5D81}" type="pres">
      <dgm:prSet presAssocID="{5DE4C925-3237-4F31-A331-AB9CCF8D23D7}" presName="level3hierChild" presStyleCnt="0"/>
      <dgm:spPr/>
    </dgm:pt>
    <dgm:pt modelId="{D6295A90-910E-42AA-953E-9C66661DA196}" type="pres">
      <dgm:prSet presAssocID="{15B76D77-927C-453C-B0C8-F46AE2608E87}" presName="conn2-1" presStyleLbl="parChTrans1D4" presStyleIdx="2" presStyleCnt="3"/>
      <dgm:spPr/>
    </dgm:pt>
    <dgm:pt modelId="{AB23A34D-6D19-49CC-9194-83274EF73600}" type="pres">
      <dgm:prSet presAssocID="{15B76D77-927C-453C-B0C8-F46AE2608E87}" presName="connTx" presStyleLbl="parChTrans1D4" presStyleIdx="2" presStyleCnt="3"/>
      <dgm:spPr/>
    </dgm:pt>
    <dgm:pt modelId="{F7E1D3B3-DAF1-4B5E-B330-927554D75461}" type="pres">
      <dgm:prSet presAssocID="{4DE62E78-0FC4-4BED-B13F-DA7C00BB1C8D}" presName="root2" presStyleCnt="0"/>
      <dgm:spPr/>
    </dgm:pt>
    <dgm:pt modelId="{046A3112-1BE7-4D4E-87EC-6ED74AAE4B94}" type="pres">
      <dgm:prSet presAssocID="{4DE62E78-0FC4-4BED-B13F-DA7C00BB1C8D}" presName="LevelTwoTextNode" presStyleLbl="node4" presStyleIdx="2" presStyleCnt="3" custScaleX="438003">
        <dgm:presLayoutVars>
          <dgm:chPref val="3"/>
        </dgm:presLayoutVars>
      </dgm:prSet>
      <dgm:spPr/>
    </dgm:pt>
    <dgm:pt modelId="{7223F41C-7562-45C9-92DA-F581D675D306}" type="pres">
      <dgm:prSet presAssocID="{4DE62E78-0FC4-4BED-B13F-DA7C00BB1C8D}" presName="level3hierChild" presStyleCnt="0"/>
      <dgm:spPr/>
    </dgm:pt>
  </dgm:ptLst>
  <dgm:cxnLst>
    <dgm:cxn modelId="{04F72F09-3466-470E-AFEB-3396D03EDC05}" srcId="{B2CC70E2-4F86-4579-B6EE-1BF8C95AFA55}" destId="{5DE4C925-3237-4F31-A331-AB9CCF8D23D7}" srcOrd="0" destOrd="0" parTransId="{2FE3CEB8-BACC-461E-9C1B-58D2C3CA5B0D}" sibTransId="{26554EE6-2BC2-475A-95D2-87A6EFCB8470}"/>
    <dgm:cxn modelId="{60CDBD0C-7989-43FA-8649-587268173586}" type="presOf" srcId="{15B76D77-927C-453C-B0C8-F46AE2608E87}" destId="{AB23A34D-6D19-49CC-9194-83274EF73600}" srcOrd="1" destOrd="0" presId="urn:microsoft.com/office/officeart/2005/8/layout/hierarchy2"/>
    <dgm:cxn modelId="{0C53010F-8D20-4D50-B3D1-A30B94B09FC9}" type="presOf" srcId="{3CE30084-C3D6-494C-AA2D-199148488D76}" destId="{D7A91D73-60D7-409D-9F58-7A7AD4B0F650}" srcOrd="0" destOrd="0" presId="urn:microsoft.com/office/officeart/2005/8/layout/hierarchy2"/>
    <dgm:cxn modelId="{FEE5CF17-EC0C-4322-AF8C-901E502E6126}" type="presOf" srcId="{1C021E9F-2721-4BD8-9274-EA006A170C68}" destId="{1F9AF78E-171E-4F55-B6EF-A116E353FAFD}" srcOrd="0" destOrd="0" presId="urn:microsoft.com/office/officeart/2005/8/layout/hierarchy2"/>
    <dgm:cxn modelId="{23E93E1F-2E31-488D-8DAB-2EE932F51090}" type="presOf" srcId="{15231953-6320-4759-A977-7DD4C0B20DC2}" destId="{0A5E8CD8-9562-4D8D-8986-FD8E731901AE}" srcOrd="1" destOrd="0" presId="urn:microsoft.com/office/officeart/2005/8/layout/hierarchy2"/>
    <dgm:cxn modelId="{23557920-0438-4D2F-B201-60513363871E}" type="presOf" srcId="{A563BE08-8503-4C9D-9243-548E3A7E24B0}" destId="{AF0047F6-97A3-4A45-BFF4-A9117814EDB3}" srcOrd="0" destOrd="0" presId="urn:microsoft.com/office/officeart/2005/8/layout/hierarchy2"/>
    <dgm:cxn modelId="{10C0AD24-844D-4833-88F2-B13C014D08E5}" srcId="{CC18B032-736F-40AD-BEC1-B62861BD7046}" destId="{A6DA639C-C769-4DC0-9D84-509815F5C573}" srcOrd="0" destOrd="0" parTransId="{600103FB-CB69-4F23-9650-6011E0181754}" sibTransId="{91D5850B-ADAF-472F-9781-180EC1A5DF3D}"/>
    <dgm:cxn modelId="{B9588030-0AF0-40C4-A3CF-ABAEFB1952AB}" type="presOf" srcId="{A6DA639C-C769-4DC0-9D84-509815F5C573}" destId="{20CB8B59-77D6-4B74-A8B2-F893B185320A}" srcOrd="0" destOrd="0" presId="urn:microsoft.com/office/officeart/2005/8/layout/hierarchy2"/>
    <dgm:cxn modelId="{22BAB537-3377-4F26-9D3D-2228B9C49686}" srcId="{5DE4C925-3237-4F31-A331-AB9CCF8D23D7}" destId="{4DE62E78-0FC4-4BED-B13F-DA7C00BB1C8D}" srcOrd="0" destOrd="0" parTransId="{15B76D77-927C-453C-B0C8-F46AE2608E87}" sibTransId="{319F97F6-3561-407B-8F4B-11BBC891770B}"/>
    <dgm:cxn modelId="{73252338-3C57-40D1-8B8A-D9CA03BA544D}" type="presOf" srcId="{F3DB0EE4-6551-4F8D-AAC4-28D4124AA57A}" destId="{D32B891F-767E-48F3-AD00-8A9025E2779D}" srcOrd="0" destOrd="0" presId="urn:microsoft.com/office/officeart/2005/8/layout/hierarchy2"/>
    <dgm:cxn modelId="{E5F2EA5D-E996-42E6-ABC0-A08A8CFD8620}" type="presOf" srcId="{2FE3CEB8-BACC-461E-9C1B-58D2C3CA5B0D}" destId="{C538E04D-E5E3-42CB-A9A1-D990A652DB79}" srcOrd="0" destOrd="0" presId="urn:microsoft.com/office/officeart/2005/8/layout/hierarchy2"/>
    <dgm:cxn modelId="{35E85C60-27A6-4974-98FD-882CA9B5FDD5}" type="presOf" srcId="{403369F7-B962-4A9D-BA8F-C4DBFBAE4819}" destId="{6987D7DC-BF13-45F5-ABEE-C24E4F507C8D}" srcOrd="0" destOrd="0" presId="urn:microsoft.com/office/officeart/2005/8/layout/hierarchy2"/>
    <dgm:cxn modelId="{70622E62-85A0-452A-8308-65A03CF953CC}" srcId="{6EAF2890-2B1C-477C-941A-BE1240AD4AD9}" destId="{B2CC70E2-4F86-4579-B6EE-1BF8C95AFA55}" srcOrd="2" destOrd="0" parTransId="{A318DDF5-86AC-4DFA-8FCC-CAEBA5EF378B}" sibTransId="{9F252FDC-1FEF-4172-8FD5-72E91E5049A3}"/>
    <dgm:cxn modelId="{7D0FF764-E0D7-4449-9B5E-FF092E60038E}" type="presOf" srcId="{600103FB-CB69-4F23-9650-6011E0181754}" destId="{EB2100AF-1F6D-450F-9427-9B0F57AC45BC}" srcOrd="0" destOrd="0" presId="urn:microsoft.com/office/officeart/2005/8/layout/hierarchy2"/>
    <dgm:cxn modelId="{4F87D149-ECF2-42A3-B649-0C0428B0B9CB}" type="presOf" srcId="{15B76D77-927C-453C-B0C8-F46AE2608E87}" destId="{D6295A90-910E-42AA-953E-9C66661DA196}" srcOrd="0" destOrd="0" presId="urn:microsoft.com/office/officeart/2005/8/layout/hierarchy2"/>
    <dgm:cxn modelId="{17A1086A-9751-4D44-A497-C340822E03B3}" srcId="{1C021E9F-2721-4BD8-9274-EA006A170C68}" destId="{553F0765-08AC-49CF-96CC-3300F0FB7E66}" srcOrd="0" destOrd="0" parTransId="{80AA5A5A-F7FA-4E15-A196-A874AF82CA0B}" sibTransId="{363D6329-FF2C-4D2F-BC4B-4B2A8D36B223}"/>
    <dgm:cxn modelId="{1C04CF4A-CA38-4B5B-B46B-B8C247E19C5C}" type="presOf" srcId="{A563BE08-8503-4C9D-9243-548E3A7E24B0}" destId="{CCF99805-F49B-40A0-A16E-442CEFFF3A96}" srcOrd="1" destOrd="0" presId="urn:microsoft.com/office/officeart/2005/8/layout/hierarchy2"/>
    <dgm:cxn modelId="{22783C6C-A988-47F2-8698-F744A75F9551}" type="presOf" srcId="{80AA5A5A-F7FA-4E15-A196-A874AF82CA0B}" destId="{EFA100C8-4326-47F9-9A02-90CAFBECC47B}" srcOrd="1" destOrd="0" presId="urn:microsoft.com/office/officeart/2005/8/layout/hierarchy2"/>
    <dgm:cxn modelId="{83AE876F-4BF1-4E15-A172-1222C9A17649}" type="presOf" srcId="{5DE4C925-3237-4F31-A331-AB9CCF8D23D7}" destId="{7AF16DC0-D742-4C39-B77C-61C8749C1419}" srcOrd="0" destOrd="0" presId="urn:microsoft.com/office/officeart/2005/8/layout/hierarchy2"/>
    <dgm:cxn modelId="{32D32354-7F45-4109-8BA6-01A7697A2E99}" type="presOf" srcId="{A318DDF5-86AC-4DFA-8FCC-CAEBA5EF378B}" destId="{F46B135B-5982-4FE0-A6C8-5DFB80A5772E}" srcOrd="1" destOrd="0" presId="urn:microsoft.com/office/officeart/2005/8/layout/hierarchy2"/>
    <dgm:cxn modelId="{2A927D75-899A-43BD-9E4B-B95186F797E3}" type="presOf" srcId="{78ABC36B-3751-4A6A-A26C-EB75AC4B4DD7}" destId="{68CB5994-1390-4124-BAA3-B359E171225F}" srcOrd="1" destOrd="0" presId="urn:microsoft.com/office/officeart/2005/8/layout/hierarchy2"/>
    <dgm:cxn modelId="{3C26E276-7040-402D-B247-9DFC5883B7DB}" srcId="{F3DB0EE4-6551-4F8D-AAC4-28D4124AA57A}" destId="{CC18B032-736F-40AD-BEC1-B62861BD7046}" srcOrd="0" destOrd="0" parTransId="{A563BE08-8503-4C9D-9243-548E3A7E24B0}" sibTransId="{8B668CF1-5DAF-464D-BF41-7378259F5A6E}"/>
    <dgm:cxn modelId="{01BB527C-9092-4131-B6F3-0CFDA593EA97}" srcId="{6EAF2890-2B1C-477C-941A-BE1240AD4AD9}" destId="{F3DB0EE4-6551-4F8D-AAC4-28D4124AA57A}" srcOrd="0" destOrd="0" parTransId="{15231953-6320-4759-A977-7DD4C0B20DC2}" sibTransId="{D5C3BF10-A1A0-43B6-981E-77634D3010A6}"/>
    <dgm:cxn modelId="{3C423B82-D95B-4A84-AE8F-5BBB5CD77F56}" type="presOf" srcId="{B2CC70E2-4F86-4579-B6EE-1BF8C95AFA55}" destId="{0D986020-6A57-4E4F-8B54-E25243FA59DE}" srcOrd="0" destOrd="0" presId="urn:microsoft.com/office/officeart/2005/8/layout/hierarchy2"/>
    <dgm:cxn modelId="{0C2D0E93-28EF-423F-916A-03949C9F7F6C}" type="presOf" srcId="{2FE3CEB8-BACC-461E-9C1B-58D2C3CA5B0D}" destId="{DEA13D0D-27E3-49F3-A619-9E0E3FF85078}" srcOrd="1" destOrd="0" presId="urn:microsoft.com/office/officeart/2005/8/layout/hierarchy2"/>
    <dgm:cxn modelId="{CF0DE597-2AFD-4A76-9D9D-01A1D142619E}" type="presOf" srcId="{78ABC36B-3751-4A6A-A26C-EB75AC4B4DD7}" destId="{A32C3422-7C7D-4F73-B3CE-E30BCB1CA580}" srcOrd="0" destOrd="0" presId="urn:microsoft.com/office/officeart/2005/8/layout/hierarchy2"/>
    <dgm:cxn modelId="{305A63A5-176E-4D38-A0E0-86CAB730085B}" srcId="{6EAF2890-2B1C-477C-941A-BE1240AD4AD9}" destId="{1C021E9F-2721-4BD8-9274-EA006A170C68}" srcOrd="1" destOrd="0" parTransId="{3CE30084-C3D6-494C-AA2D-199148488D76}" sibTransId="{B033B242-A5A8-4F56-9B31-8A73C2205D12}"/>
    <dgm:cxn modelId="{35325EA7-1F2A-4617-A6B3-9D482E631979}" type="presOf" srcId="{CC18B032-736F-40AD-BEC1-B62861BD7046}" destId="{F1497990-9B92-448E-8387-51A53604D650}" srcOrd="0" destOrd="0" presId="urn:microsoft.com/office/officeart/2005/8/layout/hierarchy2"/>
    <dgm:cxn modelId="{941EEEB7-809E-4513-ACCE-B47554158BAE}" type="presOf" srcId="{3CE30084-C3D6-494C-AA2D-199148488D76}" destId="{3F9B364B-2002-4261-A49E-A941C95DF8D1}" srcOrd="1" destOrd="0" presId="urn:microsoft.com/office/officeart/2005/8/layout/hierarchy2"/>
    <dgm:cxn modelId="{4ED300D0-1B7B-4C24-A385-07F06C4F44E5}" type="presOf" srcId="{4DE62E78-0FC4-4BED-B13F-DA7C00BB1C8D}" destId="{046A3112-1BE7-4D4E-87EC-6ED74AAE4B94}" srcOrd="0" destOrd="0" presId="urn:microsoft.com/office/officeart/2005/8/layout/hierarchy2"/>
    <dgm:cxn modelId="{844366D4-2F65-459A-9378-F06D98F7E368}" srcId="{E80C5B18-4FF3-4EAB-A238-430E8FEE76F8}" destId="{6EAF2890-2B1C-477C-941A-BE1240AD4AD9}" srcOrd="0" destOrd="0" parTransId="{C5DCF7E3-C594-4D71-869D-C20D7F159AC9}" sibTransId="{23B968A3-8900-4F64-B254-C257E07B7011}"/>
    <dgm:cxn modelId="{E204FCD9-2B69-4348-839A-30ABD62FF03A}" type="presOf" srcId="{553F0765-08AC-49CF-96CC-3300F0FB7E66}" destId="{4A33D2F5-C2A1-4B71-B58C-66860FDE7419}" srcOrd="0" destOrd="0" presId="urn:microsoft.com/office/officeart/2005/8/layout/hierarchy2"/>
    <dgm:cxn modelId="{755BC4E2-96EB-467A-9947-F4045E847EE4}" type="presOf" srcId="{600103FB-CB69-4F23-9650-6011E0181754}" destId="{BA5C2748-D6A4-4DF0-802B-FDEB7EE5E11C}" srcOrd="1" destOrd="0" presId="urn:microsoft.com/office/officeart/2005/8/layout/hierarchy2"/>
    <dgm:cxn modelId="{840DB7E3-9AB7-4372-A269-17B1CBBD72F3}" type="presOf" srcId="{6EAF2890-2B1C-477C-941A-BE1240AD4AD9}" destId="{F86798D2-DF68-4EF7-BBA1-2A102ED6DECA}" srcOrd="0" destOrd="0" presId="urn:microsoft.com/office/officeart/2005/8/layout/hierarchy2"/>
    <dgm:cxn modelId="{CFC020EC-04D6-41F5-8F82-107ED0187FF6}" type="presOf" srcId="{80AA5A5A-F7FA-4E15-A196-A874AF82CA0B}" destId="{3D1ED2E8-D417-48EC-BC60-8CA461D20948}" srcOrd="0" destOrd="0" presId="urn:microsoft.com/office/officeart/2005/8/layout/hierarchy2"/>
    <dgm:cxn modelId="{7EEE07ED-4323-4B6E-AC72-7FCBE211CCCA}" srcId="{553F0765-08AC-49CF-96CC-3300F0FB7E66}" destId="{403369F7-B962-4A9D-BA8F-C4DBFBAE4819}" srcOrd="0" destOrd="0" parTransId="{78ABC36B-3751-4A6A-A26C-EB75AC4B4DD7}" sibTransId="{1F67F82C-07A2-49A8-8494-EF41D7431DCC}"/>
    <dgm:cxn modelId="{FB2AF9F3-10F0-41E8-B6F2-843604D9CE1E}" type="presOf" srcId="{E80C5B18-4FF3-4EAB-A238-430E8FEE76F8}" destId="{6E9B4AC2-CCB2-4092-AE0A-97B40E4F24D7}" srcOrd="0" destOrd="0" presId="urn:microsoft.com/office/officeart/2005/8/layout/hierarchy2"/>
    <dgm:cxn modelId="{B94AA1FA-0EF1-4617-B694-37B45519B8A9}" type="presOf" srcId="{A318DDF5-86AC-4DFA-8FCC-CAEBA5EF378B}" destId="{C6360AD1-0523-4369-A505-A8D8FAD4A825}" srcOrd="0" destOrd="0" presId="urn:microsoft.com/office/officeart/2005/8/layout/hierarchy2"/>
    <dgm:cxn modelId="{55445DFD-ABC7-4E93-B398-D9B63DFCE18A}" type="presOf" srcId="{15231953-6320-4759-A977-7DD4C0B20DC2}" destId="{9EDD6E6D-9FCF-4D2D-82B9-AA99747CD3C0}" srcOrd="0" destOrd="0" presId="urn:microsoft.com/office/officeart/2005/8/layout/hierarchy2"/>
    <dgm:cxn modelId="{78A6576C-034B-465D-BE6A-2BEFE3396833}" type="presParOf" srcId="{6E9B4AC2-CCB2-4092-AE0A-97B40E4F24D7}" destId="{B75AFF37-7453-4CE5-A635-EF2D5677D3DE}" srcOrd="0" destOrd="0" presId="urn:microsoft.com/office/officeart/2005/8/layout/hierarchy2"/>
    <dgm:cxn modelId="{18585FC2-C095-41E4-ACA7-B5A8B21A3189}" type="presParOf" srcId="{B75AFF37-7453-4CE5-A635-EF2D5677D3DE}" destId="{F86798D2-DF68-4EF7-BBA1-2A102ED6DECA}" srcOrd="0" destOrd="0" presId="urn:microsoft.com/office/officeart/2005/8/layout/hierarchy2"/>
    <dgm:cxn modelId="{A38374C1-9F73-4BFA-845F-45D38F55A4E4}" type="presParOf" srcId="{B75AFF37-7453-4CE5-A635-EF2D5677D3DE}" destId="{B5714C88-D9DC-421A-A05F-044B1EDC1089}" srcOrd="1" destOrd="0" presId="urn:microsoft.com/office/officeart/2005/8/layout/hierarchy2"/>
    <dgm:cxn modelId="{1CF9FD7A-7D3B-4221-B168-595118F570E3}" type="presParOf" srcId="{B5714C88-D9DC-421A-A05F-044B1EDC1089}" destId="{9EDD6E6D-9FCF-4D2D-82B9-AA99747CD3C0}" srcOrd="0" destOrd="0" presId="urn:microsoft.com/office/officeart/2005/8/layout/hierarchy2"/>
    <dgm:cxn modelId="{C5859868-6AB0-4B63-95DB-B5459657A79E}" type="presParOf" srcId="{9EDD6E6D-9FCF-4D2D-82B9-AA99747CD3C0}" destId="{0A5E8CD8-9562-4D8D-8986-FD8E731901AE}" srcOrd="0" destOrd="0" presId="urn:microsoft.com/office/officeart/2005/8/layout/hierarchy2"/>
    <dgm:cxn modelId="{1186F79F-B3A4-47F3-A49C-6FD0F17AACF0}" type="presParOf" srcId="{B5714C88-D9DC-421A-A05F-044B1EDC1089}" destId="{D32429EF-7644-48ED-AC79-287A2452FFB2}" srcOrd="1" destOrd="0" presId="urn:microsoft.com/office/officeart/2005/8/layout/hierarchy2"/>
    <dgm:cxn modelId="{184DF2AA-0CF1-4D6A-8B3D-B70E8DDDC6B5}" type="presParOf" srcId="{D32429EF-7644-48ED-AC79-287A2452FFB2}" destId="{D32B891F-767E-48F3-AD00-8A9025E2779D}" srcOrd="0" destOrd="0" presId="urn:microsoft.com/office/officeart/2005/8/layout/hierarchy2"/>
    <dgm:cxn modelId="{3F0F72CF-B486-4239-85C7-B0F9B09E59B3}" type="presParOf" srcId="{D32429EF-7644-48ED-AC79-287A2452FFB2}" destId="{B7750A55-5F5A-4B7C-B9E8-61E1DF88A340}" srcOrd="1" destOrd="0" presId="urn:microsoft.com/office/officeart/2005/8/layout/hierarchy2"/>
    <dgm:cxn modelId="{1981047A-EBB6-4021-9F0F-EC8812D9AA0E}" type="presParOf" srcId="{B7750A55-5F5A-4B7C-B9E8-61E1DF88A340}" destId="{AF0047F6-97A3-4A45-BFF4-A9117814EDB3}" srcOrd="0" destOrd="0" presId="urn:microsoft.com/office/officeart/2005/8/layout/hierarchy2"/>
    <dgm:cxn modelId="{767A0182-FF3A-4224-B823-BEACF2FCDB74}" type="presParOf" srcId="{AF0047F6-97A3-4A45-BFF4-A9117814EDB3}" destId="{CCF99805-F49B-40A0-A16E-442CEFFF3A96}" srcOrd="0" destOrd="0" presId="urn:microsoft.com/office/officeart/2005/8/layout/hierarchy2"/>
    <dgm:cxn modelId="{01233983-FE51-4823-97A3-15088C10D173}" type="presParOf" srcId="{B7750A55-5F5A-4B7C-B9E8-61E1DF88A340}" destId="{A5D4926A-F2D4-48AF-B2A7-13100F6567F2}" srcOrd="1" destOrd="0" presId="urn:microsoft.com/office/officeart/2005/8/layout/hierarchy2"/>
    <dgm:cxn modelId="{88DF57B8-EF1C-407C-AED5-9C9293ED4CC3}" type="presParOf" srcId="{A5D4926A-F2D4-48AF-B2A7-13100F6567F2}" destId="{F1497990-9B92-448E-8387-51A53604D650}" srcOrd="0" destOrd="0" presId="urn:microsoft.com/office/officeart/2005/8/layout/hierarchy2"/>
    <dgm:cxn modelId="{E136943F-E6B5-46EA-8BB9-C265C71B6FB0}" type="presParOf" srcId="{A5D4926A-F2D4-48AF-B2A7-13100F6567F2}" destId="{02A57FEF-2D8C-4D4E-8647-6388B86AAB95}" srcOrd="1" destOrd="0" presId="urn:microsoft.com/office/officeart/2005/8/layout/hierarchy2"/>
    <dgm:cxn modelId="{C875CC30-8965-4938-84F1-C629DC2F317A}" type="presParOf" srcId="{02A57FEF-2D8C-4D4E-8647-6388B86AAB95}" destId="{EB2100AF-1F6D-450F-9427-9B0F57AC45BC}" srcOrd="0" destOrd="0" presId="urn:microsoft.com/office/officeart/2005/8/layout/hierarchy2"/>
    <dgm:cxn modelId="{51B228E7-EDB9-4B24-A514-C3012527B5E2}" type="presParOf" srcId="{EB2100AF-1F6D-450F-9427-9B0F57AC45BC}" destId="{BA5C2748-D6A4-4DF0-802B-FDEB7EE5E11C}" srcOrd="0" destOrd="0" presId="urn:microsoft.com/office/officeart/2005/8/layout/hierarchy2"/>
    <dgm:cxn modelId="{16895CCC-9C7D-42DB-8C99-292D0820E7E7}" type="presParOf" srcId="{02A57FEF-2D8C-4D4E-8647-6388B86AAB95}" destId="{DC44BF48-3DE3-431A-983F-E7C67CEC33AA}" srcOrd="1" destOrd="0" presId="urn:microsoft.com/office/officeart/2005/8/layout/hierarchy2"/>
    <dgm:cxn modelId="{406152E8-BACE-43AE-B5FA-12113DC489D6}" type="presParOf" srcId="{DC44BF48-3DE3-431A-983F-E7C67CEC33AA}" destId="{20CB8B59-77D6-4B74-A8B2-F893B185320A}" srcOrd="0" destOrd="0" presId="urn:microsoft.com/office/officeart/2005/8/layout/hierarchy2"/>
    <dgm:cxn modelId="{93B12369-8D3C-4B23-8ED7-C4219A4EEBCE}" type="presParOf" srcId="{DC44BF48-3DE3-431A-983F-E7C67CEC33AA}" destId="{783A4AF3-7E80-443E-86F2-B400D14DA7E8}" srcOrd="1" destOrd="0" presId="urn:microsoft.com/office/officeart/2005/8/layout/hierarchy2"/>
    <dgm:cxn modelId="{EE93EA69-3807-4E3D-8F56-AF417FF5ACD3}" type="presParOf" srcId="{B5714C88-D9DC-421A-A05F-044B1EDC1089}" destId="{D7A91D73-60D7-409D-9F58-7A7AD4B0F650}" srcOrd="2" destOrd="0" presId="urn:microsoft.com/office/officeart/2005/8/layout/hierarchy2"/>
    <dgm:cxn modelId="{17790297-25C1-40AD-B1C6-5C7555731293}" type="presParOf" srcId="{D7A91D73-60D7-409D-9F58-7A7AD4B0F650}" destId="{3F9B364B-2002-4261-A49E-A941C95DF8D1}" srcOrd="0" destOrd="0" presId="urn:microsoft.com/office/officeart/2005/8/layout/hierarchy2"/>
    <dgm:cxn modelId="{3413F64C-8AA3-4730-B258-775AD7B51FE0}" type="presParOf" srcId="{B5714C88-D9DC-421A-A05F-044B1EDC1089}" destId="{A79ABC50-4A92-4C51-BA59-29E5ACAC2D35}" srcOrd="3" destOrd="0" presId="urn:microsoft.com/office/officeart/2005/8/layout/hierarchy2"/>
    <dgm:cxn modelId="{F8B273F9-8ED0-447A-9AAD-78D186AA5325}" type="presParOf" srcId="{A79ABC50-4A92-4C51-BA59-29E5ACAC2D35}" destId="{1F9AF78E-171E-4F55-B6EF-A116E353FAFD}" srcOrd="0" destOrd="0" presId="urn:microsoft.com/office/officeart/2005/8/layout/hierarchy2"/>
    <dgm:cxn modelId="{24C46AB4-8A28-4A00-83CF-7EA8374B37E2}" type="presParOf" srcId="{A79ABC50-4A92-4C51-BA59-29E5ACAC2D35}" destId="{F5D92B4D-9BA6-4BF3-B291-05F23996EEBA}" srcOrd="1" destOrd="0" presId="urn:microsoft.com/office/officeart/2005/8/layout/hierarchy2"/>
    <dgm:cxn modelId="{4FED231C-5470-404C-99EF-5173267320E6}" type="presParOf" srcId="{F5D92B4D-9BA6-4BF3-B291-05F23996EEBA}" destId="{3D1ED2E8-D417-48EC-BC60-8CA461D20948}" srcOrd="0" destOrd="0" presId="urn:microsoft.com/office/officeart/2005/8/layout/hierarchy2"/>
    <dgm:cxn modelId="{623125EB-86E8-4605-8D3D-69699AD8F235}" type="presParOf" srcId="{3D1ED2E8-D417-48EC-BC60-8CA461D20948}" destId="{EFA100C8-4326-47F9-9A02-90CAFBECC47B}" srcOrd="0" destOrd="0" presId="urn:microsoft.com/office/officeart/2005/8/layout/hierarchy2"/>
    <dgm:cxn modelId="{672B831D-799E-4223-AD2A-7C2649D050F1}" type="presParOf" srcId="{F5D92B4D-9BA6-4BF3-B291-05F23996EEBA}" destId="{764A2638-641B-413D-A43A-6432208B6FF5}" srcOrd="1" destOrd="0" presId="urn:microsoft.com/office/officeart/2005/8/layout/hierarchy2"/>
    <dgm:cxn modelId="{50AB65BA-F5CF-49E8-AC70-D1583EA9E9AA}" type="presParOf" srcId="{764A2638-641B-413D-A43A-6432208B6FF5}" destId="{4A33D2F5-C2A1-4B71-B58C-66860FDE7419}" srcOrd="0" destOrd="0" presId="urn:microsoft.com/office/officeart/2005/8/layout/hierarchy2"/>
    <dgm:cxn modelId="{75E5EF5A-BABC-4892-B26F-F372C6BF1A6B}" type="presParOf" srcId="{764A2638-641B-413D-A43A-6432208B6FF5}" destId="{253B0B9C-EC4E-4788-9628-2B7B8EEC50EA}" srcOrd="1" destOrd="0" presId="urn:microsoft.com/office/officeart/2005/8/layout/hierarchy2"/>
    <dgm:cxn modelId="{E280D8DA-869D-468C-B3E4-6DB0B1328543}" type="presParOf" srcId="{253B0B9C-EC4E-4788-9628-2B7B8EEC50EA}" destId="{A32C3422-7C7D-4F73-B3CE-E30BCB1CA580}" srcOrd="0" destOrd="0" presId="urn:microsoft.com/office/officeart/2005/8/layout/hierarchy2"/>
    <dgm:cxn modelId="{D9877CBE-13D3-4023-B9DA-E885E8042E4B}" type="presParOf" srcId="{A32C3422-7C7D-4F73-B3CE-E30BCB1CA580}" destId="{68CB5994-1390-4124-BAA3-B359E171225F}" srcOrd="0" destOrd="0" presId="urn:microsoft.com/office/officeart/2005/8/layout/hierarchy2"/>
    <dgm:cxn modelId="{F0442D38-E883-44F3-A47F-F12D0151A2D8}" type="presParOf" srcId="{253B0B9C-EC4E-4788-9628-2B7B8EEC50EA}" destId="{ABB3DC32-76F3-4679-A019-BE8B3E62C028}" srcOrd="1" destOrd="0" presId="urn:microsoft.com/office/officeart/2005/8/layout/hierarchy2"/>
    <dgm:cxn modelId="{3D688B1E-E07E-4FB2-8374-D5BF0E8AB504}" type="presParOf" srcId="{ABB3DC32-76F3-4679-A019-BE8B3E62C028}" destId="{6987D7DC-BF13-45F5-ABEE-C24E4F507C8D}" srcOrd="0" destOrd="0" presId="urn:microsoft.com/office/officeart/2005/8/layout/hierarchy2"/>
    <dgm:cxn modelId="{DCFDD6A7-4FA1-4D41-86B8-452801AA34BA}" type="presParOf" srcId="{ABB3DC32-76F3-4679-A019-BE8B3E62C028}" destId="{9155AC79-7358-4F4A-9AD3-2B48915AD8B0}" srcOrd="1" destOrd="0" presId="urn:microsoft.com/office/officeart/2005/8/layout/hierarchy2"/>
    <dgm:cxn modelId="{6B2FEF2C-A657-407D-884E-A000FD51752E}" type="presParOf" srcId="{B5714C88-D9DC-421A-A05F-044B1EDC1089}" destId="{C6360AD1-0523-4369-A505-A8D8FAD4A825}" srcOrd="4" destOrd="0" presId="urn:microsoft.com/office/officeart/2005/8/layout/hierarchy2"/>
    <dgm:cxn modelId="{0B4AD13C-676F-4788-B46C-86FAC2B838A2}" type="presParOf" srcId="{C6360AD1-0523-4369-A505-A8D8FAD4A825}" destId="{F46B135B-5982-4FE0-A6C8-5DFB80A5772E}" srcOrd="0" destOrd="0" presId="urn:microsoft.com/office/officeart/2005/8/layout/hierarchy2"/>
    <dgm:cxn modelId="{F1699F6D-12BA-4E57-A3A0-C1E7084C5B40}" type="presParOf" srcId="{B5714C88-D9DC-421A-A05F-044B1EDC1089}" destId="{39ABDA12-5508-4173-AD07-953D55F02479}" srcOrd="5" destOrd="0" presId="urn:microsoft.com/office/officeart/2005/8/layout/hierarchy2"/>
    <dgm:cxn modelId="{26A5028C-4B4B-42A3-A6D7-7CD75E310F9C}" type="presParOf" srcId="{39ABDA12-5508-4173-AD07-953D55F02479}" destId="{0D986020-6A57-4E4F-8B54-E25243FA59DE}" srcOrd="0" destOrd="0" presId="urn:microsoft.com/office/officeart/2005/8/layout/hierarchy2"/>
    <dgm:cxn modelId="{357A7A1C-A3CB-4BFE-B1C6-786D99000D56}" type="presParOf" srcId="{39ABDA12-5508-4173-AD07-953D55F02479}" destId="{3953833B-6A08-476B-A559-942F3BDC1933}" srcOrd="1" destOrd="0" presId="urn:microsoft.com/office/officeart/2005/8/layout/hierarchy2"/>
    <dgm:cxn modelId="{48C57DF8-80A0-4B83-9D04-F96D84DAFBDD}" type="presParOf" srcId="{3953833B-6A08-476B-A559-942F3BDC1933}" destId="{C538E04D-E5E3-42CB-A9A1-D990A652DB79}" srcOrd="0" destOrd="0" presId="urn:microsoft.com/office/officeart/2005/8/layout/hierarchy2"/>
    <dgm:cxn modelId="{2D3964F7-5121-48FA-B341-FDCC3CEDA4EF}" type="presParOf" srcId="{C538E04D-E5E3-42CB-A9A1-D990A652DB79}" destId="{DEA13D0D-27E3-49F3-A619-9E0E3FF85078}" srcOrd="0" destOrd="0" presId="urn:microsoft.com/office/officeart/2005/8/layout/hierarchy2"/>
    <dgm:cxn modelId="{BB705008-31BD-4D8E-B0BA-7C6D6C434879}" type="presParOf" srcId="{3953833B-6A08-476B-A559-942F3BDC1933}" destId="{3DE31485-E187-4DB7-B3EB-66852E89FA27}" srcOrd="1" destOrd="0" presId="urn:microsoft.com/office/officeart/2005/8/layout/hierarchy2"/>
    <dgm:cxn modelId="{F3670C5F-7FCC-4692-8632-63D3DBF942DB}" type="presParOf" srcId="{3DE31485-E187-4DB7-B3EB-66852E89FA27}" destId="{7AF16DC0-D742-4C39-B77C-61C8749C1419}" srcOrd="0" destOrd="0" presId="urn:microsoft.com/office/officeart/2005/8/layout/hierarchy2"/>
    <dgm:cxn modelId="{13104B92-4C01-424E-931C-EBA8F88FBFE2}" type="presParOf" srcId="{3DE31485-E187-4DB7-B3EB-66852E89FA27}" destId="{95644BFB-62DD-4470-A63E-18387AFE5D81}" srcOrd="1" destOrd="0" presId="urn:microsoft.com/office/officeart/2005/8/layout/hierarchy2"/>
    <dgm:cxn modelId="{356F4BB2-D4CD-4FA4-B210-A945A772015F}" type="presParOf" srcId="{95644BFB-62DD-4470-A63E-18387AFE5D81}" destId="{D6295A90-910E-42AA-953E-9C66661DA196}" srcOrd="0" destOrd="0" presId="urn:microsoft.com/office/officeart/2005/8/layout/hierarchy2"/>
    <dgm:cxn modelId="{E0F10F8F-68DB-42AA-B963-93416573B7A7}" type="presParOf" srcId="{D6295A90-910E-42AA-953E-9C66661DA196}" destId="{AB23A34D-6D19-49CC-9194-83274EF73600}" srcOrd="0" destOrd="0" presId="urn:microsoft.com/office/officeart/2005/8/layout/hierarchy2"/>
    <dgm:cxn modelId="{A6429014-3731-4B39-892D-847DFB926ED4}" type="presParOf" srcId="{95644BFB-62DD-4470-A63E-18387AFE5D81}" destId="{F7E1D3B3-DAF1-4B5E-B330-927554D75461}" srcOrd="1" destOrd="0" presId="urn:microsoft.com/office/officeart/2005/8/layout/hierarchy2"/>
    <dgm:cxn modelId="{B4E02BCD-ADA7-4662-BAB3-D7871A68552A}" type="presParOf" srcId="{F7E1D3B3-DAF1-4B5E-B330-927554D75461}" destId="{046A3112-1BE7-4D4E-87EC-6ED74AAE4B94}" srcOrd="0" destOrd="0" presId="urn:microsoft.com/office/officeart/2005/8/layout/hierarchy2"/>
    <dgm:cxn modelId="{80029E0E-19A9-4A1B-BD1D-45983EB177E8}" type="presParOf" srcId="{F7E1D3B3-DAF1-4B5E-B330-927554D75461}" destId="{7223F41C-7562-45C9-92DA-F581D675D306}"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0C5B18-4FF3-4EAB-A238-430E8FEE76F8}"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F3DB0EE4-6551-4F8D-AAC4-28D4124AA57A}">
      <dgm:prSet phldrT="[Text]" custT="1"/>
      <dgm:spPr>
        <a:solidFill>
          <a:srgbClr val="CCECFF"/>
        </a:solidFill>
      </dgm:spPr>
      <dgm:t>
        <a:bodyPr/>
        <a:lstStyle/>
        <a:p>
          <a:endParaRPr lang="en-US" sz="1050" b="1" dirty="0"/>
        </a:p>
      </dgm:t>
    </dgm:pt>
    <dgm:pt modelId="{15231953-6320-4759-A977-7DD4C0B20DC2}" type="parTrans" cxnId="{01BB527C-9092-4131-B6F3-0CFDA593EA97}">
      <dgm:prSet custT="1"/>
      <dgm:spPr/>
      <dgm:t>
        <a:bodyPr/>
        <a:lstStyle/>
        <a:p>
          <a:endParaRPr lang="en-US" sz="1050"/>
        </a:p>
      </dgm:t>
    </dgm:pt>
    <dgm:pt modelId="{D5C3BF10-A1A0-43B6-981E-77634D3010A6}" type="sibTrans" cxnId="{01BB527C-9092-4131-B6F3-0CFDA593EA97}">
      <dgm:prSet/>
      <dgm:spPr/>
      <dgm:t>
        <a:bodyPr/>
        <a:lstStyle/>
        <a:p>
          <a:endParaRPr lang="en-US" sz="1050"/>
        </a:p>
      </dgm:t>
    </dgm:pt>
    <dgm:pt modelId="{1C021E9F-2721-4BD8-9274-EA006A170C68}">
      <dgm:prSet phldrT="[Text]" custT="1"/>
      <dgm:spPr>
        <a:solidFill>
          <a:srgbClr val="CCECFF"/>
        </a:solidFill>
      </dgm:spPr>
      <dgm:t>
        <a:bodyPr/>
        <a:lstStyle/>
        <a:p>
          <a:endParaRPr lang="en-US" sz="1050" b="1" dirty="0"/>
        </a:p>
      </dgm:t>
    </dgm:pt>
    <dgm:pt modelId="{3CE30084-C3D6-494C-AA2D-199148488D76}" type="parTrans" cxnId="{305A63A5-176E-4D38-A0E0-86CAB730085B}">
      <dgm:prSet custT="1"/>
      <dgm:spPr/>
      <dgm:t>
        <a:bodyPr/>
        <a:lstStyle/>
        <a:p>
          <a:endParaRPr lang="en-US" sz="1050"/>
        </a:p>
      </dgm:t>
    </dgm:pt>
    <dgm:pt modelId="{B033B242-A5A8-4F56-9B31-8A73C2205D12}" type="sibTrans" cxnId="{305A63A5-176E-4D38-A0E0-86CAB730085B}">
      <dgm:prSet/>
      <dgm:spPr/>
      <dgm:t>
        <a:bodyPr/>
        <a:lstStyle/>
        <a:p>
          <a:endParaRPr lang="en-US" sz="1050"/>
        </a:p>
      </dgm:t>
    </dgm:pt>
    <dgm:pt modelId="{6EAF2890-2B1C-477C-941A-BE1240AD4AD9}">
      <dgm:prSet phldrT="[Text]" custT="1"/>
      <dgm:spPr>
        <a:solidFill>
          <a:srgbClr val="002060"/>
        </a:solidFill>
      </dgm:spPr>
      <dgm:t>
        <a:bodyPr/>
        <a:lstStyle/>
        <a:p>
          <a:r>
            <a:rPr lang="en-US" sz="1050" b="1" dirty="0">
              <a:solidFill>
                <a:schemeClr val="bg1"/>
              </a:solidFill>
            </a:rPr>
            <a:t>Value Set</a:t>
          </a:r>
        </a:p>
      </dgm:t>
    </dgm:pt>
    <dgm:pt modelId="{23B968A3-8900-4F64-B254-C257E07B7011}" type="sibTrans" cxnId="{844366D4-2F65-459A-9378-F06D98F7E368}">
      <dgm:prSet/>
      <dgm:spPr/>
      <dgm:t>
        <a:bodyPr/>
        <a:lstStyle/>
        <a:p>
          <a:endParaRPr lang="en-US" sz="1050"/>
        </a:p>
      </dgm:t>
    </dgm:pt>
    <dgm:pt modelId="{C5DCF7E3-C594-4D71-869D-C20D7F159AC9}" type="parTrans" cxnId="{844366D4-2F65-459A-9378-F06D98F7E368}">
      <dgm:prSet/>
      <dgm:spPr/>
      <dgm:t>
        <a:bodyPr/>
        <a:lstStyle/>
        <a:p>
          <a:endParaRPr lang="en-US" sz="1050"/>
        </a:p>
      </dgm:t>
    </dgm:pt>
    <dgm:pt modelId="{CC18B032-736F-40AD-BEC1-B62861BD7046}">
      <dgm:prSet custT="1"/>
      <dgm:spPr>
        <a:solidFill>
          <a:srgbClr val="E1F4FF"/>
        </a:solidFill>
      </dgm:spPr>
      <dgm:t>
        <a:bodyPr/>
        <a:lstStyle/>
        <a:p>
          <a:r>
            <a:rPr lang="en-US" sz="1050" b="1" dirty="0"/>
            <a:t>Meta Data      and Codes</a:t>
          </a:r>
        </a:p>
      </dgm:t>
    </dgm:pt>
    <dgm:pt modelId="{A563BE08-8503-4C9D-9243-548E3A7E24B0}" type="parTrans" cxnId="{3C26E276-7040-402D-B247-9DFC5883B7DB}">
      <dgm:prSet custT="1"/>
      <dgm:spPr/>
      <dgm:t>
        <a:bodyPr/>
        <a:lstStyle/>
        <a:p>
          <a:endParaRPr lang="en-US" sz="1050"/>
        </a:p>
      </dgm:t>
    </dgm:pt>
    <dgm:pt modelId="{8B668CF1-5DAF-464D-BF41-7378259F5A6E}" type="sibTrans" cxnId="{3C26E276-7040-402D-B247-9DFC5883B7DB}">
      <dgm:prSet/>
      <dgm:spPr/>
      <dgm:t>
        <a:bodyPr/>
        <a:lstStyle/>
        <a:p>
          <a:endParaRPr lang="en-US" sz="1050"/>
        </a:p>
      </dgm:t>
    </dgm:pt>
    <dgm:pt modelId="{553F0765-08AC-49CF-96CC-3300F0FB7E66}">
      <dgm:prSet custT="1"/>
      <dgm:spPr>
        <a:solidFill>
          <a:srgbClr val="E1F4FF"/>
        </a:solidFill>
      </dgm:spPr>
      <dgm:t>
        <a:bodyPr/>
        <a:lstStyle/>
        <a:p>
          <a:r>
            <a:rPr lang="en-US" sz="1050" b="1" dirty="0"/>
            <a:t>Value Set Definition</a:t>
          </a:r>
        </a:p>
      </dgm:t>
    </dgm:pt>
    <dgm:pt modelId="{80AA5A5A-F7FA-4E15-A196-A874AF82CA0B}" type="parTrans" cxnId="{17A1086A-9751-4D44-A497-C340822E03B3}">
      <dgm:prSet custT="1"/>
      <dgm:spPr/>
      <dgm:t>
        <a:bodyPr/>
        <a:lstStyle/>
        <a:p>
          <a:endParaRPr lang="en-US" sz="1050"/>
        </a:p>
      </dgm:t>
    </dgm:pt>
    <dgm:pt modelId="{363D6329-FF2C-4D2F-BC4B-4B2A8D36B223}" type="sibTrans" cxnId="{17A1086A-9751-4D44-A497-C340822E03B3}">
      <dgm:prSet/>
      <dgm:spPr/>
      <dgm:t>
        <a:bodyPr/>
        <a:lstStyle/>
        <a:p>
          <a:endParaRPr lang="en-US" sz="1050"/>
        </a:p>
      </dgm:t>
    </dgm:pt>
    <dgm:pt modelId="{403369F7-B962-4A9D-BA8F-C4DBFBAE4819}">
      <dgm:prSet custT="1"/>
      <dgm:spPr>
        <a:solidFill>
          <a:schemeClr val="bg1">
            <a:lumMod val="95000"/>
          </a:schemeClr>
        </a:solidFill>
      </dgm:spPr>
      <dgm:t>
        <a:bodyPr lIns="91440" rIns="91440"/>
        <a:lstStyle/>
        <a:p>
          <a:pPr algn="l"/>
          <a:r>
            <a:rPr lang="en-US" sz="1050" dirty="0"/>
            <a:t>Provides meta data and information to determine the codes</a:t>
          </a:r>
        </a:p>
      </dgm:t>
    </dgm:pt>
    <dgm:pt modelId="{78ABC36B-3751-4A6A-A26C-EB75AC4B4DD7}" type="parTrans" cxnId="{7EEE07ED-4323-4B6E-AC72-7FCBE211CCCA}">
      <dgm:prSet custT="1"/>
      <dgm:spPr/>
      <dgm:t>
        <a:bodyPr/>
        <a:lstStyle/>
        <a:p>
          <a:endParaRPr lang="en-US" sz="1050"/>
        </a:p>
      </dgm:t>
    </dgm:pt>
    <dgm:pt modelId="{1F67F82C-07A2-49A8-8494-EF41D7431DCC}" type="sibTrans" cxnId="{7EEE07ED-4323-4B6E-AC72-7FCBE211CCCA}">
      <dgm:prSet/>
      <dgm:spPr/>
      <dgm:t>
        <a:bodyPr/>
        <a:lstStyle/>
        <a:p>
          <a:endParaRPr lang="en-US" sz="1050"/>
        </a:p>
      </dgm:t>
    </dgm:pt>
    <dgm:pt modelId="{A6DA639C-C769-4DC0-9D84-509815F5C573}">
      <dgm:prSet custT="1"/>
      <dgm:spPr>
        <a:solidFill>
          <a:schemeClr val="bg1">
            <a:lumMod val="95000"/>
          </a:schemeClr>
        </a:solidFill>
      </dgm:spPr>
      <dgm:t>
        <a:bodyPr lIns="91440"/>
        <a:lstStyle/>
        <a:p>
          <a:pPr algn="l"/>
          <a:r>
            <a:rPr lang="en-US" sz="1050" dirty="0"/>
            <a:t>Considers a value set as the combination of the value set meta data and the list of codes (Common Interpretation)</a:t>
          </a:r>
        </a:p>
      </dgm:t>
    </dgm:pt>
    <dgm:pt modelId="{91D5850B-ADAF-472F-9781-180EC1A5DF3D}" type="sibTrans" cxnId="{10C0AD24-844D-4833-88F2-B13C014D08E5}">
      <dgm:prSet/>
      <dgm:spPr/>
      <dgm:t>
        <a:bodyPr/>
        <a:lstStyle/>
        <a:p>
          <a:endParaRPr lang="en-US" sz="1050"/>
        </a:p>
      </dgm:t>
    </dgm:pt>
    <dgm:pt modelId="{600103FB-CB69-4F23-9650-6011E0181754}" type="parTrans" cxnId="{10C0AD24-844D-4833-88F2-B13C014D08E5}">
      <dgm:prSet custT="1"/>
      <dgm:spPr/>
      <dgm:t>
        <a:bodyPr/>
        <a:lstStyle/>
        <a:p>
          <a:endParaRPr lang="en-US" sz="1050"/>
        </a:p>
      </dgm:t>
    </dgm:pt>
    <dgm:pt modelId="{C489F96E-C61C-471B-90FA-E346D76B6004}">
      <dgm:prSet custT="1"/>
      <dgm:spPr>
        <a:solidFill>
          <a:srgbClr val="E1F4FF"/>
        </a:solidFill>
      </dgm:spPr>
      <dgm:t>
        <a:bodyPr/>
        <a:lstStyle/>
        <a:p>
          <a:r>
            <a:rPr lang="en-US" sz="1050" b="1" dirty="0"/>
            <a:t>Value Set Expansion</a:t>
          </a:r>
        </a:p>
      </dgm:t>
    </dgm:pt>
    <dgm:pt modelId="{F5E69423-1819-4A94-920E-324CCB211AA9}" type="parTrans" cxnId="{0755A9DE-20BC-4FC8-89F2-CB7F7FCD509F}">
      <dgm:prSet/>
      <dgm:spPr/>
      <dgm:t>
        <a:bodyPr/>
        <a:lstStyle/>
        <a:p>
          <a:endParaRPr lang="en-US"/>
        </a:p>
      </dgm:t>
    </dgm:pt>
    <dgm:pt modelId="{0D229B12-F392-416D-B00D-198B1F1EB974}" type="sibTrans" cxnId="{0755A9DE-20BC-4FC8-89F2-CB7F7FCD509F}">
      <dgm:prSet/>
      <dgm:spPr/>
      <dgm:t>
        <a:bodyPr/>
        <a:lstStyle/>
        <a:p>
          <a:endParaRPr lang="en-US"/>
        </a:p>
      </dgm:t>
    </dgm:pt>
    <dgm:pt modelId="{C44C3E60-3C67-4DE7-815E-AECD444020E9}">
      <dgm:prSet custT="1"/>
      <dgm:spPr>
        <a:solidFill>
          <a:schemeClr val="bg1">
            <a:lumMod val="95000"/>
          </a:schemeClr>
        </a:solidFill>
      </dgm:spPr>
      <dgm:t>
        <a:bodyPr lIns="91440" rIns="91440"/>
        <a:lstStyle/>
        <a:p>
          <a:pPr algn="l"/>
          <a:r>
            <a:rPr lang="en-US" sz="1050" dirty="0"/>
            <a:t>Is the realization of the codes in a computable format, such as an enumerated list</a:t>
          </a:r>
        </a:p>
      </dgm:t>
    </dgm:pt>
    <dgm:pt modelId="{587F5B2E-E8BE-4FD3-B45A-7F141085A444}" type="parTrans" cxnId="{25E6F22D-C325-4635-AA6E-2C899A3972EC}">
      <dgm:prSet/>
      <dgm:spPr/>
      <dgm:t>
        <a:bodyPr/>
        <a:lstStyle/>
        <a:p>
          <a:endParaRPr lang="en-US"/>
        </a:p>
      </dgm:t>
    </dgm:pt>
    <dgm:pt modelId="{D1DC1DE3-2B9D-45CF-9899-28F97CF11365}" type="sibTrans" cxnId="{25E6F22D-C325-4635-AA6E-2C899A3972EC}">
      <dgm:prSet/>
      <dgm:spPr/>
      <dgm:t>
        <a:bodyPr/>
        <a:lstStyle/>
        <a:p>
          <a:endParaRPr lang="en-US"/>
        </a:p>
      </dgm:t>
    </dgm:pt>
    <dgm:pt modelId="{6E9B4AC2-CCB2-4092-AE0A-97B40E4F24D7}" type="pres">
      <dgm:prSet presAssocID="{E80C5B18-4FF3-4EAB-A238-430E8FEE76F8}" presName="diagram" presStyleCnt="0">
        <dgm:presLayoutVars>
          <dgm:chPref val="1"/>
          <dgm:dir/>
          <dgm:animOne val="branch"/>
          <dgm:animLvl val="lvl"/>
          <dgm:resizeHandles val="exact"/>
        </dgm:presLayoutVars>
      </dgm:prSet>
      <dgm:spPr/>
    </dgm:pt>
    <dgm:pt modelId="{B75AFF37-7453-4CE5-A635-EF2D5677D3DE}" type="pres">
      <dgm:prSet presAssocID="{6EAF2890-2B1C-477C-941A-BE1240AD4AD9}" presName="root1" presStyleCnt="0"/>
      <dgm:spPr/>
    </dgm:pt>
    <dgm:pt modelId="{F86798D2-DF68-4EF7-BBA1-2A102ED6DECA}" type="pres">
      <dgm:prSet presAssocID="{6EAF2890-2B1C-477C-941A-BE1240AD4AD9}" presName="LevelOneTextNode" presStyleLbl="node0" presStyleIdx="0" presStyleCnt="1">
        <dgm:presLayoutVars>
          <dgm:chPref val="3"/>
        </dgm:presLayoutVars>
      </dgm:prSet>
      <dgm:spPr/>
    </dgm:pt>
    <dgm:pt modelId="{B5714C88-D9DC-421A-A05F-044B1EDC1089}" type="pres">
      <dgm:prSet presAssocID="{6EAF2890-2B1C-477C-941A-BE1240AD4AD9}" presName="level2hierChild" presStyleCnt="0"/>
      <dgm:spPr/>
    </dgm:pt>
    <dgm:pt modelId="{9EDD6E6D-9FCF-4D2D-82B9-AA99747CD3C0}" type="pres">
      <dgm:prSet presAssocID="{15231953-6320-4759-A977-7DD4C0B20DC2}" presName="conn2-1" presStyleLbl="parChTrans1D2" presStyleIdx="0" presStyleCnt="2"/>
      <dgm:spPr/>
    </dgm:pt>
    <dgm:pt modelId="{0A5E8CD8-9562-4D8D-8986-FD8E731901AE}" type="pres">
      <dgm:prSet presAssocID="{15231953-6320-4759-A977-7DD4C0B20DC2}" presName="connTx" presStyleLbl="parChTrans1D2" presStyleIdx="0" presStyleCnt="2"/>
      <dgm:spPr/>
    </dgm:pt>
    <dgm:pt modelId="{D32429EF-7644-48ED-AC79-287A2452FFB2}" type="pres">
      <dgm:prSet presAssocID="{F3DB0EE4-6551-4F8D-AAC4-28D4124AA57A}" presName="root2" presStyleCnt="0"/>
      <dgm:spPr/>
    </dgm:pt>
    <dgm:pt modelId="{D32B891F-767E-48F3-AD00-8A9025E2779D}" type="pres">
      <dgm:prSet presAssocID="{F3DB0EE4-6551-4F8D-AAC4-28D4124AA57A}" presName="LevelTwoTextNode" presStyleLbl="node2" presStyleIdx="0" presStyleCnt="2">
        <dgm:presLayoutVars>
          <dgm:chPref val="3"/>
        </dgm:presLayoutVars>
      </dgm:prSet>
      <dgm:spPr/>
    </dgm:pt>
    <dgm:pt modelId="{B7750A55-5F5A-4B7C-B9E8-61E1DF88A340}" type="pres">
      <dgm:prSet presAssocID="{F3DB0EE4-6551-4F8D-AAC4-28D4124AA57A}" presName="level3hierChild" presStyleCnt="0"/>
      <dgm:spPr/>
    </dgm:pt>
    <dgm:pt modelId="{AF0047F6-97A3-4A45-BFF4-A9117814EDB3}" type="pres">
      <dgm:prSet presAssocID="{A563BE08-8503-4C9D-9243-548E3A7E24B0}" presName="conn2-1" presStyleLbl="parChTrans1D3" presStyleIdx="0" presStyleCnt="3"/>
      <dgm:spPr/>
    </dgm:pt>
    <dgm:pt modelId="{CCF99805-F49B-40A0-A16E-442CEFFF3A96}" type="pres">
      <dgm:prSet presAssocID="{A563BE08-8503-4C9D-9243-548E3A7E24B0}" presName="connTx" presStyleLbl="parChTrans1D3" presStyleIdx="0" presStyleCnt="3"/>
      <dgm:spPr/>
    </dgm:pt>
    <dgm:pt modelId="{A5D4926A-F2D4-48AF-B2A7-13100F6567F2}" type="pres">
      <dgm:prSet presAssocID="{CC18B032-736F-40AD-BEC1-B62861BD7046}" presName="root2" presStyleCnt="0"/>
      <dgm:spPr/>
    </dgm:pt>
    <dgm:pt modelId="{F1497990-9B92-448E-8387-51A53604D650}" type="pres">
      <dgm:prSet presAssocID="{CC18B032-736F-40AD-BEC1-B62861BD7046}" presName="LevelTwoTextNode" presStyleLbl="node3" presStyleIdx="0" presStyleCnt="3" custScaleX="110924">
        <dgm:presLayoutVars>
          <dgm:chPref val="3"/>
        </dgm:presLayoutVars>
      </dgm:prSet>
      <dgm:spPr/>
    </dgm:pt>
    <dgm:pt modelId="{02A57FEF-2D8C-4D4E-8647-6388B86AAB95}" type="pres">
      <dgm:prSet presAssocID="{CC18B032-736F-40AD-BEC1-B62861BD7046}" presName="level3hierChild" presStyleCnt="0"/>
      <dgm:spPr/>
    </dgm:pt>
    <dgm:pt modelId="{EB2100AF-1F6D-450F-9427-9B0F57AC45BC}" type="pres">
      <dgm:prSet presAssocID="{600103FB-CB69-4F23-9650-6011E0181754}" presName="conn2-1" presStyleLbl="parChTrans1D4" presStyleIdx="0" presStyleCnt="3"/>
      <dgm:spPr/>
    </dgm:pt>
    <dgm:pt modelId="{BA5C2748-D6A4-4DF0-802B-FDEB7EE5E11C}" type="pres">
      <dgm:prSet presAssocID="{600103FB-CB69-4F23-9650-6011E0181754}" presName="connTx" presStyleLbl="parChTrans1D4" presStyleIdx="0" presStyleCnt="3"/>
      <dgm:spPr/>
    </dgm:pt>
    <dgm:pt modelId="{DC44BF48-3DE3-431A-983F-E7C67CEC33AA}" type="pres">
      <dgm:prSet presAssocID="{A6DA639C-C769-4DC0-9D84-509815F5C573}" presName="root2" presStyleCnt="0"/>
      <dgm:spPr/>
    </dgm:pt>
    <dgm:pt modelId="{20CB8B59-77D6-4B74-A8B2-F893B185320A}" type="pres">
      <dgm:prSet presAssocID="{A6DA639C-C769-4DC0-9D84-509815F5C573}" presName="LevelTwoTextNode" presStyleLbl="node4" presStyleIdx="0" presStyleCnt="3" custScaleX="377749">
        <dgm:presLayoutVars>
          <dgm:chPref val="3"/>
        </dgm:presLayoutVars>
      </dgm:prSet>
      <dgm:spPr/>
    </dgm:pt>
    <dgm:pt modelId="{783A4AF3-7E80-443E-86F2-B400D14DA7E8}" type="pres">
      <dgm:prSet presAssocID="{A6DA639C-C769-4DC0-9D84-509815F5C573}" presName="level3hierChild" presStyleCnt="0"/>
      <dgm:spPr/>
    </dgm:pt>
    <dgm:pt modelId="{D7A91D73-60D7-409D-9F58-7A7AD4B0F650}" type="pres">
      <dgm:prSet presAssocID="{3CE30084-C3D6-494C-AA2D-199148488D76}" presName="conn2-1" presStyleLbl="parChTrans1D2" presStyleIdx="1" presStyleCnt="2"/>
      <dgm:spPr/>
    </dgm:pt>
    <dgm:pt modelId="{3F9B364B-2002-4261-A49E-A941C95DF8D1}" type="pres">
      <dgm:prSet presAssocID="{3CE30084-C3D6-494C-AA2D-199148488D76}" presName="connTx" presStyleLbl="parChTrans1D2" presStyleIdx="1" presStyleCnt="2"/>
      <dgm:spPr/>
    </dgm:pt>
    <dgm:pt modelId="{A79ABC50-4A92-4C51-BA59-29E5ACAC2D35}" type="pres">
      <dgm:prSet presAssocID="{1C021E9F-2721-4BD8-9274-EA006A170C68}" presName="root2" presStyleCnt="0"/>
      <dgm:spPr/>
    </dgm:pt>
    <dgm:pt modelId="{1F9AF78E-171E-4F55-B6EF-A116E353FAFD}" type="pres">
      <dgm:prSet presAssocID="{1C021E9F-2721-4BD8-9274-EA006A170C68}" presName="LevelTwoTextNode" presStyleLbl="node2" presStyleIdx="1" presStyleCnt="2">
        <dgm:presLayoutVars>
          <dgm:chPref val="3"/>
        </dgm:presLayoutVars>
      </dgm:prSet>
      <dgm:spPr/>
    </dgm:pt>
    <dgm:pt modelId="{F5D92B4D-9BA6-4BF3-B291-05F23996EEBA}" type="pres">
      <dgm:prSet presAssocID="{1C021E9F-2721-4BD8-9274-EA006A170C68}" presName="level3hierChild" presStyleCnt="0"/>
      <dgm:spPr/>
    </dgm:pt>
    <dgm:pt modelId="{3D1ED2E8-D417-48EC-BC60-8CA461D20948}" type="pres">
      <dgm:prSet presAssocID="{80AA5A5A-F7FA-4E15-A196-A874AF82CA0B}" presName="conn2-1" presStyleLbl="parChTrans1D3" presStyleIdx="1" presStyleCnt="3"/>
      <dgm:spPr/>
    </dgm:pt>
    <dgm:pt modelId="{EFA100C8-4326-47F9-9A02-90CAFBECC47B}" type="pres">
      <dgm:prSet presAssocID="{80AA5A5A-F7FA-4E15-A196-A874AF82CA0B}" presName="connTx" presStyleLbl="parChTrans1D3" presStyleIdx="1" presStyleCnt="3"/>
      <dgm:spPr/>
    </dgm:pt>
    <dgm:pt modelId="{764A2638-641B-413D-A43A-6432208B6FF5}" type="pres">
      <dgm:prSet presAssocID="{553F0765-08AC-49CF-96CC-3300F0FB7E66}" presName="root2" presStyleCnt="0"/>
      <dgm:spPr/>
    </dgm:pt>
    <dgm:pt modelId="{4A33D2F5-C2A1-4B71-B58C-66860FDE7419}" type="pres">
      <dgm:prSet presAssocID="{553F0765-08AC-49CF-96CC-3300F0FB7E66}" presName="LevelTwoTextNode" presStyleLbl="node3" presStyleIdx="1" presStyleCnt="3" custScaleX="110924">
        <dgm:presLayoutVars>
          <dgm:chPref val="3"/>
        </dgm:presLayoutVars>
      </dgm:prSet>
      <dgm:spPr/>
    </dgm:pt>
    <dgm:pt modelId="{253B0B9C-EC4E-4788-9628-2B7B8EEC50EA}" type="pres">
      <dgm:prSet presAssocID="{553F0765-08AC-49CF-96CC-3300F0FB7E66}" presName="level3hierChild" presStyleCnt="0"/>
      <dgm:spPr/>
    </dgm:pt>
    <dgm:pt modelId="{A32C3422-7C7D-4F73-B3CE-E30BCB1CA580}" type="pres">
      <dgm:prSet presAssocID="{78ABC36B-3751-4A6A-A26C-EB75AC4B4DD7}" presName="conn2-1" presStyleLbl="parChTrans1D4" presStyleIdx="1" presStyleCnt="3"/>
      <dgm:spPr/>
    </dgm:pt>
    <dgm:pt modelId="{68CB5994-1390-4124-BAA3-B359E171225F}" type="pres">
      <dgm:prSet presAssocID="{78ABC36B-3751-4A6A-A26C-EB75AC4B4DD7}" presName="connTx" presStyleLbl="parChTrans1D4" presStyleIdx="1" presStyleCnt="3"/>
      <dgm:spPr/>
    </dgm:pt>
    <dgm:pt modelId="{ABB3DC32-76F3-4679-A019-BE8B3E62C028}" type="pres">
      <dgm:prSet presAssocID="{403369F7-B962-4A9D-BA8F-C4DBFBAE4819}" presName="root2" presStyleCnt="0"/>
      <dgm:spPr/>
    </dgm:pt>
    <dgm:pt modelId="{6987D7DC-BF13-45F5-ABEE-C24E4F507C8D}" type="pres">
      <dgm:prSet presAssocID="{403369F7-B962-4A9D-BA8F-C4DBFBAE4819}" presName="LevelTwoTextNode" presStyleLbl="node4" presStyleIdx="1" presStyleCnt="3" custScaleX="377749">
        <dgm:presLayoutVars>
          <dgm:chPref val="3"/>
        </dgm:presLayoutVars>
      </dgm:prSet>
      <dgm:spPr/>
    </dgm:pt>
    <dgm:pt modelId="{9155AC79-7358-4F4A-9AD3-2B48915AD8B0}" type="pres">
      <dgm:prSet presAssocID="{403369F7-B962-4A9D-BA8F-C4DBFBAE4819}" presName="level3hierChild" presStyleCnt="0"/>
      <dgm:spPr/>
    </dgm:pt>
    <dgm:pt modelId="{734F82B5-5544-4A8B-912D-5E31596BB747}" type="pres">
      <dgm:prSet presAssocID="{F5E69423-1819-4A94-920E-324CCB211AA9}" presName="conn2-1" presStyleLbl="parChTrans1D3" presStyleIdx="2" presStyleCnt="3"/>
      <dgm:spPr/>
    </dgm:pt>
    <dgm:pt modelId="{7E59CC1F-8F5E-47C5-8918-47B18EF8CDDE}" type="pres">
      <dgm:prSet presAssocID="{F5E69423-1819-4A94-920E-324CCB211AA9}" presName="connTx" presStyleLbl="parChTrans1D3" presStyleIdx="2" presStyleCnt="3"/>
      <dgm:spPr/>
    </dgm:pt>
    <dgm:pt modelId="{FD9FA026-B565-492E-A2AE-93B529B1D19C}" type="pres">
      <dgm:prSet presAssocID="{C489F96E-C61C-471B-90FA-E346D76B6004}" presName="root2" presStyleCnt="0"/>
      <dgm:spPr/>
    </dgm:pt>
    <dgm:pt modelId="{4D120D7C-AF43-48EC-A97E-6AF2A18E9162}" type="pres">
      <dgm:prSet presAssocID="{C489F96E-C61C-471B-90FA-E346D76B6004}" presName="LevelTwoTextNode" presStyleLbl="node3" presStyleIdx="2" presStyleCnt="3" custScaleX="110449">
        <dgm:presLayoutVars>
          <dgm:chPref val="3"/>
        </dgm:presLayoutVars>
      </dgm:prSet>
      <dgm:spPr/>
    </dgm:pt>
    <dgm:pt modelId="{85DC52F3-B725-4160-A72E-5ED1A7625843}" type="pres">
      <dgm:prSet presAssocID="{C489F96E-C61C-471B-90FA-E346D76B6004}" presName="level3hierChild" presStyleCnt="0"/>
      <dgm:spPr/>
    </dgm:pt>
    <dgm:pt modelId="{99391B29-AC80-452B-9EAF-743A1FF1F25B}" type="pres">
      <dgm:prSet presAssocID="{587F5B2E-E8BE-4FD3-B45A-7F141085A444}" presName="conn2-1" presStyleLbl="parChTrans1D4" presStyleIdx="2" presStyleCnt="3"/>
      <dgm:spPr/>
    </dgm:pt>
    <dgm:pt modelId="{EFE700EF-BCF3-4A8C-A75A-99E02807A394}" type="pres">
      <dgm:prSet presAssocID="{587F5B2E-E8BE-4FD3-B45A-7F141085A444}" presName="connTx" presStyleLbl="parChTrans1D4" presStyleIdx="2" presStyleCnt="3"/>
      <dgm:spPr/>
    </dgm:pt>
    <dgm:pt modelId="{51FE78DA-B077-4333-ACB6-C2C689AA504F}" type="pres">
      <dgm:prSet presAssocID="{C44C3E60-3C67-4DE7-815E-AECD444020E9}" presName="root2" presStyleCnt="0"/>
      <dgm:spPr/>
    </dgm:pt>
    <dgm:pt modelId="{475B4D09-26F6-42A3-AFE9-3CF2875326EA}" type="pres">
      <dgm:prSet presAssocID="{C44C3E60-3C67-4DE7-815E-AECD444020E9}" presName="LevelTwoTextNode" presStyleLbl="node4" presStyleIdx="2" presStyleCnt="3" custScaleX="377749">
        <dgm:presLayoutVars>
          <dgm:chPref val="3"/>
        </dgm:presLayoutVars>
      </dgm:prSet>
      <dgm:spPr/>
    </dgm:pt>
    <dgm:pt modelId="{B2825FB4-6DE3-44F9-9BAB-C1F60A03ECED}" type="pres">
      <dgm:prSet presAssocID="{C44C3E60-3C67-4DE7-815E-AECD444020E9}" presName="level3hierChild" presStyleCnt="0"/>
      <dgm:spPr/>
    </dgm:pt>
  </dgm:ptLst>
  <dgm:cxnLst>
    <dgm:cxn modelId="{0C53010F-8D20-4D50-B3D1-A30B94B09FC9}" type="presOf" srcId="{3CE30084-C3D6-494C-AA2D-199148488D76}" destId="{D7A91D73-60D7-409D-9F58-7A7AD4B0F650}" srcOrd="0" destOrd="0" presId="urn:microsoft.com/office/officeart/2005/8/layout/hierarchy2"/>
    <dgm:cxn modelId="{EA3FC50F-1EB3-4610-9C85-F6D8E6D13F77}" type="presOf" srcId="{F5E69423-1819-4A94-920E-324CCB211AA9}" destId="{7E59CC1F-8F5E-47C5-8918-47B18EF8CDDE}" srcOrd="1" destOrd="0" presId="urn:microsoft.com/office/officeart/2005/8/layout/hierarchy2"/>
    <dgm:cxn modelId="{FEE5CF17-EC0C-4322-AF8C-901E502E6126}" type="presOf" srcId="{1C021E9F-2721-4BD8-9274-EA006A170C68}" destId="{1F9AF78E-171E-4F55-B6EF-A116E353FAFD}" srcOrd="0" destOrd="0" presId="urn:microsoft.com/office/officeart/2005/8/layout/hierarchy2"/>
    <dgm:cxn modelId="{23E93E1F-2E31-488D-8DAB-2EE932F51090}" type="presOf" srcId="{15231953-6320-4759-A977-7DD4C0B20DC2}" destId="{0A5E8CD8-9562-4D8D-8986-FD8E731901AE}" srcOrd="1" destOrd="0" presId="urn:microsoft.com/office/officeart/2005/8/layout/hierarchy2"/>
    <dgm:cxn modelId="{23557920-0438-4D2F-B201-60513363871E}" type="presOf" srcId="{A563BE08-8503-4C9D-9243-548E3A7E24B0}" destId="{AF0047F6-97A3-4A45-BFF4-A9117814EDB3}" srcOrd="0" destOrd="0" presId="urn:microsoft.com/office/officeart/2005/8/layout/hierarchy2"/>
    <dgm:cxn modelId="{10C0AD24-844D-4833-88F2-B13C014D08E5}" srcId="{CC18B032-736F-40AD-BEC1-B62861BD7046}" destId="{A6DA639C-C769-4DC0-9D84-509815F5C573}" srcOrd="0" destOrd="0" parTransId="{600103FB-CB69-4F23-9650-6011E0181754}" sibTransId="{91D5850B-ADAF-472F-9781-180EC1A5DF3D}"/>
    <dgm:cxn modelId="{25E6F22D-C325-4635-AA6E-2C899A3972EC}" srcId="{C489F96E-C61C-471B-90FA-E346D76B6004}" destId="{C44C3E60-3C67-4DE7-815E-AECD444020E9}" srcOrd="0" destOrd="0" parTransId="{587F5B2E-E8BE-4FD3-B45A-7F141085A444}" sibTransId="{D1DC1DE3-2B9D-45CF-9899-28F97CF11365}"/>
    <dgm:cxn modelId="{B9588030-0AF0-40C4-A3CF-ABAEFB1952AB}" type="presOf" srcId="{A6DA639C-C769-4DC0-9D84-509815F5C573}" destId="{20CB8B59-77D6-4B74-A8B2-F893B185320A}" srcOrd="0" destOrd="0" presId="urn:microsoft.com/office/officeart/2005/8/layout/hierarchy2"/>
    <dgm:cxn modelId="{73252338-3C57-40D1-8B8A-D9CA03BA544D}" type="presOf" srcId="{F3DB0EE4-6551-4F8D-AAC4-28D4124AA57A}" destId="{D32B891F-767E-48F3-AD00-8A9025E2779D}" srcOrd="0" destOrd="0" presId="urn:microsoft.com/office/officeart/2005/8/layout/hierarchy2"/>
    <dgm:cxn modelId="{35E85C60-27A6-4974-98FD-882CA9B5FDD5}" type="presOf" srcId="{403369F7-B962-4A9D-BA8F-C4DBFBAE4819}" destId="{6987D7DC-BF13-45F5-ABEE-C24E4F507C8D}" srcOrd="0" destOrd="0" presId="urn:microsoft.com/office/officeart/2005/8/layout/hierarchy2"/>
    <dgm:cxn modelId="{CF918C42-8C90-453F-94FF-EDB79709576B}" type="presOf" srcId="{F5E69423-1819-4A94-920E-324CCB211AA9}" destId="{734F82B5-5544-4A8B-912D-5E31596BB747}" srcOrd="0" destOrd="0" presId="urn:microsoft.com/office/officeart/2005/8/layout/hierarchy2"/>
    <dgm:cxn modelId="{7D0FF764-E0D7-4449-9B5E-FF092E60038E}" type="presOf" srcId="{600103FB-CB69-4F23-9650-6011E0181754}" destId="{EB2100AF-1F6D-450F-9427-9B0F57AC45BC}" srcOrd="0" destOrd="0" presId="urn:microsoft.com/office/officeart/2005/8/layout/hierarchy2"/>
    <dgm:cxn modelId="{17A1086A-9751-4D44-A497-C340822E03B3}" srcId="{1C021E9F-2721-4BD8-9274-EA006A170C68}" destId="{553F0765-08AC-49CF-96CC-3300F0FB7E66}" srcOrd="0" destOrd="0" parTransId="{80AA5A5A-F7FA-4E15-A196-A874AF82CA0B}" sibTransId="{363D6329-FF2C-4D2F-BC4B-4B2A8D36B223}"/>
    <dgm:cxn modelId="{1C04CF4A-CA38-4B5B-B46B-B8C247E19C5C}" type="presOf" srcId="{A563BE08-8503-4C9D-9243-548E3A7E24B0}" destId="{CCF99805-F49B-40A0-A16E-442CEFFF3A96}" srcOrd="1" destOrd="0" presId="urn:microsoft.com/office/officeart/2005/8/layout/hierarchy2"/>
    <dgm:cxn modelId="{22783C6C-A988-47F2-8698-F744A75F9551}" type="presOf" srcId="{80AA5A5A-F7FA-4E15-A196-A874AF82CA0B}" destId="{EFA100C8-4326-47F9-9A02-90CAFBECC47B}" srcOrd="1" destOrd="0" presId="urn:microsoft.com/office/officeart/2005/8/layout/hierarchy2"/>
    <dgm:cxn modelId="{2A927D75-899A-43BD-9E4B-B95186F797E3}" type="presOf" srcId="{78ABC36B-3751-4A6A-A26C-EB75AC4B4DD7}" destId="{68CB5994-1390-4124-BAA3-B359E171225F}" srcOrd="1" destOrd="0" presId="urn:microsoft.com/office/officeart/2005/8/layout/hierarchy2"/>
    <dgm:cxn modelId="{3C26E276-7040-402D-B247-9DFC5883B7DB}" srcId="{F3DB0EE4-6551-4F8D-AAC4-28D4124AA57A}" destId="{CC18B032-736F-40AD-BEC1-B62861BD7046}" srcOrd="0" destOrd="0" parTransId="{A563BE08-8503-4C9D-9243-548E3A7E24B0}" sibTransId="{8B668CF1-5DAF-464D-BF41-7378259F5A6E}"/>
    <dgm:cxn modelId="{01BB527C-9092-4131-B6F3-0CFDA593EA97}" srcId="{6EAF2890-2B1C-477C-941A-BE1240AD4AD9}" destId="{F3DB0EE4-6551-4F8D-AAC4-28D4124AA57A}" srcOrd="0" destOrd="0" parTransId="{15231953-6320-4759-A977-7DD4C0B20DC2}" sibTransId="{D5C3BF10-A1A0-43B6-981E-77634D3010A6}"/>
    <dgm:cxn modelId="{FEBC6F80-FBD6-482D-B37E-B97A3008AB2F}" type="presOf" srcId="{C489F96E-C61C-471B-90FA-E346D76B6004}" destId="{4D120D7C-AF43-48EC-A97E-6AF2A18E9162}" srcOrd="0" destOrd="0" presId="urn:microsoft.com/office/officeart/2005/8/layout/hierarchy2"/>
    <dgm:cxn modelId="{B830CA87-A7EA-4AF2-B6C9-E22D8BFA1E94}" type="presOf" srcId="{587F5B2E-E8BE-4FD3-B45A-7F141085A444}" destId="{99391B29-AC80-452B-9EAF-743A1FF1F25B}" srcOrd="0" destOrd="0" presId="urn:microsoft.com/office/officeart/2005/8/layout/hierarchy2"/>
    <dgm:cxn modelId="{CF0DE597-2AFD-4A76-9D9D-01A1D142619E}" type="presOf" srcId="{78ABC36B-3751-4A6A-A26C-EB75AC4B4DD7}" destId="{A32C3422-7C7D-4F73-B3CE-E30BCB1CA580}" srcOrd="0" destOrd="0" presId="urn:microsoft.com/office/officeart/2005/8/layout/hierarchy2"/>
    <dgm:cxn modelId="{305A63A5-176E-4D38-A0E0-86CAB730085B}" srcId="{6EAF2890-2B1C-477C-941A-BE1240AD4AD9}" destId="{1C021E9F-2721-4BD8-9274-EA006A170C68}" srcOrd="1" destOrd="0" parTransId="{3CE30084-C3D6-494C-AA2D-199148488D76}" sibTransId="{B033B242-A5A8-4F56-9B31-8A73C2205D12}"/>
    <dgm:cxn modelId="{35325EA7-1F2A-4617-A6B3-9D482E631979}" type="presOf" srcId="{CC18B032-736F-40AD-BEC1-B62861BD7046}" destId="{F1497990-9B92-448E-8387-51A53604D650}" srcOrd="0" destOrd="0" presId="urn:microsoft.com/office/officeart/2005/8/layout/hierarchy2"/>
    <dgm:cxn modelId="{941EEEB7-809E-4513-ACCE-B47554158BAE}" type="presOf" srcId="{3CE30084-C3D6-494C-AA2D-199148488D76}" destId="{3F9B364B-2002-4261-A49E-A941C95DF8D1}" srcOrd="1" destOrd="0" presId="urn:microsoft.com/office/officeart/2005/8/layout/hierarchy2"/>
    <dgm:cxn modelId="{B1DF76C0-764B-4174-8EC4-A373044EDE56}" type="presOf" srcId="{587F5B2E-E8BE-4FD3-B45A-7F141085A444}" destId="{EFE700EF-BCF3-4A8C-A75A-99E02807A394}" srcOrd="1" destOrd="0" presId="urn:microsoft.com/office/officeart/2005/8/layout/hierarchy2"/>
    <dgm:cxn modelId="{0FBA22D0-6F76-4ADA-8F34-6296B8313A91}" type="presOf" srcId="{C44C3E60-3C67-4DE7-815E-AECD444020E9}" destId="{475B4D09-26F6-42A3-AFE9-3CF2875326EA}" srcOrd="0" destOrd="0" presId="urn:microsoft.com/office/officeart/2005/8/layout/hierarchy2"/>
    <dgm:cxn modelId="{844366D4-2F65-459A-9378-F06D98F7E368}" srcId="{E80C5B18-4FF3-4EAB-A238-430E8FEE76F8}" destId="{6EAF2890-2B1C-477C-941A-BE1240AD4AD9}" srcOrd="0" destOrd="0" parTransId="{C5DCF7E3-C594-4D71-869D-C20D7F159AC9}" sibTransId="{23B968A3-8900-4F64-B254-C257E07B7011}"/>
    <dgm:cxn modelId="{E204FCD9-2B69-4348-839A-30ABD62FF03A}" type="presOf" srcId="{553F0765-08AC-49CF-96CC-3300F0FB7E66}" destId="{4A33D2F5-C2A1-4B71-B58C-66860FDE7419}" srcOrd="0" destOrd="0" presId="urn:microsoft.com/office/officeart/2005/8/layout/hierarchy2"/>
    <dgm:cxn modelId="{0755A9DE-20BC-4FC8-89F2-CB7F7FCD509F}" srcId="{1C021E9F-2721-4BD8-9274-EA006A170C68}" destId="{C489F96E-C61C-471B-90FA-E346D76B6004}" srcOrd="1" destOrd="0" parTransId="{F5E69423-1819-4A94-920E-324CCB211AA9}" sibTransId="{0D229B12-F392-416D-B00D-198B1F1EB974}"/>
    <dgm:cxn modelId="{755BC4E2-96EB-467A-9947-F4045E847EE4}" type="presOf" srcId="{600103FB-CB69-4F23-9650-6011E0181754}" destId="{BA5C2748-D6A4-4DF0-802B-FDEB7EE5E11C}" srcOrd="1" destOrd="0" presId="urn:microsoft.com/office/officeart/2005/8/layout/hierarchy2"/>
    <dgm:cxn modelId="{840DB7E3-9AB7-4372-A269-17B1CBBD72F3}" type="presOf" srcId="{6EAF2890-2B1C-477C-941A-BE1240AD4AD9}" destId="{F86798D2-DF68-4EF7-BBA1-2A102ED6DECA}" srcOrd="0" destOrd="0" presId="urn:microsoft.com/office/officeart/2005/8/layout/hierarchy2"/>
    <dgm:cxn modelId="{CFC020EC-04D6-41F5-8F82-107ED0187FF6}" type="presOf" srcId="{80AA5A5A-F7FA-4E15-A196-A874AF82CA0B}" destId="{3D1ED2E8-D417-48EC-BC60-8CA461D20948}" srcOrd="0" destOrd="0" presId="urn:microsoft.com/office/officeart/2005/8/layout/hierarchy2"/>
    <dgm:cxn modelId="{7EEE07ED-4323-4B6E-AC72-7FCBE211CCCA}" srcId="{553F0765-08AC-49CF-96CC-3300F0FB7E66}" destId="{403369F7-B962-4A9D-BA8F-C4DBFBAE4819}" srcOrd="0" destOrd="0" parTransId="{78ABC36B-3751-4A6A-A26C-EB75AC4B4DD7}" sibTransId="{1F67F82C-07A2-49A8-8494-EF41D7431DCC}"/>
    <dgm:cxn modelId="{FB2AF9F3-10F0-41E8-B6F2-843604D9CE1E}" type="presOf" srcId="{E80C5B18-4FF3-4EAB-A238-430E8FEE76F8}" destId="{6E9B4AC2-CCB2-4092-AE0A-97B40E4F24D7}" srcOrd="0" destOrd="0" presId="urn:microsoft.com/office/officeart/2005/8/layout/hierarchy2"/>
    <dgm:cxn modelId="{55445DFD-ABC7-4E93-B398-D9B63DFCE18A}" type="presOf" srcId="{15231953-6320-4759-A977-7DD4C0B20DC2}" destId="{9EDD6E6D-9FCF-4D2D-82B9-AA99747CD3C0}" srcOrd="0" destOrd="0" presId="urn:microsoft.com/office/officeart/2005/8/layout/hierarchy2"/>
    <dgm:cxn modelId="{78A6576C-034B-465D-BE6A-2BEFE3396833}" type="presParOf" srcId="{6E9B4AC2-CCB2-4092-AE0A-97B40E4F24D7}" destId="{B75AFF37-7453-4CE5-A635-EF2D5677D3DE}" srcOrd="0" destOrd="0" presId="urn:microsoft.com/office/officeart/2005/8/layout/hierarchy2"/>
    <dgm:cxn modelId="{18585FC2-C095-41E4-ACA7-B5A8B21A3189}" type="presParOf" srcId="{B75AFF37-7453-4CE5-A635-EF2D5677D3DE}" destId="{F86798D2-DF68-4EF7-BBA1-2A102ED6DECA}" srcOrd="0" destOrd="0" presId="urn:microsoft.com/office/officeart/2005/8/layout/hierarchy2"/>
    <dgm:cxn modelId="{A38374C1-9F73-4BFA-845F-45D38F55A4E4}" type="presParOf" srcId="{B75AFF37-7453-4CE5-A635-EF2D5677D3DE}" destId="{B5714C88-D9DC-421A-A05F-044B1EDC1089}" srcOrd="1" destOrd="0" presId="urn:microsoft.com/office/officeart/2005/8/layout/hierarchy2"/>
    <dgm:cxn modelId="{1CF9FD7A-7D3B-4221-B168-595118F570E3}" type="presParOf" srcId="{B5714C88-D9DC-421A-A05F-044B1EDC1089}" destId="{9EDD6E6D-9FCF-4D2D-82B9-AA99747CD3C0}" srcOrd="0" destOrd="0" presId="urn:microsoft.com/office/officeart/2005/8/layout/hierarchy2"/>
    <dgm:cxn modelId="{C5859868-6AB0-4B63-95DB-B5459657A79E}" type="presParOf" srcId="{9EDD6E6D-9FCF-4D2D-82B9-AA99747CD3C0}" destId="{0A5E8CD8-9562-4D8D-8986-FD8E731901AE}" srcOrd="0" destOrd="0" presId="urn:microsoft.com/office/officeart/2005/8/layout/hierarchy2"/>
    <dgm:cxn modelId="{1186F79F-B3A4-47F3-A49C-6FD0F17AACF0}" type="presParOf" srcId="{B5714C88-D9DC-421A-A05F-044B1EDC1089}" destId="{D32429EF-7644-48ED-AC79-287A2452FFB2}" srcOrd="1" destOrd="0" presId="urn:microsoft.com/office/officeart/2005/8/layout/hierarchy2"/>
    <dgm:cxn modelId="{184DF2AA-0CF1-4D6A-8B3D-B70E8DDDC6B5}" type="presParOf" srcId="{D32429EF-7644-48ED-AC79-287A2452FFB2}" destId="{D32B891F-767E-48F3-AD00-8A9025E2779D}" srcOrd="0" destOrd="0" presId="urn:microsoft.com/office/officeart/2005/8/layout/hierarchy2"/>
    <dgm:cxn modelId="{3F0F72CF-B486-4239-85C7-B0F9B09E59B3}" type="presParOf" srcId="{D32429EF-7644-48ED-AC79-287A2452FFB2}" destId="{B7750A55-5F5A-4B7C-B9E8-61E1DF88A340}" srcOrd="1" destOrd="0" presId="urn:microsoft.com/office/officeart/2005/8/layout/hierarchy2"/>
    <dgm:cxn modelId="{1981047A-EBB6-4021-9F0F-EC8812D9AA0E}" type="presParOf" srcId="{B7750A55-5F5A-4B7C-B9E8-61E1DF88A340}" destId="{AF0047F6-97A3-4A45-BFF4-A9117814EDB3}" srcOrd="0" destOrd="0" presId="urn:microsoft.com/office/officeart/2005/8/layout/hierarchy2"/>
    <dgm:cxn modelId="{767A0182-FF3A-4224-B823-BEACF2FCDB74}" type="presParOf" srcId="{AF0047F6-97A3-4A45-BFF4-A9117814EDB3}" destId="{CCF99805-F49B-40A0-A16E-442CEFFF3A96}" srcOrd="0" destOrd="0" presId="urn:microsoft.com/office/officeart/2005/8/layout/hierarchy2"/>
    <dgm:cxn modelId="{01233983-FE51-4823-97A3-15088C10D173}" type="presParOf" srcId="{B7750A55-5F5A-4B7C-B9E8-61E1DF88A340}" destId="{A5D4926A-F2D4-48AF-B2A7-13100F6567F2}" srcOrd="1" destOrd="0" presId="urn:microsoft.com/office/officeart/2005/8/layout/hierarchy2"/>
    <dgm:cxn modelId="{88DF57B8-EF1C-407C-AED5-9C9293ED4CC3}" type="presParOf" srcId="{A5D4926A-F2D4-48AF-B2A7-13100F6567F2}" destId="{F1497990-9B92-448E-8387-51A53604D650}" srcOrd="0" destOrd="0" presId="urn:microsoft.com/office/officeart/2005/8/layout/hierarchy2"/>
    <dgm:cxn modelId="{E136943F-E6B5-46EA-8BB9-C265C71B6FB0}" type="presParOf" srcId="{A5D4926A-F2D4-48AF-B2A7-13100F6567F2}" destId="{02A57FEF-2D8C-4D4E-8647-6388B86AAB95}" srcOrd="1" destOrd="0" presId="urn:microsoft.com/office/officeart/2005/8/layout/hierarchy2"/>
    <dgm:cxn modelId="{C875CC30-8965-4938-84F1-C629DC2F317A}" type="presParOf" srcId="{02A57FEF-2D8C-4D4E-8647-6388B86AAB95}" destId="{EB2100AF-1F6D-450F-9427-9B0F57AC45BC}" srcOrd="0" destOrd="0" presId="urn:microsoft.com/office/officeart/2005/8/layout/hierarchy2"/>
    <dgm:cxn modelId="{51B228E7-EDB9-4B24-A514-C3012527B5E2}" type="presParOf" srcId="{EB2100AF-1F6D-450F-9427-9B0F57AC45BC}" destId="{BA5C2748-D6A4-4DF0-802B-FDEB7EE5E11C}" srcOrd="0" destOrd="0" presId="urn:microsoft.com/office/officeart/2005/8/layout/hierarchy2"/>
    <dgm:cxn modelId="{16895CCC-9C7D-42DB-8C99-292D0820E7E7}" type="presParOf" srcId="{02A57FEF-2D8C-4D4E-8647-6388B86AAB95}" destId="{DC44BF48-3DE3-431A-983F-E7C67CEC33AA}" srcOrd="1" destOrd="0" presId="urn:microsoft.com/office/officeart/2005/8/layout/hierarchy2"/>
    <dgm:cxn modelId="{406152E8-BACE-43AE-B5FA-12113DC489D6}" type="presParOf" srcId="{DC44BF48-3DE3-431A-983F-E7C67CEC33AA}" destId="{20CB8B59-77D6-4B74-A8B2-F893B185320A}" srcOrd="0" destOrd="0" presId="urn:microsoft.com/office/officeart/2005/8/layout/hierarchy2"/>
    <dgm:cxn modelId="{93B12369-8D3C-4B23-8ED7-C4219A4EEBCE}" type="presParOf" srcId="{DC44BF48-3DE3-431A-983F-E7C67CEC33AA}" destId="{783A4AF3-7E80-443E-86F2-B400D14DA7E8}" srcOrd="1" destOrd="0" presId="urn:microsoft.com/office/officeart/2005/8/layout/hierarchy2"/>
    <dgm:cxn modelId="{EE93EA69-3807-4E3D-8F56-AF417FF5ACD3}" type="presParOf" srcId="{B5714C88-D9DC-421A-A05F-044B1EDC1089}" destId="{D7A91D73-60D7-409D-9F58-7A7AD4B0F650}" srcOrd="2" destOrd="0" presId="urn:microsoft.com/office/officeart/2005/8/layout/hierarchy2"/>
    <dgm:cxn modelId="{17790297-25C1-40AD-B1C6-5C7555731293}" type="presParOf" srcId="{D7A91D73-60D7-409D-9F58-7A7AD4B0F650}" destId="{3F9B364B-2002-4261-A49E-A941C95DF8D1}" srcOrd="0" destOrd="0" presId="urn:microsoft.com/office/officeart/2005/8/layout/hierarchy2"/>
    <dgm:cxn modelId="{3413F64C-8AA3-4730-B258-775AD7B51FE0}" type="presParOf" srcId="{B5714C88-D9DC-421A-A05F-044B1EDC1089}" destId="{A79ABC50-4A92-4C51-BA59-29E5ACAC2D35}" srcOrd="3" destOrd="0" presId="urn:microsoft.com/office/officeart/2005/8/layout/hierarchy2"/>
    <dgm:cxn modelId="{F8B273F9-8ED0-447A-9AAD-78D186AA5325}" type="presParOf" srcId="{A79ABC50-4A92-4C51-BA59-29E5ACAC2D35}" destId="{1F9AF78E-171E-4F55-B6EF-A116E353FAFD}" srcOrd="0" destOrd="0" presId="urn:microsoft.com/office/officeart/2005/8/layout/hierarchy2"/>
    <dgm:cxn modelId="{24C46AB4-8A28-4A00-83CF-7EA8374B37E2}" type="presParOf" srcId="{A79ABC50-4A92-4C51-BA59-29E5ACAC2D35}" destId="{F5D92B4D-9BA6-4BF3-B291-05F23996EEBA}" srcOrd="1" destOrd="0" presId="urn:microsoft.com/office/officeart/2005/8/layout/hierarchy2"/>
    <dgm:cxn modelId="{4FED231C-5470-404C-99EF-5173267320E6}" type="presParOf" srcId="{F5D92B4D-9BA6-4BF3-B291-05F23996EEBA}" destId="{3D1ED2E8-D417-48EC-BC60-8CA461D20948}" srcOrd="0" destOrd="0" presId="urn:microsoft.com/office/officeart/2005/8/layout/hierarchy2"/>
    <dgm:cxn modelId="{623125EB-86E8-4605-8D3D-69699AD8F235}" type="presParOf" srcId="{3D1ED2E8-D417-48EC-BC60-8CA461D20948}" destId="{EFA100C8-4326-47F9-9A02-90CAFBECC47B}" srcOrd="0" destOrd="0" presId="urn:microsoft.com/office/officeart/2005/8/layout/hierarchy2"/>
    <dgm:cxn modelId="{672B831D-799E-4223-AD2A-7C2649D050F1}" type="presParOf" srcId="{F5D92B4D-9BA6-4BF3-B291-05F23996EEBA}" destId="{764A2638-641B-413D-A43A-6432208B6FF5}" srcOrd="1" destOrd="0" presId="urn:microsoft.com/office/officeart/2005/8/layout/hierarchy2"/>
    <dgm:cxn modelId="{50AB65BA-F5CF-49E8-AC70-D1583EA9E9AA}" type="presParOf" srcId="{764A2638-641B-413D-A43A-6432208B6FF5}" destId="{4A33D2F5-C2A1-4B71-B58C-66860FDE7419}" srcOrd="0" destOrd="0" presId="urn:microsoft.com/office/officeart/2005/8/layout/hierarchy2"/>
    <dgm:cxn modelId="{75E5EF5A-BABC-4892-B26F-F372C6BF1A6B}" type="presParOf" srcId="{764A2638-641B-413D-A43A-6432208B6FF5}" destId="{253B0B9C-EC4E-4788-9628-2B7B8EEC50EA}" srcOrd="1" destOrd="0" presId="urn:microsoft.com/office/officeart/2005/8/layout/hierarchy2"/>
    <dgm:cxn modelId="{E280D8DA-869D-468C-B3E4-6DB0B1328543}" type="presParOf" srcId="{253B0B9C-EC4E-4788-9628-2B7B8EEC50EA}" destId="{A32C3422-7C7D-4F73-B3CE-E30BCB1CA580}" srcOrd="0" destOrd="0" presId="urn:microsoft.com/office/officeart/2005/8/layout/hierarchy2"/>
    <dgm:cxn modelId="{D9877CBE-13D3-4023-B9DA-E885E8042E4B}" type="presParOf" srcId="{A32C3422-7C7D-4F73-B3CE-E30BCB1CA580}" destId="{68CB5994-1390-4124-BAA3-B359E171225F}" srcOrd="0" destOrd="0" presId="urn:microsoft.com/office/officeart/2005/8/layout/hierarchy2"/>
    <dgm:cxn modelId="{F0442D38-E883-44F3-A47F-F12D0151A2D8}" type="presParOf" srcId="{253B0B9C-EC4E-4788-9628-2B7B8EEC50EA}" destId="{ABB3DC32-76F3-4679-A019-BE8B3E62C028}" srcOrd="1" destOrd="0" presId="urn:microsoft.com/office/officeart/2005/8/layout/hierarchy2"/>
    <dgm:cxn modelId="{3D688B1E-E07E-4FB2-8374-D5BF0E8AB504}" type="presParOf" srcId="{ABB3DC32-76F3-4679-A019-BE8B3E62C028}" destId="{6987D7DC-BF13-45F5-ABEE-C24E4F507C8D}" srcOrd="0" destOrd="0" presId="urn:microsoft.com/office/officeart/2005/8/layout/hierarchy2"/>
    <dgm:cxn modelId="{DCFDD6A7-4FA1-4D41-86B8-452801AA34BA}" type="presParOf" srcId="{ABB3DC32-76F3-4679-A019-BE8B3E62C028}" destId="{9155AC79-7358-4F4A-9AD3-2B48915AD8B0}" srcOrd="1" destOrd="0" presId="urn:microsoft.com/office/officeart/2005/8/layout/hierarchy2"/>
    <dgm:cxn modelId="{C770C563-486D-43AC-9AD9-EB7CE6D2D670}" type="presParOf" srcId="{F5D92B4D-9BA6-4BF3-B291-05F23996EEBA}" destId="{734F82B5-5544-4A8B-912D-5E31596BB747}" srcOrd="2" destOrd="0" presId="urn:microsoft.com/office/officeart/2005/8/layout/hierarchy2"/>
    <dgm:cxn modelId="{660BD502-03EC-4869-88F4-491912762834}" type="presParOf" srcId="{734F82B5-5544-4A8B-912D-5E31596BB747}" destId="{7E59CC1F-8F5E-47C5-8918-47B18EF8CDDE}" srcOrd="0" destOrd="0" presId="urn:microsoft.com/office/officeart/2005/8/layout/hierarchy2"/>
    <dgm:cxn modelId="{573DD912-78C9-424E-B6AB-9E03F5AC4AB4}" type="presParOf" srcId="{F5D92B4D-9BA6-4BF3-B291-05F23996EEBA}" destId="{FD9FA026-B565-492E-A2AE-93B529B1D19C}" srcOrd="3" destOrd="0" presId="urn:microsoft.com/office/officeart/2005/8/layout/hierarchy2"/>
    <dgm:cxn modelId="{9A4D018F-AE3D-4B4B-83FA-9D8BA2D437A9}" type="presParOf" srcId="{FD9FA026-B565-492E-A2AE-93B529B1D19C}" destId="{4D120D7C-AF43-48EC-A97E-6AF2A18E9162}" srcOrd="0" destOrd="0" presId="urn:microsoft.com/office/officeart/2005/8/layout/hierarchy2"/>
    <dgm:cxn modelId="{FF3D710B-8406-447B-BFF2-14CE852C7760}" type="presParOf" srcId="{FD9FA026-B565-492E-A2AE-93B529B1D19C}" destId="{85DC52F3-B725-4160-A72E-5ED1A7625843}" srcOrd="1" destOrd="0" presId="urn:microsoft.com/office/officeart/2005/8/layout/hierarchy2"/>
    <dgm:cxn modelId="{247B08CD-FC5B-4949-8A32-BCF7FC3C5F52}" type="presParOf" srcId="{85DC52F3-B725-4160-A72E-5ED1A7625843}" destId="{99391B29-AC80-452B-9EAF-743A1FF1F25B}" srcOrd="0" destOrd="0" presId="urn:microsoft.com/office/officeart/2005/8/layout/hierarchy2"/>
    <dgm:cxn modelId="{D54176EA-50D3-4271-A787-3E83805BB154}" type="presParOf" srcId="{99391B29-AC80-452B-9EAF-743A1FF1F25B}" destId="{EFE700EF-BCF3-4A8C-A75A-99E02807A394}" srcOrd="0" destOrd="0" presId="urn:microsoft.com/office/officeart/2005/8/layout/hierarchy2"/>
    <dgm:cxn modelId="{DA49CC5B-38F6-4C94-9872-588B0CE6F488}" type="presParOf" srcId="{85DC52F3-B725-4160-A72E-5ED1A7625843}" destId="{51FE78DA-B077-4333-ACB6-C2C689AA504F}" srcOrd="1" destOrd="0" presId="urn:microsoft.com/office/officeart/2005/8/layout/hierarchy2"/>
    <dgm:cxn modelId="{DCC0B462-7D03-47F8-837D-33E2DEE960D5}" type="presParOf" srcId="{51FE78DA-B077-4333-ACB6-C2C689AA504F}" destId="{475B4D09-26F6-42A3-AFE9-3CF2875326EA}" srcOrd="0" destOrd="0" presId="urn:microsoft.com/office/officeart/2005/8/layout/hierarchy2"/>
    <dgm:cxn modelId="{205B90C5-A325-467C-82AB-77AF8B9EC90C}" type="presParOf" srcId="{51FE78DA-B077-4333-ACB6-C2C689AA504F}" destId="{B2825FB4-6DE3-44F9-9BAB-C1F60A03ECED}"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0C5B18-4FF3-4EAB-A238-430E8FEE76F8}"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F3DB0EE4-6551-4F8D-AAC4-28D4124AA57A}">
      <dgm:prSet phldrT="[Text]" custT="1"/>
      <dgm:spPr>
        <a:solidFill>
          <a:srgbClr val="CCECFF"/>
        </a:solidFill>
      </dgm:spPr>
      <dgm:t>
        <a:bodyPr/>
        <a:lstStyle/>
        <a:p>
          <a:r>
            <a:rPr lang="en-US" sz="1050" b="1" dirty="0"/>
            <a:t>Extensional</a:t>
          </a:r>
        </a:p>
      </dgm:t>
    </dgm:pt>
    <dgm:pt modelId="{15231953-6320-4759-A977-7DD4C0B20DC2}" type="parTrans" cxnId="{01BB527C-9092-4131-B6F3-0CFDA593EA97}">
      <dgm:prSet custT="1"/>
      <dgm:spPr/>
      <dgm:t>
        <a:bodyPr/>
        <a:lstStyle/>
        <a:p>
          <a:endParaRPr lang="en-US" sz="1050"/>
        </a:p>
      </dgm:t>
    </dgm:pt>
    <dgm:pt modelId="{D5C3BF10-A1A0-43B6-981E-77634D3010A6}" type="sibTrans" cxnId="{01BB527C-9092-4131-B6F3-0CFDA593EA97}">
      <dgm:prSet/>
      <dgm:spPr/>
      <dgm:t>
        <a:bodyPr/>
        <a:lstStyle/>
        <a:p>
          <a:endParaRPr lang="en-US" sz="1050"/>
        </a:p>
      </dgm:t>
    </dgm:pt>
    <dgm:pt modelId="{1C021E9F-2721-4BD8-9274-EA006A170C68}">
      <dgm:prSet phldrT="[Text]" custT="1"/>
      <dgm:spPr>
        <a:solidFill>
          <a:srgbClr val="CCECFF"/>
        </a:solidFill>
      </dgm:spPr>
      <dgm:t>
        <a:bodyPr/>
        <a:lstStyle/>
        <a:p>
          <a:r>
            <a:rPr lang="en-US" sz="1050" b="1" dirty="0"/>
            <a:t>Intensional</a:t>
          </a:r>
        </a:p>
      </dgm:t>
    </dgm:pt>
    <dgm:pt modelId="{3CE30084-C3D6-494C-AA2D-199148488D76}" type="parTrans" cxnId="{305A63A5-176E-4D38-A0E0-86CAB730085B}">
      <dgm:prSet custT="1"/>
      <dgm:spPr/>
      <dgm:t>
        <a:bodyPr/>
        <a:lstStyle/>
        <a:p>
          <a:endParaRPr lang="en-US" sz="1050"/>
        </a:p>
      </dgm:t>
    </dgm:pt>
    <dgm:pt modelId="{B033B242-A5A8-4F56-9B31-8A73C2205D12}" type="sibTrans" cxnId="{305A63A5-176E-4D38-A0E0-86CAB730085B}">
      <dgm:prSet/>
      <dgm:spPr/>
      <dgm:t>
        <a:bodyPr/>
        <a:lstStyle/>
        <a:p>
          <a:endParaRPr lang="en-US" sz="1050"/>
        </a:p>
      </dgm:t>
    </dgm:pt>
    <dgm:pt modelId="{6EAF2890-2B1C-477C-941A-BE1240AD4AD9}">
      <dgm:prSet phldrT="[Text]" custT="1"/>
      <dgm:spPr>
        <a:solidFill>
          <a:srgbClr val="002060"/>
        </a:solidFill>
      </dgm:spPr>
      <dgm:t>
        <a:bodyPr/>
        <a:lstStyle/>
        <a:p>
          <a:r>
            <a:rPr lang="en-US" sz="1050" b="1" dirty="0">
              <a:solidFill>
                <a:schemeClr val="bg1"/>
              </a:solidFill>
            </a:rPr>
            <a:t>Content Definition</a:t>
          </a:r>
        </a:p>
      </dgm:t>
    </dgm:pt>
    <dgm:pt modelId="{23B968A3-8900-4F64-B254-C257E07B7011}" type="sibTrans" cxnId="{844366D4-2F65-459A-9378-F06D98F7E368}">
      <dgm:prSet/>
      <dgm:spPr/>
      <dgm:t>
        <a:bodyPr/>
        <a:lstStyle/>
        <a:p>
          <a:endParaRPr lang="en-US" sz="1050"/>
        </a:p>
      </dgm:t>
    </dgm:pt>
    <dgm:pt modelId="{C5DCF7E3-C594-4D71-869D-C20D7F159AC9}" type="parTrans" cxnId="{844366D4-2F65-459A-9378-F06D98F7E368}">
      <dgm:prSet/>
      <dgm:spPr/>
      <dgm:t>
        <a:bodyPr/>
        <a:lstStyle/>
        <a:p>
          <a:endParaRPr lang="en-US" sz="1050"/>
        </a:p>
      </dgm:t>
    </dgm:pt>
    <dgm:pt modelId="{CC18B032-736F-40AD-BEC1-B62861BD7046}">
      <dgm:prSet custT="1"/>
      <dgm:spPr>
        <a:solidFill>
          <a:srgbClr val="E1F4FF"/>
        </a:solidFill>
      </dgm:spPr>
      <dgm:t>
        <a:bodyPr/>
        <a:lstStyle/>
        <a:p>
          <a:r>
            <a:rPr lang="en-US" sz="1050" b="1" dirty="0"/>
            <a:t>Explicit List </a:t>
          </a:r>
        </a:p>
        <a:p>
          <a:r>
            <a:rPr lang="en-US" sz="1050" b="1" dirty="0"/>
            <a:t>of Codes</a:t>
          </a:r>
        </a:p>
      </dgm:t>
    </dgm:pt>
    <dgm:pt modelId="{A563BE08-8503-4C9D-9243-548E3A7E24B0}" type="parTrans" cxnId="{3C26E276-7040-402D-B247-9DFC5883B7DB}">
      <dgm:prSet custT="1"/>
      <dgm:spPr/>
      <dgm:t>
        <a:bodyPr/>
        <a:lstStyle/>
        <a:p>
          <a:endParaRPr lang="en-US" sz="1050"/>
        </a:p>
      </dgm:t>
    </dgm:pt>
    <dgm:pt modelId="{8B668CF1-5DAF-464D-BF41-7378259F5A6E}" type="sibTrans" cxnId="{3C26E276-7040-402D-B247-9DFC5883B7DB}">
      <dgm:prSet/>
      <dgm:spPr/>
      <dgm:t>
        <a:bodyPr/>
        <a:lstStyle/>
        <a:p>
          <a:endParaRPr lang="en-US" sz="1050"/>
        </a:p>
      </dgm:t>
    </dgm:pt>
    <dgm:pt modelId="{553F0765-08AC-49CF-96CC-3300F0FB7E66}">
      <dgm:prSet custT="1"/>
      <dgm:spPr>
        <a:solidFill>
          <a:srgbClr val="E1F4FF"/>
        </a:solidFill>
      </dgm:spPr>
      <dgm:t>
        <a:bodyPr/>
        <a:lstStyle/>
        <a:p>
          <a:r>
            <a:rPr lang="en-US" sz="1050" b="1" dirty="0"/>
            <a:t>Algorithm</a:t>
          </a:r>
        </a:p>
      </dgm:t>
    </dgm:pt>
    <dgm:pt modelId="{80AA5A5A-F7FA-4E15-A196-A874AF82CA0B}" type="parTrans" cxnId="{17A1086A-9751-4D44-A497-C340822E03B3}">
      <dgm:prSet custT="1"/>
      <dgm:spPr/>
      <dgm:t>
        <a:bodyPr/>
        <a:lstStyle/>
        <a:p>
          <a:endParaRPr lang="en-US" sz="1050"/>
        </a:p>
      </dgm:t>
    </dgm:pt>
    <dgm:pt modelId="{363D6329-FF2C-4D2F-BC4B-4B2A8D36B223}" type="sibTrans" cxnId="{17A1086A-9751-4D44-A497-C340822E03B3}">
      <dgm:prSet/>
      <dgm:spPr/>
      <dgm:t>
        <a:bodyPr/>
        <a:lstStyle/>
        <a:p>
          <a:endParaRPr lang="en-US" sz="1050"/>
        </a:p>
      </dgm:t>
    </dgm:pt>
    <dgm:pt modelId="{403369F7-B962-4A9D-BA8F-C4DBFBAE4819}">
      <dgm:prSet custT="1"/>
      <dgm:spPr>
        <a:solidFill>
          <a:schemeClr val="bg1">
            <a:lumMod val="95000"/>
          </a:schemeClr>
        </a:solidFill>
      </dgm:spPr>
      <dgm:t>
        <a:bodyPr lIns="91440" rIns="91440"/>
        <a:lstStyle/>
        <a:p>
          <a:pPr algn="l"/>
          <a:r>
            <a:rPr lang="en-US" sz="1050" dirty="0"/>
            <a:t>“all laboratory codes in LOINC”</a:t>
          </a:r>
        </a:p>
      </dgm:t>
    </dgm:pt>
    <dgm:pt modelId="{78ABC36B-3751-4A6A-A26C-EB75AC4B4DD7}" type="parTrans" cxnId="{7EEE07ED-4323-4B6E-AC72-7FCBE211CCCA}">
      <dgm:prSet custT="1"/>
      <dgm:spPr/>
      <dgm:t>
        <a:bodyPr/>
        <a:lstStyle/>
        <a:p>
          <a:endParaRPr lang="en-US" sz="1050"/>
        </a:p>
      </dgm:t>
    </dgm:pt>
    <dgm:pt modelId="{1F67F82C-07A2-49A8-8494-EF41D7431DCC}" type="sibTrans" cxnId="{7EEE07ED-4323-4B6E-AC72-7FCBE211CCCA}">
      <dgm:prSet/>
      <dgm:spPr/>
      <dgm:t>
        <a:bodyPr/>
        <a:lstStyle/>
        <a:p>
          <a:endParaRPr lang="en-US" sz="1050"/>
        </a:p>
      </dgm:t>
    </dgm:pt>
    <dgm:pt modelId="{A6DA639C-C769-4DC0-9D84-509815F5C573}">
      <dgm:prSet custT="1"/>
      <dgm:spPr>
        <a:solidFill>
          <a:schemeClr val="bg1">
            <a:lumMod val="95000"/>
          </a:schemeClr>
        </a:solidFill>
      </dgm:spPr>
      <dgm:t>
        <a:bodyPr lIns="91440"/>
        <a:lstStyle/>
        <a:p>
          <a:pPr algn="l"/>
          <a:r>
            <a:rPr lang="en-US" sz="1050" dirty="0"/>
            <a:t>{M, F, O, U}</a:t>
          </a:r>
        </a:p>
      </dgm:t>
    </dgm:pt>
    <dgm:pt modelId="{91D5850B-ADAF-472F-9781-180EC1A5DF3D}" type="sibTrans" cxnId="{10C0AD24-844D-4833-88F2-B13C014D08E5}">
      <dgm:prSet/>
      <dgm:spPr/>
      <dgm:t>
        <a:bodyPr/>
        <a:lstStyle/>
        <a:p>
          <a:endParaRPr lang="en-US" sz="1050"/>
        </a:p>
      </dgm:t>
    </dgm:pt>
    <dgm:pt modelId="{600103FB-CB69-4F23-9650-6011E0181754}" type="parTrans" cxnId="{10C0AD24-844D-4833-88F2-B13C014D08E5}">
      <dgm:prSet custT="1"/>
      <dgm:spPr/>
      <dgm:t>
        <a:bodyPr/>
        <a:lstStyle/>
        <a:p>
          <a:endParaRPr lang="en-US" sz="1050"/>
        </a:p>
      </dgm:t>
    </dgm:pt>
    <dgm:pt modelId="{6E9B4AC2-CCB2-4092-AE0A-97B40E4F24D7}" type="pres">
      <dgm:prSet presAssocID="{E80C5B18-4FF3-4EAB-A238-430E8FEE76F8}" presName="diagram" presStyleCnt="0">
        <dgm:presLayoutVars>
          <dgm:chPref val="1"/>
          <dgm:dir/>
          <dgm:animOne val="branch"/>
          <dgm:animLvl val="lvl"/>
          <dgm:resizeHandles val="exact"/>
        </dgm:presLayoutVars>
      </dgm:prSet>
      <dgm:spPr/>
    </dgm:pt>
    <dgm:pt modelId="{B75AFF37-7453-4CE5-A635-EF2D5677D3DE}" type="pres">
      <dgm:prSet presAssocID="{6EAF2890-2B1C-477C-941A-BE1240AD4AD9}" presName="root1" presStyleCnt="0"/>
      <dgm:spPr/>
    </dgm:pt>
    <dgm:pt modelId="{F86798D2-DF68-4EF7-BBA1-2A102ED6DECA}" type="pres">
      <dgm:prSet presAssocID="{6EAF2890-2B1C-477C-941A-BE1240AD4AD9}" presName="LevelOneTextNode" presStyleLbl="node0" presStyleIdx="0" presStyleCnt="1">
        <dgm:presLayoutVars>
          <dgm:chPref val="3"/>
        </dgm:presLayoutVars>
      </dgm:prSet>
      <dgm:spPr/>
    </dgm:pt>
    <dgm:pt modelId="{B5714C88-D9DC-421A-A05F-044B1EDC1089}" type="pres">
      <dgm:prSet presAssocID="{6EAF2890-2B1C-477C-941A-BE1240AD4AD9}" presName="level2hierChild" presStyleCnt="0"/>
      <dgm:spPr/>
    </dgm:pt>
    <dgm:pt modelId="{9EDD6E6D-9FCF-4D2D-82B9-AA99747CD3C0}" type="pres">
      <dgm:prSet presAssocID="{15231953-6320-4759-A977-7DD4C0B20DC2}" presName="conn2-1" presStyleLbl="parChTrans1D2" presStyleIdx="0" presStyleCnt="2"/>
      <dgm:spPr/>
    </dgm:pt>
    <dgm:pt modelId="{0A5E8CD8-9562-4D8D-8986-FD8E731901AE}" type="pres">
      <dgm:prSet presAssocID="{15231953-6320-4759-A977-7DD4C0B20DC2}" presName="connTx" presStyleLbl="parChTrans1D2" presStyleIdx="0" presStyleCnt="2"/>
      <dgm:spPr/>
    </dgm:pt>
    <dgm:pt modelId="{D32429EF-7644-48ED-AC79-287A2452FFB2}" type="pres">
      <dgm:prSet presAssocID="{F3DB0EE4-6551-4F8D-AAC4-28D4124AA57A}" presName="root2" presStyleCnt="0"/>
      <dgm:spPr/>
    </dgm:pt>
    <dgm:pt modelId="{D32B891F-767E-48F3-AD00-8A9025E2779D}" type="pres">
      <dgm:prSet presAssocID="{F3DB0EE4-6551-4F8D-AAC4-28D4124AA57A}" presName="LevelTwoTextNode" presStyleLbl="node2" presStyleIdx="0" presStyleCnt="2">
        <dgm:presLayoutVars>
          <dgm:chPref val="3"/>
        </dgm:presLayoutVars>
      </dgm:prSet>
      <dgm:spPr/>
    </dgm:pt>
    <dgm:pt modelId="{B7750A55-5F5A-4B7C-B9E8-61E1DF88A340}" type="pres">
      <dgm:prSet presAssocID="{F3DB0EE4-6551-4F8D-AAC4-28D4124AA57A}" presName="level3hierChild" presStyleCnt="0"/>
      <dgm:spPr/>
    </dgm:pt>
    <dgm:pt modelId="{AF0047F6-97A3-4A45-BFF4-A9117814EDB3}" type="pres">
      <dgm:prSet presAssocID="{A563BE08-8503-4C9D-9243-548E3A7E24B0}" presName="conn2-1" presStyleLbl="parChTrans1D3" presStyleIdx="0" presStyleCnt="2"/>
      <dgm:spPr/>
    </dgm:pt>
    <dgm:pt modelId="{CCF99805-F49B-40A0-A16E-442CEFFF3A96}" type="pres">
      <dgm:prSet presAssocID="{A563BE08-8503-4C9D-9243-548E3A7E24B0}" presName="connTx" presStyleLbl="parChTrans1D3" presStyleIdx="0" presStyleCnt="2"/>
      <dgm:spPr/>
    </dgm:pt>
    <dgm:pt modelId="{A5D4926A-F2D4-48AF-B2A7-13100F6567F2}" type="pres">
      <dgm:prSet presAssocID="{CC18B032-736F-40AD-BEC1-B62861BD7046}" presName="root2" presStyleCnt="0"/>
      <dgm:spPr/>
    </dgm:pt>
    <dgm:pt modelId="{F1497990-9B92-448E-8387-51A53604D650}" type="pres">
      <dgm:prSet presAssocID="{CC18B032-736F-40AD-BEC1-B62861BD7046}" presName="LevelTwoTextNode" presStyleLbl="node3" presStyleIdx="0" presStyleCnt="2" custScaleX="110924">
        <dgm:presLayoutVars>
          <dgm:chPref val="3"/>
        </dgm:presLayoutVars>
      </dgm:prSet>
      <dgm:spPr/>
    </dgm:pt>
    <dgm:pt modelId="{02A57FEF-2D8C-4D4E-8647-6388B86AAB95}" type="pres">
      <dgm:prSet presAssocID="{CC18B032-736F-40AD-BEC1-B62861BD7046}" presName="level3hierChild" presStyleCnt="0"/>
      <dgm:spPr/>
    </dgm:pt>
    <dgm:pt modelId="{EB2100AF-1F6D-450F-9427-9B0F57AC45BC}" type="pres">
      <dgm:prSet presAssocID="{600103FB-CB69-4F23-9650-6011E0181754}" presName="conn2-1" presStyleLbl="parChTrans1D4" presStyleIdx="0" presStyleCnt="2"/>
      <dgm:spPr/>
    </dgm:pt>
    <dgm:pt modelId="{BA5C2748-D6A4-4DF0-802B-FDEB7EE5E11C}" type="pres">
      <dgm:prSet presAssocID="{600103FB-CB69-4F23-9650-6011E0181754}" presName="connTx" presStyleLbl="parChTrans1D4" presStyleIdx="0" presStyleCnt="2"/>
      <dgm:spPr/>
    </dgm:pt>
    <dgm:pt modelId="{DC44BF48-3DE3-431A-983F-E7C67CEC33AA}" type="pres">
      <dgm:prSet presAssocID="{A6DA639C-C769-4DC0-9D84-509815F5C573}" presName="root2" presStyleCnt="0"/>
      <dgm:spPr/>
    </dgm:pt>
    <dgm:pt modelId="{20CB8B59-77D6-4B74-A8B2-F893B185320A}" type="pres">
      <dgm:prSet presAssocID="{A6DA639C-C769-4DC0-9D84-509815F5C573}" presName="LevelTwoTextNode" presStyleLbl="node4" presStyleIdx="0" presStyleCnt="2" custScaleX="377749">
        <dgm:presLayoutVars>
          <dgm:chPref val="3"/>
        </dgm:presLayoutVars>
      </dgm:prSet>
      <dgm:spPr/>
    </dgm:pt>
    <dgm:pt modelId="{783A4AF3-7E80-443E-86F2-B400D14DA7E8}" type="pres">
      <dgm:prSet presAssocID="{A6DA639C-C769-4DC0-9D84-509815F5C573}" presName="level3hierChild" presStyleCnt="0"/>
      <dgm:spPr/>
    </dgm:pt>
    <dgm:pt modelId="{D7A91D73-60D7-409D-9F58-7A7AD4B0F650}" type="pres">
      <dgm:prSet presAssocID="{3CE30084-C3D6-494C-AA2D-199148488D76}" presName="conn2-1" presStyleLbl="parChTrans1D2" presStyleIdx="1" presStyleCnt="2"/>
      <dgm:spPr/>
    </dgm:pt>
    <dgm:pt modelId="{3F9B364B-2002-4261-A49E-A941C95DF8D1}" type="pres">
      <dgm:prSet presAssocID="{3CE30084-C3D6-494C-AA2D-199148488D76}" presName="connTx" presStyleLbl="parChTrans1D2" presStyleIdx="1" presStyleCnt="2"/>
      <dgm:spPr/>
    </dgm:pt>
    <dgm:pt modelId="{A79ABC50-4A92-4C51-BA59-29E5ACAC2D35}" type="pres">
      <dgm:prSet presAssocID="{1C021E9F-2721-4BD8-9274-EA006A170C68}" presName="root2" presStyleCnt="0"/>
      <dgm:spPr/>
    </dgm:pt>
    <dgm:pt modelId="{1F9AF78E-171E-4F55-B6EF-A116E353FAFD}" type="pres">
      <dgm:prSet presAssocID="{1C021E9F-2721-4BD8-9274-EA006A170C68}" presName="LevelTwoTextNode" presStyleLbl="node2" presStyleIdx="1" presStyleCnt="2">
        <dgm:presLayoutVars>
          <dgm:chPref val="3"/>
        </dgm:presLayoutVars>
      </dgm:prSet>
      <dgm:spPr/>
    </dgm:pt>
    <dgm:pt modelId="{F5D92B4D-9BA6-4BF3-B291-05F23996EEBA}" type="pres">
      <dgm:prSet presAssocID="{1C021E9F-2721-4BD8-9274-EA006A170C68}" presName="level3hierChild" presStyleCnt="0"/>
      <dgm:spPr/>
    </dgm:pt>
    <dgm:pt modelId="{3D1ED2E8-D417-48EC-BC60-8CA461D20948}" type="pres">
      <dgm:prSet presAssocID="{80AA5A5A-F7FA-4E15-A196-A874AF82CA0B}" presName="conn2-1" presStyleLbl="parChTrans1D3" presStyleIdx="1" presStyleCnt="2"/>
      <dgm:spPr/>
    </dgm:pt>
    <dgm:pt modelId="{EFA100C8-4326-47F9-9A02-90CAFBECC47B}" type="pres">
      <dgm:prSet presAssocID="{80AA5A5A-F7FA-4E15-A196-A874AF82CA0B}" presName="connTx" presStyleLbl="parChTrans1D3" presStyleIdx="1" presStyleCnt="2"/>
      <dgm:spPr/>
    </dgm:pt>
    <dgm:pt modelId="{764A2638-641B-413D-A43A-6432208B6FF5}" type="pres">
      <dgm:prSet presAssocID="{553F0765-08AC-49CF-96CC-3300F0FB7E66}" presName="root2" presStyleCnt="0"/>
      <dgm:spPr/>
    </dgm:pt>
    <dgm:pt modelId="{4A33D2F5-C2A1-4B71-B58C-66860FDE7419}" type="pres">
      <dgm:prSet presAssocID="{553F0765-08AC-49CF-96CC-3300F0FB7E66}" presName="LevelTwoTextNode" presStyleLbl="node3" presStyleIdx="1" presStyleCnt="2" custScaleX="110924">
        <dgm:presLayoutVars>
          <dgm:chPref val="3"/>
        </dgm:presLayoutVars>
      </dgm:prSet>
      <dgm:spPr/>
    </dgm:pt>
    <dgm:pt modelId="{253B0B9C-EC4E-4788-9628-2B7B8EEC50EA}" type="pres">
      <dgm:prSet presAssocID="{553F0765-08AC-49CF-96CC-3300F0FB7E66}" presName="level3hierChild" presStyleCnt="0"/>
      <dgm:spPr/>
    </dgm:pt>
    <dgm:pt modelId="{A32C3422-7C7D-4F73-B3CE-E30BCB1CA580}" type="pres">
      <dgm:prSet presAssocID="{78ABC36B-3751-4A6A-A26C-EB75AC4B4DD7}" presName="conn2-1" presStyleLbl="parChTrans1D4" presStyleIdx="1" presStyleCnt="2"/>
      <dgm:spPr/>
    </dgm:pt>
    <dgm:pt modelId="{68CB5994-1390-4124-BAA3-B359E171225F}" type="pres">
      <dgm:prSet presAssocID="{78ABC36B-3751-4A6A-A26C-EB75AC4B4DD7}" presName="connTx" presStyleLbl="parChTrans1D4" presStyleIdx="1" presStyleCnt="2"/>
      <dgm:spPr/>
    </dgm:pt>
    <dgm:pt modelId="{ABB3DC32-76F3-4679-A019-BE8B3E62C028}" type="pres">
      <dgm:prSet presAssocID="{403369F7-B962-4A9D-BA8F-C4DBFBAE4819}" presName="root2" presStyleCnt="0"/>
      <dgm:spPr/>
    </dgm:pt>
    <dgm:pt modelId="{6987D7DC-BF13-45F5-ABEE-C24E4F507C8D}" type="pres">
      <dgm:prSet presAssocID="{403369F7-B962-4A9D-BA8F-C4DBFBAE4819}" presName="LevelTwoTextNode" presStyleLbl="node4" presStyleIdx="1" presStyleCnt="2" custScaleX="377749">
        <dgm:presLayoutVars>
          <dgm:chPref val="3"/>
        </dgm:presLayoutVars>
      </dgm:prSet>
      <dgm:spPr/>
    </dgm:pt>
    <dgm:pt modelId="{9155AC79-7358-4F4A-9AD3-2B48915AD8B0}" type="pres">
      <dgm:prSet presAssocID="{403369F7-B962-4A9D-BA8F-C4DBFBAE4819}" presName="level3hierChild" presStyleCnt="0"/>
      <dgm:spPr/>
    </dgm:pt>
  </dgm:ptLst>
  <dgm:cxnLst>
    <dgm:cxn modelId="{0C53010F-8D20-4D50-B3D1-A30B94B09FC9}" type="presOf" srcId="{3CE30084-C3D6-494C-AA2D-199148488D76}" destId="{D7A91D73-60D7-409D-9F58-7A7AD4B0F650}" srcOrd="0" destOrd="0" presId="urn:microsoft.com/office/officeart/2005/8/layout/hierarchy2"/>
    <dgm:cxn modelId="{FEE5CF17-EC0C-4322-AF8C-901E502E6126}" type="presOf" srcId="{1C021E9F-2721-4BD8-9274-EA006A170C68}" destId="{1F9AF78E-171E-4F55-B6EF-A116E353FAFD}" srcOrd="0" destOrd="0" presId="urn:microsoft.com/office/officeart/2005/8/layout/hierarchy2"/>
    <dgm:cxn modelId="{23E93E1F-2E31-488D-8DAB-2EE932F51090}" type="presOf" srcId="{15231953-6320-4759-A977-7DD4C0B20DC2}" destId="{0A5E8CD8-9562-4D8D-8986-FD8E731901AE}" srcOrd="1" destOrd="0" presId="urn:microsoft.com/office/officeart/2005/8/layout/hierarchy2"/>
    <dgm:cxn modelId="{23557920-0438-4D2F-B201-60513363871E}" type="presOf" srcId="{A563BE08-8503-4C9D-9243-548E3A7E24B0}" destId="{AF0047F6-97A3-4A45-BFF4-A9117814EDB3}" srcOrd="0" destOrd="0" presId="urn:microsoft.com/office/officeart/2005/8/layout/hierarchy2"/>
    <dgm:cxn modelId="{10C0AD24-844D-4833-88F2-B13C014D08E5}" srcId="{CC18B032-736F-40AD-BEC1-B62861BD7046}" destId="{A6DA639C-C769-4DC0-9D84-509815F5C573}" srcOrd="0" destOrd="0" parTransId="{600103FB-CB69-4F23-9650-6011E0181754}" sibTransId="{91D5850B-ADAF-472F-9781-180EC1A5DF3D}"/>
    <dgm:cxn modelId="{B9588030-0AF0-40C4-A3CF-ABAEFB1952AB}" type="presOf" srcId="{A6DA639C-C769-4DC0-9D84-509815F5C573}" destId="{20CB8B59-77D6-4B74-A8B2-F893B185320A}" srcOrd="0" destOrd="0" presId="urn:microsoft.com/office/officeart/2005/8/layout/hierarchy2"/>
    <dgm:cxn modelId="{73252338-3C57-40D1-8B8A-D9CA03BA544D}" type="presOf" srcId="{F3DB0EE4-6551-4F8D-AAC4-28D4124AA57A}" destId="{D32B891F-767E-48F3-AD00-8A9025E2779D}" srcOrd="0" destOrd="0" presId="urn:microsoft.com/office/officeart/2005/8/layout/hierarchy2"/>
    <dgm:cxn modelId="{35E85C60-27A6-4974-98FD-882CA9B5FDD5}" type="presOf" srcId="{403369F7-B962-4A9D-BA8F-C4DBFBAE4819}" destId="{6987D7DC-BF13-45F5-ABEE-C24E4F507C8D}" srcOrd="0" destOrd="0" presId="urn:microsoft.com/office/officeart/2005/8/layout/hierarchy2"/>
    <dgm:cxn modelId="{7D0FF764-E0D7-4449-9B5E-FF092E60038E}" type="presOf" srcId="{600103FB-CB69-4F23-9650-6011E0181754}" destId="{EB2100AF-1F6D-450F-9427-9B0F57AC45BC}" srcOrd="0" destOrd="0" presId="urn:microsoft.com/office/officeart/2005/8/layout/hierarchy2"/>
    <dgm:cxn modelId="{17A1086A-9751-4D44-A497-C340822E03B3}" srcId="{1C021E9F-2721-4BD8-9274-EA006A170C68}" destId="{553F0765-08AC-49CF-96CC-3300F0FB7E66}" srcOrd="0" destOrd="0" parTransId="{80AA5A5A-F7FA-4E15-A196-A874AF82CA0B}" sibTransId="{363D6329-FF2C-4D2F-BC4B-4B2A8D36B223}"/>
    <dgm:cxn modelId="{1C04CF4A-CA38-4B5B-B46B-B8C247E19C5C}" type="presOf" srcId="{A563BE08-8503-4C9D-9243-548E3A7E24B0}" destId="{CCF99805-F49B-40A0-A16E-442CEFFF3A96}" srcOrd="1" destOrd="0" presId="urn:microsoft.com/office/officeart/2005/8/layout/hierarchy2"/>
    <dgm:cxn modelId="{22783C6C-A988-47F2-8698-F744A75F9551}" type="presOf" srcId="{80AA5A5A-F7FA-4E15-A196-A874AF82CA0B}" destId="{EFA100C8-4326-47F9-9A02-90CAFBECC47B}" srcOrd="1" destOrd="0" presId="urn:microsoft.com/office/officeart/2005/8/layout/hierarchy2"/>
    <dgm:cxn modelId="{2A927D75-899A-43BD-9E4B-B95186F797E3}" type="presOf" srcId="{78ABC36B-3751-4A6A-A26C-EB75AC4B4DD7}" destId="{68CB5994-1390-4124-BAA3-B359E171225F}" srcOrd="1" destOrd="0" presId="urn:microsoft.com/office/officeart/2005/8/layout/hierarchy2"/>
    <dgm:cxn modelId="{3C26E276-7040-402D-B247-9DFC5883B7DB}" srcId="{F3DB0EE4-6551-4F8D-AAC4-28D4124AA57A}" destId="{CC18B032-736F-40AD-BEC1-B62861BD7046}" srcOrd="0" destOrd="0" parTransId="{A563BE08-8503-4C9D-9243-548E3A7E24B0}" sibTransId="{8B668CF1-5DAF-464D-BF41-7378259F5A6E}"/>
    <dgm:cxn modelId="{01BB527C-9092-4131-B6F3-0CFDA593EA97}" srcId="{6EAF2890-2B1C-477C-941A-BE1240AD4AD9}" destId="{F3DB0EE4-6551-4F8D-AAC4-28D4124AA57A}" srcOrd="0" destOrd="0" parTransId="{15231953-6320-4759-A977-7DD4C0B20DC2}" sibTransId="{D5C3BF10-A1A0-43B6-981E-77634D3010A6}"/>
    <dgm:cxn modelId="{CF0DE597-2AFD-4A76-9D9D-01A1D142619E}" type="presOf" srcId="{78ABC36B-3751-4A6A-A26C-EB75AC4B4DD7}" destId="{A32C3422-7C7D-4F73-B3CE-E30BCB1CA580}" srcOrd="0" destOrd="0" presId="urn:microsoft.com/office/officeart/2005/8/layout/hierarchy2"/>
    <dgm:cxn modelId="{305A63A5-176E-4D38-A0E0-86CAB730085B}" srcId="{6EAF2890-2B1C-477C-941A-BE1240AD4AD9}" destId="{1C021E9F-2721-4BD8-9274-EA006A170C68}" srcOrd="1" destOrd="0" parTransId="{3CE30084-C3D6-494C-AA2D-199148488D76}" sibTransId="{B033B242-A5A8-4F56-9B31-8A73C2205D12}"/>
    <dgm:cxn modelId="{35325EA7-1F2A-4617-A6B3-9D482E631979}" type="presOf" srcId="{CC18B032-736F-40AD-BEC1-B62861BD7046}" destId="{F1497990-9B92-448E-8387-51A53604D650}" srcOrd="0" destOrd="0" presId="urn:microsoft.com/office/officeart/2005/8/layout/hierarchy2"/>
    <dgm:cxn modelId="{941EEEB7-809E-4513-ACCE-B47554158BAE}" type="presOf" srcId="{3CE30084-C3D6-494C-AA2D-199148488D76}" destId="{3F9B364B-2002-4261-A49E-A941C95DF8D1}" srcOrd="1" destOrd="0" presId="urn:microsoft.com/office/officeart/2005/8/layout/hierarchy2"/>
    <dgm:cxn modelId="{844366D4-2F65-459A-9378-F06D98F7E368}" srcId="{E80C5B18-4FF3-4EAB-A238-430E8FEE76F8}" destId="{6EAF2890-2B1C-477C-941A-BE1240AD4AD9}" srcOrd="0" destOrd="0" parTransId="{C5DCF7E3-C594-4D71-869D-C20D7F159AC9}" sibTransId="{23B968A3-8900-4F64-B254-C257E07B7011}"/>
    <dgm:cxn modelId="{E204FCD9-2B69-4348-839A-30ABD62FF03A}" type="presOf" srcId="{553F0765-08AC-49CF-96CC-3300F0FB7E66}" destId="{4A33D2F5-C2A1-4B71-B58C-66860FDE7419}" srcOrd="0" destOrd="0" presId="urn:microsoft.com/office/officeart/2005/8/layout/hierarchy2"/>
    <dgm:cxn modelId="{755BC4E2-96EB-467A-9947-F4045E847EE4}" type="presOf" srcId="{600103FB-CB69-4F23-9650-6011E0181754}" destId="{BA5C2748-D6A4-4DF0-802B-FDEB7EE5E11C}" srcOrd="1" destOrd="0" presId="urn:microsoft.com/office/officeart/2005/8/layout/hierarchy2"/>
    <dgm:cxn modelId="{840DB7E3-9AB7-4372-A269-17B1CBBD72F3}" type="presOf" srcId="{6EAF2890-2B1C-477C-941A-BE1240AD4AD9}" destId="{F86798D2-DF68-4EF7-BBA1-2A102ED6DECA}" srcOrd="0" destOrd="0" presId="urn:microsoft.com/office/officeart/2005/8/layout/hierarchy2"/>
    <dgm:cxn modelId="{CFC020EC-04D6-41F5-8F82-107ED0187FF6}" type="presOf" srcId="{80AA5A5A-F7FA-4E15-A196-A874AF82CA0B}" destId="{3D1ED2E8-D417-48EC-BC60-8CA461D20948}" srcOrd="0" destOrd="0" presId="urn:microsoft.com/office/officeart/2005/8/layout/hierarchy2"/>
    <dgm:cxn modelId="{7EEE07ED-4323-4B6E-AC72-7FCBE211CCCA}" srcId="{553F0765-08AC-49CF-96CC-3300F0FB7E66}" destId="{403369F7-B962-4A9D-BA8F-C4DBFBAE4819}" srcOrd="0" destOrd="0" parTransId="{78ABC36B-3751-4A6A-A26C-EB75AC4B4DD7}" sibTransId="{1F67F82C-07A2-49A8-8494-EF41D7431DCC}"/>
    <dgm:cxn modelId="{FB2AF9F3-10F0-41E8-B6F2-843604D9CE1E}" type="presOf" srcId="{E80C5B18-4FF3-4EAB-A238-430E8FEE76F8}" destId="{6E9B4AC2-CCB2-4092-AE0A-97B40E4F24D7}" srcOrd="0" destOrd="0" presId="urn:microsoft.com/office/officeart/2005/8/layout/hierarchy2"/>
    <dgm:cxn modelId="{55445DFD-ABC7-4E93-B398-D9B63DFCE18A}" type="presOf" srcId="{15231953-6320-4759-A977-7DD4C0B20DC2}" destId="{9EDD6E6D-9FCF-4D2D-82B9-AA99747CD3C0}" srcOrd="0" destOrd="0" presId="urn:microsoft.com/office/officeart/2005/8/layout/hierarchy2"/>
    <dgm:cxn modelId="{78A6576C-034B-465D-BE6A-2BEFE3396833}" type="presParOf" srcId="{6E9B4AC2-CCB2-4092-AE0A-97B40E4F24D7}" destId="{B75AFF37-7453-4CE5-A635-EF2D5677D3DE}" srcOrd="0" destOrd="0" presId="urn:microsoft.com/office/officeart/2005/8/layout/hierarchy2"/>
    <dgm:cxn modelId="{18585FC2-C095-41E4-ACA7-B5A8B21A3189}" type="presParOf" srcId="{B75AFF37-7453-4CE5-A635-EF2D5677D3DE}" destId="{F86798D2-DF68-4EF7-BBA1-2A102ED6DECA}" srcOrd="0" destOrd="0" presId="urn:microsoft.com/office/officeart/2005/8/layout/hierarchy2"/>
    <dgm:cxn modelId="{A38374C1-9F73-4BFA-845F-45D38F55A4E4}" type="presParOf" srcId="{B75AFF37-7453-4CE5-A635-EF2D5677D3DE}" destId="{B5714C88-D9DC-421A-A05F-044B1EDC1089}" srcOrd="1" destOrd="0" presId="urn:microsoft.com/office/officeart/2005/8/layout/hierarchy2"/>
    <dgm:cxn modelId="{1CF9FD7A-7D3B-4221-B168-595118F570E3}" type="presParOf" srcId="{B5714C88-D9DC-421A-A05F-044B1EDC1089}" destId="{9EDD6E6D-9FCF-4D2D-82B9-AA99747CD3C0}" srcOrd="0" destOrd="0" presId="urn:microsoft.com/office/officeart/2005/8/layout/hierarchy2"/>
    <dgm:cxn modelId="{C5859868-6AB0-4B63-95DB-B5459657A79E}" type="presParOf" srcId="{9EDD6E6D-9FCF-4D2D-82B9-AA99747CD3C0}" destId="{0A5E8CD8-9562-4D8D-8986-FD8E731901AE}" srcOrd="0" destOrd="0" presId="urn:microsoft.com/office/officeart/2005/8/layout/hierarchy2"/>
    <dgm:cxn modelId="{1186F79F-B3A4-47F3-A49C-6FD0F17AACF0}" type="presParOf" srcId="{B5714C88-D9DC-421A-A05F-044B1EDC1089}" destId="{D32429EF-7644-48ED-AC79-287A2452FFB2}" srcOrd="1" destOrd="0" presId="urn:microsoft.com/office/officeart/2005/8/layout/hierarchy2"/>
    <dgm:cxn modelId="{184DF2AA-0CF1-4D6A-8B3D-B70E8DDDC6B5}" type="presParOf" srcId="{D32429EF-7644-48ED-AC79-287A2452FFB2}" destId="{D32B891F-767E-48F3-AD00-8A9025E2779D}" srcOrd="0" destOrd="0" presId="urn:microsoft.com/office/officeart/2005/8/layout/hierarchy2"/>
    <dgm:cxn modelId="{3F0F72CF-B486-4239-85C7-B0F9B09E59B3}" type="presParOf" srcId="{D32429EF-7644-48ED-AC79-287A2452FFB2}" destId="{B7750A55-5F5A-4B7C-B9E8-61E1DF88A340}" srcOrd="1" destOrd="0" presId="urn:microsoft.com/office/officeart/2005/8/layout/hierarchy2"/>
    <dgm:cxn modelId="{1981047A-EBB6-4021-9F0F-EC8812D9AA0E}" type="presParOf" srcId="{B7750A55-5F5A-4B7C-B9E8-61E1DF88A340}" destId="{AF0047F6-97A3-4A45-BFF4-A9117814EDB3}" srcOrd="0" destOrd="0" presId="urn:microsoft.com/office/officeart/2005/8/layout/hierarchy2"/>
    <dgm:cxn modelId="{767A0182-FF3A-4224-B823-BEACF2FCDB74}" type="presParOf" srcId="{AF0047F6-97A3-4A45-BFF4-A9117814EDB3}" destId="{CCF99805-F49B-40A0-A16E-442CEFFF3A96}" srcOrd="0" destOrd="0" presId="urn:microsoft.com/office/officeart/2005/8/layout/hierarchy2"/>
    <dgm:cxn modelId="{01233983-FE51-4823-97A3-15088C10D173}" type="presParOf" srcId="{B7750A55-5F5A-4B7C-B9E8-61E1DF88A340}" destId="{A5D4926A-F2D4-48AF-B2A7-13100F6567F2}" srcOrd="1" destOrd="0" presId="urn:microsoft.com/office/officeart/2005/8/layout/hierarchy2"/>
    <dgm:cxn modelId="{88DF57B8-EF1C-407C-AED5-9C9293ED4CC3}" type="presParOf" srcId="{A5D4926A-F2D4-48AF-B2A7-13100F6567F2}" destId="{F1497990-9B92-448E-8387-51A53604D650}" srcOrd="0" destOrd="0" presId="urn:microsoft.com/office/officeart/2005/8/layout/hierarchy2"/>
    <dgm:cxn modelId="{E136943F-E6B5-46EA-8BB9-C265C71B6FB0}" type="presParOf" srcId="{A5D4926A-F2D4-48AF-B2A7-13100F6567F2}" destId="{02A57FEF-2D8C-4D4E-8647-6388B86AAB95}" srcOrd="1" destOrd="0" presId="urn:microsoft.com/office/officeart/2005/8/layout/hierarchy2"/>
    <dgm:cxn modelId="{C875CC30-8965-4938-84F1-C629DC2F317A}" type="presParOf" srcId="{02A57FEF-2D8C-4D4E-8647-6388B86AAB95}" destId="{EB2100AF-1F6D-450F-9427-9B0F57AC45BC}" srcOrd="0" destOrd="0" presId="urn:microsoft.com/office/officeart/2005/8/layout/hierarchy2"/>
    <dgm:cxn modelId="{51B228E7-EDB9-4B24-A514-C3012527B5E2}" type="presParOf" srcId="{EB2100AF-1F6D-450F-9427-9B0F57AC45BC}" destId="{BA5C2748-D6A4-4DF0-802B-FDEB7EE5E11C}" srcOrd="0" destOrd="0" presId="urn:microsoft.com/office/officeart/2005/8/layout/hierarchy2"/>
    <dgm:cxn modelId="{16895CCC-9C7D-42DB-8C99-292D0820E7E7}" type="presParOf" srcId="{02A57FEF-2D8C-4D4E-8647-6388B86AAB95}" destId="{DC44BF48-3DE3-431A-983F-E7C67CEC33AA}" srcOrd="1" destOrd="0" presId="urn:microsoft.com/office/officeart/2005/8/layout/hierarchy2"/>
    <dgm:cxn modelId="{406152E8-BACE-43AE-B5FA-12113DC489D6}" type="presParOf" srcId="{DC44BF48-3DE3-431A-983F-E7C67CEC33AA}" destId="{20CB8B59-77D6-4B74-A8B2-F893B185320A}" srcOrd="0" destOrd="0" presId="urn:microsoft.com/office/officeart/2005/8/layout/hierarchy2"/>
    <dgm:cxn modelId="{93B12369-8D3C-4B23-8ED7-C4219A4EEBCE}" type="presParOf" srcId="{DC44BF48-3DE3-431A-983F-E7C67CEC33AA}" destId="{783A4AF3-7E80-443E-86F2-B400D14DA7E8}" srcOrd="1" destOrd="0" presId="urn:microsoft.com/office/officeart/2005/8/layout/hierarchy2"/>
    <dgm:cxn modelId="{EE93EA69-3807-4E3D-8F56-AF417FF5ACD3}" type="presParOf" srcId="{B5714C88-D9DC-421A-A05F-044B1EDC1089}" destId="{D7A91D73-60D7-409D-9F58-7A7AD4B0F650}" srcOrd="2" destOrd="0" presId="urn:microsoft.com/office/officeart/2005/8/layout/hierarchy2"/>
    <dgm:cxn modelId="{17790297-25C1-40AD-B1C6-5C7555731293}" type="presParOf" srcId="{D7A91D73-60D7-409D-9F58-7A7AD4B0F650}" destId="{3F9B364B-2002-4261-A49E-A941C95DF8D1}" srcOrd="0" destOrd="0" presId="urn:microsoft.com/office/officeart/2005/8/layout/hierarchy2"/>
    <dgm:cxn modelId="{3413F64C-8AA3-4730-B258-775AD7B51FE0}" type="presParOf" srcId="{B5714C88-D9DC-421A-A05F-044B1EDC1089}" destId="{A79ABC50-4A92-4C51-BA59-29E5ACAC2D35}" srcOrd="3" destOrd="0" presId="urn:microsoft.com/office/officeart/2005/8/layout/hierarchy2"/>
    <dgm:cxn modelId="{F8B273F9-8ED0-447A-9AAD-78D186AA5325}" type="presParOf" srcId="{A79ABC50-4A92-4C51-BA59-29E5ACAC2D35}" destId="{1F9AF78E-171E-4F55-B6EF-A116E353FAFD}" srcOrd="0" destOrd="0" presId="urn:microsoft.com/office/officeart/2005/8/layout/hierarchy2"/>
    <dgm:cxn modelId="{24C46AB4-8A28-4A00-83CF-7EA8374B37E2}" type="presParOf" srcId="{A79ABC50-4A92-4C51-BA59-29E5ACAC2D35}" destId="{F5D92B4D-9BA6-4BF3-B291-05F23996EEBA}" srcOrd="1" destOrd="0" presId="urn:microsoft.com/office/officeart/2005/8/layout/hierarchy2"/>
    <dgm:cxn modelId="{4FED231C-5470-404C-99EF-5173267320E6}" type="presParOf" srcId="{F5D92B4D-9BA6-4BF3-B291-05F23996EEBA}" destId="{3D1ED2E8-D417-48EC-BC60-8CA461D20948}" srcOrd="0" destOrd="0" presId="urn:microsoft.com/office/officeart/2005/8/layout/hierarchy2"/>
    <dgm:cxn modelId="{623125EB-86E8-4605-8D3D-69699AD8F235}" type="presParOf" srcId="{3D1ED2E8-D417-48EC-BC60-8CA461D20948}" destId="{EFA100C8-4326-47F9-9A02-90CAFBECC47B}" srcOrd="0" destOrd="0" presId="urn:microsoft.com/office/officeart/2005/8/layout/hierarchy2"/>
    <dgm:cxn modelId="{672B831D-799E-4223-AD2A-7C2649D050F1}" type="presParOf" srcId="{F5D92B4D-9BA6-4BF3-B291-05F23996EEBA}" destId="{764A2638-641B-413D-A43A-6432208B6FF5}" srcOrd="1" destOrd="0" presId="urn:microsoft.com/office/officeart/2005/8/layout/hierarchy2"/>
    <dgm:cxn modelId="{50AB65BA-F5CF-49E8-AC70-D1583EA9E9AA}" type="presParOf" srcId="{764A2638-641B-413D-A43A-6432208B6FF5}" destId="{4A33D2F5-C2A1-4B71-B58C-66860FDE7419}" srcOrd="0" destOrd="0" presId="urn:microsoft.com/office/officeart/2005/8/layout/hierarchy2"/>
    <dgm:cxn modelId="{75E5EF5A-BABC-4892-B26F-F372C6BF1A6B}" type="presParOf" srcId="{764A2638-641B-413D-A43A-6432208B6FF5}" destId="{253B0B9C-EC4E-4788-9628-2B7B8EEC50EA}" srcOrd="1" destOrd="0" presId="urn:microsoft.com/office/officeart/2005/8/layout/hierarchy2"/>
    <dgm:cxn modelId="{E280D8DA-869D-468C-B3E4-6DB0B1328543}" type="presParOf" srcId="{253B0B9C-EC4E-4788-9628-2B7B8EEC50EA}" destId="{A32C3422-7C7D-4F73-B3CE-E30BCB1CA580}" srcOrd="0" destOrd="0" presId="urn:microsoft.com/office/officeart/2005/8/layout/hierarchy2"/>
    <dgm:cxn modelId="{D9877CBE-13D3-4023-B9DA-E885E8042E4B}" type="presParOf" srcId="{A32C3422-7C7D-4F73-B3CE-E30BCB1CA580}" destId="{68CB5994-1390-4124-BAA3-B359E171225F}" srcOrd="0" destOrd="0" presId="urn:microsoft.com/office/officeart/2005/8/layout/hierarchy2"/>
    <dgm:cxn modelId="{F0442D38-E883-44F3-A47F-F12D0151A2D8}" type="presParOf" srcId="{253B0B9C-EC4E-4788-9628-2B7B8EEC50EA}" destId="{ABB3DC32-76F3-4679-A019-BE8B3E62C028}" srcOrd="1" destOrd="0" presId="urn:microsoft.com/office/officeart/2005/8/layout/hierarchy2"/>
    <dgm:cxn modelId="{3D688B1E-E07E-4FB2-8374-D5BF0E8AB504}" type="presParOf" srcId="{ABB3DC32-76F3-4679-A019-BE8B3E62C028}" destId="{6987D7DC-BF13-45F5-ABEE-C24E4F507C8D}" srcOrd="0" destOrd="0" presId="urn:microsoft.com/office/officeart/2005/8/layout/hierarchy2"/>
    <dgm:cxn modelId="{DCFDD6A7-4FA1-4D41-86B8-452801AA34BA}" type="presParOf" srcId="{ABB3DC32-76F3-4679-A019-BE8B3E62C028}" destId="{9155AC79-7358-4F4A-9AD3-2B48915AD8B0}"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0C5B18-4FF3-4EAB-A238-430E8FEE76F8}"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F3DB0EE4-6551-4F8D-AAC4-28D4124AA57A}">
      <dgm:prSet phldrT="[Text]" custT="1"/>
      <dgm:spPr>
        <a:solidFill>
          <a:srgbClr val="CCECFF"/>
        </a:solidFill>
      </dgm:spPr>
      <dgm:t>
        <a:bodyPr/>
        <a:lstStyle/>
        <a:p>
          <a:r>
            <a:rPr lang="en-US" sz="1050" b="1" dirty="0"/>
            <a:t>HL7 v2</a:t>
          </a:r>
        </a:p>
      </dgm:t>
    </dgm:pt>
    <dgm:pt modelId="{15231953-6320-4759-A977-7DD4C0B20DC2}" type="parTrans" cxnId="{01BB527C-9092-4131-B6F3-0CFDA593EA97}">
      <dgm:prSet custT="1"/>
      <dgm:spPr/>
      <dgm:t>
        <a:bodyPr/>
        <a:lstStyle/>
        <a:p>
          <a:endParaRPr lang="en-US" sz="1050"/>
        </a:p>
      </dgm:t>
    </dgm:pt>
    <dgm:pt modelId="{D5C3BF10-A1A0-43B6-981E-77634D3010A6}" type="sibTrans" cxnId="{01BB527C-9092-4131-B6F3-0CFDA593EA97}">
      <dgm:prSet/>
      <dgm:spPr/>
      <dgm:t>
        <a:bodyPr/>
        <a:lstStyle/>
        <a:p>
          <a:endParaRPr lang="en-US" sz="1050"/>
        </a:p>
      </dgm:t>
    </dgm:pt>
    <dgm:pt modelId="{1C021E9F-2721-4BD8-9274-EA006A170C68}">
      <dgm:prSet phldrT="[Text]" custT="1"/>
      <dgm:spPr>
        <a:solidFill>
          <a:srgbClr val="CCECFF"/>
        </a:solidFill>
      </dgm:spPr>
      <dgm:t>
        <a:bodyPr/>
        <a:lstStyle/>
        <a:p>
          <a:r>
            <a:rPr lang="en-US" sz="1050" b="1" dirty="0"/>
            <a:t>HL7 V3/CDA</a:t>
          </a:r>
        </a:p>
      </dgm:t>
    </dgm:pt>
    <dgm:pt modelId="{3CE30084-C3D6-494C-AA2D-199148488D76}" type="parTrans" cxnId="{305A63A5-176E-4D38-A0E0-86CAB730085B}">
      <dgm:prSet custT="1"/>
      <dgm:spPr/>
      <dgm:t>
        <a:bodyPr/>
        <a:lstStyle/>
        <a:p>
          <a:endParaRPr lang="en-US" sz="1050"/>
        </a:p>
      </dgm:t>
    </dgm:pt>
    <dgm:pt modelId="{B033B242-A5A8-4F56-9B31-8A73C2205D12}" type="sibTrans" cxnId="{305A63A5-176E-4D38-A0E0-86CAB730085B}">
      <dgm:prSet/>
      <dgm:spPr/>
      <dgm:t>
        <a:bodyPr/>
        <a:lstStyle/>
        <a:p>
          <a:endParaRPr lang="en-US" sz="1050"/>
        </a:p>
      </dgm:t>
    </dgm:pt>
    <dgm:pt modelId="{6EAF2890-2B1C-477C-941A-BE1240AD4AD9}">
      <dgm:prSet phldrT="[Text]" custT="1"/>
      <dgm:spPr>
        <a:solidFill>
          <a:srgbClr val="002060"/>
        </a:solidFill>
      </dgm:spPr>
      <dgm:t>
        <a:bodyPr/>
        <a:lstStyle/>
        <a:p>
          <a:r>
            <a:rPr lang="en-US" sz="1050" b="1" dirty="0">
              <a:solidFill>
                <a:schemeClr val="bg1"/>
              </a:solidFill>
            </a:rPr>
            <a:t>Extensibility</a:t>
          </a:r>
        </a:p>
      </dgm:t>
    </dgm:pt>
    <dgm:pt modelId="{23B968A3-8900-4F64-B254-C257E07B7011}" type="sibTrans" cxnId="{844366D4-2F65-459A-9378-F06D98F7E368}">
      <dgm:prSet/>
      <dgm:spPr/>
      <dgm:t>
        <a:bodyPr/>
        <a:lstStyle/>
        <a:p>
          <a:endParaRPr lang="en-US" sz="1050"/>
        </a:p>
      </dgm:t>
    </dgm:pt>
    <dgm:pt modelId="{C5DCF7E3-C594-4D71-869D-C20D7F159AC9}" type="parTrans" cxnId="{844366D4-2F65-459A-9378-F06D98F7E368}">
      <dgm:prSet/>
      <dgm:spPr/>
      <dgm:t>
        <a:bodyPr/>
        <a:lstStyle/>
        <a:p>
          <a:endParaRPr lang="en-US" sz="1050"/>
        </a:p>
      </dgm:t>
    </dgm:pt>
    <dgm:pt modelId="{CC18B032-736F-40AD-BEC1-B62861BD7046}">
      <dgm:prSet custT="1"/>
      <dgm:spPr>
        <a:solidFill>
          <a:srgbClr val="E1F4FF"/>
        </a:solidFill>
      </dgm:spPr>
      <dgm:t>
        <a:bodyPr/>
        <a:lstStyle/>
        <a:p>
          <a:r>
            <a:rPr lang="en-US" sz="1050" b="1" dirty="0"/>
            <a:t>Open/Closed*</a:t>
          </a:r>
        </a:p>
      </dgm:t>
    </dgm:pt>
    <dgm:pt modelId="{A563BE08-8503-4C9D-9243-548E3A7E24B0}" type="parTrans" cxnId="{3C26E276-7040-402D-B247-9DFC5883B7DB}">
      <dgm:prSet custT="1"/>
      <dgm:spPr/>
      <dgm:t>
        <a:bodyPr/>
        <a:lstStyle/>
        <a:p>
          <a:endParaRPr lang="en-US" sz="1050"/>
        </a:p>
      </dgm:t>
    </dgm:pt>
    <dgm:pt modelId="{8B668CF1-5DAF-464D-BF41-7378259F5A6E}" type="sibTrans" cxnId="{3C26E276-7040-402D-B247-9DFC5883B7DB}">
      <dgm:prSet/>
      <dgm:spPr/>
      <dgm:t>
        <a:bodyPr/>
        <a:lstStyle/>
        <a:p>
          <a:endParaRPr lang="en-US" sz="1050"/>
        </a:p>
      </dgm:t>
    </dgm:pt>
    <dgm:pt modelId="{553F0765-08AC-49CF-96CC-3300F0FB7E66}">
      <dgm:prSet custT="1"/>
      <dgm:spPr>
        <a:solidFill>
          <a:srgbClr val="E1F4FF"/>
        </a:solidFill>
      </dgm:spPr>
      <dgm:t>
        <a:bodyPr/>
        <a:lstStyle/>
        <a:p>
          <a:r>
            <a:rPr lang="en-US" sz="1050" b="1" dirty="0"/>
            <a:t>CWE/CNE         Coding Strength</a:t>
          </a:r>
        </a:p>
      </dgm:t>
    </dgm:pt>
    <dgm:pt modelId="{80AA5A5A-F7FA-4E15-A196-A874AF82CA0B}" type="parTrans" cxnId="{17A1086A-9751-4D44-A497-C340822E03B3}">
      <dgm:prSet custT="1"/>
      <dgm:spPr/>
      <dgm:t>
        <a:bodyPr/>
        <a:lstStyle/>
        <a:p>
          <a:endParaRPr lang="en-US" sz="1050"/>
        </a:p>
      </dgm:t>
    </dgm:pt>
    <dgm:pt modelId="{363D6329-FF2C-4D2F-BC4B-4B2A8D36B223}" type="sibTrans" cxnId="{17A1086A-9751-4D44-A497-C340822E03B3}">
      <dgm:prSet/>
      <dgm:spPr/>
      <dgm:t>
        <a:bodyPr/>
        <a:lstStyle/>
        <a:p>
          <a:endParaRPr lang="en-US" sz="1050"/>
        </a:p>
      </dgm:t>
    </dgm:pt>
    <dgm:pt modelId="{403369F7-B962-4A9D-BA8F-C4DBFBAE4819}">
      <dgm:prSet custT="1"/>
      <dgm:spPr>
        <a:solidFill>
          <a:schemeClr val="bg1">
            <a:lumMod val="95000"/>
          </a:schemeClr>
        </a:solidFill>
      </dgm:spPr>
      <dgm:t>
        <a:bodyPr lIns="91440" rIns="91440"/>
        <a:lstStyle/>
        <a:p>
          <a:pPr algn="l"/>
          <a:r>
            <a:rPr lang="en-US" sz="1050" dirty="0"/>
            <a:t>CWE—local codes or free text allowed</a:t>
          </a:r>
        </a:p>
        <a:p>
          <a:pPr algn="l"/>
          <a:r>
            <a:rPr lang="en-US" sz="1050" dirty="0"/>
            <a:t>CNE—fixed to codes defined in the specification</a:t>
          </a:r>
        </a:p>
      </dgm:t>
    </dgm:pt>
    <dgm:pt modelId="{78ABC36B-3751-4A6A-A26C-EB75AC4B4DD7}" type="parTrans" cxnId="{7EEE07ED-4323-4B6E-AC72-7FCBE211CCCA}">
      <dgm:prSet custT="1"/>
      <dgm:spPr/>
      <dgm:t>
        <a:bodyPr/>
        <a:lstStyle/>
        <a:p>
          <a:endParaRPr lang="en-US" sz="1050"/>
        </a:p>
      </dgm:t>
    </dgm:pt>
    <dgm:pt modelId="{1F67F82C-07A2-49A8-8494-EF41D7431DCC}" type="sibTrans" cxnId="{7EEE07ED-4323-4B6E-AC72-7FCBE211CCCA}">
      <dgm:prSet/>
      <dgm:spPr/>
      <dgm:t>
        <a:bodyPr/>
        <a:lstStyle/>
        <a:p>
          <a:endParaRPr lang="en-US" sz="1050"/>
        </a:p>
      </dgm:t>
    </dgm:pt>
    <dgm:pt modelId="{A6DA639C-C769-4DC0-9D84-509815F5C573}">
      <dgm:prSet custT="1"/>
      <dgm:spPr>
        <a:solidFill>
          <a:schemeClr val="bg1">
            <a:lumMod val="95000"/>
          </a:schemeClr>
        </a:solidFill>
      </dgm:spPr>
      <dgm:t>
        <a:bodyPr lIns="91440"/>
        <a:lstStyle/>
        <a:p>
          <a:pPr algn="l"/>
          <a:r>
            <a:rPr lang="en-US" sz="1050" dirty="0"/>
            <a:t>Open—local codes allowed in a derived specification</a:t>
          </a:r>
        </a:p>
        <a:p>
          <a:pPr algn="l"/>
          <a:r>
            <a:rPr lang="en-US" sz="1050" dirty="0"/>
            <a:t>Closed—fixed to codes defined in the specification</a:t>
          </a:r>
        </a:p>
      </dgm:t>
    </dgm:pt>
    <dgm:pt modelId="{91D5850B-ADAF-472F-9781-180EC1A5DF3D}" type="sibTrans" cxnId="{10C0AD24-844D-4833-88F2-B13C014D08E5}">
      <dgm:prSet/>
      <dgm:spPr/>
      <dgm:t>
        <a:bodyPr/>
        <a:lstStyle/>
        <a:p>
          <a:endParaRPr lang="en-US" sz="1050"/>
        </a:p>
      </dgm:t>
    </dgm:pt>
    <dgm:pt modelId="{600103FB-CB69-4F23-9650-6011E0181754}" type="parTrans" cxnId="{10C0AD24-844D-4833-88F2-B13C014D08E5}">
      <dgm:prSet custT="1"/>
      <dgm:spPr/>
      <dgm:t>
        <a:bodyPr/>
        <a:lstStyle/>
        <a:p>
          <a:endParaRPr lang="en-US" sz="1050"/>
        </a:p>
      </dgm:t>
    </dgm:pt>
    <dgm:pt modelId="{FE53D94B-CE0A-4A67-A8FE-D9E3E7B74B01}">
      <dgm:prSet custT="1"/>
      <dgm:spPr>
        <a:solidFill>
          <a:srgbClr val="CCECFF"/>
        </a:solidFill>
      </dgm:spPr>
      <dgm:t>
        <a:bodyPr/>
        <a:lstStyle/>
        <a:p>
          <a:r>
            <a:rPr lang="en-US" sz="1050" b="1" dirty="0"/>
            <a:t>HL7 FHIR</a:t>
          </a:r>
        </a:p>
      </dgm:t>
    </dgm:pt>
    <dgm:pt modelId="{04FCB006-55AF-4852-88EB-DD5C35BBE875}" type="parTrans" cxnId="{6F463E52-07ED-4C01-B766-DB9E60AC3C85}">
      <dgm:prSet/>
      <dgm:spPr/>
      <dgm:t>
        <a:bodyPr/>
        <a:lstStyle/>
        <a:p>
          <a:endParaRPr lang="en-US"/>
        </a:p>
      </dgm:t>
    </dgm:pt>
    <dgm:pt modelId="{B9417E5B-7E57-4944-9D9F-F3002C6BFFB2}" type="sibTrans" cxnId="{6F463E52-07ED-4C01-B766-DB9E60AC3C85}">
      <dgm:prSet/>
      <dgm:spPr/>
      <dgm:t>
        <a:bodyPr/>
        <a:lstStyle/>
        <a:p>
          <a:endParaRPr lang="en-US"/>
        </a:p>
      </dgm:t>
    </dgm:pt>
    <dgm:pt modelId="{1A0C174E-4DA8-4F91-9F54-D53FDE4120AC}">
      <dgm:prSet custT="1"/>
      <dgm:spPr>
        <a:solidFill>
          <a:srgbClr val="E1F4FF"/>
        </a:solidFill>
      </dgm:spPr>
      <dgm:t>
        <a:bodyPr/>
        <a:lstStyle/>
        <a:p>
          <a:r>
            <a:rPr lang="en-US" sz="1050" b="1" dirty="0"/>
            <a:t>Extensible/Required Binding Strength</a:t>
          </a:r>
        </a:p>
      </dgm:t>
    </dgm:pt>
    <dgm:pt modelId="{E594D851-FFB4-4EB4-AA8E-B8EC2C7F90B6}" type="parTrans" cxnId="{B1EA2B0C-8CA9-48CF-AFE3-2A3BBBC075FE}">
      <dgm:prSet/>
      <dgm:spPr/>
      <dgm:t>
        <a:bodyPr/>
        <a:lstStyle/>
        <a:p>
          <a:endParaRPr lang="en-US"/>
        </a:p>
      </dgm:t>
    </dgm:pt>
    <dgm:pt modelId="{27DD5B2E-2863-46A6-B14D-136935388D30}" type="sibTrans" cxnId="{B1EA2B0C-8CA9-48CF-AFE3-2A3BBBC075FE}">
      <dgm:prSet/>
      <dgm:spPr/>
      <dgm:t>
        <a:bodyPr/>
        <a:lstStyle/>
        <a:p>
          <a:endParaRPr lang="en-US"/>
        </a:p>
      </dgm:t>
    </dgm:pt>
    <dgm:pt modelId="{648EAB0A-FB88-417C-8EB7-FA161466DAE1}">
      <dgm:prSet custT="1"/>
      <dgm:spPr>
        <a:solidFill>
          <a:schemeClr val="bg1">
            <a:lumMod val="95000"/>
          </a:schemeClr>
        </a:solidFill>
      </dgm:spPr>
      <dgm:t>
        <a:bodyPr lIns="91440" rIns="91440"/>
        <a:lstStyle/>
        <a:p>
          <a:pPr algn="l"/>
          <a:r>
            <a:rPr lang="en-US" sz="1050" dirty="0"/>
            <a:t>Extensible—local codes or free text allowed</a:t>
          </a:r>
        </a:p>
        <a:p>
          <a:pPr algn="l"/>
          <a:r>
            <a:rPr lang="en-US" sz="1050" dirty="0"/>
            <a:t>Required—fixed to the codes defined in the specification</a:t>
          </a:r>
        </a:p>
      </dgm:t>
    </dgm:pt>
    <dgm:pt modelId="{F2BA0BAD-1464-401D-8FC7-E7BC808A096A}" type="parTrans" cxnId="{F5898104-3068-4FF1-ABCD-24543413F0F5}">
      <dgm:prSet/>
      <dgm:spPr/>
      <dgm:t>
        <a:bodyPr/>
        <a:lstStyle/>
        <a:p>
          <a:endParaRPr lang="en-US"/>
        </a:p>
      </dgm:t>
    </dgm:pt>
    <dgm:pt modelId="{4185D846-9DFC-4EF7-B019-AF7EBAC29322}" type="sibTrans" cxnId="{F5898104-3068-4FF1-ABCD-24543413F0F5}">
      <dgm:prSet/>
      <dgm:spPr/>
      <dgm:t>
        <a:bodyPr/>
        <a:lstStyle/>
        <a:p>
          <a:endParaRPr lang="en-US"/>
        </a:p>
      </dgm:t>
    </dgm:pt>
    <dgm:pt modelId="{6E9B4AC2-CCB2-4092-AE0A-97B40E4F24D7}" type="pres">
      <dgm:prSet presAssocID="{E80C5B18-4FF3-4EAB-A238-430E8FEE76F8}" presName="diagram" presStyleCnt="0">
        <dgm:presLayoutVars>
          <dgm:chPref val="1"/>
          <dgm:dir/>
          <dgm:animOne val="branch"/>
          <dgm:animLvl val="lvl"/>
          <dgm:resizeHandles val="exact"/>
        </dgm:presLayoutVars>
      </dgm:prSet>
      <dgm:spPr/>
    </dgm:pt>
    <dgm:pt modelId="{B75AFF37-7453-4CE5-A635-EF2D5677D3DE}" type="pres">
      <dgm:prSet presAssocID="{6EAF2890-2B1C-477C-941A-BE1240AD4AD9}" presName="root1" presStyleCnt="0"/>
      <dgm:spPr/>
    </dgm:pt>
    <dgm:pt modelId="{F86798D2-DF68-4EF7-BBA1-2A102ED6DECA}" type="pres">
      <dgm:prSet presAssocID="{6EAF2890-2B1C-477C-941A-BE1240AD4AD9}" presName="LevelOneTextNode" presStyleLbl="node0" presStyleIdx="0" presStyleCnt="1" custScaleX="76119">
        <dgm:presLayoutVars>
          <dgm:chPref val="3"/>
        </dgm:presLayoutVars>
      </dgm:prSet>
      <dgm:spPr/>
    </dgm:pt>
    <dgm:pt modelId="{B5714C88-D9DC-421A-A05F-044B1EDC1089}" type="pres">
      <dgm:prSet presAssocID="{6EAF2890-2B1C-477C-941A-BE1240AD4AD9}" presName="level2hierChild" presStyleCnt="0"/>
      <dgm:spPr/>
    </dgm:pt>
    <dgm:pt modelId="{9EDD6E6D-9FCF-4D2D-82B9-AA99747CD3C0}" type="pres">
      <dgm:prSet presAssocID="{15231953-6320-4759-A977-7DD4C0B20DC2}" presName="conn2-1" presStyleLbl="parChTrans1D2" presStyleIdx="0" presStyleCnt="3"/>
      <dgm:spPr/>
    </dgm:pt>
    <dgm:pt modelId="{0A5E8CD8-9562-4D8D-8986-FD8E731901AE}" type="pres">
      <dgm:prSet presAssocID="{15231953-6320-4759-A977-7DD4C0B20DC2}" presName="connTx" presStyleLbl="parChTrans1D2" presStyleIdx="0" presStyleCnt="3"/>
      <dgm:spPr/>
    </dgm:pt>
    <dgm:pt modelId="{D32429EF-7644-48ED-AC79-287A2452FFB2}" type="pres">
      <dgm:prSet presAssocID="{F3DB0EE4-6551-4F8D-AAC4-28D4124AA57A}" presName="root2" presStyleCnt="0"/>
      <dgm:spPr/>
    </dgm:pt>
    <dgm:pt modelId="{D32B891F-767E-48F3-AD00-8A9025E2779D}" type="pres">
      <dgm:prSet presAssocID="{F3DB0EE4-6551-4F8D-AAC4-28D4124AA57A}" presName="LevelTwoTextNode" presStyleLbl="node2" presStyleIdx="0" presStyleCnt="3" custScaleX="76119">
        <dgm:presLayoutVars>
          <dgm:chPref val="3"/>
        </dgm:presLayoutVars>
      </dgm:prSet>
      <dgm:spPr/>
    </dgm:pt>
    <dgm:pt modelId="{B7750A55-5F5A-4B7C-B9E8-61E1DF88A340}" type="pres">
      <dgm:prSet presAssocID="{F3DB0EE4-6551-4F8D-AAC4-28D4124AA57A}" presName="level3hierChild" presStyleCnt="0"/>
      <dgm:spPr/>
    </dgm:pt>
    <dgm:pt modelId="{AF0047F6-97A3-4A45-BFF4-A9117814EDB3}" type="pres">
      <dgm:prSet presAssocID="{A563BE08-8503-4C9D-9243-548E3A7E24B0}" presName="conn2-1" presStyleLbl="parChTrans1D3" presStyleIdx="0" presStyleCnt="3"/>
      <dgm:spPr/>
    </dgm:pt>
    <dgm:pt modelId="{CCF99805-F49B-40A0-A16E-442CEFFF3A96}" type="pres">
      <dgm:prSet presAssocID="{A563BE08-8503-4C9D-9243-548E3A7E24B0}" presName="connTx" presStyleLbl="parChTrans1D3" presStyleIdx="0" presStyleCnt="3"/>
      <dgm:spPr/>
    </dgm:pt>
    <dgm:pt modelId="{A5D4926A-F2D4-48AF-B2A7-13100F6567F2}" type="pres">
      <dgm:prSet presAssocID="{CC18B032-736F-40AD-BEC1-B62861BD7046}" presName="root2" presStyleCnt="0"/>
      <dgm:spPr/>
    </dgm:pt>
    <dgm:pt modelId="{F1497990-9B92-448E-8387-51A53604D650}" type="pres">
      <dgm:prSet presAssocID="{CC18B032-736F-40AD-BEC1-B62861BD7046}" presName="LevelTwoTextNode" presStyleLbl="node3" presStyleIdx="0" presStyleCnt="3" custScaleX="114786">
        <dgm:presLayoutVars>
          <dgm:chPref val="3"/>
        </dgm:presLayoutVars>
      </dgm:prSet>
      <dgm:spPr/>
    </dgm:pt>
    <dgm:pt modelId="{02A57FEF-2D8C-4D4E-8647-6388B86AAB95}" type="pres">
      <dgm:prSet presAssocID="{CC18B032-736F-40AD-BEC1-B62861BD7046}" presName="level3hierChild" presStyleCnt="0"/>
      <dgm:spPr/>
    </dgm:pt>
    <dgm:pt modelId="{EB2100AF-1F6D-450F-9427-9B0F57AC45BC}" type="pres">
      <dgm:prSet presAssocID="{600103FB-CB69-4F23-9650-6011E0181754}" presName="conn2-1" presStyleLbl="parChTrans1D4" presStyleIdx="0" presStyleCnt="3"/>
      <dgm:spPr/>
    </dgm:pt>
    <dgm:pt modelId="{BA5C2748-D6A4-4DF0-802B-FDEB7EE5E11C}" type="pres">
      <dgm:prSet presAssocID="{600103FB-CB69-4F23-9650-6011E0181754}" presName="connTx" presStyleLbl="parChTrans1D4" presStyleIdx="0" presStyleCnt="3"/>
      <dgm:spPr/>
    </dgm:pt>
    <dgm:pt modelId="{DC44BF48-3DE3-431A-983F-E7C67CEC33AA}" type="pres">
      <dgm:prSet presAssocID="{A6DA639C-C769-4DC0-9D84-509815F5C573}" presName="root2" presStyleCnt="0"/>
      <dgm:spPr/>
    </dgm:pt>
    <dgm:pt modelId="{20CB8B59-77D6-4B74-A8B2-F893B185320A}" type="pres">
      <dgm:prSet presAssocID="{A6DA639C-C769-4DC0-9D84-509815F5C573}" presName="LevelTwoTextNode" presStyleLbl="node4" presStyleIdx="0" presStyleCnt="3" custScaleX="298444">
        <dgm:presLayoutVars>
          <dgm:chPref val="3"/>
        </dgm:presLayoutVars>
      </dgm:prSet>
      <dgm:spPr/>
    </dgm:pt>
    <dgm:pt modelId="{783A4AF3-7E80-443E-86F2-B400D14DA7E8}" type="pres">
      <dgm:prSet presAssocID="{A6DA639C-C769-4DC0-9D84-509815F5C573}" presName="level3hierChild" presStyleCnt="0"/>
      <dgm:spPr/>
    </dgm:pt>
    <dgm:pt modelId="{D7A91D73-60D7-409D-9F58-7A7AD4B0F650}" type="pres">
      <dgm:prSet presAssocID="{3CE30084-C3D6-494C-AA2D-199148488D76}" presName="conn2-1" presStyleLbl="parChTrans1D2" presStyleIdx="1" presStyleCnt="3"/>
      <dgm:spPr/>
    </dgm:pt>
    <dgm:pt modelId="{3F9B364B-2002-4261-A49E-A941C95DF8D1}" type="pres">
      <dgm:prSet presAssocID="{3CE30084-C3D6-494C-AA2D-199148488D76}" presName="connTx" presStyleLbl="parChTrans1D2" presStyleIdx="1" presStyleCnt="3"/>
      <dgm:spPr/>
    </dgm:pt>
    <dgm:pt modelId="{A79ABC50-4A92-4C51-BA59-29E5ACAC2D35}" type="pres">
      <dgm:prSet presAssocID="{1C021E9F-2721-4BD8-9274-EA006A170C68}" presName="root2" presStyleCnt="0"/>
      <dgm:spPr/>
    </dgm:pt>
    <dgm:pt modelId="{1F9AF78E-171E-4F55-B6EF-A116E353FAFD}" type="pres">
      <dgm:prSet presAssocID="{1C021E9F-2721-4BD8-9274-EA006A170C68}" presName="LevelTwoTextNode" presStyleLbl="node2" presStyleIdx="1" presStyleCnt="3" custScaleX="76119">
        <dgm:presLayoutVars>
          <dgm:chPref val="3"/>
        </dgm:presLayoutVars>
      </dgm:prSet>
      <dgm:spPr/>
    </dgm:pt>
    <dgm:pt modelId="{F5D92B4D-9BA6-4BF3-B291-05F23996EEBA}" type="pres">
      <dgm:prSet presAssocID="{1C021E9F-2721-4BD8-9274-EA006A170C68}" presName="level3hierChild" presStyleCnt="0"/>
      <dgm:spPr/>
    </dgm:pt>
    <dgm:pt modelId="{3D1ED2E8-D417-48EC-BC60-8CA461D20948}" type="pres">
      <dgm:prSet presAssocID="{80AA5A5A-F7FA-4E15-A196-A874AF82CA0B}" presName="conn2-1" presStyleLbl="parChTrans1D3" presStyleIdx="1" presStyleCnt="3"/>
      <dgm:spPr/>
    </dgm:pt>
    <dgm:pt modelId="{EFA100C8-4326-47F9-9A02-90CAFBECC47B}" type="pres">
      <dgm:prSet presAssocID="{80AA5A5A-F7FA-4E15-A196-A874AF82CA0B}" presName="connTx" presStyleLbl="parChTrans1D3" presStyleIdx="1" presStyleCnt="3"/>
      <dgm:spPr/>
    </dgm:pt>
    <dgm:pt modelId="{764A2638-641B-413D-A43A-6432208B6FF5}" type="pres">
      <dgm:prSet presAssocID="{553F0765-08AC-49CF-96CC-3300F0FB7E66}" presName="root2" presStyleCnt="0"/>
      <dgm:spPr/>
    </dgm:pt>
    <dgm:pt modelId="{4A33D2F5-C2A1-4B71-B58C-66860FDE7419}" type="pres">
      <dgm:prSet presAssocID="{553F0765-08AC-49CF-96CC-3300F0FB7E66}" presName="LevelTwoTextNode" presStyleLbl="node3" presStyleIdx="1" presStyleCnt="3" custScaleX="114421">
        <dgm:presLayoutVars>
          <dgm:chPref val="3"/>
        </dgm:presLayoutVars>
      </dgm:prSet>
      <dgm:spPr/>
    </dgm:pt>
    <dgm:pt modelId="{253B0B9C-EC4E-4788-9628-2B7B8EEC50EA}" type="pres">
      <dgm:prSet presAssocID="{553F0765-08AC-49CF-96CC-3300F0FB7E66}" presName="level3hierChild" presStyleCnt="0"/>
      <dgm:spPr/>
    </dgm:pt>
    <dgm:pt modelId="{A32C3422-7C7D-4F73-B3CE-E30BCB1CA580}" type="pres">
      <dgm:prSet presAssocID="{78ABC36B-3751-4A6A-A26C-EB75AC4B4DD7}" presName="conn2-1" presStyleLbl="parChTrans1D4" presStyleIdx="1" presStyleCnt="3"/>
      <dgm:spPr/>
    </dgm:pt>
    <dgm:pt modelId="{68CB5994-1390-4124-BAA3-B359E171225F}" type="pres">
      <dgm:prSet presAssocID="{78ABC36B-3751-4A6A-A26C-EB75AC4B4DD7}" presName="connTx" presStyleLbl="parChTrans1D4" presStyleIdx="1" presStyleCnt="3"/>
      <dgm:spPr/>
    </dgm:pt>
    <dgm:pt modelId="{ABB3DC32-76F3-4679-A019-BE8B3E62C028}" type="pres">
      <dgm:prSet presAssocID="{403369F7-B962-4A9D-BA8F-C4DBFBAE4819}" presName="root2" presStyleCnt="0"/>
      <dgm:spPr/>
    </dgm:pt>
    <dgm:pt modelId="{6987D7DC-BF13-45F5-ABEE-C24E4F507C8D}" type="pres">
      <dgm:prSet presAssocID="{403369F7-B962-4A9D-BA8F-C4DBFBAE4819}" presName="LevelTwoTextNode" presStyleLbl="node4" presStyleIdx="1" presStyleCnt="3" custScaleX="298444">
        <dgm:presLayoutVars>
          <dgm:chPref val="3"/>
        </dgm:presLayoutVars>
      </dgm:prSet>
      <dgm:spPr/>
    </dgm:pt>
    <dgm:pt modelId="{9155AC79-7358-4F4A-9AD3-2B48915AD8B0}" type="pres">
      <dgm:prSet presAssocID="{403369F7-B962-4A9D-BA8F-C4DBFBAE4819}" presName="level3hierChild" presStyleCnt="0"/>
      <dgm:spPr/>
    </dgm:pt>
    <dgm:pt modelId="{2F926921-8333-44B1-9A06-5E776A72401F}" type="pres">
      <dgm:prSet presAssocID="{04FCB006-55AF-4852-88EB-DD5C35BBE875}" presName="conn2-1" presStyleLbl="parChTrans1D2" presStyleIdx="2" presStyleCnt="3"/>
      <dgm:spPr/>
    </dgm:pt>
    <dgm:pt modelId="{45CDE378-77C0-4844-AAEE-4776F873CE8D}" type="pres">
      <dgm:prSet presAssocID="{04FCB006-55AF-4852-88EB-DD5C35BBE875}" presName="connTx" presStyleLbl="parChTrans1D2" presStyleIdx="2" presStyleCnt="3"/>
      <dgm:spPr/>
    </dgm:pt>
    <dgm:pt modelId="{489AA2FD-7A64-4958-962B-F376BB87033D}" type="pres">
      <dgm:prSet presAssocID="{FE53D94B-CE0A-4A67-A8FE-D9E3E7B74B01}" presName="root2" presStyleCnt="0"/>
      <dgm:spPr/>
    </dgm:pt>
    <dgm:pt modelId="{5E1C5813-9305-4FEA-BA44-66DF3599A283}" type="pres">
      <dgm:prSet presAssocID="{FE53D94B-CE0A-4A67-A8FE-D9E3E7B74B01}" presName="LevelTwoTextNode" presStyleLbl="node2" presStyleIdx="2" presStyleCnt="3" custScaleX="75798">
        <dgm:presLayoutVars>
          <dgm:chPref val="3"/>
        </dgm:presLayoutVars>
      </dgm:prSet>
      <dgm:spPr/>
    </dgm:pt>
    <dgm:pt modelId="{686EE670-5D6B-45EE-9498-CCDD1E1A1FCC}" type="pres">
      <dgm:prSet presAssocID="{FE53D94B-CE0A-4A67-A8FE-D9E3E7B74B01}" presName="level3hierChild" presStyleCnt="0"/>
      <dgm:spPr/>
    </dgm:pt>
    <dgm:pt modelId="{7637F374-5382-48BA-9D8A-6204D2B8BDAD}" type="pres">
      <dgm:prSet presAssocID="{E594D851-FFB4-4EB4-AA8E-B8EC2C7F90B6}" presName="conn2-1" presStyleLbl="parChTrans1D3" presStyleIdx="2" presStyleCnt="3"/>
      <dgm:spPr/>
    </dgm:pt>
    <dgm:pt modelId="{D2CEBEB7-833C-437B-85E9-9A4FFE8EF72A}" type="pres">
      <dgm:prSet presAssocID="{E594D851-FFB4-4EB4-AA8E-B8EC2C7F90B6}" presName="connTx" presStyleLbl="parChTrans1D3" presStyleIdx="2" presStyleCnt="3"/>
      <dgm:spPr/>
    </dgm:pt>
    <dgm:pt modelId="{857AC620-DDBB-4C3F-82B2-A3767D61E488}" type="pres">
      <dgm:prSet presAssocID="{1A0C174E-4DA8-4F91-9F54-D53FDE4120AC}" presName="root2" presStyleCnt="0"/>
      <dgm:spPr/>
    </dgm:pt>
    <dgm:pt modelId="{067B1522-5C6C-4E6B-BA51-9806A32A184F}" type="pres">
      <dgm:prSet presAssocID="{1A0C174E-4DA8-4F91-9F54-D53FDE4120AC}" presName="LevelTwoTextNode" presStyleLbl="node3" presStyleIdx="2" presStyleCnt="3" custScaleX="114786">
        <dgm:presLayoutVars>
          <dgm:chPref val="3"/>
        </dgm:presLayoutVars>
      </dgm:prSet>
      <dgm:spPr/>
    </dgm:pt>
    <dgm:pt modelId="{07EABBD5-49B0-4234-9A3D-A14F2A71A118}" type="pres">
      <dgm:prSet presAssocID="{1A0C174E-4DA8-4F91-9F54-D53FDE4120AC}" presName="level3hierChild" presStyleCnt="0"/>
      <dgm:spPr/>
    </dgm:pt>
    <dgm:pt modelId="{97920F8E-4A67-4DED-8420-A758F31D539E}" type="pres">
      <dgm:prSet presAssocID="{F2BA0BAD-1464-401D-8FC7-E7BC808A096A}" presName="conn2-1" presStyleLbl="parChTrans1D4" presStyleIdx="2" presStyleCnt="3"/>
      <dgm:spPr/>
    </dgm:pt>
    <dgm:pt modelId="{4E111AF8-6444-4D5F-A3A9-5FFBBEFB7E92}" type="pres">
      <dgm:prSet presAssocID="{F2BA0BAD-1464-401D-8FC7-E7BC808A096A}" presName="connTx" presStyleLbl="parChTrans1D4" presStyleIdx="2" presStyleCnt="3"/>
      <dgm:spPr/>
    </dgm:pt>
    <dgm:pt modelId="{90F731CA-AB99-4F51-85E4-4E4F49DCA373}" type="pres">
      <dgm:prSet presAssocID="{648EAB0A-FB88-417C-8EB7-FA161466DAE1}" presName="root2" presStyleCnt="0"/>
      <dgm:spPr/>
    </dgm:pt>
    <dgm:pt modelId="{1317F117-6B1B-4FBC-B90B-E116D073720F}" type="pres">
      <dgm:prSet presAssocID="{648EAB0A-FB88-417C-8EB7-FA161466DAE1}" presName="LevelTwoTextNode" presStyleLbl="node4" presStyleIdx="2" presStyleCnt="3" custScaleX="298444">
        <dgm:presLayoutVars>
          <dgm:chPref val="3"/>
        </dgm:presLayoutVars>
      </dgm:prSet>
      <dgm:spPr/>
    </dgm:pt>
    <dgm:pt modelId="{F6953683-38CD-42CB-A652-46B8D7B9AB7C}" type="pres">
      <dgm:prSet presAssocID="{648EAB0A-FB88-417C-8EB7-FA161466DAE1}" presName="level3hierChild" presStyleCnt="0"/>
      <dgm:spPr/>
    </dgm:pt>
  </dgm:ptLst>
  <dgm:cxnLst>
    <dgm:cxn modelId="{F5898104-3068-4FF1-ABCD-24543413F0F5}" srcId="{1A0C174E-4DA8-4F91-9F54-D53FDE4120AC}" destId="{648EAB0A-FB88-417C-8EB7-FA161466DAE1}" srcOrd="0" destOrd="0" parTransId="{F2BA0BAD-1464-401D-8FC7-E7BC808A096A}" sibTransId="{4185D846-9DFC-4EF7-B019-AF7EBAC29322}"/>
    <dgm:cxn modelId="{E47B8807-1AB2-45E1-A534-E07D632444B7}" type="presOf" srcId="{FE53D94B-CE0A-4A67-A8FE-D9E3E7B74B01}" destId="{5E1C5813-9305-4FEA-BA44-66DF3599A283}" srcOrd="0" destOrd="0" presId="urn:microsoft.com/office/officeart/2005/8/layout/hierarchy2"/>
    <dgm:cxn modelId="{B1EA2B0C-8CA9-48CF-AFE3-2A3BBBC075FE}" srcId="{FE53D94B-CE0A-4A67-A8FE-D9E3E7B74B01}" destId="{1A0C174E-4DA8-4F91-9F54-D53FDE4120AC}" srcOrd="0" destOrd="0" parTransId="{E594D851-FFB4-4EB4-AA8E-B8EC2C7F90B6}" sibTransId="{27DD5B2E-2863-46A6-B14D-136935388D30}"/>
    <dgm:cxn modelId="{0C53010F-8D20-4D50-B3D1-A30B94B09FC9}" type="presOf" srcId="{3CE30084-C3D6-494C-AA2D-199148488D76}" destId="{D7A91D73-60D7-409D-9F58-7A7AD4B0F650}" srcOrd="0" destOrd="0" presId="urn:microsoft.com/office/officeart/2005/8/layout/hierarchy2"/>
    <dgm:cxn modelId="{FEE5CF17-EC0C-4322-AF8C-901E502E6126}" type="presOf" srcId="{1C021E9F-2721-4BD8-9274-EA006A170C68}" destId="{1F9AF78E-171E-4F55-B6EF-A116E353FAFD}" srcOrd="0" destOrd="0" presId="urn:microsoft.com/office/officeart/2005/8/layout/hierarchy2"/>
    <dgm:cxn modelId="{23E93E1F-2E31-488D-8DAB-2EE932F51090}" type="presOf" srcId="{15231953-6320-4759-A977-7DD4C0B20DC2}" destId="{0A5E8CD8-9562-4D8D-8986-FD8E731901AE}" srcOrd="1" destOrd="0" presId="urn:microsoft.com/office/officeart/2005/8/layout/hierarchy2"/>
    <dgm:cxn modelId="{23557920-0438-4D2F-B201-60513363871E}" type="presOf" srcId="{A563BE08-8503-4C9D-9243-548E3A7E24B0}" destId="{AF0047F6-97A3-4A45-BFF4-A9117814EDB3}" srcOrd="0" destOrd="0" presId="urn:microsoft.com/office/officeart/2005/8/layout/hierarchy2"/>
    <dgm:cxn modelId="{10C0AD24-844D-4833-88F2-B13C014D08E5}" srcId="{CC18B032-736F-40AD-BEC1-B62861BD7046}" destId="{A6DA639C-C769-4DC0-9D84-509815F5C573}" srcOrd="0" destOrd="0" parTransId="{600103FB-CB69-4F23-9650-6011E0181754}" sibTransId="{91D5850B-ADAF-472F-9781-180EC1A5DF3D}"/>
    <dgm:cxn modelId="{B9588030-0AF0-40C4-A3CF-ABAEFB1952AB}" type="presOf" srcId="{A6DA639C-C769-4DC0-9D84-509815F5C573}" destId="{20CB8B59-77D6-4B74-A8B2-F893B185320A}" srcOrd="0" destOrd="0" presId="urn:microsoft.com/office/officeart/2005/8/layout/hierarchy2"/>
    <dgm:cxn modelId="{43BE8333-BD02-47E6-B9A8-4CC22A9EF867}" type="presOf" srcId="{04FCB006-55AF-4852-88EB-DD5C35BBE875}" destId="{2F926921-8333-44B1-9A06-5E776A72401F}" srcOrd="0" destOrd="0" presId="urn:microsoft.com/office/officeart/2005/8/layout/hierarchy2"/>
    <dgm:cxn modelId="{73252338-3C57-40D1-8B8A-D9CA03BA544D}" type="presOf" srcId="{F3DB0EE4-6551-4F8D-AAC4-28D4124AA57A}" destId="{D32B891F-767E-48F3-AD00-8A9025E2779D}" srcOrd="0" destOrd="0" presId="urn:microsoft.com/office/officeart/2005/8/layout/hierarchy2"/>
    <dgm:cxn modelId="{35E85C60-27A6-4974-98FD-882CA9B5FDD5}" type="presOf" srcId="{403369F7-B962-4A9D-BA8F-C4DBFBAE4819}" destId="{6987D7DC-BF13-45F5-ABEE-C24E4F507C8D}" srcOrd="0" destOrd="0" presId="urn:microsoft.com/office/officeart/2005/8/layout/hierarchy2"/>
    <dgm:cxn modelId="{7D0FF764-E0D7-4449-9B5E-FF092E60038E}" type="presOf" srcId="{600103FB-CB69-4F23-9650-6011E0181754}" destId="{EB2100AF-1F6D-450F-9427-9B0F57AC45BC}" srcOrd="0" destOrd="0" presId="urn:microsoft.com/office/officeart/2005/8/layout/hierarchy2"/>
    <dgm:cxn modelId="{17A1086A-9751-4D44-A497-C340822E03B3}" srcId="{1C021E9F-2721-4BD8-9274-EA006A170C68}" destId="{553F0765-08AC-49CF-96CC-3300F0FB7E66}" srcOrd="0" destOrd="0" parTransId="{80AA5A5A-F7FA-4E15-A196-A874AF82CA0B}" sibTransId="{363D6329-FF2C-4D2F-BC4B-4B2A8D36B223}"/>
    <dgm:cxn modelId="{1C04CF4A-CA38-4B5B-B46B-B8C247E19C5C}" type="presOf" srcId="{A563BE08-8503-4C9D-9243-548E3A7E24B0}" destId="{CCF99805-F49B-40A0-A16E-442CEFFF3A96}" srcOrd="1" destOrd="0" presId="urn:microsoft.com/office/officeart/2005/8/layout/hierarchy2"/>
    <dgm:cxn modelId="{22783C6C-A988-47F2-8698-F744A75F9551}" type="presOf" srcId="{80AA5A5A-F7FA-4E15-A196-A874AF82CA0B}" destId="{EFA100C8-4326-47F9-9A02-90CAFBECC47B}" srcOrd="1" destOrd="0" presId="urn:microsoft.com/office/officeart/2005/8/layout/hierarchy2"/>
    <dgm:cxn modelId="{6C05C54E-E1A5-40DD-BFF7-A80B2DEEFA15}" type="presOf" srcId="{E594D851-FFB4-4EB4-AA8E-B8EC2C7F90B6}" destId="{7637F374-5382-48BA-9D8A-6204D2B8BDAD}" srcOrd="0" destOrd="0" presId="urn:microsoft.com/office/officeart/2005/8/layout/hierarchy2"/>
    <dgm:cxn modelId="{6F463E52-07ED-4C01-B766-DB9E60AC3C85}" srcId="{6EAF2890-2B1C-477C-941A-BE1240AD4AD9}" destId="{FE53D94B-CE0A-4A67-A8FE-D9E3E7B74B01}" srcOrd="2" destOrd="0" parTransId="{04FCB006-55AF-4852-88EB-DD5C35BBE875}" sibTransId="{B9417E5B-7E57-4944-9D9F-F3002C6BFFB2}"/>
    <dgm:cxn modelId="{2A927D75-899A-43BD-9E4B-B95186F797E3}" type="presOf" srcId="{78ABC36B-3751-4A6A-A26C-EB75AC4B4DD7}" destId="{68CB5994-1390-4124-BAA3-B359E171225F}" srcOrd="1" destOrd="0" presId="urn:microsoft.com/office/officeart/2005/8/layout/hierarchy2"/>
    <dgm:cxn modelId="{3C26E276-7040-402D-B247-9DFC5883B7DB}" srcId="{F3DB0EE4-6551-4F8D-AAC4-28D4124AA57A}" destId="{CC18B032-736F-40AD-BEC1-B62861BD7046}" srcOrd="0" destOrd="0" parTransId="{A563BE08-8503-4C9D-9243-548E3A7E24B0}" sibTransId="{8B668CF1-5DAF-464D-BF41-7378259F5A6E}"/>
    <dgm:cxn modelId="{67D91A77-95BB-47FB-8725-69C289B27AB8}" type="presOf" srcId="{1A0C174E-4DA8-4F91-9F54-D53FDE4120AC}" destId="{067B1522-5C6C-4E6B-BA51-9806A32A184F}" srcOrd="0" destOrd="0" presId="urn:microsoft.com/office/officeart/2005/8/layout/hierarchy2"/>
    <dgm:cxn modelId="{01BB527C-9092-4131-B6F3-0CFDA593EA97}" srcId="{6EAF2890-2B1C-477C-941A-BE1240AD4AD9}" destId="{F3DB0EE4-6551-4F8D-AAC4-28D4124AA57A}" srcOrd="0" destOrd="0" parTransId="{15231953-6320-4759-A977-7DD4C0B20DC2}" sibTransId="{D5C3BF10-A1A0-43B6-981E-77634D3010A6}"/>
    <dgm:cxn modelId="{79F5B294-8C9A-4174-88EB-8D1EC3D4952B}" type="presOf" srcId="{F2BA0BAD-1464-401D-8FC7-E7BC808A096A}" destId="{4E111AF8-6444-4D5F-A3A9-5FFBBEFB7E92}" srcOrd="1" destOrd="0" presId="urn:microsoft.com/office/officeart/2005/8/layout/hierarchy2"/>
    <dgm:cxn modelId="{CF0DE597-2AFD-4A76-9D9D-01A1D142619E}" type="presOf" srcId="{78ABC36B-3751-4A6A-A26C-EB75AC4B4DD7}" destId="{A32C3422-7C7D-4F73-B3CE-E30BCB1CA580}" srcOrd="0" destOrd="0" presId="urn:microsoft.com/office/officeart/2005/8/layout/hierarchy2"/>
    <dgm:cxn modelId="{305A63A5-176E-4D38-A0E0-86CAB730085B}" srcId="{6EAF2890-2B1C-477C-941A-BE1240AD4AD9}" destId="{1C021E9F-2721-4BD8-9274-EA006A170C68}" srcOrd="1" destOrd="0" parTransId="{3CE30084-C3D6-494C-AA2D-199148488D76}" sibTransId="{B033B242-A5A8-4F56-9B31-8A73C2205D12}"/>
    <dgm:cxn modelId="{2D015FA6-3533-4D4B-B405-5DD570AF5874}" type="presOf" srcId="{04FCB006-55AF-4852-88EB-DD5C35BBE875}" destId="{45CDE378-77C0-4844-AAEE-4776F873CE8D}" srcOrd="1" destOrd="0" presId="urn:microsoft.com/office/officeart/2005/8/layout/hierarchy2"/>
    <dgm:cxn modelId="{35325EA7-1F2A-4617-A6B3-9D482E631979}" type="presOf" srcId="{CC18B032-736F-40AD-BEC1-B62861BD7046}" destId="{F1497990-9B92-448E-8387-51A53604D650}" srcOrd="0" destOrd="0" presId="urn:microsoft.com/office/officeart/2005/8/layout/hierarchy2"/>
    <dgm:cxn modelId="{D3FB81AE-050E-42D2-9E79-FC43EA5B0531}" type="presOf" srcId="{648EAB0A-FB88-417C-8EB7-FA161466DAE1}" destId="{1317F117-6B1B-4FBC-B90B-E116D073720F}" srcOrd="0" destOrd="0" presId="urn:microsoft.com/office/officeart/2005/8/layout/hierarchy2"/>
    <dgm:cxn modelId="{941EEEB7-809E-4513-ACCE-B47554158BAE}" type="presOf" srcId="{3CE30084-C3D6-494C-AA2D-199148488D76}" destId="{3F9B364B-2002-4261-A49E-A941C95DF8D1}" srcOrd="1" destOrd="0" presId="urn:microsoft.com/office/officeart/2005/8/layout/hierarchy2"/>
    <dgm:cxn modelId="{F9F62FC5-38B9-4161-BF11-D50EF25F93B9}" type="presOf" srcId="{E594D851-FFB4-4EB4-AA8E-B8EC2C7F90B6}" destId="{D2CEBEB7-833C-437B-85E9-9A4FFE8EF72A}" srcOrd="1" destOrd="0" presId="urn:microsoft.com/office/officeart/2005/8/layout/hierarchy2"/>
    <dgm:cxn modelId="{844366D4-2F65-459A-9378-F06D98F7E368}" srcId="{E80C5B18-4FF3-4EAB-A238-430E8FEE76F8}" destId="{6EAF2890-2B1C-477C-941A-BE1240AD4AD9}" srcOrd="0" destOrd="0" parTransId="{C5DCF7E3-C594-4D71-869D-C20D7F159AC9}" sibTransId="{23B968A3-8900-4F64-B254-C257E07B7011}"/>
    <dgm:cxn modelId="{E204FCD9-2B69-4348-839A-30ABD62FF03A}" type="presOf" srcId="{553F0765-08AC-49CF-96CC-3300F0FB7E66}" destId="{4A33D2F5-C2A1-4B71-B58C-66860FDE7419}" srcOrd="0" destOrd="0" presId="urn:microsoft.com/office/officeart/2005/8/layout/hierarchy2"/>
    <dgm:cxn modelId="{755BC4E2-96EB-467A-9947-F4045E847EE4}" type="presOf" srcId="{600103FB-CB69-4F23-9650-6011E0181754}" destId="{BA5C2748-D6A4-4DF0-802B-FDEB7EE5E11C}" srcOrd="1" destOrd="0" presId="urn:microsoft.com/office/officeart/2005/8/layout/hierarchy2"/>
    <dgm:cxn modelId="{840DB7E3-9AB7-4372-A269-17B1CBBD72F3}" type="presOf" srcId="{6EAF2890-2B1C-477C-941A-BE1240AD4AD9}" destId="{F86798D2-DF68-4EF7-BBA1-2A102ED6DECA}" srcOrd="0" destOrd="0" presId="urn:microsoft.com/office/officeart/2005/8/layout/hierarchy2"/>
    <dgm:cxn modelId="{CFC020EC-04D6-41F5-8F82-107ED0187FF6}" type="presOf" srcId="{80AA5A5A-F7FA-4E15-A196-A874AF82CA0B}" destId="{3D1ED2E8-D417-48EC-BC60-8CA461D20948}" srcOrd="0" destOrd="0" presId="urn:microsoft.com/office/officeart/2005/8/layout/hierarchy2"/>
    <dgm:cxn modelId="{7EEE07ED-4323-4B6E-AC72-7FCBE211CCCA}" srcId="{553F0765-08AC-49CF-96CC-3300F0FB7E66}" destId="{403369F7-B962-4A9D-BA8F-C4DBFBAE4819}" srcOrd="0" destOrd="0" parTransId="{78ABC36B-3751-4A6A-A26C-EB75AC4B4DD7}" sibTransId="{1F67F82C-07A2-49A8-8494-EF41D7431DCC}"/>
    <dgm:cxn modelId="{FB0054F0-095E-4335-96D5-EE59E679B0D4}" type="presOf" srcId="{F2BA0BAD-1464-401D-8FC7-E7BC808A096A}" destId="{97920F8E-4A67-4DED-8420-A758F31D539E}" srcOrd="0" destOrd="0" presId="urn:microsoft.com/office/officeart/2005/8/layout/hierarchy2"/>
    <dgm:cxn modelId="{FB2AF9F3-10F0-41E8-B6F2-843604D9CE1E}" type="presOf" srcId="{E80C5B18-4FF3-4EAB-A238-430E8FEE76F8}" destId="{6E9B4AC2-CCB2-4092-AE0A-97B40E4F24D7}" srcOrd="0" destOrd="0" presId="urn:microsoft.com/office/officeart/2005/8/layout/hierarchy2"/>
    <dgm:cxn modelId="{55445DFD-ABC7-4E93-B398-D9B63DFCE18A}" type="presOf" srcId="{15231953-6320-4759-A977-7DD4C0B20DC2}" destId="{9EDD6E6D-9FCF-4D2D-82B9-AA99747CD3C0}" srcOrd="0" destOrd="0" presId="urn:microsoft.com/office/officeart/2005/8/layout/hierarchy2"/>
    <dgm:cxn modelId="{78A6576C-034B-465D-BE6A-2BEFE3396833}" type="presParOf" srcId="{6E9B4AC2-CCB2-4092-AE0A-97B40E4F24D7}" destId="{B75AFF37-7453-4CE5-A635-EF2D5677D3DE}" srcOrd="0" destOrd="0" presId="urn:microsoft.com/office/officeart/2005/8/layout/hierarchy2"/>
    <dgm:cxn modelId="{18585FC2-C095-41E4-ACA7-B5A8B21A3189}" type="presParOf" srcId="{B75AFF37-7453-4CE5-A635-EF2D5677D3DE}" destId="{F86798D2-DF68-4EF7-BBA1-2A102ED6DECA}" srcOrd="0" destOrd="0" presId="urn:microsoft.com/office/officeart/2005/8/layout/hierarchy2"/>
    <dgm:cxn modelId="{A38374C1-9F73-4BFA-845F-45D38F55A4E4}" type="presParOf" srcId="{B75AFF37-7453-4CE5-A635-EF2D5677D3DE}" destId="{B5714C88-D9DC-421A-A05F-044B1EDC1089}" srcOrd="1" destOrd="0" presId="urn:microsoft.com/office/officeart/2005/8/layout/hierarchy2"/>
    <dgm:cxn modelId="{1CF9FD7A-7D3B-4221-B168-595118F570E3}" type="presParOf" srcId="{B5714C88-D9DC-421A-A05F-044B1EDC1089}" destId="{9EDD6E6D-9FCF-4D2D-82B9-AA99747CD3C0}" srcOrd="0" destOrd="0" presId="urn:microsoft.com/office/officeart/2005/8/layout/hierarchy2"/>
    <dgm:cxn modelId="{C5859868-6AB0-4B63-95DB-B5459657A79E}" type="presParOf" srcId="{9EDD6E6D-9FCF-4D2D-82B9-AA99747CD3C0}" destId="{0A5E8CD8-9562-4D8D-8986-FD8E731901AE}" srcOrd="0" destOrd="0" presId="urn:microsoft.com/office/officeart/2005/8/layout/hierarchy2"/>
    <dgm:cxn modelId="{1186F79F-B3A4-47F3-A49C-6FD0F17AACF0}" type="presParOf" srcId="{B5714C88-D9DC-421A-A05F-044B1EDC1089}" destId="{D32429EF-7644-48ED-AC79-287A2452FFB2}" srcOrd="1" destOrd="0" presId="urn:microsoft.com/office/officeart/2005/8/layout/hierarchy2"/>
    <dgm:cxn modelId="{184DF2AA-0CF1-4D6A-8B3D-B70E8DDDC6B5}" type="presParOf" srcId="{D32429EF-7644-48ED-AC79-287A2452FFB2}" destId="{D32B891F-767E-48F3-AD00-8A9025E2779D}" srcOrd="0" destOrd="0" presId="urn:microsoft.com/office/officeart/2005/8/layout/hierarchy2"/>
    <dgm:cxn modelId="{3F0F72CF-B486-4239-85C7-B0F9B09E59B3}" type="presParOf" srcId="{D32429EF-7644-48ED-AC79-287A2452FFB2}" destId="{B7750A55-5F5A-4B7C-B9E8-61E1DF88A340}" srcOrd="1" destOrd="0" presId="urn:microsoft.com/office/officeart/2005/8/layout/hierarchy2"/>
    <dgm:cxn modelId="{1981047A-EBB6-4021-9F0F-EC8812D9AA0E}" type="presParOf" srcId="{B7750A55-5F5A-4B7C-B9E8-61E1DF88A340}" destId="{AF0047F6-97A3-4A45-BFF4-A9117814EDB3}" srcOrd="0" destOrd="0" presId="urn:microsoft.com/office/officeart/2005/8/layout/hierarchy2"/>
    <dgm:cxn modelId="{767A0182-FF3A-4224-B823-BEACF2FCDB74}" type="presParOf" srcId="{AF0047F6-97A3-4A45-BFF4-A9117814EDB3}" destId="{CCF99805-F49B-40A0-A16E-442CEFFF3A96}" srcOrd="0" destOrd="0" presId="urn:microsoft.com/office/officeart/2005/8/layout/hierarchy2"/>
    <dgm:cxn modelId="{01233983-FE51-4823-97A3-15088C10D173}" type="presParOf" srcId="{B7750A55-5F5A-4B7C-B9E8-61E1DF88A340}" destId="{A5D4926A-F2D4-48AF-B2A7-13100F6567F2}" srcOrd="1" destOrd="0" presId="urn:microsoft.com/office/officeart/2005/8/layout/hierarchy2"/>
    <dgm:cxn modelId="{88DF57B8-EF1C-407C-AED5-9C9293ED4CC3}" type="presParOf" srcId="{A5D4926A-F2D4-48AF-B2A7-13100F6567F2}" destId="{F1497990-9B92-448E-8387-51A53604D650}" srcOrd="0" destOrd="0" presId="urn:microsoft.com/office/officeart/2005/8/layout/hierarchy2"/>
    <dgm:cxn modelId="{E136943F-E6B5-46EA-8BB9-C265C71B6FB0}" type="presParOf" srcId="{A5D4926A-F2D4-48AF-B2A7-13100F6567F2}" destId="{02A57FEF-2D8C-4D4E-8647-6388B86AAB95}" srcOrd="1" destOrd="0" presId="urn:microsoft.com/office/officeart/2005/8/layout/hierarchy2"/>
    <dgm:cxn modelId="{C875CC30-8965-4938-84F1-C629DC2F317A}" type="presParOf" srcId="{02A57FEF-2D8C-4D4E-8647-6388B86AAB95}" destId="{EB2100AF-1F6D-450F-9427-9B0F57AC45BC}" srcOrd="0" destOrd="0" presId="urn:microsoft.com/office/officeart/2005/8/layout/hierarchy2"/>
    <dgm:cxn modelId="{51B228E7-EDB9-4B24-A514-C3012527B5E2}" type="presParOf" srcId="{EB2100AF-1F6D-450F-9427-9B0F57AC45BC}" destId="{BA5C2748-D6A4-4DF0-802B-FDEB7EE5E11C}" srcOrd="0" destOrd="0" presId="urn:microsoft.com/office/officeart/2005/8/layout/hierarchy2"/>
    <dgm:cxn modelId="{16895CCC-9C7D-42DB-8C99-292D0820E7E7}" type="presParOf" srcId="{02A57FEF-2D8C-4D4E-8647-6388B86AAB95}" destId="{DC44BF48-3DE3-431A-983F-E7C67CEC33AA}" srcOrd="1" destOrd="0" presId="urn:microsoft.com/office/officeart/2005/8/layout/hierarchy2"/>
    <dgm:cxn modelId="{406152E8-BACE-43AE-B5FA-12113DC489D6}" type="presParOf" srcId="{DC44BF48-3DE3-431A-983F-E7C67CEC33AA}" destId="{20CB8B59-77D6-4B74-A8B2-F893B185320A}" srcOrd="0" destOrd="0" presId="urn:microsoft.com/office/officeart/2005/8/layout/hierarchy2"/>
    <dgm:cxn modelId="{93B12369-8D3C-4B23-8ED7-C4219A4EEBCE}" type="presParOf" srcId="{DC44BF48-3DE3-431A-983F-E7C67CEC33AA}" destId="{783A4AF3-7E80-443E-86F2-B400D14DA7E8}" srcOrd="1" destOrd="0" presId="urn:microsoft.com/office/officeart/2005/8/layout/hierarchy2"/>
    <dgm:cxn modelId="{EE93EA69-3807-4E3D-8F56-AF417FF5ACD3}" type="presParOf" srcId="{B5714C88-D9DC-421A-A05F-044B1EDC1089}" destId="{D7A91D73-60D7-409D-9F58-7A7AD4B0F650}" srcOrd="2" destOrd="0" presId="urn:microsoft.com/office/officeart/2005/8/layout/hierarchy2"/>
    <dgm:cxn modelId="{17790297-25C1-40AD-B1C6-5C7555731293}" type="presParOf" srcId="{D7A91D73-60D7-409D-9F58-7A7AD4B0F650}" destId="{3F9B364B-2002-4261-A49E-A941C95DF8D1}" srcOrd="0" destOrd="0" presId="urn:microsoft.com/office/officeart/2005/8/layout/hierarchy2"/>
    <dgm:cxn modelId="{3413F64C-8AA3-4730-B258-775AD7B51FE0}" type="presParOf" srcId="{B5714C88-D9DC-421A-A05F-044B1EDC1089}" destId="{A79ABC50-4A92-4C51-BA59-29E5ACAC2D35}" srcOrd="3" destOrd="0" presId="urn:microsoft.com/office/officeart/2005/8/layout/hierarchy2"/>
    <dgm:cxn modelId="{F8B273F9-8ED0-447A-9AAD-78D186AA5325}" type="presParOf" srcId="{A79ABC50-4A92-4C51-BA59-29E5ACAC2D35}" destId="{1F9AF78E-171E-4F55-B6EF-A116E353FAFD}" srcOrd="0" destOrd="0" presId="urn:microsoft.com/office/officeart/2005/8/layout/hierarchy2"/>
    <dgm:cxn modelId="{24C46AB4-8A28-4A00-83CF-7EA8374B37E2}" type="presParOf" srcId="{A79ABC50-4A92-4C51-BA59-29E5ACAC2D35}" destId="{F5D92B4D-9BA6-4BF3-B291-05F23996EEBA}" srcOrd="1" destOrd="0" presId="urn:microsoft.com/office/officeart/2005/8/layout/hierarchy2"/>
    <dgm:cxn modelId="{4FED231C-5470-404C-99EF-5173267320E6}" type="presParOf" srcId="{F5D92B4D-9BA6-4BF3-B291-05F23996EEBA}" destId="{3D1ED2E8-D417-48EC-BC60-8CA461D20948}" srcOrd="0" destOrd="0" presId="urn:microsoft.com/office/officeart/2005/8/layout/hierarchy2"/>
    <dgm:cxn modelId="{623125EB-86E8-4605-8D3D-69699AD8F235}" type="presParOf" srcId="{3D1ED2E8-D417-48EC-BC60-8CA461D20948}" destId="{EFA100C8-4326-47F9-9A02-90CAFBECC47B}" srcOrd="0" destOrd="0" presId="urn:microsoft.com/office/officeart/2005/8/layout/hierarchy2"/>
    <dgm:cxn modelId="{672B831D-799E-4223-AD2A-7C2649D050F1}" type="presParOf" srcId="{F5D92B4D-9BA6-4BF3-B291-05F23996EEBA}" destId="{764A2638-641B-413D-A43A-6432208B6FF5}" srcOrd="1" destOrd="0" presId="urn:microsoft.com/office/officeart/2005/8/layout/hierarchy2"/>
    <dgm:cxn modelId="{50AB65BA-F5CF-49E8-AC70-D1583EA9E9AA}" type="presParOf" srcId="{764A2638-641B-413D-A43A-6432208B6FF5}" destId="{4A33D2F5-C2A1-4B71-B58C-66860FDE7419}" srcOrd="0" destOrd="0" presId="urn:microsoft.com/office/officeart/2005/8/layout/hierarchy2"/>
    <dgm:cxn modelId="{75E5EF5A-BABC-4892-B26F-F372C6BF1A6B}" type="presParOf" srcId="{764A2638-641B-413D-A43A-6432208B6FF5}" destId="{253B0B9C-EC4E-4788-9628-2B7B8EEC50EA}" srcOrd="1" destOrd="0" presId="urn:microsoft.com/office/officeart/2005/8/layout/hierarchy2"/>
    <dgm:cxn modelId="{E280D8DA-869D-468C-B3E4-6DB0B1328543}" type="presParOf" srcId="{253B0B9C-EC4E-4788-9628-2B7B8EEC50EA}" destId="{A32C3422-7C7D-4F73-B3CE-E30BCB1CA580}" srcOrd="0" destOrd="0" presId="urn:microsoft.com/office/officeart/2005/8/layout/hierarchy2"/>
    <dgm:cxn modelId="{D9877CBE-13D3-4023-B9DA-E885E8042E4B}" type="presParOf" srcId="{A32C3422-7C7D-4F73-B3CE-E30BCB1CA580}" destId="{68CB5994-1390-4124-BAA3-B359E171225F}" srcOrd="0" destOrd="0" presId="urn:microsoft.com/office/officeart/2005/8/layout/hierarchy2"/>
    <dgm:cxn modelId="{F0442D38-E883-44F3-A47F-F12D0151A2D8}" type="presParOf" srcId="{253B0B9C-EC4E-4788-9628-2B7B8EEC50EA}" destId="{ABB3DC32-76F3-4679-A019-BE8B3E62C028}" srcOrd="1" destOrd="0" presId="urn:microsoft.com/office/officeart/2005/8/layout/hierarchy2"/>
    <dgm:cxn modelId="{3D688B1E-E07E-4FB2-8374-D5BF0E8AB504}" type="presParOf" srcId="{ABB3DC32-76F3-4679-A019-BE8B3E62C028}" destId="{6987D7DC-BF13-45F5-ABEE-C24E4F507C8D}" srcOrd="0" destOrd="0" presId="urn:microsoft.com/office/officeart/2005/8/layout/hierarchy2"/>
    <dgm:cxn modelId="{DCFDD6A7-4FA1-4D41-86B8-452801AA34BA}" type="presParOf" srcId="{ABB3DC32-76F3-4679-A019-BE8B3E62C028}" destId="{9155AC79-7358-4F4A-9AD3-2B48915AD8B0}" srcOrd="1" destOrd="0" presId="urn:microsoft.com/office/officeart/2005/8/layout/hierarchy2"/>
    <dgm:cxn modelId="{9C8B9C47-A8E2-4D7D-BFE9-E079BD2B2A8B}" type="presParOf" srcId="{B5714C88-D9DC-421A-A05F-044B1EDC1089}" destId="{2F926921-8333-44B1-9A06-5E776A72401F}" srcOrd="4" destOrd="0" presId="urn:microsoft.com/office/officeart/2005/8/layout/hierarchy2"/>
    <dgm:cxn modelId="{6618CA65-1EC4-4D0D-A813-0B7B096DE141}" type="presParOf" srcId="{2F926921-8333-44B1-9A06-5E776A72401F}" destId="{45CDE378-77C0-4844-AAEE-4776F873CE8D}" srcOrd="0" destOrd="0" presId="urn:microsoft.com/office/officeart/2005/8/layout/hierarchy2"/>
    <dgm:cxn modelId="{2211679E-8933-4F63-8F1F-D4945C89E7EF}" type="presParOf" srcId="{B5714C88-D9DC-421A-A05F-044B1EDC1089}" destId="{489AA2FD-7A64-4958-962B-F376BB87033D}" srcOrd="5" destOrd="0" presId="urn:microsoft.com/office/officeart/2005/8/layout/hierarchy2"/>
    <dgm:cxn modelId="{3F2F3FF8-9DD8-49BB-92B3-355F882AE7AA}" type="presParOf" srcId="{489AA2FD-7A64-4958-962B-F376BB87033D}" destId="{5E1C5813-9305-4FEA-BA44-66DF3599A283}" srcOrd="0" destOrd="0" presId="urn:microsoft.com/office/officeart/2005/8/layout/hierarchy2"/>
    <dgm:cxn modelId="{F2667192-ACAE-49E9-84C2-E027469A37A3}" type="presParOf" srcId="{489AA2FD-7A64-4958-962B-F376BB87033D}" destId="{686EE670-5D6B-45EE-9498-CCDD1E1A1FCC}" srcOrd="1" destOrd="0" presId="urn:microsoft.com/office/officeart/2005/8/layout/hierarchy2"/>
    <dgm:cxn modelId="{98C0D593-E3FF-4C24-AC2E-906F1D6AB483}" type="presParOf" srcId="{686EE670-5D6B-45EE-9498-CCDD1E1A1FCC}" destId="{7637F374-5382-48BA-9D8A-6204D2B8BDAD}" srcOrd="0" destOrd="0" presId="urn:microsoft.com/office/officeart/2005/8/layout/hierarchy2"/>
    <dgm:cxn modelId="{89B253E9-230A-4BEC-BE4F-A7B0D201E6CD}" type="presParOf" srcId="{7637F374-5382-48BA-9D8A-6204D2B8BDAD}" destId="{D2CEBEB7-833C-437B-85E9-9A4FFE8EF72A}" srcOrd="0" destOrd="0" presId="urn:microsoft.com/office/officeart/2005/8/layout/hierarchy2"/>
    <dgm:cxn modelId="{20436E4B-F5C8-493B-A0B3-E586B0ECF7B9}" type="presParOf" srcId="{686EE670-5D6B-45EE-9498-CCDD1E1A1FCC}" destId="{857AC620-DDBB-4C3F-82B2-A3767D61E488}" srcOrd="1" destOrd="0" presId="urn:microsoft.com/office/officeart/2005/8/layout/hierarchy2"/>
    <dgm:cxn modelId="{6EAC067B-54F7-4688-A123-3929F8497C6F}" type="presParOf" srcId="{857AC620-DDBB-4C3F-82B2-A3767D61E488}" destId="{067B1522-5C6C-4E6B-BA51-9806A32A184F}" srcOrd="0" destOrd="0" presId="urn:microsoft.com/office/officeart/2005/8/layout/hierarchy2"/>
    <dgm:cxn modelId="{2D0C98BD-6950-451B-83FE-2094BC572BFB}" type="presParOf" srcId="{857AC620-DDBB-4C3F-82B2-A3767D61E488}" destId="{07EABBD5-49B0-4234-9A3D-A14F2A71A118}" srcOrd="1" destOrd="0" presId="urn:microsoft.com/office/officeart/2005/8/layout/hierarchy2"/>
    <dgm:cxn modelId="{587E96E3-C6B8-46A5-9B6F-6C21C4C28842}" type="presParOf" srcId="{07EABBD5-49B0-4234-9A3D-A14F2A71A118}" destId="{97920F8E-4A67-4DED-8420-A758F31D539E}" srcOrd="0" destOrd="0" presId="urn:microsoft.com/office/officeart/2005/8/layout/hierarchy2"/>
    <dgm:cxn modelId="{14BF39C1-8CA0-4659-A693-2B4DB583FAA4}" type="presParOf" srcId="{97920F8E-4A67-4DED-8420-A758F31D539E}" destId="{4E111AF8-6444-4D5F-A3A9-5FFBBEFB7E92}" srcOrd="0" destOrd="0" presId="urn:microsoft.com/office/officeart/2005/8/layout/hierarchy2"/>
    <dgm:cxn modelId="{B30E70EF-47E3-4B42-810C-D67803FBD3A1}" type="presParOf" srcId="{07EABBD5-49B0-4234-9A3D-A14F2A71A118}" destId="{90F731CA-AB99-4F51-85E4-4E4F49DCA373}" srcOrd="1" destOrd="0" presId="urn:microsoft.com/office/officeart/2005/8/layout/hierarchy2"/>
    <dgm:cxn modelId="{0B6554F9-335E-44BE-B8F1-38BE564AD411}" type="presParOf" srcId="{90F731CA-AB99-4F51-85E4-4E4F49DCA373}" destId="{1317F117-6B1B-4FBC-B90B-E116D073720F}" srcOrd="0" destOrd="0" presId="urn:microsoft.com/office/officeart/2005/8/layout/hierarchy2"/>
    <dgm:cxn modelId="{2377222E-468F-4335-8E8A-23C56A4985A5}" type="presParOf" srcId="{90F731CA-AB99-4F51-85E4-4E4F49DCA373}" destId="{F6953683-38CD-42CB-A652-46B8D7B9AB7C}"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0C5B18-4FF3-4EAB-A238-430E8FEE76F8}"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F3DB0EE4-6551-4F8D-AAC4-28D4124AA57A}">
      <dgm:prSet phldrT="[Text]" custT="1"/>
      <dgm:spPr>
        <a:solidFill>
          <a:srgbClr val="CCECFF"/>
        </a:solidFill>
      </dgm:spPr>
      <dgm:t>
        <a:bodyPr/>
        <a:lstStyle/>
        <a:p>
          <a:r>
            <a:rPr lang="en-US" sz="1050" b="1" dirty="0"/>
            <a:t>Dynamic</a:t>
          </a:r>
        </a:p>
      </dgm:t>
    </dgm:pt>
    <dgm:pt modelId="{15231953-6320-4759-A977-7DD4C0B20DC2}" type="parTrans" cxnId="{01BB527C-9092-4131-B6F3-0CFDA593EA97}">
      <dgm:prSet custT="1"/>
      <dgm:spPr/>
      <dgm:t>
        <a:bodyPr/>
        <a:lstStyle/>
        <a:p>
          <a:endParaRPr lang="en-US" sz="1050"/>
        </a:p>
      </dgm:t>
    </dgm:pt>
    <dgm:pt modelId="{D5C3BF10-A1A0-43B6-981E-77634D3010A6}" type="sibTrans" cxnId="{01BB527C-9092-4131-B6F3-0CFDA593EA97}">
      <dgm:prSet/>
      <dgm:spPr/>
      <dgm:t>
        <a:bodyPr/>
        <a:lstStyle/>
        <a:p>
          <a:endParaRPr lang="en-US" sz="1050"/>
        </a:p>
      </dgm:t>
    </dgm:pt>
    <dgm:pt modelId="{1C021E9F-2721-4BD8-9274-EA006A170C68}">
      <dgm:prSet phldrT="[Text]" custT="1"/>
      <dgm:spPr>
        <a:solidFill>
          <a:srgbClr val="CCECFF"/>
        </a:solidFill>
      </dgm:spPr>
      <dgm:t>
        <a:bodyPr/>
        <a:lstStyle/>
        <a:p>
          <a:r>
            <a:rPr lang="en-US" sz="1050" b="1" dirty="0"/>
            <a:t>Static</a:t>
          </a:r>
        </a:p>
      </dgm:t>
    </dgm:pt>
    <dgm:pt modelId="{3CE30084-C3D6-494C-AA2D-199148488D76}" type="parTrans" cxnId="{305A63A5-176E-4D38-A0E0-86CAB730085B}">
      <dgm:prSet custT="1"/>
      <dgm:spPr/>
      <dgm:t>
        <a:bodyPr/>
        <a:lstStyle/>
        <a:p>
          <a:endParaRPr lang="en-US" sz="1050"/>
        </a:p>
      </dgm:t>
    </dgm:pt>
    <dgm:pt modelId="{B033B242-A5A8-4F56-9B31-8A73C2205D12}" type="sibTrans" cxnId="{305A63A5-176E-4D38-A0E0-86CAB730085B}">
      <dgm:prSet/>
      <dgm:spPr/>
      <dgm:t>
        <a:bodyPr/>
        <a:lstStyle/>
        <a:p>
          <a:endParaRPr lang="en-US" sz="1050"/>
        </a:p>
      </dgm:t>
    </dgm:pt>
    <dgm:pt modelId="{6EAF2890-2B1C-477C-941A-BE1240AD4AD9}">
      <dgm:prSet phldrT="[Text]" custT="1"/>
      <dgm:spPr>
        <a:solidFill>
          <a:srgbClr val="002060"/>
        </a:solidFill>
      </dgm:spPr>
      <dgm:t>
        <a:bodyPr/>
        <a:lstStyle/>
        <a:p>
          <a:r>
            <a:rPr lang="en-US" sz="1050" b="1" dirty="0">
              <a:solidFill>
                <a:schemeClr val="bg1"/>
              </a:solidFill>
            </a:rPr>
            <a:t>Stability</a:t>
          </a:r>
        </a:p>
      </dgm:t>
    </dgm:pt>
    <dgm:pt modelId="{23B968A3-8900-4F64-B254-C257E07B7011}" type="sibTrans" cxnId="{844366D4-2F65-459A-9378-F06D98F7E368}">
      <dgm:prSet/>
      <dgm:spPr/>
      <dgm:t>
        <a:bodyPr/>
        <a:lstStyle/>
        <a:p>
          <a:endParaRPr lang="en-US" sz="1050"/>
        </a:p>
      </dgm:t>
    </dgm:pt>
    <dgm:pt modelId="{C5DCF7E3-C594-4D71-869D-C20D7F159AC9}" type="parTrans" cxnId="{844366D4-2F65-459A-9378-F06D98F7E368}">
      <dgm:prSet/>
      <dgm:spPr/>
      <dgm:t>
        <a:bodyPr/>
        <a:lstStyle/>
        <a:p>
          <a:endParaRPr lang="en-US" sz="1050"/>
        </a:p>
      </dgm:t>
    </dgm:pt>
    <dgm:pt modelId="{CC18B032-736F-40AD-BEC1-B62861BD7046}">
      <dgm:prSet custT="1"/>
      <dgm:spPr>
        <a:solidFill>
          <a:srgbClr val="E1F4FF"/>
        </a:solidFill>
      </dgm:spPr>
      <dgm:t>
        <a:bodyPr/>
        <a:lstStyle/>
        <a:p>
          <a:r>
            <a:rPr lang="en-US" sz="1050" b="1" dirty="0"/>
            <a:t>Can change w/r to the published specification</a:t>
          </a:r>
        </a:p>
      </dgm:t>
    </dgm:pt>
    <dgm:pt modelId="{A563BE08-8503-4C9D-9243-548E3A7E24B0}" type="parTrans" cxnId="{3C26E276-7040-402D-B247-9DFC5883B7DB}">
      <dgm:prSet custT="1"/>
      <dgm:spPr/>
      <dgm:t>
        <a:bodyPr/>
        <a:lstStyle/>
        <a:p>
          <a:endParaRPr lang="en-US" sz="1050"/>
        </a:p>
      </dgm:t>
    </dgm:pt>
    <dgm:pt modelId="{8B668CF1-5DAF-464D-BF41-7378259F5A6E}" type="sibTrans" cxnId="{3C26E276-7040-402D-B247-9DFC5883B7DB}">
      <dgm:prSet/>
      <dgm:spPr/>
      <dgm:t>
        <a:bodyPr/>
        <a:lstStyle/>
        <a:p>
          <a:endParaRPr lang="en-US" sz="1050"/>
        </a:p>
      </dgm:t>
    </dgm:pt>
    <dgm:pt modelId="{553F0765-08AC-49CF-96CC-3300F0FB7E66}">
      <dgm:prSet custT="1"/>
      <dgm:spPr>
        <a:solidFill>
          <a:srgbClr val="E1F4FF"/>
        </a:solidFill>
      </dgm:spPr>
      <dgm:t>
        <a:bodyPr/>
        <a:lstStyle/>
        <a:p>
          <a:r>
            <a:rPr lang="en-US" sz="1050" b="1" dirty="0"/>
            <a:t>Fixed w/r to the published specification</a:t>
          </a:r>
        </a:p>
      </dgm:t>
    </dgm:pt>
    <dgm:pt modelId="{80AA5A5A-F7FA-4E15-A196-A874AF82CA0B}" type="parTrans" cxnId="{17A1086A-9751-4D44-A497-C340822E03B3}">
      <dgm:prSet custT="1"/>
      <dgm:spPr/>
      <dgm:t>
        <a:bodyPr/>
        <a:lstStyle/>
        <a:p>
          <a:endParaRPr lang="en-US" sz="1050"/>
        </a:p>
      </dgm:t>
    </dgm:pt>
    <dgm:pt modelId="{363D6329-FF2C-4D2F-BC4B-4B2A8D36B223}" type="sibTrans" cxnId="{17A1086A-9751-4D44-A497-C340822E03B3}">
      <dgm:prSet/>
      <dgm:spPr/>
      <dgm:t>
        <a:bodyPr/>
        <a:lstStyle/>
        <a:p>
          <a:endParaRPr lang="en-US" sz="1050"/>
        </a:p>
      </dgm:t>
    </dgm:pt>
    <dgm:pt modelId="{403369F7-B962-4A9D-BA8F-C4DBFBAE4819}">
      <dgm:prSet custT="1"/>
      <dgm:spPr>
        <a:solidFill>
          <a:schemeClr val="bg1">
            <a:lumMod val="95000"/>
          </a:schemeClr>
        </a:solidFill>
      </dgm:spPr>
      <dgm:t>
        <a:bodyPr lIns="91440" rIns="91440"/>
        <a:lstStyle/>
        <a:p>
          <a:pPr algn="l"/>
          <a:r>
            <a:rPr lang="en-US" sz="1050" dirty="0"/>
            <a:t>Indicates that for this version of the specification the value set is completely fixed, both its definition and the expanded list of codes</a:t>
          </a:r>
        </a:p>
      </dgm:t>
    </dgm:pt>
    <dgm:pt modelId="{78ABC36B-3751-4A6A-A26C-EB75AC4B4DD7}" type="parTrans" cxnId="{7EEE07ED-4323-4B6E-AC72-7FCBE211CCCA}">
      <dgm:prSet custT="1"/>
      <dgm:spPr/>
      <dgm:t>
        <a:bodyPr/>
        <a:lstStyle/>
        <a:p>
          <a:endParaRPr lang="en-US" sz="1050"/>
        </a:p>
      </dgm:t>
    </dgm:pt>
    <dgm:pt modelId="{1F67F82C-07A2-49A8-8494-EF41D7431DCC}" type="sibTrans" cxnId="{7EEE07ED-4323-4B6E-AC72-7FCBE211CCCA}">
      <dgm:prSet/>
      <dgm:spPr/>
      <dgm:t>
        <a:bodyPr/>
        <a:lstStyle/>
        <a:p>
          <a:endParaRPr lang="en-US" sz="1050"/>
        </a:p>
      </dgm:t>
    </dgm:pt>
    <dgm:pt modelId="{A6DA639C-C769-4DC0-9D84-509815F5C573}">
      <dgm:prSet custT="1"/>
      <dgm:spPr>
        <a:solidFill>
          <a:schemeClr val="bg1">
            <a:lumMod val="95000"/>
          </a:schemeClr>
        </a:solidFill>
      </dgm:spPr>
      <dgm:t>
        <a:bodyPr lIns="91440"/>
        <a:lstStyle/>
        <a:p>
          <a:pPr algn="l"/>
          <a:r>
            <a:rPr lang="en-US" sz="1050" dirty="0"/>
            <a:t>The value set can change outside of the definition of the specification. Generally linked to a code system and maintained by an external steward. </a:t>
          </a:r>
        </a:p>
      </dgm:t>
    </dgm:pt>
    <dgm:pt modelId="{91D5850B-ADAF-472F-9781-180EC1A5DF3D}" type="sibTrans" cxnId="{10C0AD24-844D-4833-88F2-B13C014D08E5}">
      <dgm:prSet/>
      <dgm:spPr/>
      <dgm:t>
        <a:bodyPr/>
        <a:lstStyle/>
        <a:p>
          <a:endParaRPr lang="en-US" sz="1050"/>
        </a:p>
      </dgm:t>
    </dgm:pt>
    <dgm:pt modelId="{600103FB-CB69-4F23-9650-6011E0181754}" type="parTrans" cxnId="{10C0AD24-844D-4833-88F2-B13C014D08E5}">
      <dgm:prSet custT="1"/>
      <dgm:spPr/>
      <dgm:t>
        <a:bodyPr/>
        <a:lstStyle/>
        <a:p>
          <a:endParaRPr lang="en-US" sz="1050"/>
        </a:p>
      </dgm:t>
    </dgm:pt>
    <dgm:pt modelId="{6E9B4AC2-CCB2-4092-AE0A-97B40E4F24D7}" type="pres">
      <dgm:prSet presAssocID="{E80C5B18-4FF3-4EAB-A238-430E8FEE76F8}" presName="diagram" presStyleCnt="0">
        <dgm:presLayoutVars>
          <dgm:chPref val="1"/>
          <dgm:dir/>
          <dgm:animOne val="branch"/>
          <dgm:animLvl val="lvl"/>
          <dgm:resizeHandles val="exact"/>
        </dgm:presLayoutVars>
      </dgm:prSet>
      <dgm:spPr/>
    </dgm:pt>
    <dgm:pt modelId="{B75AFF37-7453-4CE5-A635-EF2D5677D3DE}" type="pres">
      <dgm:prSet presAssocID="{6EAF2890-2B1C-477C-941A-BE1240AD4AD9}" presName="root1" presStyleCnt="0"/>
      <dgm:spPr/>
    </dgm:pt>
    <dgm:pt modelId="{F86798D2-DF68-4EF7-BBA1-2A102ED6DECA}" type="pres">
      <dgm:prSet presAssocID="{6EAF2890-2B1C-477C-941A-BE1240AD4AD9}" presName="LevelOneTextNode" presStyleLbl="node0" presStyleIdx="0" presStyleCnt="1">
        <dgm:presLayoutVars>
          <dgm:chPref val="3"/>
        </dgm:presLayoutVars>
      </dgm:prSet>
      <dgm:spPr/>
    </dgm:pt>
    <dgm:pt modelId="{B5714C88-D9DC-421A-A05F-044B1EDC1089}" type="pres">
      <dgm:prSet presAssocID="{6EAF2890-2B1C-477C-941A-BE1240AD4AD9}" presName="level2hierChild" presStyleCnt="0"/>
      <dgm:spPr/>
    </dgm:pt>
    <dgm:pt modelId="{9EDD6E6D-9FCF-4D2D-82B9-AA99747CD3C0}" type="pres">
      <dgm:prSet presAssocID="{15231953-6320-4759-A977-7DD4C0B20DC2}" presName="conn2-1" presStyleLbl="parChTrans1D2" presStyleIdx="0" presStyleCnt="2"/>
      <dgm:spPr/>
    </dgm:pt>
    <dgm:pt modelId="{0A5E8CD8-9562-4D8D-8986-FD8E731901AE}" type="pres">
      <dgm:prSet presAssocID="{15231953-6320-4759-A977-7DD4C0B20DC2}" presName="connTx" presStyleLbl="parChTrans1D2" presStyleIdx="0" presStyleCnt="2"/>
      <dgm:spPr/>
    </dgm:pt>
    <dgm:pt modelId="{D32429EF-7644-48ED-AC79-287A2452FFB2}" type="pres">
      <dgm:prSet presAssocID="{F3DB0EE4-6551-4F8D-AAC4-28D4124AA57A}" presName="root2" presStyleCnt="0"/>
      <dgm:spPr/>
    </dgm:pt>
    <dgm:pt modelId="{D32B891F-767E-48F3-AD00-8A9025E2779D}" type="pres">
      <dgm:prSet presAssocID="{F3DB0EE4-6551-4F8D-AAC4-28D4124AA57A}" presName="LevelTwoTextNode" presStyleLbl="node2" presStyleIdx="0" presStyleCnt="2">
        <dgm:presLayoutVars>
          <dgm:chPref val="3"/>
        </dgm:presLayoutVars>
      </dgm:prSet>
      <dgm:spPr/>
    </dgm:pt>
    <dgm:pt modelId="{B7750A55-5F5A-4B7C-B9E8-61E1DF88A340}" type="pres">
      <dgm:prSet presAssocID="{F3DB0EE4-6551-4F8D-AAC4-28D4124AA57A}" presName="level3hierChild" presStyleCnt="0"/>
      <dgm:spPr/>
    </dgm:pt>
    <dgm:pt modelId="{AF0047F6-97A3-4A45-BFF4-A9117814EDB3}" type="pres">
      <dgm:prSet presAssocID="{A563BE08-8503-4C9D-9243-548E3A7E24B0}" presName="conn2-1" presStyleLbl="parChTrans1D3" presStyleIdx="0" presStyleCnt="2"/>
      <dgm:spPr/>
    </dgm:pt>
    <dgm:pt modelId="{CCF99805-F49B-40A0-A16E-442CEFFF3A96}" type="pres">
      <dgm:prSet presAssocID="{A563BE08-8503-4C9D-9243-548E3A7E24B0}" presName="connTx" presStyleLbl="parChTrans1D3" presStyleIdx="0" presStyleCnt="2"/>
      <dgm:spPr/>
    </dgm:pt>
    <dgm:pt modelId="{A5D4926A-F2D4-48AF-B2A7-13100F6567F2}" type="pres">
      <dgm:prSet presAssocID="{CC18B032-736F-40AD-BEC1-B62861BD7046}" presName="root2" presStyleCnt="0"/>
      <dgm:spPr/>
    </dgm:pt>
    <dgm:pt modelId="{F1497990-9B92-448E-8387-51A53604D650}" type="pres">
      <dgm:prSet presAssocID="{CC18B032-736F-40AD-BEC1-B62861BD7046}" presName="LevelTwoTextNode" presStyleLbl="node3" presStyleIdx="0" presStyleCnt="2" custScaleX="110924">
        <dgm:presLayoutVars>
          <dgm:chPref val="3"/>
        </dgm:presLayoutVars>
      </dgm:prSet>
      <dgm:spPr/>
    </dgm:pt>
    <dgm:pt modelId="{02A57FEF-2D8C-4D4E-8647-6388B86AAB95}" type="pres">
      <dgm:prSet presAssocID="{CC18B032-736F-40AD-BEC1-B62861BD7046}" presName="level3hierChild" presStyleCnt="0"/>
      <dgm:spPr/>
    </dgm:pt>
    <dgm:pt modelId="{EB2100AF-1F6D-450F-9427-9B0F57AC45BC}" type="pres">
      <dgm:prSet presAssocID="{600103FB-CB69-4F23-9650-6011E0181754}" presName="conn2-1" presStyleLbl="parChTrans1D4" presStyleIdx="0" presStyleCnt="2"/>
      <dgm:spPr/>
    </dgm:pt>
    <dgm:pt modelId="{BA5C2748-D6A4-4DF0-802B-FDEB7EE5E11C}" type="pres">
      <dgm:prSet presAssocID="{600103FB-CB69-4F23-9650-6011E0181754}" presName="connTx" presStyleLbl="parChTrans1D4" presStyleIdx="0" presStyleCnt="2"/>
      <dgm:spPr/>
    </dgm:pt>
    <dgm:pt modelId="{DC44BF48-3DE3-431A-983F-E7C67CEC33AA}" type="pres">
      <dgm:prSet presAssocID="{A6DA639C-C769-4DC0-9D84-509815F5C573}" presName="root2" presStyleCnt="0"/>
      <dgm:spPr/>
    </dgm:pt>
    <dgm:pt modelId="{20CB8B59-77D6-4B74-A8B2-F893B185320A}" type="pres">
      <dgm:prSet presAssocID="{A6DA639C-C769-4DC0-9D84-509815F5C573}" presName="LevelTwoTextNode" presStyleLbl="node4" presStyleIdx="0" presStyleCnt="2" custScaleX="377749">
        <dgm:presLayoutVars>
          <dgm:chPref val="3"/>
        </dgm:presLayoutVars>
      </dgm:prSet>
      <dgm:spPr/>
    </dgm:pt>
    <dgm:pt modelId="{783A4AF3-7E80-443E-86F2-B400D14DA7E8}" type="pres">
      <dgm:prSet presAssocID="{A6DA639C-C769-4DC0-9D84-509815F5C573}" presName="level3hierChild" presStyleCnt="0"/>
      <dgm:spPr/>
    </dgm:pt>
    <dgm:pt modelId="{D7A91D73-60D7-409D-9F58-7A7AD4B0F650}" type="pres">
      <dgm:prSet presAssocID="{3CE30084-C3D6-494C-AA2D-199148488D76}" presName="conn2-1" presStyleLbl="parChTrans1D2" presStyleIdx="1" presStyleCnt="2"/>
      <dgm:spPr/>
    </dgm:pt>
    <dgm:pt modelId="{3F9B364B-2002-4261-A49E-A941C95DF8D1}" type="pres">
      <dgm:prSet presAssocID="{3CE30084-C3D6-494C-AA2D-199148488D76}" presName="connTx" presStyleLbl="parChTrans1D2" presStyleIdx="1" presStyleCnt="2"/>
      <dgm:spPr/>
    </dgm:pt>
    <dgm:pt modelId="{A79ABC50-4A92-4C51-BA59-29E5ACAC2D35}" type="pres">
      <dgm:prSet presAssocID="{1C021E9F-2721-4BD8-9274-EA006A170C68}" presName="root2" presStyleCnt="0"/>
      <dgm:spPr/>
    </dgm:pt>
    <dgm:pt modelId="{1F9AF78E-171E-4F55-B6EF-A116E353FAFD}" type="pres">
      <dgm:prSet presAssocID="{1C021E9F-2721-4BD8-9274-EA006A170C68}" presName="LevelTwoTextNode" presStyleLbl="node2" presStyleIdx="1" presStyleCnt="2">
        <dgm:presLayoutVars>
          <dgm:chPref val="3"/>
        </dgm:presLayoutVars>
      </dgm:prSet>
      <dgm:spPr/>
    </dgm:pt>
    <dgm:pt modelId="{F5D92B4D-9BA6-4BF3-B291-05F23996EEBA}" type="pres">
      <dgm:prSet presAssocID="{1C021E9F-2721-4BD8-9274-EA006A170C68}" presName="level3hierChild" presStyleCnt="0"/>
      <dgm:spPr/>
    </dgm:pt>
    <dgm:pt modelId="{3D1ED2E8-D417-48EC-BC60-8CA461D20948}" type="pres">
      <dgm:prSet presAssocID="{80AA5A5A-F7FA-4E15-A196-A874AF82CA0B}" presName="conn2-1" presStyleLbl="parChTrans1D3" presStyleIdx="1" presStyleCnt="2"/>
      <dgm:spPr/>
    </dgm:pt>
    <dgm:pt modelId="{EFA100C8-4326-47F9-9A02-90CAFBECC47B}" type="pres">
      <dgm:prSet presAssocID="{80AA5A5A-F7FA-4E15-A196-A874AF82CA0B}" presName="connTx" presStyleLbl="parChTrans1D3" presStyleIdx="1" presStyleCnt="2"/>
      <dgm:spPr/>
    </dgm:pt>
    <dgm:pt modelId="{764A2638-641B-413D-A43A-6432208B6FF5}" type="pres">
      <dgm:prSet presAssocID="{553F0765-08AC-49CF-96CC-3300F0FB7E66}" presName="root2" presStyleCnt="0"/>
      <dgm:spPr/>
    </dgm:pt>
    <dgm:pt modelId="{4A33D2F5-C2A1-4B71-B58C-66860FDE7419}" type="pres">
      <dgm:prSet presAssocID="{553F0765-08AC-49CF-96CC-3300F0FB7E66}" presName="LevelTwoTextNode" presStyleLbl="node3" presStyleIdx="1" presStyleCnt="2" custScaleX="110924">
        <dgm:presLayoutVars>
          <dgm:chPref val="3"/>
        </dgm:presLayoutVars>
      </dgm:prSet>
      <dgm:spPr/>
    </dgm:pt>
    <dgm:pt modelId="{253B0B9C-EC4E-4788-9628-2B7B8EEC50EA}" type="pres">
      <dgm:prSet presAssocID="{553F0765-08AC-49CF-96CC-3300F0FB7E66}" presName="level3hierChild" presStyleCnt="0"/>
      <dgm:spPr/>
    </dgm:pt>
    <dgm:pt modelId="{A32C3422-7C7D-4F73-B3CE-E30BCB1CA580}" type="pres">
      <dgm:prSet presAssocID="{78ABC36B-3751-4A6A-A26C-EB75AC4B4DD7}" presName="conn2-1" presStyleLbl="parChTrans1D4" presStyleIdx="1" presStyleCnt="2"/>
      <dgm:spPr/>
    </dgm:pt>
    <dgm:pt modelId="{68CB5994-1390-4124-BAA3-B359E171225F}" type="pres">
      <dgm:prSet presAssocID="{78ABC36B-3751-4A6A-A26C-EB75AC4B4DD7}" presName="connTx" presStyleLbl="parChTrans1D4" presStyleIdx="1" presStyleCnt="2"/>
      <dgm:spPr/>
    </dgm:pt>
    <dgm:pt modelId="{ABB3DC32-76F3-4679-A019-BE8B3E62C028}" type="pres">
      <dgm:prSet presAssocID="{403369F7-B962-4A9D-BA8F-C4DBFBAE4819}" presName="root2" presStyleCnt="0"/>
      <dgm:spPr/>
    </dgm:pt>
    <dgm:pt modelId="{6987D7DC-BF13-45F5-ABEE-C24E4F507C8D}" type="pres">
      <dgm:prSet presAssocID="{403369F7-B962-4A9D-BA8F-C4DBFBAE4819}" presName="LevelTwoTextNode" presStyleLbl="node4" presStyleIdx="1" presStyleCnt="2" custScaleX="377749">
        <dgm:presLayoutVars>
          <dgm:chPref val="3"/>
        </dgm:presLayoutVars>
      </dgm:prSet>
      <dgm:spPr/>
    </dgm:pt>
    <dgm:pt modelId="{9155AC79-7358-4F4A-9AD3-2B48915AD8B0}" type="pres">
      <dgm:prSet presAssocID="{403369F7-B962-4A9D-BA8F-C4DBFBAE4819}" presName="level3hierChild" presStyleCnt="0"/>
      <dgm:spPr/>
    </dgm:pt>
  </dgm:ptLst>
  <dgm:cxnLst>
    <dgm:cxn modelId="{0C53010F-8D20-4D50-B3D1-A30B94B09FC9}" type="presOf" srcId="{3CE30084-C3D6-494C-AA2D-199148488D76}" destId="{D7A91D73-60D7-409D-9F58-7A7AD4B0F650}" srcOrd="0" destOrd="0" presId="urn:microsoft.com/office/officeart/2005/8/layout/hierarchy2"/>
    <dgm:cxn modelId="{FEE5CF17-EC0C-4322-AF8C-901E502E6126}" type="presOf" srcId="{1C021E9F-2721-4BD8-9274-EA006A170C68}" destId="{1F9AF78E-171E-4F55-B6EF-A116E353FAFD}" srcOrd="0" destOrd="0" presId="urn:microsoft.com/office/officeart/2005/8/layout/hierarchy2"/>
    <dgm:cxn modelId="{23E93E1F-2E31-488D-8DAB-2EE932F51090}" type="presOf" srcId="{15231953-6320-4759-A977-7DD4C0B20DC2}" destId="{0A5E8CD8-9562-4D8D-8986-FD8E731901AE}" srcOrd="1" destOrd="0" presId="urn:microsoft.com/office/officeart/2005/8/layout/hierarchy2"/>
    <dgm:cxn modelId="{23557920-0438-4D2F-B201-60513363871E}" type="presOf" srcId="{A563BE08-8503-4C9D-9243-548E3A7E24B0}" destId="{AF0047F6-97A3-4A45-BFF4-A9117814EDB3}" srcOrd="0" destOrd="0" presId="urn:microsoft.com/office/officeart/2005/8/layout/hierarchy2"/>
    <dgm:cxn modelId="{10C0AD24-844D-4833-88F2-B13C014D08E5}" srcId="{CC18B032-736F-40AD-BEC1-B62861BD7046}" destId="{A6DA639C-C769-4DC0-9D84-509815F5C573}" srcOrd="0" destOrd="0" parTransId="{600103FB-CB69-4F23-9650-6011E0181754}" sibTransId="{91D5850B-ADAF-472F-9781-180EC1A5DF3D}"/>
    <dgm:cxn modelId="{B9588030-0AF0-40C4-A3CF-ABAEFB1952AB}" type="presOf" srcId="{A6DA639C-C769-4DC0-9D84-509815F5C573}" destId="{20CB8B59-77D6-4B74-A8B2-F893B185320A}" srcOrd="0" destOrd="0" presId="urn:microsoft.com/office/officeart/2005/8/layout/hierarchy2"/>
    <dgm:cxn modelId="{73252338-3C57-40D1-8B8A-D9CA03BA544D}" type="presOf" srcId="{F3DB0EE4-6551-4F8D-AAC4-28D4124AA57A}" destId="{D32B891F-767E-48F3-AD00-8A9025E2779D}" srcOrd="0" destOrd="0" presId="urn:microsoft.com/office/officeart/2005/8/layout/hierarchy2"/>
    <dgm:cxn modelId="{35E85C60-27A6-4974-98FD-882CA9B5FDD5}" type="presOf" srcId="{403369F7-B962-4A9D-BA8F-C4DBFBAE4819}" destId="{6987D7DC-BF13-45F5-ABEE-C24E4F507C8D}" srcOrd="0" destOrd="0" presId="urn:microsoft.com/office/officeart/2005/8/layout/hierarchy2"/>
    <dgm:cxn modelId="{7D0FF764-E0D7-4449-9B5E-FF092E60038E}" type="presOf" srcId="{600103FB-CB69-4F23-9650-6011E0181754}" destId="{EB2100AF-1F6D-450F-9427-9B0F57AC45BC}" srcOrd="0" destOrd="0" presId="urn:microsoft.com/office/officeart/2005/8/layout/hierarchy2"/>
    <dgm:cxn modelId="{17A1086A-9751-4D44-A497-C340822E03B3}" srcId="{1C021E9F-2721-4BD8-9274-EA006A170C68}" destId="{553F0765-08AC-49CF-96CC-3300F0FB7E66}" srcOrd="0" destOrd="0" parTransId="{80AA5A5A-F7FA-4E15-A196-A874AF82CA0B}" sibTransId="{363D6329-FF2C-4D2F-BC4B-4B2A8D36B223}"/>
    <dgm:cxn modelId="{1C04CF4A-CA38-4B5B-B46B-B8C247E19C5C}" type="presOf" srcId="{A563BE08-8503-4C9D-9243-548E3A7E24B0}" destId="{CCF99805-F49B-40A0-A16E-442CEFFF3A96}" srcOrd="1" destOrd="0" presId="urn:microsoft.com/office/officeart/2005/8/layout/hierarchy2"/>
    <dgm:cxn modelId="{22783C6C-A988-47F2-8698-F744A75F9551}" type="presOf" srcId="{80AA5A5A-F7FA-4E15-A196-A874AF82CA0B}" destId="{EFA100C8-4326-47F9-9A02-90CAFBECC47B}" srcOrd="1" destOrd="0" presId="urn:microsoft.com/office/officeart/2005/8/layout/hierarchy2"/>
    <dgm:cxn modelId="{2A927D75-899A-43BD-9E4B-B95186F797E3}" type="presOf" srcId="{78ABC36B-3751-4A6A-A26C-EB75AC4B4DD7}" destId="{68CB5994-1390-4124-BAA3-B359E171225F}" srcOrd="1" destOrd="0" presId="urn:microsoft.com/office/officeart/2005/8/layout/hierarchy2"/>
    <dgm:cxn modelId="{3C26E276-7040-402D-B247-9DFC5883B7DB}" srcId="{F3DB0EE4-6551-4F8D-AAC4-28D4124AA57A}" destId="{CC18B032-736F-40AD-BEC1-B62861BD7046}" srcOrd="0" destOrd="0" parTransId="{A563BE08-8503-4C9D-9243-548E3A7E24B0}" sibTransId="{8B668CF1-5DAF-464D-BF41-7378259F5A6E}"/>
    <dgm:cxn modelId="{01BB527C-9092-4131-B6F3-0CFDA593EA97}" srcId="{6EAF2890-2B1C-477C-941A-BE1240AD4AD9}" destId="{F3DB0EE4-6551-4F8D-AAC4-28D4124AA57A}" srcOrd="0" destOrd="0" parTransId="{15231953-6320-4759-A977-7DD4C0B20DC2}" sibTransId="{D5C3BF10-A1A0-43B6-981E-77634D3010A6}"/>
    <dgm:cxn modelId="{CF0DE597-2AFD-4A76-9D9D-01A1D142619E}" type="presOf" srcId="{78ABC36B-3751-4A6A-A26C-EB75AC4B4DD7}" destId="{A32C3422-7C7D-4F73-B3CE-E30BCB1CA580}" srcOrd="0" destOrd="0" presId="urn:microsoft.com/office/officeart/2005/8/layout/hierarchy2"/>
    <dgm:cxn modelId="{305A63A5-176E-4D38-A0E0-86CAB730085B}" srcId="{6EAF2890-2B1C-477C-941A-BE1240AD4AD9}" destId="{1C021E9F-2721-4BD8-9274-EA006A170C68}" srcOrd="1" destOrd="0" parTransId="{3CE30084-C3D6-494C-AA2D-199148488D76}" sibTransId="{B033B242-A5A8-4F56-9B31-8A73C2205D12}"/>
    <dgm:cxn modelId="{35325EA7-1F2A-4617-A6B3-9D482E631979}" type="presOf" srcId="{CC18B032-736F-40AD-BEC1-B62861BD7046}" destId="{F1497990-9B92-448E-8387-51A53604D650}" srcOrd="0" destOrd="0" presId="urn:microsoft.com/office/officeart/2005/8/layout/hierarchy2"/>
    <dgm:cxn modelId="{941EEEB7-809E-4513-ACCE-B47554158BAE}" type="presOf" srcId="{3CE30084-C3D6-494C-AA2D-199148488D76}" destId="{3F9B364B-2002-4261-A49E-A941C95DF8D1}" srcOrd="1" destOrd="0" presId="urn:microsoft.com/office/officeart/2005/8/layout/hierarchy2"/>
    <dgm:cxn modelId="{844366D4-2F65-459A-9378-F06D98F7E368}" srcId="{E80C5B18-4FF3-4EAB-A238-430E8FEE76F8}" destId="{6EAF2890-2B1C-477C-941A-BE1240AD4AD9}" srcOrd="0" destOrd="0" parTransId="{C5DCF7E3-C594-4D71-869D-C20D7F159AC9}" sibTransId="{23B968A3-8900-4F64-B254-C257E07B7011}"/>
    <dgm:cxn modelId="{E204FCD9-2B69-4348-839A-30ABD62FF03A}" type="presOf" srcId="{553F0765-08AC-49CF-96CC-3300F0FB7E66}" destId="{4A33D2F5-C2A1-4B71-B58C-66860FDE7419}" srcOrd="0" destOrd="0" presId="urn:microsoft.com/office/officeart/2005/8/layout/hierarchy2"/>
    <dgm:cxn modelId="{755BC4E2-96EB-467A-9947-F4045E847EE4}" type="presOf" srcId="{600103FB-CB69-4F23-9650-6011E0181754}" destId="{BA5C2748-D6A4-4DF0-802B-FDEB7EE5E11C}" srcOrd="1" destOrd="0" presId="urn:microsoft.com/office/officeart/2005/8/layout/hierarchy2"/>
    <dgm:cxn modelId="{840DB7E3-9AB7-4372-A269-17B1CBBD72F3}" type="presOf" srcId="{6EAF2890-2B1C-477C-941A-BE1240AD4AD9}" destId="{F86798D2-DF68-4EF7-BBA1-2A102ED6DECA}" srcOrd="0" destOrd="0" presId="urn:microsoft.com/office/officeart/2005/8/layout/hierarchy2"/>
    <dgm:cxn modelId="{CFC020EC-04D6-41F5-8F82-107ED0187FF6}" type="presOf" srcId="{80AA5A5A-F7FA-4E15-A196-A874AF82CA0B}" destId="{3D1ED2E8-D417-48EC-BC60-8CA461D20948}" srcOrd="0" destOrd="0" presId="urn:microsoft.com/office/officeart/2005/8/layout/hierarchy2"/>
    <dgm:cxn modelId="{7EEE07ED-4323-4B6E-AC72-7FCBE211CCCA}" srcId="{553F0765-08AC-49CF-96CC-3300F0FB7E66}" destId="{403369F7-B962-4A9D-BA8F-C4DBFBAE4819}" srcOrd="0" destOrd="0" parTransId="{78ABC36B-3751-4A6A-A26C-EB75AC4B4DD7}" sibTransId="{1F67F82C-07A2-49A8-8494-EF41D7431DCC}"/>
    <dgm:cxn modelId="{FB2AF9F3-10F0-41E8-B6F2-843604D9CE1E}" type="presOf" srcId="{E80C5B18-4FF3-4EAB-A238-430E8FEE76F8}" destId="{6E9B4AC2-CCB2-4092-AE0A-97B40E4F24D7}" srcOrd="0" destOrd="0" presId="urn:microsoft.com/office/officeart/2005/8/layout/hierarchy2"/>
    <dgm:cxn modelId="{55445DFD-ABC7-4E93-B398-D9B63DFCE18A}" type="presOf" srcId="{15231953-6320-4759-A977-7DD4C0B20DC2}" destId="{9EDD6E6D-9FCF-4D2D-82B9-AA99747CD3C0}" srcOrd="0" destOrd="0" presId="urn:microsoft.com/office/officeart/2005/8/layout/hierarchy2"/>
    <dgm:cxn modelId="{78A6576C-034B-465D-BE6A-2BEFE3396833}" type="presParOf" srcId="{6E9B4AC2-CCB2-4092-AE0A-97B40E4F24D7}" destId="{B75AFF37-7453-4CE5-A635-EF2D5677D3DE}" srcOrd="0" destOrd="0" presId="urn:microsoft.com/office/officeart/2005/8/layout/hierarchy2"/>
    <dgm:cxn modelId="{18585FC2-C095-41E4-ACA7-B5A8B21A3189}" type="presParOf" srcId="{B75AFF37-7453-4CE5-A635-EF2D5677D3DE}" destId="{F86798D2-DF68-4EF7-BBA1-2A102ED6DECA}" srcOrd="0" destOrd="0" presId="urn:microsoft.com/office/officeart/2005/8/layout/hierarchy2"/>
    <dgm:cxn modelId="{A38374C1-9F73-4BFA-845F-45D38F55A4E4}" type="presParOf" srcId="{B75AFF37-7453-4CE5-A635-EF2D5677D3DE}" destId="{B5714C88-D9DC-421A-A05F-044B1EDC1089}" srcOrd="1" destOrd="0" presId="urn:microsoft.com/office/officeart/2005/8/layout/hierarchy2"/>
    <dgm:cxn modelId="{1CF9FD7A-7D3B-4221-B168-595118F570E3}" type="presParOf" srcId="{B5714C88-D9DC-421A-A05F-044B1EDC1089}" destId="{9EDD6E6D-9FCF-4D2D-82B9-AA99747CD3C0}" srcOrd="0" destOrd="0" presId="urn:microsoft.com/office/officeart/2005/8/layout/hierarchy2"/>
    <dgm:cxn modelId="{C5859868-6AB0-4B63-95DB-B5459657A79E}" type="presParOf" srcId="{9EDD6E6D-9FCF-4D2D-82B9-AA99747CD3C0}" destId="{0A5E8CD8-9562-4D8D-8986-FD8E731901AE}" srcOrd="0" destOrd="0" presId="urn:microsoft.com/office/officeart/2005/8/layout/hierarchy2"/>
    <dgm:cxn modelId="{1186F79F-B3A4-47F3-A49C-6FD0F17AACF0}" type="presParOf" srcId="{B5714C88-D9DC-421A-A05F-044B1EDC1089}" destId="{D32429EF-7644-48ED-AC79-287A2452FFB2}" srcOrd="1" destOrd="0" presId="urn:microsoft.com/office/officeart/2005/8/layout/hierarchy2"/>
    <dgm:cxn modelId="{184DF2AA-0CF1-4D6A-8B3D-B70E8DDDC6B5}" type="presParOf" srcId="{D32429EF-7644-48ED-AC79-287A2452FFB2}" destId="{D32B891F-767E-48F3-AD00-8A9025E2779D}" srcOrd="0" destOrd="0" presId="urn:microsoft.com/office/officeart/2005/8/layout/hierarchy2"/>
    <dgm:cxn modelId="{3F0F72CF-B486-4239-85C7-B0F9B09E59B3}" type="presParOf" srcId="{D32429EF-7644-48ED-AC79-287A2452FFB2}" destId="{B7750A55-5F5A-4B7C-B9E8-61E1DF88A340}" srcOrd="1" destOrd="0" presId="urn:microsoft.com/office/officeart/2005/8/layout/hierarchy2"/>
    <dgm:cxn modelId="{1981047A-EBB6-4021-9F0F-EC8812D9AA0E}" type="presParOf" srcId="{B7750A55-5F5A-4B7C-B9E8-61E1DF88A340}" destId="{AF0047F6-97A3-4A45-BFF4-A9117814EDB3}" srcOrd="0" destOrd="0" presId="urn:microsoft.com/office/officeart/2005/8/layout/hierarchy2"/>
    <dgm:cxn modelId="{767A0182-FF3A-4224-B823-BEACF2FCDB74}" type="presParOf" srcId="{AF0047F6-97A3-4A45-BFF4-A9117814EDB3}" destId="{CCF99805-F49B-40A0-A16E-442CEFFF3A96}" srcOrd="0" destOrd="0" presId="urn:microsoft.com/office/officeart/2005/8/layout/hierarchy2"/>
    <dgm:cxn modelId="{01233983-FE51-4823-97A3-15088C10D173}" type="presParOf" srcId="{B7750A55-5F5A-4B7C-B9E8-61E1DF88A340}" destId="{A5D4926A-F2D4-48AF-B2A7-13100F6567F2}" srcOrd="1" destOrd="0" presId="urn:microsoft.com/office/officeart/2005/8/layout/hierarchy2"/>
    <dgm:cxn modelId="{88DF57B8-EF1C-407C-AED5-9C9293ED4CC3}" type="presParOf" srcId="{A5D4926A-F2D4-48AF-B2A7-13100F6567F2}" destId="{F1497990-9B92-448E-8387-51A53604D650}" srcOrd="0" destOrd="0" presId="urn:microsoft.com/office/officeart/2005/8/layout/hierarchy2"/>
    <dgm:cxn modelId="{E136943F-E6B5-46EA-8BB9-C265C71B6FB0}" type="presParOf" srcId="{A5D4926A-F2D4-48AF-B2A7-13100F6567F2}" destId="{02A57FEF-2D8C-4D4E-8647-6388B86AAB95}" srcOrd="1" destOrd="0" presId="urn:microsoft.com/office/officeart/2005/8/layout/hierarchy2"/>
    <dgm:cxn modelId="{C875CC30-8965-4938-84F1-C629DC2F317A}" type="presParOf" srcId="{02A57FEF-2D8C-4D4E-8647-6388B86AAB95}" destId="{EB2100AF-1F6D-450F-9427-9B0F57AC45BC}" srcOrd="0" destOrd="0" presId="urn:microsoft.com/office/officeart/2005/8/layout/hierarchy2"/>
    <dgm:cxn modelId="{51B228E7-EDB9-4B24-A514-C3012527B5E2}" type="presParOf" srcId="{EB2100AF-1F6D-450F-9427-9B0F57AC45BC}" destId="{BA5C2748-D6A4-4DF0-802B-FDEB7EE5E11C}" srcOrd="0" destOrd="0" presId="urn:microsoft.com/office/officeart/2005/8/layout/hierarchy2"/>
    <dgm:cxn modelId="{16895CCC-9C7D-42DB-8C99-292D0820E7E7}" type="presParOf" srcId="{02A57FEF-2D8C-4D4E-8647-6388B86AAB95}" destId="{DC44BF48-3DE3-431A-983F-E7C67CEC33AA}" srcOrd="1" destOrd="0" presId="urn:microsoft.com/office/officeart/2005/8/layout/hierarchy2"/>
    <dgm:cxn modelId="{406152E8-BACE-43AE-B5FA-12113DC489D6}" type="presParOf" srcId="{DC44BF48-3DE3-431A-983F-E7C67CEC33AA}" destId="{20CB8B59-77D6-4B74-A8B2-F893B185320A}" srcOrd="0" destOrd="0" presId="urn:microsoft.com/office/officeart/2005/8/layout/hierarchy2"/>
    <dgm:cxn modelId="{93B12369-8D3C-4B23-8ED7-C4219A4EEBCE}" type="presParOf" srcId="{DC44BF48-3DE3-431A-983F-E7C67CEC33AA}" destId="{783A4AF3-7E80-443E-86F2-B400D14DA7E8}" srcOrd="1" destOrd="0" presId="urn:microsoft.com/office/officeart/2005/8/layout/hierarchy2"/>
    <dgm:cxn modelId="{EE93EA69-3807-4E3D-8F56-AF417FF5ACD3}" type="presParOf" srcId="{B5714C88-D9DC-421A-A05F-044B1EDC1089}" destId="{D7A91D73-60D7-409D-9F58-7A7AD4B0F650}" srcOrd="2" destOrd="0" presId="urn:microsoft.com/office/officeart/2005/8/layout/hierarchy2"/>
    <dgm:cxn modelId="{17790297-25C1-40AD-B1C6-5C7555731293}" type="presParOf" srcId="{D7A91D73-60D7-409D-9F58-7A7AD4B0F650}" destId="{3F9B364B-2002-4261-A49E-A941C95DF8D1}" srcOrd="0" destOrd="0" presId="urn:microsoft.com/office/officeart/2005/8/layout/hierarchy2"/>
    <dgm:cxn modelId="{3413F64C-8AA3-4730-B258-775AD7B51FE0}" type="presParOf" srcId="{B5714C88-D9DC-421A-A05F-044B1EDC1089}" destId="{A79ABC50-4A92-4C51-BA59-29E5ACAC2D35}" srcOrd="3" destOrd="0" presId="urn:microsoft.com/office/officeart/2005/8/layout/hierarchy2"/>
    <dgm:cxn modelId="{F8B273F9-8ED0-447A-9AAD-78D186AA5325}" type="presParOf" srcId="{A79ABC50-4A92-4C51-BA59-29E5ACAC2D35}" destId="{1F9AF78E-171E-4F55-B6EF-A116E353FAFD}" srcOrd="0" destOrd="0" presId="urn:microsoft.com/office/officeart/2005/8/layout/hierarchy2"/>
    <dgm:cxn modelId="{24C46AB4-8A28-4A00-83CF-7EA8374B37E2}" type="presParOf" srcId="{A79ABC50-4A92-4C51-BA59-29E5ACAC2D35}" destId="{F5D92B4D-9BA6-4BF3-B291-05F23996EEBA}" srcOrd="1" destOrd="0" presId="urn:microsoft.com/office/officeart/2005/8/layout/hierarchy2"/>
    <dgm:cxn modelId="{4FED231C-5470-404C-99EF-5173267320E6}" type="presParOf" srcId="{F5D92B4D-9BA6-4BF3-B291-05F23996EEBA}" destId="{3D1ED2E8-D417-48EC-BC60-8CA461D20948}" srcOrd="0" destOrd="0" presId="urn:microsoft.com/office/officeart/2005/8/layout/hierarchy2"/>
    <dgm:cxn modelId="{623125EB-86E8-4605-8D3D-69699AD8F235}" type="presParOf" srcId="{3D1ED2E8-D417-48EC-BC60-8CA461D20948}" destId="{EFA100C8-4326-47F9-9A02-90CAFBECC47B}" srcOrd="0" destOrd="0" presId="urn:microsoft.com/office/officeart/2005/8/layout/hierarchy2"/>
    <dgm:cxn modelId="{672B831D-799E-4223-AD2A-7C2649D050F1}" type="presParOf" srcId="{F5D92B4D-9BA6-4BF3-B291-05F23996EEBA}" destId="{764A2638-641B-413D-A43A-6432208B6FF5}" srcOrd="1" destOrd="0" presId="urn:microsoft.com/office/officeart/2005/8/layout/hierarchy2"/>
    <dgm:cxn modelId="{50AB65BA-F5CF-49E8-AC70-D1583EA9E9AA}" type="presParOf" srcId="{764A2638-641B-413D-A43A-6432208B6FF5}" destId="{4A33D2F5-C2A1-4B71-B58C-66860FDE7419}" srcOrd="0" destOrd="0" presId="urn:microsoft.com/office/officeart/2005/8/layout/hierarchy2"/>
    <dgm:cxn modelId="{75E5EF5A-BABC-4892-B26F-F372C6BF1A6B}" type="presParOf" srcId="{764A2638-641B-413D-A43A-6432208B6FF5}" destId="{253B0B9C-EC4E-4788-9628-2B7B8EEC50EA}" srcOrd="1" destOrd="0" presId="urn:microsoft.com/office/officeart/2005/8/layout/hierarchy2"/>
    <dgm:cxn modelId="{E280D8DA-869D-468C-B3E4-6DB0B1328543}" type="presParOf" srcId="{253B0B9C-EC4E-4788-9628-2B7B8EEC50EA}" destId="{A32C3422-7C7D-4F73-B3CE-E30BCB1CA580}" srcOrd="0" destOrd="0" presId="urn:microsoft.com/office/officeart/2005/8/layout/hierarchy2"/>
    <dgm:cxn modelId="{D9877CBE-13D3-4023-B9DA-E885E8042E4B}" type="presParOf" srcId="{A32C3422-7C7D-4F73-B3CE-E30BCB1CA580}" destId="{68CB5994-1390-4124-BAA3-B359E171225F}" srcOrd="0" destOrd="0" presId="urn:microsoft.com/office/officeart/2005/8/layout/hierarchy2"/>
    <dgm:cxn modelId="{F0442D38-E883-44F3-A47F-F12D0151A2D8}" type="presParOf" srcId="{253B0B9C-EC4E-4788-9628-2B7B8EEC50EA}" destId="{ABB3DC32-76F3-4679-A019-BE8B3E62C028}" srcOrd="1" destOrd="0" presId="urn:microsoft.com/office/officeart/2005/8/layout/hierarchy2"/>
    <dgm:cxn modelId="{3D688B1E-E07E-4FB2-8374-D5BF0E8AB504}" type="presParOf" srcId="{ABB3DC32-76F3-4679-A019-BE8B3E62C028}" destId="{6987D7DC-BF13-45F5-ABEE-C24E4F507C8D}" srcOrd="0" destOrd="0" presId="urn:microsoft.com/office/officeart/2005/8/layout/hierarchy2"/>
    <dgm:cxn modelId="{DCFDD6A7-4FA1-4D41-86B8-452801AA34BA}" type="presParOf" srcId="{ABB3DC32-76F3-4679-A019-BE8B3E62C028}" destId="{9155AC79-7358-4F4A-9AD3-2B48915AD8B0}"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798D2-DF68-4EF7-BBA1-2A102ED6DECA}">
      <dsp:nvSpPr>
        <dsp:cNvPr id="0" name=""/>
        <dsp:cNvSpPr/>
      </dsp:nvSpPr>
      <dsp:spPr>
        <a:xfrm>
          <a:off x="5818" y="1105829"/>
          <a:ext cx="910682" cy="455341"/>
        </a:xfrm>
        <a:prstGeom prst="roundRect">
          <a:avLst>
            <a:gd name="adj" fmla="val 10000"/>
          </a:avLst>
        </a:prstGeom>
        <a:solidFill>
          <a:srgbClr val="00206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Vocabulary</a:t>
          </a:r>
        </a:p>
      </dsp:txBody>
      <dsp:txXfrm>
        <a:off x="19154" y="1119165"/>
        <a:ext cx="884010" cy="428669"/>
      </dsp:txXfrm>
    </dsp:sp>
    <dsp:sp modelId="{9EDD6E6D-9FCF-4D2D-82B9-AA99747CD3C0}">
      <dsp:nvSpPr>
        <dsp:cNvPr id="0" name=""/>
        <dsp:cNvSpPr/>
      </dsp:nvSpPr>
      <dsp:spPr>
        <a:xfrm rot="18289469">
          <a:off x="779695" y="1056313"/>
          <a:ext cx="637883" cy="30731"/>
        </a:xfrm>
        <a:custGeom>
          <a:avLst/>
          <a:gdLst/>
          <a:ahLst/>
          <a:cxnLst/>
          <a:rect l="0" t="0" r="0" b="0"/>
          <a:pathLst>
            <a:path>
              <a:moveTo>
                <a:pt x="0" y="15365"/>
              </a:moveTo>
              <a:lnTo>
                <a:pt x="637883" y="1536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082690" y="1055731"/>
        <a:ext cx="31894" cy="31894"/>
      </dsp:txXfrm>
    </dsp:sp>
    <dsp:sp modelId="{D32B891F-767E-48F3-AD00-8A9025E2779D}">
      <dsp:nvSpPr>
        <dsp:cNvPr id="0" name=""/>
        <dsp:cNvSpPr/>
      </dsp:nvSpPr>
      <dsp:spPr>
        <a:xfrm>
          <a:off x="1280773" y="582187"/>
          <a:ext cx="910682" cy="455341"/>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Concept Domain</a:t>
          </a:r>
        </a:p>
      </dsp:txBody>
      <dsp:txXfrm>
        <a:off x="1294109" y="595523"/>
        <a:ext cx="884010" cy="428669"/>
      </dsp:txXfrm>
    </dsp:sp>
    <dsp:sp modelId="{AF0047F6-97A3-4A45-BFF4-A9117814EDB3}">
      <dsp:nvSpPr>
        <dsp:cNvPr id="0" name=""/>
        <dsp:cNvSpPr/>
      </dsp:nvSpPr>
      <dsp:spPr>
        <a:xfrm>
          <a:off x="2191455" y="794491"/>
          <a:ext cx="364272" cy="30731"/>
        </a:xfrm>
        <a:custGeom>
          <a:avLst/>
          <a:gdLst/>
          <a:ahLst/>
          <a:cxnLst/>
          <a:rect l="0" t="0" r="0" b="0"/>
          <a:pathLst>
            <a:path>
              <a:moveTo>
                <a:pt x="0" y="15365"/>
              </a:moveTo>
              <a:lnTo>
                <a:pt x="364272" y="153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364485" y="800750"/>
        <a:ext cx="18213" cy="18213"/>
      </dsp:txXfrm>
    </dsp:sp>
    <dsp:sp modelId="{F1497990-9B92-448E-8387-51A53604D650}">
      <dsp:nvSpPr>
        <dsp:cNvPr id="0" name=""/>
        <dsp:cNvSpPr/>
      </dsp:nvSpPr>
      <dsp:spPr>
        <a:xfrm>
          <a:off x="2555728" y="582187"/>
          <a:ext cx="1010164" cy="455341"/>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Postal Codes</a:t>
          </a:r>
        </a:p>
      </dsp:txBody>
      <dsp:txXfrm>
        <a:off x="2569064" y="595523"/>
        <a:ext cx="983492" cy="428669"/>
      </dsp:txXfrm>
    </dsp:sp>
    <dsp:sp modelId="{EB2100AF-1F6D-450F-9427-9B0F57AC45BC}">
      <dsp:nvSpPr>
        <dsp:cNvPr id="0" name=""/>
        <dsp:cNvSpPr/>
      </dsp:nvSpPr>
      <dsp:spPr>
        <a:xfrm>
          <a:off x="3565893" y="794491"/>
          <a:ext cx="364272" cy="30731"/>
        </a:xfrm>
        <a:custGeom>
          <a:avLst/>
          <a:gdLst/>
          <a:ahLst/>
          <a:cxnLst/>
          <a:rect l="0" t="0" r="0" b="0"/>
          <a:pathLst>
            <a:path>
              <a:moveTo>
                <a:pt x="0" y="15365"/>
              </a:moveTo>
              <a:lnTo>
                <a:pt x="364272" y="153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3738923" y="800750"/>
        <a:ext cx="18213" cy="18213"/>
      </dsp:txXfrm>
    </dsp:sp>
    <dsp:sp modelId="{20CB8B59-77D6-4B74-A8B2-F893B185320A}">
      <dsp:nvSpPr>
        <dsp:cNvPr id="0" name=""/>
        <dsp:cNvSpPr/>
      </dsp:nvSpPr>
      <dsp:spPr>
        <a:xfrm>
          <a:off x="3930166" y="582187"/>
          <a:ext cx="3988814" cy="455341"/>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6985" bIns="6985" numCol="1" spcCol="1270" anchor="ctr" anchorCtr="0">
          <a:noAutofit/>
        </a:bodyPr>
        <a:lstStyle/>
        <a:p>
          <a:pPr marL="0" lvl="0" indent="0" algn="l" defTabSz="466725">
            <a:lnSpc>
              <a:spcPct val="90000"/>
            </a:lnSpc>
            <a:spcBef>
              <a:spcPct val="0"/>
            </a:spcBef>
            <a:spcAft>
              <a:spcPct val="35000"/>
            </a:spcAft>
            <a:buNone/>
          </a:pPr>
          <a:r>
            <a:rPr lang="en-US" sz="1050" kern="1200" dirty="0"/>
            <a:t>No specific codes given; the semantics of the concept is given. General postal code concept—the specifics are not given—could be for US, Germany, Canada, etc.</a:t>
          </a:r>
        </a:p>
      </dsp:txBody>
      <dsp:txXfrm>
        <a:off x="3943502" y="595523"/>
        <a:ext cx="3962142" cy="428669"/>
      </dsp:txXfrm>
    </dsp:sp>
    <dsp:sp modelId="{D7A91D73-60D7-409D-9F58-7A7AD4B0F650}">
      <dsp:nvSpPr>
        <dsp:cNvPr id="0" name=""/>
        <dsp:cNvSpPr/>
      </dsp:nvSpPr>
      <dsp:spPr>
        <a:xfrm>
          <a:off x="916500" y="1318134"/>
          <a:ext cx="364272" cy="30731"/>
        </a:xfrm>
        <a:custGeom>
          <a:avLst/>
          <a:gdLst/>
          <a:ahLst/>
          <a:cxnLst/>
          <a:rect l="0" t="0" r="0" b="0"/>
          <a:pathLst>
            <a:path>
              <a:moveTo>
                <a:pt x="0" y="15365"/>
              </a:moveTo>
              <a:lnTo>
                <a:pt x="364272" y="1536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089530" y="1324393"/>
        <a:ext cx="18213" cy="18213"/>
      </dsp:txXfrm>
    </dsp:sp>
    <dsp:sp modelId="{1F9AF78E-171E-4F55-B6EF-A116E353FAFD}">
      <dsp:nvSpPr>
        <dsp:cNvPr id="0" name=""/>
        <dsp:cNvSpPr/>
      </dsp:nvSpPr>
      <dsp:spPr>
        <a:xfrm>
          <a:off x="1280773" y="1105829"/>
          <a:ext cx="910682" cy="455341"/>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Code System</a:t>
          </a:r>
        </a:p>
      </dsp:txBody>
      <dsp:txXfrm>
        <a:off x="1294109" y="1119165"/>
        <a:ext cx="884010" cy="428669"/>
      </dsp:txXfrm>
    </dsp:sp>
    <dsp:sp modelId="{3D1ED2E8-D417-48EC-BC60-8CA461D20948}">
      <dsp:nvSpPr>
        <dsp:cNvPr id="0" name=""/>
        <dsp:cNvSpPr/>
      </dsp:nvSpPr>
      <dsp:spPr>
        <a:xfrm>
          <a:off x="2191455" y="1318134"/>
          <a:ext cx="364272" cy="30731"/>
        </a:xfrm>
        <a:custGeom>
          <a:avLst/>
          <a:gdLst/>
          <a:ahLst/>
          <a:cxnLst/>
          <a:rect l="0" t="0" r="0" b="0"/>
          <a:pathLst>
            <a:path>
              <a:moveTo>
                <a:pt x="0" y="15365"/>
              </a:moveTo>
              <a:lnTo>
                <a:pt x="364272" y="153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364485" y="1324393"/>
        <a:ext cx="18213" cy="18213"/>
      </dsp:txXfrm>
    </dsp:sp>
    <dsp:sp modelId="{4A33D2F5-C2A1-4B71-B58C-66860FDE7419}">
      <dsp:nvSpPr>
        <dsp:cNvPr id="0" name=""/>
        <dsp:cNvSpPr/>
      </dsp:nvSpPr>
      <dsp:spPr>
        <a:xfrm>
          <a:off x="2555728" y="1105829"/>
          <a:ext cx="1010164" cy="455341"/>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US ZIP Codes</a:t>
          </a:r>
        </a:p>
      </dsp:txBody>
      <dsp:txXfrm>
        <a:off x="2569064" y="1119165"/>
        <a:ext cx="983492" cy="428669"/>
      </dsp:txXfrm>
    </dsp:sp>
    <dsp:sp modelId="{A32C3422-7C7D-4F73-B3CE-E30BCB1CA580}">
      <dsp:nvSpPr>
        <dsp:cNvPr id="0" name=""/>
        <dsp:cNvSpPr/>
      </dsp:nvSpPr>
      <dsp:spPr>
        <a:xfrm>
          <a:off x="3565893" y="1318134"/>
          <a:ext cx="364272" cy="30731"/>
        </a:xfrm>
        <a:custGeom>
          <a:avLst/>
          <a:gdLst/>
          <a:ahLst/>
          <a:cxnLst/>
          <a:rect l="0" t="0" r="0" b="0"/>
          <a:pathLst>
            <a:path>
              <a:moveTo>
                <a:pt x="0" y="15365"/>
              </a:moveTo>
              <a:lnTo>
                <a:pt x="364272" y="153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3738923" y="1324393"/>
        <a:ext cx="18213" cy="18213"/>
      </dsp:txXfrm>
    </dsp:sp>
    <dsp:sp modelId="{6987D7DC-BF13-45F5-ABEE-C24E4F507C8D}">
      <dsp:nvSpPr>
        <dsp:cNvPr id="0" name=""/>
        <dsp:cNvSpPr/>
      </dsp:nvSpPr>
      <dsp:spPr>
        <a:xfrm>
          <a:off x="3930166" y="1105829"/>
          <a:ext cx="3988814" cy="455341"/>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A specific set of codes is given for generally a broader use case. All US ZIP codes.                                                          </a:t>
          </a:r>
          <a:r>
            <a:rPr lang="en-US" sz="1050" b="1" kern="1200" dirty="0"/>
            <a:t>Code</a:t>
          </a:r>
          <a:r>
            <a:rPr lang="en-US" sz="1050" kern="1200" dirty="0"/>
            <a:t> </a:t>
          </a:r>
          <a:r>
            <a:rPr lang="en-US" sz="1050" kern="1200" dirty="0">
              <a:sym typeface="Wingdings" panose="05000000000000000000" pitchFamily="2" charset="2"/>
            </a:rPr>
            <a:t> 15846 </a:t>
          </a:r>
          <a:r>
            <a:rPr lang="en-US" sz="1050" b="1" kern="1200" dirty="0">
              <a:sym typeface="Wingdings" panose="05000000000000000000" pitchFamily="2" charset="2"/>
            </a:rPr>
            <a:t>Concept</a:t>
          </a:r>
          <a:r>
            <a:rPr lang="en-US" sz="1050" kern="1200" dirty="0">
              <a:sym typeface="Wingdings" panose="05000000000000000000" pitchFamily="2" charset="2"/>
            </a:rPr>
            <a:t>  ZIP code for </a:t>
          </a:r>
          <a:r>
            <a:rPr lang="en-US" sz="1050" kern="1200" dirty="0" err="1">
              <a:sym typeface="Wingdings" panose="05000000000000000000" pitchFamily="2" charset="2"/>
            </a:rPr>
            <a:t>Kersey</a:t>
          </a:r>
          <a:r>
            <a:rPr lang="en-US" sz="1050" kern="1200" dirty="0">
              <a:sym typeface="Wingdings" panose="05000000000000000000" pitchFamily="2" charset="2"/>
            </a:rPr>
            <a:t>, PA</a:t>
          </a:r>
          <a:endParaRPr lang="en-US" sz="1050" kern="1200" dirty="0"/>
        </a:p>
      </dsp:txBody>
      <dsp:txXfrm>
        <a:off x="3943502" y="1119165"/>
        <a:ext cx="3962142" cy="428669"/>
      </dsp:txXfrm>
    </dsp:sp>
    <dsp:sp modelId="{C6360AD1-0523-4369-A505-A8D8FAD4A825}">
      <dsp:nvSpPr>
        <dsp:cNvPr id="0" name=""/>
        <dsp:cNvSpPr/>
      </dsp:nvSpPr>
      <dsp:spPr>
        <a:xfrm rot="3310531">
          <a:off x="779695" y="1579955"/>
          <a:ext cx="637883" cy="30731"/>
        </a:xfrm>
        <a:custGeom>
          <a:avLst/>
          <a:gdLst/>
          <a:ahLst/>
          <a:cxnLst/>
          <a:rect l="0" t="0" r="0" b="0"/>
          <a:pathLst>
            <a:path>
              <a:moveTo>
                <a:pt x="0" y="15365"/>
              </a:moveTo>
              <a:lnTo>
                <a:pt x="637883" y="1536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082690" y="1579373"/>
        <a:ext cx="31894" cy="31894"/>
      </dsp:txXfrm>
    </dsp:sp>
    <dsp:sp modelId="{0D986020-6A57-4E4F-8B54-E25243FA59DE}">
      <dsp:nvSpPr>
        <dsp:cNvPr id="0" name=""/>
        <dsp:cNvSpPr/>
      </dsp:nvSpPr>
      <dsp:spPr>
        <a:xfrm>
          <a:off x="1280773" y="1629471"/>
          <a:ext cx="910682" cy="455341"/>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Value Set</a:t>
          </a:r>
        </a:p>
      </dsp:txBody>
      <dsp:txXfrm>
        <a:off x="1294109" y="1642807"/>
        <a:ext cx="884010" cy="428669"/>
      </dsp:txXfrm>
    </dsp:sp>
    <dsp:sp modelId="{C538E04D-E5E3-42CB-A9A1-D990A652DB79}">
      <dsp:nvSpPr>
        <dsp:cNvPr id="0" name=""/>
        <dsp:cNvSpPr/>
      </dsp:nvSpPr>
      <dsp:spPr>
        <a:xfrm>
          <a:off x="2191455" y="1841776"/>
          <a:ext cx="364272" cy="30731"/>
        </a:xfrm>
        <a:custGeom>
          <a:avLst/>
          <a:gdLst/>
          <a:ahLst/>
          <a:cxnLst/>
          <a:rect l="0" t="0" r="0" b="0"/>
          <a:pathLst>
            <a:path>
              <a:moveTo>
                <a:pt x="0" y="15365"/>
              </a:moveTo>
              <a:lnTo>
                <a:pt x="364272" y="153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364485" y="1848035"/>
        <a:ext cx="18213" cy="18213"/>
      </dsp:txXfrm>
    </dsp:sp>
    <dsp:sp modelId="{7AF16DC0-D742-4C39-B77C-61C8749C1419}">
      <dsp:nvSpPr>
        <dsp:cNvPr id="0" name=""/>
        <dsp:cNvSpPr/>
      </dsp:nvSpPr>
      <dsp:spPr>
        <a:xfrm>
          <a:off x="2555728" y="1629471"/>
          <a:ext cx="1010164" cy="455341"/>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State of Alaska ZIP Codes</a:t>
          </a:r>
        </a:p>
      </dsp:txBody>
      <dsp:txXfrm>
        <a:off x="2569064" y="1642807"/>
        <a:ext cx="983492" cy="428669"/>
      </dsp:txXfrm>
    </dsp:sp>
    <dsp:sp modelId="{D6295A90-910E-42AA-953E-9C66661DA196}">
      <dsp:nvSpPr>
        <dsp:cNvPr id="0" name=""/>
        <dsp:cNvSpPr/>
      </dsp:nvSpPr>
      <dsp:spPr>
        <a:xfrm>
          <a:off x="3565893" y="1841776"/>
          <a:ext cx="364272" cy="30731"/>
        </a:xfrm>
        <a:custGeom>
          <a:avLst/>
          <a:gdLst/>
          <a:ahLst/>
          <a:cxnLst/>
          <a:rect l="0" t="0" r="0" b="0"/>
          <a:pathLst>
            <a:path>
              <a:moveTo>
                <a:pt x="0" y="15365"/>
              </a:moveTo>
              <a:lnTo>
                <a:pt x="364272" y="15365"/>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3738923" y="1848035"/>
        <a:ext cx="18213" cy="18213"/>
      </dsp:txXfrm>
    </dsp:sp>
    <dsp:sp modelId="{046A3112-1BE7-4D4E-87EC-6ED74AAE4B94}">
      <dsp:nvSpPr>
        <dsp:cNvPr id="0" name=""/>
        <dsp:cNvSpPr/>
      </dsp:nvSpPr>
      <dsp:spPr>
        <a:xfrm>
          <a:off x="3930166" y="1629471"/>
          <a:ext cx="3988814" cy="455341"/>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A specific set of codes is given for generally a specific use case. All Alaska ZIP codes.                                                  </a:t>
          </a:r>
          <a:r>
            <a:rPr lang="en-US" sz="1050" b="1" kern="1200" dirty="0"/>
            <a:t>Code</a:t>
          </a:r>
          <a:r>
            <a:rPr lang="en-US" sz="1050" kern="1200" dirty="0"/>
            <a:t> </a:t>
          </a:r>
          <a:r>
            <a:rPr lang="en-US" sz="1050" kern="1200" dirty="0">
              <a:sym typeface="Wingdings" panose="05000000000000000000" pitchFamily="2" charset="2"/>
            </a:rPr>
            <a:t> 99829 </a:t>
          </a:r>
          <a:r>
            <a:rPr lang="en-US" sz="1050" b="1" kern="1200" dirty="0">
              <a:sym typeface="Wingdings" panose="05000000000000000000" pitchFamily="2" charset="2"/>
            </a:rPr>
            <a:t>Concept</a:t>
          </a:r>
          <a:r>
            <a:rPr lang="en-US" sz="1050" kern="1200" dirty="0">
              <a:sym typeface="Wingdings" panose="05000000000000000000" pitchFamily="2" charset="2"/>
            </a:rPr>
            <a:t>  ZIP code for Hoonah, AK</a:t>
          </a:r>
          <a:endParaRPr lang="en-US" sz="1050" kern="1200" dirty="0"/>
        </a:p>
      </dsp:txBody>
      <dsp:txXfrm>
        <a:off x="3943502" y="1642807"/>
        <a:ext cx="3962142" cy="428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798D2-DF68-4EF7-BBA1-2A102ED6DECA}">
      <dsp:nvSpPr>
        <dsp:cNvPr id="0" name=""/>
        <dsp:cNvSpPr/>
      </dsp:nvSpPr>
      <dsp:spPr>
        <a:xfrm>
          <a:off x="8028" y="903047"/>
          <a:ext cx="1015681" cy="507840"/>
        </a:xfrm>
        <a:prstGeom prst="roundRect">
          <a:avLst>
            <a:gd name="adj" fmla="val 10000"/>
          </a:avLst>
        </a:prstGeom>
        <a:solidFill>
          <a:srgbClr val="00206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Value Set</a:t>
          </a:r>
        </a:p>
      </dsp:txBody>
      <dsp:txXfrm>
        <a:off x="22902" y="917921"/>
        <a:ext cx="985933" cy="478092"/>
      </dsp:txXfrm>
    </dsp:sp>
    <dsp:sp modelId="{9EDD6E6D-9FCF-4D2D-82B9-AA99747CD3C0}">
      <dsp:nvSpPr>
        <dsp:cNvPr id="0" name=""/>
        <dsp:cNvSpPr/>
      </dsp:nvSpPr>
      <dsp:spPr>
        <a:xfrm rot="18770822">
          <a:off x="928135" y="920422"/>
          <a:ext cx="597421" cy="35078"/>
        </a:xfrm>
        <a:custGeom>
          <a:avLst/>
          <a:gdLst/>
          <a:ahLst/>
          <a:cxnLst/>
          <a:rect l="0" t="0" r="0" b="0"/>
          <a:pathLst>
            <a:path>
              <a:moveTo>
                <a:pt x="0" y="17539"/>
              </a:moveTo>
              <a:lnTo>
                <a:pt x="597421" y="175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211910" y="923025"/>
        <a:ext cx="29871" cy="29871"/>
      </dsp:txXfrm>
    </dsp:sp>
    <dsp:sp modelId="{D32B891F-767E-48F3-AD00-8A9025E2779D}">
      <dsp:nvSpPr>
        <dsp:cNvPr id="0" name=""/>
        <dsp:cNvSpPr/>
      </dsp:nvSpPr>
      <dsp:spPr>
        <a:xfrm>
          <a:off x="1429982" y="465034"/>
          <a:ext cx="1015681" cy="507840"/>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endParaRPr lang="en-US" sz="1050" b="1" kern="1200" dirty="0"/>
        </a:p>
      </dsp:txBody>
      <dsp:txXfrm>
        <a:off x="1444856" y="479908"/>
        <a:ext cx="985933" cy="478092"/>
      </dsp:txXfrm>
    </dsp:sp>
    <dsp:sp modelId="{AF0047F6-97A3-4A45-BFF4-A9117814EDB3}">
      <dsp:nvSpPr>
        <dsp:cNvPr id="0" name=""/>
        <dsp:cNvSpPr/>
      </dsp:nvSpPr>
      <dsp:spPr>
        <a:xfrm>
          <a:off x="2445664" y="701416"/>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638643" y="708798"/>
        <a:ext cx="20313" cy="20313"/>
      </dsp:txXfrm>
    </dsp:sp>
    <dsp:sp modelId="{F1497990-9B92-448E-8387-51A53604D650}">
      <dsp:nvSpPr>
        <dsp:cNvPr id="0" name=""/>
        <dsp:cNvSpPr/>
      </dsp:nvSpPr>
      <dsp:spPr>
        <a:xfrm>
          <a:off x="2851937" y="465034"/>
          <a:ext cx="1126634"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Meta Data      and Codes</a:t>
          </a:r>
        </a:p>
      </dsp:txBody>
      <dsp:txXfrm>
        <a:off x="2866811" y="479908"/>
        <a:ext cx="1096886" cy="478092"/>
      </dsp:txXfrm>
    </dsp:sp>
    <dsp:sp modelId="{EB2100AF-1F6D-450F-9427-9B0F57AC45BC}">
      <dsp:nvSpPr>
        <dsp:cNvPr id="0" name=""/>
        <dsp:cNvSpPr/>
      </dsp:nvSpPr>
      <dsp:spPr>
        <a:xfrm>
          <a:off x="3978571" y="701416"/>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171551" y="708798"/>
        <a:ext cx="20313" cy="20313"/>
      </dsp:txXfrm>
    </dsp:sp>
    <dsp:sp modelId="{20CB8B59-77D6-4B74-A8B2-F893B185320A}">
      <dsp:nvSpPr>
        <dsp:cNvPr id="0" name=""/>
        <dsp:cNvSpPr/>
      </dsp:nvSpPr>
      <dsp:spPr>
        <a:xfrm>
          <a:off x="4384844" y="465034"/>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6985" bIns="6985" numCol="1" spcCol="1270" anchor="ctr" anchorCtr="0">
          <a:noAutofit/>
        </a:bodyPr>
        <a:lstStyle/>
        <a:p>
          <a:pPr marL="0" lvl="0" indent="0" algn="l" defTabSz="466725">
            <a:lnSpc>
              <a:spcPct val="90000"/>
            </a:lnSpc>
            <a:spcBef>
              <a:spcPct val="0"/>
            </a:spcBef>
            <a:spcAft>
              <a:spcPct val="35000"/>
            </a:spcAft>
            <a:buNone/>
          </a:pPr>
          <a:r>
            <a:rPr lang="en-US" sz="1050" kern="1200" dirty="0"/>
            <a:t>Considers a value set as the combination of the value set meta data and the list of codes (Common Interpretation)</a:t>
          </a:r>
        </a:p>
      </dsp:txBody>
      <dsp:txXfrm>
        <a:off x="4399718" y="479908"/>
        <a:ext cx="3806979" cy="478092"/>
      </dsp:txXfrm>
    </dsp:sp>
    <dsp:sp modelId="{D7A91D73-60D7-409D-9F58-7A7AD4B0F650}">
      <dsp:nvSpPr>
        <dsp:cNvPr id="0" name=""/>
        <dsp:cNvSpPr/>
      </dsp:nvSpPr>
      <dsp:spPr>
        <a:xfrm rot="2829178">
          <a:off x="928135" y="1358435"/>
          <a:ext cx="597421" cy="35078"/>
        </a:xfrm>
        <a:custGeom>
          <a:avLst/>
          <a:gdLst/>
          <a:ahLst/>
          <a:cxnLst/>
          <a:rect l="0" t="0" r="0" b="0"/>
          <a:pathLst>
            <a:path>
              <a:moveTo>
                <a:pt x="0" y="17539"/>
              </a:moveTo>
              <a:lnTo>
                <a:pt x="597421" y="175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211910" y="1361038"/>
        <a:ext cx="29871" cy="29871"/>
      </dsp:txXfrm>
    </dsp:sp>
    <dsp:sp modelId="{1F9AF78E-171E-4F55-B6EF-A116E353FAFD}">
      <dsp:nvSpPr>
        <dsp:cNvPr id="0" name=""/>
        <dsp:cNvSpPr/>
      </dsp:nvSpPr>
      <dsp:spPr>
        <a:xfrm>
          <a:off x="1429982" y="1341060"/>
          <a:ext cx="1015681" cy="507840"/>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endParaRPr lang="en-US" sz="1050" b="1" kern="1200" dirty="0"/>
        </a:p>
      </dsp:txBody>
      <dsp:txXfrm>
        <a:off x="1444856" y="1355934"/>
        <a:ext cx="985933" cy="478092"/>
      </dsp:txXfrm>
    </dsp:sp>
    <dsp:sp modelId="{3D1ED2E8-D417-48EC-BC60-8CA461D20948}">
      <dsp:nvSpPr>
        <dsp:cNvPr id="0" name=""/>
        <dsp:cNvSpPr/>
      </dsp:nvSpPr>
      <dsp:spPr>
        <a:xfrm rot="19457599">
          <a:off x="2398637" y="1431437"/>
          <a:ext cx="500326" cy="35078"/>
        </a:xfrm>
        <a:custGeom>
          <a:avLst/>
          <a:gdLst/>
          <a:ahLst/>
          <a:cxnLst/>
          <a:rect l="0" t="0" r="0" b="0"/>
          <a:pathLst>
            <a:path>
              <a:moveTo>
                <a:pt x="0" y="17539"/>
              </a:moveTo>
              <a:lnTo>
                <a:pt x="500326"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636292" y="1436468"/>
        <a:ext cx="25016" cy="25016"/>
      </dsp:txXfrm>
    </dsp:sp>
    <dsp:sp modelId="{4A33D2F5-C2A1-4B71-B58C-66860FDE7419}">
      <dsp:nvSpPr>
        <dsp:cNvPr id="0" name=""/>
        <dsp:cNvSpPr/>
      </dsp:nvSpPr>
      <dsp:spPr>
        <a:xfrm>
          <a:off x="2851937" y="1049051"/>
          <a:ext cx="1126634"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Value Set Definition</a:t>
          </a:r>
        </a:p>
      </dsp:txBody>
      <dsp:txXfrm>
        <a:off x="2866811" y="1063925"/>
        <a:ext cx="1096886" cy="478092"/>
      </dsp:txXfrm>
    </dsp:sp>
    <dsp:sp modelId="{A32C3422-7C7D-4F73-B3CE-E30BCB1CA580}">
      <dsp:nvSpPr>
        <dsp:cNvPr id="0" name=""/>
        <dsp:cNvSpPr/>
      </dsp:nvSpPr>
      <dsp:spPr>
        <a:xfrm>
          <a:off x="3978571" y="1285432"/>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171551" y="1292815"/>
        <a:ext cx="20313" cy="20313"/>
      </dsp:txXfrm>
    </dsp:sp>
    <dsp:sp modelId="{6987D7DC-BF13-45F5-ABEE-C24E4F507C8D}">
      <dsp:nvSpPr>
        <dsp:cNvPr id="0" name=""/>
        <dsp:cNvSpPr/>
      </dsp:nvSpPr>
      <dsp:spPr>
        <a:xfrm>
          <a:off x="4384844" y="1049051"/>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Provides meta data and information to determine the codes</a:t>
          </a:r>
        </a:p>
      </dsp:txBody>
      <dsp:txXfrm>
        <a:off x="4399718" y="1063925"/>
        <a:ext cx="3806979" cy="478092"/>
      </dsp:txXfrm>
    </dsp:sp>
    <dsp:sp modelId="{734F82B5-5544-4A8B-912D-5E31596BB747}">
      <dsp:nvSpPr>
        <dsp:cNvPr id="0" name=""/>
        <dsp:cNvSpPr/>
      </dsp:nvSpPr>
      <dsp:spPr>
        <a:xfrm rot="2142401">
          <a:off x="2398637" y="1723445"/>
          <a:ext cx="500326" cy="35078"/>
        </a:xfrm>
        <a:custGeom>
          <a:avLst/>
          <a:gdLst/>
          <a:ahLst/>
          <a:cxnLst/>
          <a:rect l="0" t="0" r="0" b="0"/>
          <a:pathLst>
            <a:path>
              <a:moveTo>
                <a:pt x="0" y="17539"/>
              </a:moveTo>
              <a:lnTo>
                <a:pt x="500326"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6292" y="1728476"/>
        <a:ext cx="25016" cy="25016"/>
      </dsp:txXfrm>
    </dsp:sp>
    <dsp:sp modelId="{4D120D7C-AF43-48EC-A97E-6AF2A18E9162}">
      <dsp:nvSpPr>
        <dsp:cNvPr id="0" name=""/>
        <dsp:cNvSpPr/>
      </dsp:nvSpPr>
      <dsp:spPr>
        <a:xfrm>
          <a:off x="2851937" y="1633068"/>
          <a:ext cx="1121810"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Value Set Expansion</a:t>
          </a:r>
        </a:p>
      </dsp:txBody>
      <dsp:txXfrm>
        <a:off x="2866811" y="1647942"/>
        <a:ext cx="1092062" cy="478092"/>
      </dsp:txXfrm>
    </dsp:sp>
    <dsp:sp modelId="{99391B29-AC80-452B-9EAF-743A1FF1F25B}">
      <dsp:nvSpPr>
        <dsp:cNvPr id="0" name=""/>
        <dsp:cNvSpPr/>
      </dsp:nvSpPr>
      <dsp:spPr>
        <a:xfrm>
          <a:off x="3973747" y="1869449"/>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6726" y="1876832"/>
        <a:ext cx="20313" cy="20313"/>
      </dsp:txXfrm>
    </dsp:sp>
    <dsp:sp modelId="{475B4D09-26F6-42A3-AFE9-3CF2875326EA}">
      <dsp:nvSpPr>
        <dsp:cNvPr id="0" name=""/>
        <dsp:cNvSpPr/>
      </dsp:nvSpPr>
      <dsp:spPr>
        <a:xfrm>
          <a:off x="4380019" y="1633068"/>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Is the realization of the codes in a computable format, such as an enumerated list</a:t>
          </a:r>
        </a:p>
      </dsp:txBody>
      <dsp:txXfrm>
        <a:off x="4394893" y="1647942"/>
        <a:ext cx="3806979" cy="478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798D2-DF68-4EF7-BBA1-2A102ED6DECA}">
      <dsp:nvSpPr>
        <dsp:cNvPr id="0" name=""/>
        <dsp:cNvSpPr/>
      </dsp:nvSpPr>
      <dsp:spPr>
        <a:xfrm>
          <a:off x="8028" y="1049051"/>
          <a:ext cx="1015681" cy="507840"/>
        </a:xfrm>
        <a:prstGeom prst="roundRect">
          <a:avLst>
            <a:gd name="adj" fmla="val 10000"/>
          </a:avLst>
        </a:prstGeom>
        <a:solidFill>
          <a:srgbClr val="00206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Content Definition</a:t>
          </a:r>
        </a:p>
      </dsp:txBody>
      <dsp:txXfrm>
        <a:off x="22902" y="1063925"/>
        <a:ext cx="985933" cy="478092"/>
      </dsp:txXfrm>
    </dsp:sp>
    <dsp:sp modelId="{9EDD6E6D-9FCF-4D2D-82B9-AA99747CD3C0}">
      <dsp:nvSpPr>
        <dsp:cNvPr id="0" name=""/>
        <dsp:cNvSpPr/>
      </dsp:nvSpPr>
      <dsp:spPr>
        <a:xfrm rot="19457599">
          <a:off x="976683" y="1139428"/>
          <a:ext cx="500326" cy="35078"/>
        </a:xfrm>
        <a:custGeom>
          <a:avLst/>
          <a:gdLst/>
          <a:ahLst/>
          <a:cxnLst/>
          <a:rect l="0" t="0" r="0" b="0"/>
          <a:pathLst>
            <a:path>
              <a:moveTo>
                <a:pt x="0" y="17539"/>
              </a:moveTo>
              <a:lnTo>
                <a:pt x="500326" y="175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214338" y="1144459"/>
        <a:ext cx="25016" cy="25016"/>
      </dsp:txXfrm>
    </dsp:sp>
    <dsp:sp modelId="{D32B891F-767E-48F3-AD00-8A9025E2779D}">
      <dsp:nvSpPr>
        <dsp:cNvPr id="0" name=""/>
        <dsp:cNvSpPr/>
      </dsp:nvSpPr>
      <dsp:spPr>
        <a:xfrm>
          <a:off x="1429982" y="757043"/>
          <a:ext cx="1015681" cy="507840"/>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Extensional</a:t>
          </a:r>
        </a:p>
      </dsp:txBody>
      <dsp:txXfrm>
        <a:off x="1444856" y="771917"/>
        <a:ext cx="985933" cy="478092"/>
      </dsp:txXfrm>
    </dsp:sp>
    <dsp:sp modelId="{AF0047F6-97A3-4A45-BFF4-A9117814EDB3}">
      <dsp:nvSpPr>
        <dsp:cNvPr id="0" name=""/>
        <dsp:cNvSpPr/>
      </dsp:nvSpPr>
      <dsp:spPr>
        <a:xfrm>
          <a:off x="2445664" y="993424"/>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638643" y="1000806"/>
        <a:ext cx="20313" cy="20313"/>
      </dsp:txXfrm>
    </dsp:sp>
    <dsp:sp modelId="{F1497990-9B92-448E-8387-51A53604D650}">
      <dsp:nvSpPr>
        <dsp:cNvPr id="0" name=""/>
        <dsp:cNvSpPr/>
      </dsp:nvSpPr>
      <dsp:spPr>
        <a:xfrm>
          <a:off x="2851937" y="757043"/>
          <a:ext cx="1126634"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Explicit List </a:t>
          </a:r>
        </a:p>
        <a:p>
          <a:pPr marL="0" lvl="0" indent="0" algn="ctr" defTabSz="466725">
            <a:lnSpc>
              <a:spcPct val="90000"/>
            </a:lnSpc>
            <a:spcBef>
              <a:spcPct val="0"/>
            </a:spcBef>
            <a:spcAft>
              <a:spcPct val="35000"/>
            </a:spcAft>
            <a:buNone/>
          </a:pPr>
          <a:r>
            <a:rPr lang="en-US" sz="1050" b="1" kern="1200" dirty="0"/>
            <a:t>of Codes</a:t>
          </a:r>
        </a:p>
      </dsp:txBody>
      <dsp:txXfrm>
        <a:off x="2866811" y="771917"/>
        <a:ext cx="1096886" cy="478092"/>
      </dsp:txXfrm>
    </dsp:sp>
    <dsp:sp modelId="{EB2100AF-1F6D-450F-9427-9B0F57AC45BC}">
      <dsp:nvSpPr>
        <dsp:cNvPr id="0" name=""/>
        <dsp:cNvSpPr/>
      </dsp:nvSpPr>
      <dsp:spPr>
        <a:xfrm>
          <a:off x="3978571" y="993424"/>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171551" y="1000806"/>
        <a:ext cx="20313" cy="20313"/>
      </dsp:txXfrm>
    </dsp:sp>
    <dsp:sp modelId="{20CB8B59-77D6-4B74-A8B2-F893B185320A}">
      <dsp:nvSpPr>
        <dsp:cNvPr id="0" name=""/>
        <dsp:cNvSpPr/>
      </dsp:nvSpPr>
      <dsp:spPr>
        <a:xfrm>
          <a:off x="4384844" y="757043"/>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6985" bIns="6985" numCol="1" spcCol="1270" anchor="ctr" anchorCtr="0">
          <a:noAutofit/>
        </a:bodyPr>
        <a:lstStyle/>
        <a:p>
          <a:pPr marL="0" lvl="0" indent="0" algn="l" defTabSz="466725">
            <a:lnSpc>
              <a:spcPct val="90000"/>
            </a:lnSpc>
            <a:spcBef>
              <a:spcPct val="0"/>
            </a:spcBef>
            <a:spcAft>
              <a:spcPct val="35000"/>
            </a:spcAft>
            <a:buNone/>
          </a:pPr>
          <a:r>
            <a:rPr lang="en-US" sz="1050" kern="1200" dirty="0"/>
            <a:t>{M, F, O, U}</a:t>
          </a:r>
        </a:p>
      </dsp:txBody>
      <dsp:txXfrm>
        <a:off x="4399718" y="771917"/>
        <a:ext cx="3806979" cy="478092"/>
      </dsp:txXfrm>
    </dsp:sp>
    <dsp:sp modelId="{D7A91D73-60D7-409D-9F58-7A7AD4B0F650}">
      <dsp:nvSpPr>
        <dsp:cNvPr id="0" name=""/>
        <dsp:cNvSpPr/>
      </dsp:nvSpPr>
      <dsp:spPr>
        <a:xfrm rot="2142401">
          <a:off x="976683" y="1431437"/>
          <a:ext cx="500326" cy="35078"/>
        </a:xfrm>
        <a:custGeom>
          <a:avLst/>
          <a:gdLst/>
          <a:ahLst/>
          <a:cxnLst/>
          <a:rect l="0" t="0" r="0" b="0"/>
          <a:pathLst>
            <a:path>
              <a:moveTo>
                <a:pt x="0" y="17539"/>
              </a:moveTo>
              <a:lnTo>
                <a:pt x="500326" y="175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214338" y="1436468"/>
        <a:ext cx="25016" cy="25016"/>
      </dsp:txXfrm>
    </dsp:sp>
    <dsp:sp modelId="{1F9AF78E-171E-4F55-B6EF-A116E353FAFD}">
      <dsp:nvSpPr>
        <dsp:cNvPr id="0" name=""/>
        <dsp:cNvSpPr/>
      </dsp:nvSpPr>
      <dsp:spPr>
        <a:xfrm>
          <a:off x="1429982" y="1341060"/>
          <a:ext cx="1015681" cy="507840"/>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Intensional</a:t>
          </a:r>
        </a:p>
      </dsp:txBody>
      <dsp:txXfrm>
        <a:off x="1444856" y="1355934"/>
        <a:ext cx="985933" cy="478092"/>
      </dsp:txXfrm>
    </dsp:sp>
    <dsp:sp modelId="{3D1ED2E8-D417-48EC-BC60-8CA461D20948}">
      <dsp:nvSpPr>
        <dsp:cNvPr id="0" name=""/>
        <dsp:cNvSpPr/>
      </dsp:nvSpPr>
      <dsp:spPr>
        <a:xfrm>
          <a:off x="2445664" y="1577441"/>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638643" y="1584823"/>
        <a:ext cx="20313" cy="20313"/>
      </dsp:txXfrm>
    </dsp:sp>
    <dsp:sp modelId="{4A33D2F5-C2A1-4B71-B58C-66860FDE7419}">
      <dsp:nvSpPr>
        <dsp:cNvPr id="0" name=""/>
        <dsp:cNvSpPr/>
      </dsp:nvSpPr>
      <dsp:spPr>
        <a:xfrm>
          <a:off x="2851937" y="1341060"/>
          <a:ext cx="1126634"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Algorithm</a:t>
          </a:r>
        </a:p>
      </dsp:txBody>
      <dsp:txXfrm>
        <a:off x="2866811" y="1355934"/>
        <a:ext cx="1096886" cy="478092"/>
      </dsp:txXfrm>
    </dsp:sp>
    <dsp:sp modelId="{A32C3422-7C7D-4F73-B3CE-E30BCB1CA580}">
      <dsp:nvSpPr>
        <dsp:cNvPr id="0" name=""/>
        <dsp:cNvSpPr/>
      </dsp:nvSpPr>
      <dsp:spPr>
        <a:xfrm>
          <a:off x="3978571" y="1577441"/>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171551" y="1584823"/>
        <a:ext cx="20313" cy="20313"/>
      </dsp:txXfrm>
    </dsp:sp>
    <dsp:sp modelId="{6987D7DC-BF13-45F5-ABEE-C24E4F507C8D}">
      <dsp:nvSpPr>
        <dsp:cNvPr id="0" name=""/>
        <dsp:cNvSpPr/>
      </dsp:nvSpPr>
      <dsp:spPr>
        <a:xfrm>
          <a:off x="4384844" y="1341060"/>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“all laboratory codes in LOINC”</a:t>
          </a:r>
        </a:p>
      </dsp:txBody>
      <dsp:txXfrm>
        <a:off x="4399718" y="1355934"/>
        <a:ext cx="3806979" cy="4780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798D2-DF68-4EF7-BBA1-2A102ED6DECA}">
      <dsp:nvSpPr>
        <dsp:cNvPr id="0" name=""/>
        <dsp:cNvSpPr/>
      </dsp:nvSpPr>
      <dsp:spPr>
        <a:xfrm>
          <a:off x="6334" y="1003288"/>
          <a:ext cx="912463" cy="599366"/>
        </a:xfrm>
        <a:prstGeom prst="roundRect">
          <a:avLst>
            <a:gd name="adj" fmla="val 10000"/>
          </a:avLst>
        </a:prstGeom>
        <a:solidFill>
          <a:srgbClr val="00206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Extensibility</a:t>
          </a:r>
        </a:p>
      </dsp:txBody>
      <dsp:txXfrm>
        <a:off x="23889" y="1020843"/>
        <a:ext cx="877353" cy="564256"/>
      </dsp:txXfrm>
    </dsp:sp>
    <dsp:sp modelId="{9EDD6E6D-9FCF-4D2D-82B9-AA99747CD3C0}">
      <dsp:nvSpPr>
        <dsp:cNvPr id="0" name=""/>
        <dsp:cNvSpPr/>
      </dsp:nvSpPr>
      <dsp:spPr>
        <a:xfrm rot="18289469">
          <a:off x="738720" y="937636"/>
          <a:ext cx="839648" cy="41399"/>
        </a:xfrm>
        <a:custGeom>
          <a:avLst/>
          <a:gdLst/>
          <a:ahLst/>
          <a:cxnLst/>
          <a:rect l="0" t="0" r="0" b="0"/>
          <a:pathLst>
            <a:path>
              <a:moveTo>
                <a:pt x="0" y="20699"/>
              </a:moveTo>
              <a:lnTo>
                <a:pt x="839648" y="206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137553" y="937345"/>
        <a:ext cx="41982" cy="41982"/>
      </dsp:txXfrm>
    </dsp:sp>
    <dsp:sp modelId="{D32B891F-767E-48F3-AD00-8A9025E2779D}">
      <dsp:nvSpPr>
        <dsp:cNvPr id="0" name=""/>
        <dsp:cNvSpPr/>
      </dsp:nvSpPr>
      <dsp:spPr>
        <a:xfrm>
          <a:off x="1398290" y="314017"/>
          <a:ext cx="912463" cy="599366"/>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HL7 v2</a:t>
          </a:r>
        </a:p>
      </dsp:txBody>
      <dsp:txXfrm>
        <a:off x="1415845" y="331572"/>
        <a:ext cx="877353" cy="564256"/>
      </dsp:txXfrm>
    </dsp:sp>
    <dsp:sp modelId="{AF0047F6-97A3-4A45-BFF4-A9117814EDB3}">
      <dsp:nvSpPr>
        <dsp:cNvPr id="0" name=""/>
        <dsp:cNvSpPr/>
      </dsp:nvSpPr>
      <dsp:spPr>
        <a:xfrm>
          <a:off x="2310754" y="593000"/>
          <a:ext cx="479493" cy="41399"/>
        </a:xfrm>
        <a:custGeom>
          <a:avLst/>
          <a:gdLst/>
          <a:ahLst/>
          <a:cxnLst/>
          <a:rect l="0" t="0" r="0" b="0"/>
          <a:pathLst>
            <a:path>
              <a:moveTo>
                <a:pt x="0" y="20699"/>
              </a:moveTo>
              <a:lnTo>
                <a:pt x="479493" y="206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538513" y="601713"/>
        <a:ext cx="23974" cy="23974"/>
      </dsp:txXfrm>
    </dsp:sp>
    <dsp:sp modelId="{F1497990-9B92-448E-8387-51A53604D650}">
      <dsp:nvSpPr>
        <dsp:cNvPr id="0" name=""/>
        <dsp:cNvSpPr/>
      </dsp:nvSpPr>
      <dsp:spPr>
        <a:xfrm>
          <a:off x="2790247" y="314017"/>
          <a:ext cx="1375977" cy="599366"/>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Open/Closed*</a:t>
          </a:r>
        </a:p>
      </dsp:txBody>
      <dsp:txXfrm>
        <a:off x="2807802" y="331572"/>
        <a:ext cx="1340867" cy="564256"/>
      </dsp:txXfrm>
    </dsp:sp>
    <dsp:sp modelId="{EB2100AF-1F6D-450F-9427-9B0F57AC45BC}">
      <dsp:nvSpPr>
        <dsp:cNvPr id="0" name=""/>
        <dsp:cNvSpPr/>
      </dsp:nvSpPr>
      <dsp:spPr>
        <a:xfrm>
          <a:off x="4166225" y="593000"/>
          <a:ext cx="479493" cy="41399"/>
        </a:xfrm>
        <a:custGeom>
          <a:avLst/>
          <a:gdLst/>
          <a:ahLst/>
          <a:cxnLst/>
          <a:rect l="0" t="0" r="0" b="0"/>
          <a:pathLst>
            <a:path>
              <a:moveTo>
                <a:pt x="0" y="20699"/>
              </a:moveTo>
              <a:lnTo>
                <a:pt x="479493" y="206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393984" y="601713"/>
        <a:ext cx="23974" cy="23974"/>
      </dsp:txXfrm>
    </dsp:sp>
    <dsp:sp modelId="{20CB8B59-77D6-4B74-A8B2-F893B185320A}">
      <dsp:nvSpPr>
        <dsp:cNvPr id="0" name=""/>
        <dsp:cNvSpPr/>
      </dsp:nvSpPr>
      <dsp:spPr>
        <a:xfrm>
          <a:off x="4645718" y="314017"/>
          <a:ext cx="3577547" cy="599366"/>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6985" bIns="6985" numCol="1" spcCol="1270" anchor="ctr" anchorCtr="0">
          <a:noAutofit/>
        </a:bodyPr>
        <a:lstStyle/>
        <a:p>
          <a:pPr marL="0" lvl="0" indent="0" algn="l" defTabSz="466725">
            <a:lnSpc>
              <a:spcPct val="90000"/>
            </a:lnSpc>
            <a:spcBef>
              <a:spcPct val="0"/>
            </a:spcBef>
            <a:spcAft>
              <a:spcPct val="35000"/>
            </a:spcAft>
            <a:buNone/>
          </a:pPr>
          <a:r>
            <a:rPr lang="en-US" sz="1050" kern="1200" dirty="0"/>
            <a:t>Open—local codes allowed in a derived specification</a:t>
          </a:r>
        </a:p>
        <a:p>
          <a:pPr marL="0" lvl="0" indent="0" algn="l" defTabSz="466725">
            <a:lnSpc>
              <a:spcPct val="90000"/>
            </a:lnSpc>
            <a:spcBef>
              <a:spcPct val="0"/>
            </a:spcBef>
            <a:spcAft>
              <a:spcPct val="35000"/>
            </a:spcAft>
            <a:buNone/>
          </a:pPr>
          <a:r>
            <a:rPr lang="en-US" sz="1050" kern="1200" dirty="0"/>
            <a:t>Closed—fixed to codes defined in the specification</a:t>
          </a:r>
        </a:p>
      </dsp:txBody>
      <dsp:txXfrm>
        <a:off x="4663273" y="331572"/>
        <a:ext cx="3542437" cy="564256"/>
      </dsp:txXfrm>
    </dsp:sp>
    <dsp:sp modelId="{D7A91D73-60D7-409D-9F58-7A7AD4B0F650}">
      <dsp:nvSpPr>
        <dsp:cNvPr id="0" name=""/>
        <dsp:cNvSpPr/>
      </dsp:nvSpPr>
      <dsp:spPr>
        <a:xfrm>
          <a:off x="918797" y="1282272"/>
          <a:ext cx="479493" cy="41399"/>
        </a:xfrm>
        <a:custGeom>
          <a:avLst/>
          <a:gdLst/>
          <a:ahLst/>
          <a:cxnLst/>
          <a:rect l="0" t="0" r="0" b="0"/>
          <a:pathLst>
            <a:path>
              <a:moveTo>
                <a:pt x="0" y="20699"/>
              </a:moveTo>
              <a:lnTo>
                <a:pt x="479493" y="206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146557" y="1290984"/>
        <a:ext cx="23974" cy="23974"/>
      </dsp:txXfrm>
    </dsp:sp>
    <dsp:sp modelId="{1F9AF78E-171E-4F55-B6EF-A116E353FAFD}">
      <dsp:nvSpPr>
        <dsp:cNvPr id="0" name=""/>
        <dsp:cNvSpPr/>
      </dsp:nvSpPr>
      <dsp:spPr>
        <a:xfrm>
          <a:off x="1398290" y="1003288"/>
          <a:ext cx="912463" cy="599366"/>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HL7 V3/CDA</a:t>
          </a:r>
        </a:p>
      </dsp:txBody>
      <dsp:txXfrm>
        <a:off x="1415845" y="1020843"/>
        <a:ext cx="877353" cy="564256"/>
      </dsp:txXfrm>
    </dsp:sp>
    <dsp:sp modelId="{3D1ED2E8-D417-48EC-BC60-8CA461D20948}">
      <dsp:nvSpPr>
        <dsp:cNvPr id="0" name=""/>
        <dsp:cNvSpPr/>
      </dsp:nvSpPr>
      <dsp:spPr>
        <a:xfrm>
          <a:off x="2310754" y="1282272"/>
          <a:ext cx="479493" cy="41399"/>
        </a:xfrm>
        <a:custGeom>
          <a:avLst/>
          <a:gdLst/>
          <a:ahLst/>
          <a:cxnLst/>
          <a:rect l="0" t="0" r="0" b="0"/>
          <a:pathLst>
            <a:path>
              <a:moveTo>
                <a:pt x="0" y="20699"/>
              </a:moveTo>
              <a:lnTo>
                <a:pt x="479493" y="206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538513" y="1290984"/>
        <a:ext cx="23974" cy="23974"/>
      </dsp:txXfrm>
    </dsp:sp>
    <dsp:sp modelId="{4A33D2F5-C2A1-4B71-B58C-66860FDE7419}">
      <dsp:nvSpPr>
        <dsp:cNvPr id="0" name=""/>
        <dsp:cNvSpPr/>
      </dsp:nvSpPr>
      <dsp:spPr>
        <a:xfrm>
          <a:off x="2790247" y="1003288"/>
          <a:ext cx="1371602" cy="599366"/>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CWE/CNE         Coding Strength</a:t>
          </a:r>
        </a:p>
      </dsp:txBody>
      <dsp:txXfrm>
        <a:off x="2807802" y="1020843"/>
        <a:ext cx="1336492" cy="564256"/>
      </dsp:txXfrm>
    </dsp:sp>
    <dsp:sp modelId="{A32C3422-7C7D-4F73-B3CE-E30BCB1CA580}">
      <dsp:nvSpPr>
        <dsp:cNvPr id="0" name=""/>
        <dsp:cNvSpPr/>
      </dsp:nvSpPr>
      <dsp:spPr>
        <a:xfrm>
          <a:off x="4161850" y="1282272"/>
          <a:ext cx="479493" cy="41399"/>
        </a:xfrm>
        <a:custGeom>
          <a:avLst/>
          <a:gdLst/>
          <a:ahLst/>
          <a:cxnLst/>
          <a:rect l="0" t="0" r="0" b="0"/>
          <a:pathLst>
            <a:path>
              <a:moveTo>
                <a:pt x="0" y="20699"/>
              </a:moveTo>
              <a:lnTo>
                <a:pt x="479493" y="206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389609" y="1290984"/>
        <a:ext cx="23974" cy="23974"/>
      </dsp:txXfrm>
    </dsp:sp>
    <dsp:sp modelId="{6987D7DC-BF13-45F5-ABEE-C24E4F507C8D}">
      <dsp:nvSpPr>
        <dsp:cNvPr id="0" name=""/>
        <dsp:cNvSpPr/>
      </dsp:nvSpPr>
      <dsp:spPr>
        <a:xfrm>
          <a:off x="4641343" y="1003288"/>
          <a:ext cx="3577547" cy="599366"/>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CWE—local codes or free text allowed</a:t>
          </a:r>
        </a:p>
        <a:p>
          <a:pPr marL="0" lvl="0" indent="0" algn="l" defTabSz="466725">
            <a:lnSpc>
              <a:spcPct val="90000"/>
            </a:lnSpc>
            <a:spcBef>
              <a:spcPct val="0"/>
            </a:spcBef>
            <a:spcAft>
              <a:spcPct val="35000"/>
            </a:spcAft>
            <a:buNone/>
          </a:pPr>
          <a:r>
            <a:rPr lang="en-US" sz="1050" kern="1200" dirty="0"/>
            <a:t>CNE—fixed to codes defined in the specification</a:t>
          </a:r>
        </a:p>
      </dsp:txBody>
      <dsp:txXfrm>
        <a:off x="4658898" y="1020843"/>
        <a:ext cx="3542437" cy="564256"/>
      </dsp:txXfrm>
    </dsp:sp>
    <dsp:sp modelId="{2F926921-8333-44B1-9A06-5E776A72401F}">
      <dsp:nvSpPr>
        <dsp:cNvPr id="0" name=""/>
        <dsp:cNvSpPr/>
      </dsp:nvSpPr>
      <dsp:spPr>
        <a:xfrm rot="3310531">
          <a:off x="738720" y="1626907"/>
          <a:ext cx="839648" cy="41399"/>
        </a:xfrm>
        <a:custGeom>
          <a:avLst/>
          <a:gdLst/>
          <a:ahLst/>
          <a:cxnLst/>
          <a:rect l="0" t="0" r="0" b="0"/>
          <a:pathLst>
            <a:path>
              <a:moveTo>
                <a:pt x="0" y="20699"/>
              </a:moveTo>
              <a:lnTo>
                <a:pt x="839648" y="206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37553" y="1626616"/>
        <a:ext cx="41982" cy="41982"/>
      </dsp:txXfrm>
    </dsp:sp>
    <dsp:sp modelId="{5E1C5813-9305-4FEA-BA44-66DF3599A283}">
      <dsp:nvSpPr>
        <dsp:cNvPr id="0" name=""/>
        <dsp:cNvSpPr/>
      </dsp:nvSpPr>
      <dsp:spPr>
        <a:xfrm>
          <a:off x="1398290" y="1692560"/>
          <a:ext cx="908615" cy="599366"/>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HL7 FHIR</a:t>
          </a:r>
        </a:p>
      </dsp:txBody>
      <dsp:txXfrm>
        <a:off x="1415845" y="1710115"/>
        <a:ext cx="873505" cy="564256"/>
      </dsp:txXfrm>
    </dsp:sp>
    <dsp:sp modelId="{7637F374-5382-48BA-9D8A-6204D2B8BDAD}">
      <dsp:nvSpPr>
        <dsp:cNvPr id="0" name=""/>
        <dsp:cNvSpPr/>
      </dsp:nvSpPr>
      <dsp:spPr>
        <a:xfrm>
          <a:off x="2306906" y="1971543"/>
          <a:ext cx="479493" cy="41399"/>
        </a:xfrm>
        <a:custGeom>
          <a:avLst/>
          <a:gdLst/>
          <a:ahLst/>
          <a:cxnLst/>
          <a:rect l="0" t="0" r="0" b="0"/>
          <a:pathLst>
            <a:path>
              <a:moveTo>
                <a:pt x="0" y="20699"/>
              </a:moveTo>
              <a:lnTo>
                <a:pt x="479493" y="206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4665" y="1980256"/>
        <a:ext cx="23974" cy="23974"/>
      </dsp:txXfrm>
    </dsp:sp>
    <dsp:sp modelId="{067B1522-5C6C-4E6B-BA51-9806A32A184F}">
      <dsp:nvSpPr>
        <dsp:cNvPr id="0" name=""/>
        <dsp:cNvSpPr/>
      </dsp:nvSpPr>
      <dsp:spPr>
        <a:xfrm>
          <a:off x="2786399" y="1692560"/>
          <a:ext cx="1375977" cy="599366"/>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Extensible/Required Binding Strength</a:t>
          </a:r>
        </a:p>
      </dsp:txBody>
      <dsp:txXfrm>
        <a:off x="2803954" y="1710115"/>
        <a:ext cx="1340867" cy="564256"/>
      </dsp:txXfrm>
    </dsp:sp>
    <dsp:sp modelId="{97920F8E-4A67-4DED-8420-A758F31D539E}">
      <dsp:nvSpPr>
        <dsp:cNvPr id="0" name=""/>
        <dsp:cNvSpPr/>
      </dsp:nvSpPr>
      <dsp:spPr>
        <a:xfrm>
          <a:off x="4162377" y="1971543"/>
          <a:ext cx="479493" cy="41399"/>
        </a:xfrm>
        <a:custGeom>
          <a:avLst/>
          <a:gdLst/>
          <a:ahLst/>
          <a:cxnLst/>
          <a:rect l="0" t="0" r="0" b="0"/>
          <a:pathLst>
            <a:path>
              <a:moveTo>
                <a:pt x="0" y="20699"/>
              </a:moveTo>
              <a:lnTo>
                <a:pt x="479493" y="206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0137" y="1980256"/>
        <a:ext cx="23974" cy="23974"/>
      </dsp:txXfrm>
    </dsp:sp>
    <dsp:sp modelId="{1317F117-6B1B-4FBC-B90B-E116D073720F}">
      <dsp:nvSpPr>
        <dsp:cNvPr id="0" name=""/>
        <dsp:cNvSpPr/>
      </dsp:nvSpPr>
      <dsp:spPr>
        <a:xfrm>
          <a:off x="4641870" y="1692560"/>
          <a:ext cx="3577547" cy="599366"/>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Extensible—local codes or free text allowed</a:t>
          </a:r>
        </a:p>
        <a:p>
          <a:pPr marL="0" lvl="0" indent="0" algn="l" defTabSz="466725">
            <a:lnSpc>
              <a:spcPct val="90000"/>
            </a:lnSpc>
            <a:spcBef>
              <a:spcPct val="0"/>
            </a:spcBef>
            <a:spcAft>
              <a:spcPct val="35000"/>
            </a:spcAft>
            <a:buNone/>
          </a:pPr>
          <a:r>
            <a:rPr lang="en-US" sz="1050" kern="1200" dirty="0"/>
            <a:t>Required—fixed to the codes defined in the specification</a:t>
          </a:r>
        </a:p>
      </dsp:txBody>
      <dsp:txXfrm>
        <a:off x="4659425" y="1710115"/>
        <a:ext cx="3542437" cy="564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798D2-DF68-4EF7-BBA1-2A102ED6DECA}">
      <dsp:nvSpPr>
        <dsp:cNvPr id="0" name=""/>
        <dsp:cNvSpPr/>
      </dsp:nvSpPr>
      <dsp:spPr>
        <a:xfrm>
          <a:off x="8028" y="1049051"/>
          <a:ext cx="1015681" cy="507840"/>
        </a:xfrm>
        <a:prstGeom prst="roundRect">
          <a:avLst>
            <a:gd name="adj" fmla="val 10000"/>
          </a:avLst>
        </a:prstGeom>
        <a:solidFill>
          <a:srgbClr val="00206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Stability</a:t>
          </a:r>
        </a:p>
      </dsp:txBody>
      <dsp:txXfrm>
        <a:off x="22902" y="1063925"/>
        <a:ext cx="985933" cy="478092"/>
      </dsp:txXfrm>
    </dsp:sp>
    <dsp:sp modelId="{9EDD6E6D-9FCF-4D2D-82B9-AA99747CD3C0}">
      <dsp:nvSpPr>
        <dsp:cNvPr id="0" name=""/>
        <dsp:cNvSpPr/>
      </dsp:nvSpPr>
      <dsp:spPr>
        <a:xfrm rot="19457599">
          <a:off x="976683" y="1139428"/>
          <a:ext cx="500326" cy="35078"/>
        </a:xfrm>
        <a:custGeom>
          <a:avLst/>
          <a:gdLst/>
          <a:ahLst/>
          <a:cxnLst/>
          <a:rect l="0" t="0" r="0" b="0"/>
          <a:pathLst>
            <a:path>
              <a:moveTo>
                <a:pt x="0" y="17539"/>
              </a:moveTo>
              <a:lnTo>
                <a:pt x="500326" y="175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214338" y="1144459"/>
        <a:ext cx="25016" cy="25016"/>
      </dsp:txXfrm>
    </dsp:sp>
    <dsp:sp modelId="{D32B891F-767E-48F3-AD00-8A9025E2779D}">
      <dsp:nvSpPr>
        <dsp:cNvPr id="0" name=""/>
        <dsp:cNvSpPr/>
      </dsp:nvSpPr>
      <dsp:spPr>
        <a:xfrm>
          <a:off x="1429982" y="757043"/>
          <a:ext cx="1015681" cy="507840"/>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Dynamic</a:t>
          </a:r>
        </a:p>
      </dsp:txBody>
      <dsp:txXfrm>
        <a:off x="1444856" y="771917"/>
        <a:ext cx="985933" cy="478092"/>
      </dsp:txXfrm>
    </dsp:sp>
    <dsp:sp modelId="{AF0047F6-97A3-4A45-BFF4-A9117814EDB3}">
      <dsp:nvSpPr>
        <dsp:cNvPr id="0" name=""/>
        <dsp:cNvSpPr/>
      </dsp:nvSpPr>
      <dsp:spPr>
        <a:xfrm>
          <a:off x="2445664" y="993424"/>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638643" y="1000806"/>
        <a:ext cx="20313" cy="20313"/>
      </dsp:txXfrm>
    </dsp:sp>
    <dsp:sp modelId="{F1497990-9B92-448E-8387-51A53604D650}">
      <dsp:nvSpPr>
        <dsp:cNvPr id="0" name=""/>
        <dsp:cNvSpPr/>
      </dsp:nvSpPr>
      <dsp:spPr>
        <a:xfrm>
          <a:off x="2851937" y="757043"/>
          <a:ext cx="1126634"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Can change w/r to the published specification</a:t>
          </a:r>
        </a:p>
      </dsp:txBody>
      <dsp:txXfrm>
        <a:off x="2866811" y="771917"/>
        <a:ext cx="1096886" cy="478092"/>
      </dsp:txXfrm>
    </dsp:sp>
    <dsp:sp modelId="{EB2100AF-1F6D-450F-9427-9B0F57AC45BC}">
      <dsp:nvSpPr>
        <dsp:cNvPr id="0" name=""/>
        <dsp:cNvSpPr/>
      </dsp:nvSpPr>
      <dsp:spPr>
        <a:xfrm>
          <a:off x="3978571" y="993424"/>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171551" y="1000806"/>
        <a:ext cx="20313" cy="20313"/>
      </dsp:txXfrm>
    </dsp:sp>
    <dsp:sp modelId="{20CB8B59-77D6-4B74-A8B2-F893B185320A}">
      <dsp:nvSpPr>
        <dsp:cNvPr id="0" name=""/>
        <dsp:cNvSpPr/>
      </dsp:nvSpPr>
      <dsp:spPr>
        <a:xfrm>
          <a:off x="4384844" y="757043"/>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6985" bIns="6985" numCol="1" spcCol="1270" anchor="ctr" anchorCtr="0">
          <a:noAutofit/>
        </a:bodyPr>
        <a:lstStyle/>
        <a:p>
          <a:pPr marL="0" lvl="0" indent="0" algn="l" defTabSz="466725">
            <a:lnSpc>
              <a:spcPct val="90000"/>
            </a:lnSpc>
            <a:spcBef>
              <a:spcPct val="0"/>
            </a:spcBef>
            <a:spcAft>
              <a:spcPct val="35000"/>
            </a:spcAft>
            <a:buNone/>
          </a:pPr>
          <a:r>
            <a:rPr lang="en-US" sz="1050" kern="1200" dirty="0"/>
            <a:t>The value set can change outside of the definition of the specification. Generally linked to a code system and maintained by an external steward. </a:t>
          </a:r>
        </a:p>
      </dsp:txBody>
      <dsp:txXfrm>
        <a:off x="4399718" y="771917"/>
        <a:ext cx="3806979" cy="478092"/>
      </dsp:txXfrm>
    </dsp:sp>
    <dsp:sp modelId="{D7A91D73-60D7-409D-9F58-7A7AD4B0F650}">
      <dsp:nvSpPr>
        <dsp:cNvPr id="0" name=""/>
        <dsp:cNvSpPr/>
      </dsp:nvSpPr>
      <dsp:spPr>
        <a:xfrm rot="2142401">
          <a:off x="976683" y="1431437"/>
          <a:ext cx="500326" cy="35078"/>
        </a:xfrm>
        <a:custGeom>
          <a:avLst/>
          <a:gdLst/>
          <a:ahLst/>
          <a:cxnLst/>
          <a:rect l="0" t="0" r="0" b="0"/>
          <a:pathLst>
            <a:path>
              <a:moveTo>
                <a:pt x="0" y="17539"/>
              </a:moveTo>
              <a:lnTo>
                <a:pt x="500326" y="1753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1214338" y="1436468"/>
        <a:ext cx="25016" cy="25016"/>
      </dsp:txXfrm>
    </dsp:sp>
    <dsp:sp modelId="{1F9AF78E-171E-4F55-B6EF-A116E353FAFD}">
      <dsp:nvSpPr>
        <dsp:cNvPr id="0" name=""/>
        <dsp:cNvSpPr/>
      </dsp:nvSpPr>
      <dsp:spPr>
        <a:xfrm>
          <a:off x="1429982" y="1341060"/>
          <a:ext cx="1015681" cy="507840"/>
        </a:xfrm>
        <a:prstGeom prst="roundRect">
          <a:avLst>
            <a:gd name="adj" fmla="val 10000"/>
          </a:avLst>
        </a:prstGeom>
        <a:solidFill>
          <a:srgbClr val="CCEC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Static</a:t>
          </a:r>
        </a:p>
      </dsp:txBody>
      <dsp:txXfrm>
        <a:off x="1444856" y="1355934"/>
        <a:ext cx="985933" cy="478092"/>
      </dsp:txXfrm>
    </dsp:sp>
    <dsp:sp modelId="{3D1ED2E8-D417-48EC-BC60-8CA461D20948}">
      <dsp:nvSpPr>
        <dsp:cNvPr id="0" name=""/>
        <dsp:cNvSpPr/>
      </dsp:nvSpPr>
      <dsp:spPr>
        <a:xfrm>
          <a:off x="2445664" y="1577441"/>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2638643" y="1584823"/>
        <a:ext cx="20313" cy="20313"/>
      </dsp:txXfrm>
    </dsp:sp>
    <dsp:sp modelId="{4A33D2F5-C2A1-4B71-B58C-66860FDE7419}">
      <dsp:nvSpPr>
        <dsp:cNvPr id="0" name=""/>
        <dsp:cNvSpPr/>
      </dsp:nvSpPr>
      <dsp:spPr>
        <a:xfrm>
          <a:off x="2851937" y="1341060"/>
          <a:ext cx="1126634" cy="507840"/>
        </a:xfrm>
        <a:prstGeom prst="roundRect">
          <a:avLst>
            <a:gd name="adj" fmla="val 10000"/>
          </a:avLst>
        </a:prstGeom>
        <a:solidFill>
          <a:srgbClr val="E1F4FF"/>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1" kern="1200" dirty="0"/>
            <a:t>Fixed w/r to the published specification</a:t>
          </a:r>
        </a:p>
      </dsp:txBody>
      <dsp:txXfrm>
        <a:off x="2866811" y="1355934"/>
        <a:ext cx="1096886" cy="478092"/>
      </dsp:txXfrm>
    </dsp:sp>
    <dsp:sp modelId="{A32C3422-7C7D-4F73-B3CE-E30BCB1CA580}">
      <dsp:nvSpPr>
        <dsp:cNvPr id="0" name=""/>
        <dsp:cNvSpPr/>
      </dsp:nvSpPr>
      <dsp:spPr>
        <a:xfrm>
          <a:off x="3978571" y="1577441"/>
          <a:ext cx="406272" cy="35078"/>
        </a:xfrm>
        <a:custGeom>
          <a:avLst/>
          <a:gdLst/>
          <a:ahLst/>
          <a:cxnLst/>
          <a:rect l="0" t="0" r="0" b="0"/>
          <a:pathLst>
            <a:path>
              <a:moveTo>
                <a:pt x="0" y="17539"/>
              </a:moveTo>
              <a:lnTo>
                <a:pt x="406272" y="1753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en-US" sz="1050" kern="1200"/>
        </a:p>
      </dsp:txBody>
      <dsp:txXfrm>
        <a:off x="4171551" y="1584823"/>
        <a:ext cx="20313" cy="20313"/>
      </dsp:txXfrm>
    </dsp:sp>
    <dsp:sp modelId="{6987D7DC-BF13-45F5-ABEE-C24E4F507C8D}">
      <dsp:nvSpPr>
        <dsp:cNvPr id="0" name=""/>
        <dsp:cNvSpPr/>
      </dsp:nvSpPr>
      <dsp:spPr>
        <a:xfrm>
          <a:off x="4384844" y="1341060"/>
          <a:ext cx="3836727" cy="507840"/>
        </a:xfrm>
        <a:prstGeom prst="roundRect">
          <a:avLst>
            <a:gd name="adj" fmla="val 10000"/>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985" rIns="91440" bIns="6985" numCol="1" spcCol="1270" anchor="ctr" anchorCtr="0">
          <a:noAutofit/>
        </a:bodyPr>
        <a:lstStyle/>
        <a:p>
          <a:pPr marL="0" lvl="0" indent="0" algn="l" defTabSz="466725">
            <a:lnSpc>
              <a:spcPct val="90000"/>
            </a:lnSpc>
            <a:spcBef>
              <a:spcPct val="0"/>
            </a:spcBef>
            <a:spcAft>
              <a:spcPct val="35000"/>
            </a:spcAft>
            <a:buNone/>
          </a:pPr>
          <a:r>
            <a:rPr lang="en-US" sz="1050" kern="1200" dirty="0"/>
            <a:t>Indicates that for this version of the specification the value set is completely fixed, both its definition and the expanded list of codes</a:t>
          </a:r>
        </a:p>
      </dsp:txBody>
      <dsp:txXfrm>
        <a:off x="4399718" y="1355934"/>
        <a:ext cx="3806979" cy="4780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1</a:t>
            </a:fld>
            <a:endParaRPr lang="en-US" dirty="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10</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84584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399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12</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1957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13</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9372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14</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7425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15</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55328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16</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02858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17</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08240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18</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4459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19</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32530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83167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20</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365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61394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22</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19882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23</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8571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24</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21630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25</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44628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26</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89834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27</a:t>
            </a:fld>
            <a:endParaRPr lang="en-US" dirty="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5935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28</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1114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29</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4534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31339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30</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9407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34077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32</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6647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28012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64609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35</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01730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36</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89210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37</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62002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38</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0834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39</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2562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14676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40</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63014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67988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42</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87487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43</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54692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44</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36409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45</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5928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46</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55398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47</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94686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48</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86468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49</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47484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3853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50</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803734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697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52</a:t>
            </a:fld>
            <a:endParaRPr lang="en-US" dirty="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941701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Actual long name for Cholesterol: Cholesterol [Mass/volume] in Serum or Plasma</a:t>
            </a:r>
          </a:p>
        </p:txBody>
      </p:sp>
    </p:spTree>
    <p:extLst>
      <p:ext uri="{BB962C8B-B14F-4D97-AF65-F5344CB8AC3E}">
        <p14:creationId xmlns:p14="http://schemas.microsoft.com/office/powerpoint/2010/main" val="18491410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22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55</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930086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56</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Note, US Postal code system could also be a value set.</a:t>
            </a:r>
          </a:p>
        </p:txBody>
      </p:sp>
    </p:spTree>
    <p:extLst>
      <p:ext uri="{BB962C8B-B14F-4D97-AF65-F5344CB8AC3E}">
        <p14:creationId xmlns:p14="http://schemas.microsoft.com/office/powerpoint/2010/main" val="33454235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Note, description</a:t>
            </a:r>
            <a:r>
              <a:rPr lang="en-US" baseline="0" dirty="0"/>
              <a:t> of LOINC</a:t>
            </a:r>
            <a:r>
              <a:rPr lang="en-US" dirty="0"/>
              <a:t> code</a:t>
            </a:r>
            <a:r>
              <a:rPr lang="en-US" baseline="0" dirty="0"/>
              <a:t> have been shorten for readability.</a:t>
            </a:r>
            <a:r>
              <a:rPr lang="en-US" dirty="0"/>
              <a:t> </a:t>
            </a:r>
          </a:p>
          <a:p>
            <a:endParaRPr lang="en-US" dirty="0"/>
          </a:p>
          <a:p>
            <a:r>
              <a:rPr lang="en-US" dirty="0"/>
              <a:t>Value Set and Code System is referring to the entire table; Concept Domain is referring to the “NIP</a:t>
            </a:r>
            <a:r>
              <a:rPr lang="en-US" baseline="0" dirty="0"/>
              <a:t> …” only.</a:t>
            </a:r>
            <a:endParaRPr lang="en-US" dirty="0"/>
          </a:p>
        </p:txBody>
      </p:sp>
    </p:spTree>
    <p:extLst>
      <p:ext uri="{BB962C8B-B14F-4D97-AF65-F5344CB8AC3E}">
        <p14:creationId xmlns:p14="http://schemas.microsoft.com/office/powerpoint/2010/main" val="27073021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77992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59</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b="0" dirty="0"/>
              <a:t>Note: Example for Coded Element is really the data type for the coded data element. </a:t>
            </a:r>
          </a:p>
          <a:p>
            <a:endParaRPr lang="en-US" b="1" dirty="0"/>
          </a:p>
          <a:p>
            <a:r>
              <a:rPr lang="en-US" b="1" dirty="0"/>
              <a:t>Binding Strength: </a:t>
            </a:r>
            <a:r>
              <a:rPr lang="en-US" dirty="0"/>
              <a:t>All bindings are eventually required in implementations, and a suggested binding can be specified in a constrainable profile (i.e., the specification needs to be further constrained). The bound vocabulary definition with a binding strength of “Suggested” can be used, modified, or replaced by an alternative set. Bindings to concept domains and code systems  always have a binding strength of “Suggested”.</a:t>
            </a:r>
          </a:p>
        </p:txBody>
      </p:sp>
    </p:spTree>
    <p:extLst>
      <p:ext uri="{BB962C8B-B14F-4D97-AF65-F5344CB8AC3E}">
        <p14:creationId xmlns:p14="http://schemas.microsoft.com/office/powerpoint/2010/main" val="178331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28300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60</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Vocabulary</a:t>
            </a:r>
            <a:r>
              <a:rPr lang="en-US" baseline="0" dirty="0"/>
              <a:t> terms are not harmonized across HL7 product families and other SDO standards. Therefore, there are multiple views of what a value set is.</a:t>
            </a:r>
            <a:endParaRPr lang="en-US" dirty="0"/>
          </a:p>
        </p:txBody>
      </p:sp>
    </p:spTree>
    <p:extLst>
      <p:ext uri="{BB962C8B-B14F-4D97-AF65-F5344CB8AC3E}">
        <p14:creationId xmlns:p14="http://schemas.microsoft.com/office/powerpoint/2010/main" val="71680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268361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The HL7</a:t>
            </a:r>
            <a:r>
              <a:rPr lang="en-US" baseline="0" dirty="0"/>
              <a:t> conformance working group is working on formalizing the v2 vocabulary mechanics methodology.</a:t>
            </a:r>
            <a:endParaRPr lang="en-US" dirty="0"/>
          </a:p>
        </p:txBody>
      </p:sp>
    </p:spTree>
    <p:extLst>
      <p:ext uri="{BB962C8B-B14F-4D97-AF65-F5344CB8AC3E}">
        <p14:creationId xmlns:p14="http://schemas.microsoft.com/office/powerpoint/2010/main" val="26911833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Dynamic is generally for orthogonal (independent)</a:t>
            </a:r>
            <a:r>
              <a:rPr lang="en-US" baseline="0" dirty="0"/>
              <a:t> concepts such as clinical observations—meaning codes could be added that doesn’t affect general processing (e.g., add more immunization vaccine codes). Static is generally associated with underlying technical specification (workflow/functional aspects) such as a workflow state machine. Changes to static value sets implies functional/use case changes (e.g., in lab </a:t>
            </a:r>
            <a:r>
              <a:rPr lang="en-US" baseline="0" dirty="0" err="1"/>
              <a:t>Preliminary</a:t>
            </a:r>
            <a:r>
              <a:rPr lang="en-US" baseline="0" dirty="0" err="1">
                <a:sym typeface="Wingdings" panose="05000000000000000000" pitchFamily="2" charset="2"/>
              </a:rPr>
              <a:t></a:t>
            </a:r>
            <a:r>
              <a:rPr lang="en-US" baseline="0" dirty="0" err="1"/>
              <a:t>Final</a:t>
            </a:r>
            <a:r>
              <a:rPr lang="en-US" baseline="0" dirty="0" err="1">
                <a:sym typeface="Wingdings" panose="05000000000000000000" pitchFamily="2" charset="2"/>
              </a:rPr>
              <a:t>Corrected</a:t>
            </a:r>
            <a:r>
              <a:rPr lang="en-US" baseline="0" dirty="0">
                <a:sym typeface="Wingdings" panose="05000000000000000000" pitchFamily="2" charset="2"/>
              </a:rPr>
              <a:t>, adding a code has functional ramifications)</a:t>
            </a:r>
            <a:r>
              <a:rPr lang="en-US" baseline="0" dirty="0"/>
              <a:t>.</a:t>
            </a:r>
          </a:p>
          <a:p>
            <a:endParaRPr lang="en-US" baseline="0" dirty="0"/>
          </a:p>
          <a:p>
            <a:r>
              <a:rPr lang="en-US" baseline="0" dirty="0"/>
              <a:t>Dynamic value sets are typically external value sets and static are typically internal (such as HL7 v2 tables).</a:t>
            </a:r>
            <a:endParaRPr lang="en-US" dirty="0"/>
          </a:p>
        </p:txBody>
      </p:sp>
    </p:spTree>
    <p:extLst>
      <p:ext uri="{BB962C8B-B14F-4D97-AF65-F5344CB8AC3E}">
        <p14:creationId xmlns:p14="http://schemas.microsoft.com/office/powerpoint/2010/main" val="18115957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#5:</a:t>
            </a:r>
            <a:r>
              <a:rPr lang="en-US" baseline="0" dirty="0"/>
              <a:t> Is the Concept Domain as well.</a:t>
            </a:r>
          </a:p>
          <a:p>
            <a:r>
              <a:rPr lang="en-US" baseline="0" dirty="0"/>
              <a:t>#2 and #6 are used to bind the value set to the data element (model element)</a:t>
            </a:r>
          </a:p>
          <a:p>
            <a:r>
              <a:rPr lang="en-US" baseline="0" dirty="0"/>
              <a:t>#10: Is also the Concept</a:t>
            </a:r>
          </a:p>
          <a:p>
            <a:r>
              <a:rPr lang="en-US" baseline="0" dirty="0"/>
              <a:t>#12: Code System of HL70001_v2.5.1 </a:t>
            </a:r>
            <a:r>
              <a:rPr lang="en-US" baseline="0" dirty="0">
                <a:sym typeface="Wingdings" panose="05000000000000000000" pitchFamily="2" charset="2"/>
              </a:rPr>
              <a:t> a little loose with the facts here since this is a table and not really a code system (but acts as one)</a:t>
            </a:r>
            <a:endParaRPr lang="en-US" dirty="0"/>
          </a:p>
        </p:txBody>
      </p:sp>
    </p:spTree>
    <p:extLst>
      <p:ext uri="{BB962C8B-B14F-4D97-AF65-F5344CB8AC3E}">
        <p14:creationId xmlns:p14="http://schemas.microsoft.com/office/powerpoint/2010/main" val="8142222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65</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This is a pseudo representation to illustrated a point and does not directly map to any one given standard.</a:t>
            </a:r>
          </a:p>
          <a:p>
            <a:endParaRPr lang="en-US" dirty="0"/>
          </a:p>
        </p:txBody>
      </p:sp>
    </p:spTree>
    <p:extLst>
      <p:ext uri="{BB962C8B-B14F-4D97-AF65-F5344CB8AC3E}">
        <p14:creationId xmlns:p14="http://schemas.microsoft.com/office/powerpoint/2010/main" val="37309950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66</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This is a pseudo representation to illustrated a point and does not directly map to any one given standard.</a:t>
            </a:r>
          </a:p>
        </p:txBody>
      </p:sp>
    </p:spTree>
    <p:extLst>
      <p:ext uri="{BB962C8B-B14F-4D97-AF65-F5344CB8AC3E}">
        <p14:creationId xmlns:p14="http://schemas.microsoft.com/office/powerpoint/2010/main" val="35826715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Even though the code “1” is used for both concepts, the meaning can be determined because of the association to the code system; however, if only the code is sent in the object (e.g., message), as is the case for a simple coded element data type, then the concept can’t be determined. This example illustrates the need for clean code system management, because combining specific values from different code systems into a value set may be more reasonable than arbitrarily defining some local codes.</a:t>
            </a:r>
          </a:p>
        </p:txBody>
      </p:sp>
    </p:spTree>
    <p:extLst>
      <p:ext uri="{BB962C8B-B14F-4D97-AF65-F5344CB8AC3E}">
        <p14:creationId xmlns:p14="http://schemas.microsoft.com/office/powerpoint/2010/main" val="13884744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V3</a:t>
            </a:r>
            <a:r>
              <a:rPr lang="en-US" baseline="0" dirty="0"/>
              <a:t> using coding strength to convey this notion, FHIR uses binding strength. Better to specify using the data type because of conflation of the value set binding and the ability to use text instead.</a:t>
            </a:r>
          </a:p>
          <a:p>
            <a:endParaRPr lang="en-US" baseline="0" dirty="0"/>
          </a:p>
          <a:p>
            <a:r>
              <a:rPr lang="en-US" baseline="0" dirty="0"/>
              <a:t>This </a:t>
            </a:r>
            <a:endParaRPr lang="en-US" dirty="0"/>
          </a:p>
        </p:txBody>
      </p:sp>
    </p:spTree>
    <p:extLst>
      <p:ext uri="{BB962C8B-B14F-4D97-AF65-F5344CB8AC3E}">
        <p14:creationId xmlns:p14="http://schemas.microsoft.com/office/powerpoint/2010/main" val="4996373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69</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At the implementation level, all vocabulary binding</a:t>
            </a:r>
            <a:r>
              <a:rPr lang="en-US" baseline="0" dirty="0"/>
              <a:t> specification are normative whether expressed explicitly or not.</a:t>
            </a:r>
            <a:endParaRPr lang="en-US" dirty="0"/>
          </a:p>
        </p:txBody>
      </p:sp>
    </p:spTree>
    <p:extLst>
      <p:ext uri="{BB962C8B-B14F-4D97-AF65-F5344CB8AC3E}">
        <p14:creationId xmlns:p14="http://schemas.microsoft.com/office/powerpoint/2010/main" val="3866418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52566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70</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574547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71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36385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60936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53485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863040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75</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Although in many cases at the implementation level documentation does not exist. Even in the cases where a constrainable</a:t>
            </a:r>
            <a:r>
              <a:rPr lang="en-US" baseline="0" dirty="0"/>
              <a:t> profile </a:t>
            </a:r>
            <a:endParaRPr lang="en-US" dirty="0"/>
          </a:p>
        </p:txBody>
      </p:sp>
    </p:spTree>
    <p:extLst>
      <p:ext uri="{BB962C8B-B14F-4D97-AF65-F5344CB8AC3E}">
        <p14:creationId xmlns:p14="http://schemas.microsoft.com/office/powerpoint/2010/main" val="5653215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76</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660581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65863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089551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79</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1584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379492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80</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328086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08348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995155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653214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84</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baseline="0" dirty="0"/>
              <a:t>Value sets can be created for senders and receivers independently. Since this is the case, under what circumstances are the value sets compatible?  The top figure shows how a sender and receiver might profile a value set differently in a constrained profile. The sender excludes both D and H, while the receiver excludes D but includes H. In this case, the derived profiles (and therefore implementations) are compatible.</a:t>
            </a:r>
          </a:p>
          <a:p>
            <a:r>
              <a:rPr lang="en-US" baseline="0" dirty="0"/>
              <a:t> </a:t>
            </a:r>
          </a:p>
          <a:p>
            <a:r>
              <a:rPr lang="en-US" baseline="0" dirty="0"/>
              <a:t>In general, if the sender is only sending a subset of the codes that are supported by the receiving application (Top Figure), then the profiles are compatible. If the sender uses a code the receiver does not support, however (see element “D” in Bottom Figure), a compatibility issue occurs.</a:t>
            </a:r>
          </a:p>
          <a:p>
            <a:r>
              <a:rPr lang="en-US" baseline="0" dirty="0"/>
              <a:t> </a:t>
            </a:r>
          </a:p>
          <a:p>
            <a:r>
              <a:rPr lang="en-US" baseline="0" dirty="0"/>
              <a:t>According to the implementation guide, both derived profiles are compliant, because they specify valid constraints. The sender and receiver are not compatible, however, because the sender specifies code “D” as R-required while the receiver has specified code “H” as E-excluded. Thus, even if both sender and receiver implement their specified profiles correctly (that is, they are conformant), they are not interoperable. This example stresses the importance of trading partner agreements to address specific use case needs. In this case, the sender has an expectation about a code that is not supported by the receiver.</a:t>
            </a:r>
          </a:p>
          <a:p>
            <a:endParaRPr lang="en-US" baseline="0" dirty="0"/>
          </a:p>
        </p:txBody>
      </p:sp>
    </p:spTree>
    <p:extLst>
      <p:ext uri="{BB962C8B-B14F-4D97-AF65-F5344CB8AC3E}">
        <p14:creationId xmlns:p14="http://schemas.microsoft.com/office/powerpoint/2010/main" val="10423866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85</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32747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86</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025155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37843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343207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89</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9221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9</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3058404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90</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1957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33794" name="Group 2"/>
          <p:cNvGrpSpPr>
            <a:grpSpLocks/>
          </p:cNvGrpSpPr>
          <p:nvPr/>
        </p:nvGrpSpPr>
        <p:grpSpPr bwMode="auto">
          <a:xfrm>
            <a:off x="152400" y="152400"/>
            <a:ext cx="8839200" cy="6477000"/>
            <a:chOff x="240" y="288"/>
            <a:chExt cx="5290" cy="3504"/>
          </a:xfrm>
        </p:grpSpPr>
        <p:sp>
          <p:nvSpPr>
            <p:cNvPr id="33795" name="Rectangle 3"/>
            <p:cNvSpPr>
              <a:spLocks noChangeArrowheads="1"/>
            </p:cNvSpPr>
            <p:nvPr/>
          </p:nvSpPr>
          <p:spPr bwMode="blackWhite">
            <a:xfrm>
              <a:off x="240" y="288"/>
              <a:ext cx="5290" cy="3504"/>
            </a:xfrm>
            <a:prstGeom prst="rect">
              <a:avLst/>
            </a:prstGeom>
            <a:solidFill>
              <a:schemeClr val="bg1"/>
            </a:solidFill>
            <a:ln w="50800">
              <a:solidFill>
                <a:srgbClr val="002060"/>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379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3797" name="Line 5"/>
            <p:cNvSpPr>
              <a:spLocks noChangeShapeType="1"/>
            </p:cNvSpPr>
            <p:nvPr/>
          </p:nvSpPr>
          <p:spPr bwMode="auto">
            <a:xfrm>
              <a:off x="576" y="2256"/>
              <a:ext cx="4608" cy="0"/>
            </a:xfrm>
            <a:prstGeom prst="line">
              <a:avLst/>
            </a:prstGeom>
            <a:noFill/>
            <a:ln w="38100">
              <a:solidFill>
                <a:srgbClr val="002060"/>
              </a:solidFill>
              <a:round/>
              <a:headEnd/>
              <a:tailEnd/>
            </a:ln>
            <a:effectLst/>
          </p:spPr>
          <p:txBody>
            <a:bodyPr wrap="none" anchor="ctr"/>
            <a:lstStyle/>
            <a:p>
              <a:endParaRPr lang="en-US"/>
            </a:p>
          </p:txBody>
        </p:sp>
      </p:gr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r>
              <a:rPr lang="en-US"/>
              <a:t>Click to edit Master subtitle style</a:t>
            </a:r>
          </a:p>
        </p:txBody>
      </p:sp>
      <p:sp>
        <p:nvSpPr>
          <p:cNvPr id="10" name="Date Placeholder 9"/>
          <p:cNvSpPr>
            <a:spLocks noGrp="1"/>
          </p:cNvSpPr>
          <p:nvPr>
            <p:ph type="dt" sz="half" idx="10"/>
          </p:nvPr>
        </p:nvSpPr>
        <p:spPr/>
        <p:txBody>
          <a:bodyPr/>
          <a:lstStyle/>
          <a:p>
            <a:r>
              <a:rPr lang="en-US"/>
              <a:t>01/01/2011</a:t>
            </a:r>
            <a:endParaRPr lang="en-US" dirty="0"/>
          </a:p>
        </p:txBody>
      </p:sp>
      <p:sp>
        <p:nvSpPr>
          <p:cNvPr id="11" name="Slide Number Placeholder 10"/>
          <p:cNvSpPr>
            <a:spLocks noGrp="1"/>
          </p:cNvSpPr>
          <p:nvPr>
            <p:ph type="sldNum" sz="quarter" idx="11"/>
          </p:nvPr>
        </p:nvSpPr>
        <p:spPr/>
        <p:txBody>
          <a:bodyPr/>
          <a:lstStyle/>
          <a:p>
            <a:fld id="{DD8FDF0E-2772-4D89-9F72-F3CB15D8B8AB}" type="slidenum">
              <a:rPr lang="en-US" smtClean="0"/>
              <a:pPr/>
              <a:t>‹#›</a:t>
            </a:fld>
            <a:endParaRPr lang="en-US"/>
          </a:p>
        </p:txBody>
      </p:sp>
      <p:sp>
        <p:nvSpPr>
          <p:cNvPr id="12" name="Title 11"/>
          <p:cNvSpPr>
            <a:spLocks noGrp="1"/>
          </p:cNvSpPr>
          <p:nvPr>
            <p:ph type="title"/>
          </p:nvPr>
        </p:nvSpPr>
        <p:spPr/>
        <p:txBody>
          <a:bodyPr/>
          <a:lstStyle/>
          <a:p>
            <a:r>
              <a:rPr lang="en-US" dirty="0"/>
              <a:t>Click to edit Master title style</a:t>
            </a:r>
          </a:p>
        </p:txBody>
      </p:sp>
      <p:sp>
        <p:nvSpPr>
          <p:cNvPr id="14" name="Rectangle 13"/>
          <p:cNvSpPr>
            <a:spLocks noChangeArrowheads="1"/>
          </p:cNvSpPr>
          <p:nvPr userDrawn="1"/>
        </p:nvSpPr>
        <p:spPr bwMode="auto">
          <a:xfrm>
            <a:off x="38100" y="6616598"/>
            <a:ext cx="4419600" cy="276999"/>
          </a:xfrm>
          <a:prstGeom prst="rect">
            <a:avLst/>
          </a:prstGeom>
          <a:noFill/>
          <a:ln w="9525">
            <a:noFill/>
            <a:miter lim="800000"/>
            <a:headEnd/>
            <a:tailEnd/>
          </a:ln>
          <a:effectLst/>
        </p:spPr>
        <p:txBody>
          <a:bodyPr>
            <a:spAutoFit/>
          </a:bodyPr>
          <a:lstStyle/>
          <a:p>
            <a:r>
              <a:rPr lang="en-US" sz="600" b="1" dirty="0"/>
              <a:t>Tutorial presentation was created</a:t>
            </a:r>
            <a:r>
              <a:rPr lang="en-US" sz="600" b="1" baseline="0" dirty="0"/>
              <a:t> by</a:t>
            </a:r>
            <a:r>
              <a:rPr lang="en-US" sz="600" b="1" dirty="0"/>
              <a:t> Robert</a:t>
            </a:r>
            <a:r>
              <a:rPr lang="en-US" sz="600" b="1" baseline="0" dirty="0"/>
              <a:t> Snelick </a:t>
            </a:r>
            <a:r>
              <a:rPr lang="en-US" sz="600" b="1" dirty="0"/>
              <a:t>as</a:t>
            </a:r>
            <a:r>
              <a:rPr lang="en-US" sz="600" b="1" baseline="0" dirty="0"/>
              <a:t> part of</a:t>
            </a:r>
            <a:r>
              <a:rPr lang="en-US" sz="600" b="1" dirty="0"/>
              <a:t> official duties as an employee of the US Federal Government.</a:t>
            </a:r>
            <a:r>
              <a:rPr lang="en-US" sz="600" b="1" baseline="0" dirty="0"/>
              <a:t> </a:t>
            </a:r>
            <a:r>
              <a:rPr lang="en-US" sz="600" b="1" dirty="0"/>
              <a:t>Tutorial presentation is not subject to copyright protection and is in the public domain.</a:t>
            </a:r>
          </a:p>
        </p:txBody>
      </p:sp>
      <p:pic>
        <p:nvPicPr>
          <p:cNvPr id="13" name="Picture 12"/>
          <p:cNvPicPr>
            <a:picLocks noChangeAspect="1"/>
          </p:cNvPicPr>
          <p:nvPr userDrawn="1"/>
        </p:nvPicPr>
        <p:blipFill>
          <a:blip r:embed="rId2"/>
          <a:stretch>
            <a:fillRect/>
          </a:stretch>
        </p:blipFill>
        <p:spPr>
          <a:xfrm>
            <a:off x="7562546" y="248910"/>
            <a:ext cx="1327128" cy="635327"/>
          </a:xfrm>
          <a:prstGeom prst="rect">
            <a:avLst/>
          </a:prstGeom>
        </p:spPr>
      </p:pic>
      <p:sp>
        <p:nvSpPr>
          <p:cNvPr id="15" name="Rectangle 12"/>
          <p:cNvSpPr>
            <a:spLocks noChangeArrowheads="1"/>
          </p:cNvSpPr>
          <p:nvPr userDrawn="1"/>
        </p:nvSpPr>
        <p:spPr bwMode="auto">
          <a:xfrm>
            <a:off x="5943600" y="6630478"/>
            <a:ext cx="2174081" cy="184666"/>
          </a:xfrm>
          <a:prstGeom prst="rect">
            <a:avLst/>
          </a:prstGeom>
          <a:noFill/>
          <a:ln w="9525">
            <a:noFill/>
            <a:miter lim="800000"/>
            <a:headEnd/>
            <a:tailEnd/>
          </a:ln>
          <a:effectLst/>
        </p:spPr>
        <p:txBody>
          <a:bodyPr wrap="square">
            <a:spAutoFit/>
          </a:bodyPr>
          <a:lstStyle/>
          <a:p>
            <a:r>
              <a:rPr lang="en-US" sz="600" b="1" dirty="0"/>
              <a:t>National</a:t>
            </a:r>
            <a:r>
              <a:rPr lang="en-US" sz="600" b="1" baseline="0" dirty="0"/>
              <a:t> Institute of Standards and Technology (NIST)</a:t>
            </a:r>
            <a:endParaRPr lang="en-US" sz="600"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543B471-FB90-46FA-8B98-F55B29ABD840}" type="datetime1">
              <a:rPr lang="en-US"/>
              <a:pPr/>
              <a:t>3/1/2022</a:t>
            </a:fld>
            <a:endParaRPr lang="en-US"/>
          </a:p>
        </p:txBody>
      </p:sp>
      <p:sp>
        <p:nvSpPr>
          <p:cNvPr id="5" name="Slide Number Placeholder 4"/>
          <p:cNvSpPr>
            <a:spLocks noGrp="1"/>
          </p:cNvSpPr>
          <p:nvPr>
            <p:ph type="sldNum" sz="quarter" idx="11"/>
          </p:nvPr>
        </p:nvSpPr>
        <p:spPr/>
        <p:txBody>
          <a:bodyPr/>
          <a:lstStyle>
            <a:lvl1pPr>
              <a:defRPr/>
            </a:lvl1pPr>
          </a:lstStyle>
          <a:p>
            <a:fld id="{E07DD071-FAF0-42AF-BCBC-4495406D14E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73075"/>
            <a:ext cx="2095500"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473075"/>
            <a:ext cx="6134100"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9DD8C03-4B48-4E6D-AEDF-1A9300C7BAEF}" type="datetime1">
              <a:rPr lang="en-US"/>
              <a:pPr/>
              <a:t>3/1/2022</a:t>
            </a:fld>
            <a:endParaRPr lang="en-US"/>
          </a:p>
        </p:txBody>
      </p:sp>
      <p:sp>
        <p:nvSpPr>
          <p:cNvPr id="5" name="Slide Number Placeholder 4"/>
          <p:cNvSpPr>
            <a:spLocks noGrp="1"/>
          </p:cNvSpPr>
          <p:nvPr>
            <p:ph type="sldNum" sz="quarter" idx="11"/>
          </p:nvPr>
        </p:nvSpPr>
        <p:spPr/>
        <p:txBody>
          <a:bodyPr/>
          <a:lstStyle>
            <a:lvl1pPr>
              <a:defRPr/>
            </a:lvl1pPr>
          </a:lstStyle>
          <a:p>
            <a:fld id="{DE69C5E0-66B6-492B-B5B1-955EA64CE5F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buClr>
                <a:srgbClr val="002060"/>
              </a:buClr>
              <a:defRPr/>
            </a:lvl3pPr>
            <a:lvl4pPr>
              <a:buClr>
                <a:srgbClr val="002060"/>
              </a:buClr>
              <a:defRPr/>
            </a:lvl4pPr>
            <a:lvl5pPr>
              <a:buClr>
                <a:srgbClr val="00206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dirty="0"/>
              <a:t>01/01/2011</a:t>
            </a:r>
          </a:p>
        </p:txBody>
      </p:sp>
      <p:sp>
        <p:nvSpPr>
          <p:cNvPr id="5" name="Slide Number Placeholder 4"/>
          <p:cNvSpPr>
            <a:spLocks noGrp="1"/>
          </p:cNvSpPr>
          <p:nvPr>
            <p:ph type="sldNum" sz="quarter" idx="11"/>
          </p:nvPr>
        </p:nvSpPr>
        <p:spPr/>
        <p:txBody>
          <a:bodyPr/>
          <a:lstStyle>
            <a:lvl1pPr>
              <a:defRPr/>
            </a:lvl1pPr>
          </a:lstStyle>
          <a:p>
            <a:fld id="{2CD36790-EF9F-4521-A783-189BE19EEE4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A22CAAC-72B4-49BF-8D8A-B248BD60D0AB}" type="datetime1">
              <a:rPr lang="en-US"/>
              <a:pPr/>
              <a:t>3/1/2022</a:t>
            </a:fld>
            <a:endParaRPr lang="en-US"/>
          </a:p>
        </p:txBody>
      </p:sp>
      <p:sp>
        <p:nvSpPr>
          <p:cNvPr id="5" name="Slide Number Placeholder 4"/>
          <p:cNvSpPr>
            <a:spLocks noGrp="1"/>
          </p:cNvSpPr>
          <p:nvPr>
            <p:ph type="sldNum" sz="quarter" idx="11"/>
          </p:nvPr>
        </p:nvSpPr>
        <p:spPr/>
        <p:txBody>
          <a:bodyPr/>
          <a:lstStyle>
            <a:lvl1pPr>
              <a:defRPr/>
            </a:lvl1pPr>
          </a:lstStyle>
          <a:p>
            <a:fld id="{D9717A56-5D33-48BC-B612-81C2A448BE8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B08C14C-5A61-4D4D-B38C-096C9971D9C2}" type="datetime1">
              <a:rPr lang="en-US"/>
              <a:pPr/>
              <a:t>3/1/2022</a:t>
            </a:fld>
            <a:endParaRPr lang="en-US"/>
          </a:p>
        </p:txBody>
      </p:sp>
      <p:sp>
        <p:nvSpPr>
          <p:cNvPr id="6" name="Slide Number Placeholder 5"/>
          <p:cNvSpPr>
            <a:spLocks noGrp="1"/>
          </p:cNvSpPr>
          <p:nvPr>
            <p:ph type="sldNum" sz="quarter" idx="11"/>
          </p:nvPr>
        </p:nvSpPr>
        <p:spPr/>
        <p:txBody>
          <a:bodyPr/>
          <a:lstStyle>
            <a:lvl1pPr>
              <a:defRPr/>
            </a:lvl1pPr>
          </a:lstStyle>
          <a:p>
            <a:fld id="{C9422542-FAC0-4800-BAC9-80AE50E939A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9C45C78-7BD8-47C0-88A0-6DA77AB0E0BB}" type="datetime1">
              <a:rPr lang="en-US"/>
              <a:pPr/>
              <a:t>3/1/2022</a:t>
            </a:fld>
            <a:endParaRPr lang="en-US"/>
          </a:p>
        </p:txBody>
      </p:sp>
      <p:sp>
        <p:nvSpPr>
          <p:cNvPr id="8" name="Slide Number Placeholder 7"/>
          <p:cNvSpPr>
            <a:spLocks noGrp="1"/>
          </p:cNvSpPr>
          <p:nvPr>
            <p:ph type="sldNum" sz="quarter" idx="11"/>
          </p:nvPr>
        </p:nvSpPr>
        <p:spPr/>
        <p:txBody>
          <a:bodyPr/>
          <a:lstStyle>
            <a:lvl1pPr>
              <a:defRPr/>
            </a:lvl1pPr>
          </a:lstStyle>
          <a:p>
            <a:fld id="{04E51A7F-C561-42D3-BDE2-6604AC35B10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6621641-DE6C-4460-BF47-734601E4A699}" type="datetime1">
              <a:rPr lang="en-US"/>
              <a:pPr/>
              <a:t>3/1/2022</a:t>
            </a:fld>
            <a:endParaRPr lang="en-US"/>
          </a:p>
        </p:txBody>
      </p:sp>
      <p:sp>
        <p:nvSpPr>
          <p:cNvPr id="4" name="Slide Number Placeholder 3"/>
          <p:cNvSpPr>
            <a:spLocks noGrp="1"/>
          </p:cNvSpPr>
          <p:nvPr>
            <p:ph type="sldNum" sz="quarter" idx="11"/>
          </p:nvPr>
        </p:nvSpPr>
        <p:spPr/>
        <p:txBody>
          <a:bodyPr/>
          <a:lstStyle>
            <a:lvl1pPr>
              <a:defRPr/>
            </a:lvl1pPr>
          </a:lstStyle>
          <a:p>
            <a:fld id="{C429D7E7-1099-47AD-B3F2-624E90DDB7C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60E83B5-0457-4AA6-A2AF-7E85AB57C9B7}" type="datetime1">
              <a:rPr lang="en-US"/>
              <a:pPr/>
              <a:t>3/1/2022</a:t>
            </a:fld>
            <a:endParaRPr lang="en-US"/>
          </a:p>
        </p:txBody>
      </p:sp>
      <p:sp>
        <p:nvSpPr>
          <p:cNvPr id="3" name="Slide Number Placeholder 2"/>
          <p:cNvSpPr>
            <a:spLocks noGrp="1"/>
          </p:cNvSpPr>
          <p:nvPr>
            <p:ph type="sldNum" sz="quarter" idx="11"/>
          </p:nvPr>
        </p:nvSpPr>
        <p:spPr/>
        <p:txBody>
          <a:bodyPr/>
          <a:lstStyle>
            <a:lvl1pPr>
              <a:defRPr/>
            </a:lvl1pPr>
          </a:lstStyle>
          <a:p>
            <a:fld id="{EE098B49-91C9-4AE6-BCDD-3C6B3DE25ED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6B80F34-8997-452F-82F9-376965C1575F}" type="datetime1">
              <a:rPr lang="en-US"/>
              <a:pPr/>
              <a:t>3/1/2022</a:t>
            </a:fld>
            <a:endParaRPr lang="en-US"/>
          </a:p>
        </p:txBody>
      </p:sp>
      <p:sp>
        <p:nvSpPr>
          <p:cNvPr id="6" name="Slide Number Placeholder 5"/>
          <p:cNvSpPr>
            <a:spLocks noGrp="1"/>
          </p:cNvSpPr>
          <p:nvPr>
            <p:ph type="sldNum" sz="quarter" idx="11"/>
          </p:nvPr>
        </p:nvSpPr>
        <p:spPr/>
        <p:txBody>
          <a:bodyPr/>
          <a:lstStyle>
            <a:lvl1pPr>
              <a:defRPr/>
            </a:lvl1pPr>
          </a:lstStyle>
          <a:p>
            <a:fld id="{16501C3C-0F9F-4B82-B0E4-702459263B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C570FB-6AC0-4D6C-9E03-450BCCB52573}" type="datetime1">
              <a:rPr lang="en-US"/>
              <a:pPr/>
              <a:t>3/1/2022</a:t>
            </a:fld>
            <a:endParaRPr lang="en-US"/>
          </a:p>
        </p:txBody>
      </p:sp>
      <p:sp>
        <p:nvSpPr>
          <p:cNvPr id="6" name="Slide Number Placeholder 5"/>
          <p:cNvSpPr>
            <a:spLocks noGrp="1"/>
          </p:cNvSpPr>
          <p:nvPr>
            <p:ph type="sldNum" sz="quarter" idx="11"/>
          </p:nvPr>
        </p:nvSpPr>
        <p:spPr/>
        <p:txBody>
          <a:bodyPr/>
          <a:lstStyle>
            <a:lvl1pPr>
              <a:defRPr/>
            </a:lvl1pPr>
          </a:lstStyle>
          <a:p>
            <a:fld id="{6511F142-224D-427D-930A-AAAE46FDAB7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152400" y="152400"/>
            <a:ext cx="8839200" cy="6477000"/>
          </a:xfrm>
          <a:prstGeom prst="rect">
            <a:avLst/>
          </a:prstGeom>
          <a:solidFill>
            <a:schemeClr val="bg1"/>
          </a:solidFill>
          <a:ln w="44450">
            <a:solidFill>
              <a:srgbClr val="002060"/>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461963" y="1600200"/>
            <a:ext cx="8296275" cy="0"/>
          </a:xfrm>
          <a:prstGeom prst="line">
            <a:avLst/>
          </a:prstGeom>
          <a:noFill/>
          <a:ln w="38100">
            <a:solidFill>
              <a:srgbClr val="002060"/>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33400" y="473075"/>
            <a:ext cx="8153400"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381000" y="1828800"/>
            <a:ext cx="8382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50419" y="6605200"/>
            <a:ext cx="4419600" cy="276999"/>
          </a:xfrm>
          <a:prstGeom prst="rect">
            <a:avLst/>
          </a:prstGeom>
          <a:noFill/>
          <a:ln w="9525">
            <a:noFill/>
            <a:miter lim="800000"/>
            <a:headEnd/>
            <a:tailEnd/>
          </a:ln>
          <a:effectLst/>
        </p:spPr>
        <p:txBody>
          <a:bodyPr>
            <a:spAutoFit/>
          </a:bodyPr>
          <a:lstStyle/>
          <a:p>
            <a:r>
              <a:rPr lang="en-US" sz="600" b="1" dirty="0"/>
              <a:t>Tutorial presentation was created by Robert Snelick as part of official duties as</a:t>
            </a:r>
            <a:r>
              <a:rPr lang="en-US" sz="600" b="1" baseline="0" dirty="0"/>
              <a:t> an</a:t>
            </a:r>
            <a:r>
              <a:rPr lang="en-US" sz="600" b="1" dirty="0"/>
              <a:t> employee of the US Federal Government. Tutorial presentation is not subject to copyright protection and is in the public domain.</a:t>
            </a:r>
          </a:p>
        </p:txBody>
      </p:sp>
      <p:sp>
        <p:nvSpPr>
          <p:cNvPr id="32784" name="Rectangle 16"/>
          <p:cNvSpPr>
            <a:spLocks noGrp="1" noChangeArrowheads="1"/>
          </p:cNvSpPr>
          <p:nvPr>
            <p:ph type="dt" sz="half" idx="2"/>
          </p:nvPr>
        </p:nvSpPr>
        <p:spPr bwMode="auto">
          <a:xfrm>
            <a:off x="8077200" y="6629400"/>
            <a:ext cx="838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600"/>
            </a:lvl1pPr>
          </a:lstStyle>
          <a:p>
            <a:r>
              <a:rPr lang="en-US" dirty="0"/>
              <a:t>01/01/2011</a:t>
            </a:r>
          </a:p>
        </p:txBody>
      </p:sp>
      <p:sp>
        <p:nvSpPr>
          <p:cNvPr id="32786" name="Rectangle 18"/>
          <p:cNvSpPr>
            <a:spLocks noGrp="1" noChangeArrowheads="1"/>
          </p:cNvSpPr>
          <p:nvPr>
            <p:ph type="sldNum" sz="quarter" idx="4"/>
          </p:nvPr>
        </p:nvSpPr>
        <p:spPr bwMode="auto">
          <a:xfrm>
            <a:off x="4343400" y="6534150"/>
            <a:ext cx="5334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800"/>
            </a:lvl1pPr>
          </a:lstStyle>
          <a:p>
            <a:fld id="{DD8FDF0E-2772-4D89-9F72-F3CB15D8B8AB}" type="slidenum">
              <a:rPr lang="en-US"/>
              <a:pPr/>
              <a:t>‹#›</a:t>
            </a:fld>
            <a:endParaRPr lang="en-US"/>
          </a:p>
        </p:txBody>
      </p:sp>
      <p:pic>
        <p:nvPicPr>
          <p:cNvPr id="11" name="Picture 10"/>
          <p:cNvPicPr>
            <a:picLocks noChangeAspect="1"/>
          </p:cNvPicPr>
          <p:nvPr userDrawn="1"/>
        </p:nvPicPr>
        <p:blipFill>
          <a:blip r:embed="rId13"/>
          <a:stretch>
            <a:fillRect/>
          </a:stretch>
        </p:blipFill>
        <p:spPr>
          <a:xfrm>
            <a:off x="8015288" y="6101556"/>
            <a:ext cx="895350" cy="428625"/>
          </a:xfrm>
          <a:prstGeom prst="rect">
            <a:avLst/>
          </a:prstGeom>
        </p:spPr>
      </p:pic>
      <p:sp>
        <p:nvSpPr>
          <p:cNvPr id="12" name="Rectangle 12"/>
          <p:cNvSpPr>
            <a:spLocks noChangeArrowheads="1"/>
          </p:cNvSpPr>
          <p:nvPr userDrawn="1"/>
        </p:nvSpPr>
        <p:spPr bwMode="auto">
          <a:xfrm>
            <a:off x="5943600" y="6630478"/>
            <a:ext cx="2174081" cy="184666"/>
          </a:xfrm>
          <a:prstGeom prst="rect">
            <a:avLst/>
          </a:prstGeom>
          <a:noFill/>
          <a:ln w="9525">
            <a:noFill/>
            <a:miter lim="800000"/>
            <a:headEnd/>
            <a:tailEnd/>
          </a:ln>
          <a:effectLst/>
        </p:spPr>
        <p:txBody>
          <a:bodyPr wrap="square">
            <a:spAutoFit/>
          </a:bodyPr>
          <a:lstStyle/>
          <a:p>
            <a:r>
              <a:rPr lang="en-US" sz="600" b="1" dirty="0"/>
              <a:t>National</a:t>
            </a:r>
            <a:r>
              <a:rPr lang="en-US" sz="600" b="1" baseline="0" dirty="0"/>
              <a:t> Institute of Standards and Technology (NIST)</a:t>
            </a:r>
            <a:endParaRPr lang="en-US" sz="600" b="1"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rgbClr val="002060"/>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rgbClr val="002060"/>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rgbClr val="002060"/>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rgbClr val="002060"/>
        </a:buClr>
        <a:buChar char="•"/>
        <a:defRPr sz="2000">
          <a:solidFill>
            <a:schemeClr val="tx1"/>
          </a:solidFill>
          <a:latin typeface="+mn-lt"/>
        </a:defRPr>
      </a:lvl4pPr>
      <a:lvl5pPr marL="2057400" indent="-228600" algn="l" rtl="0" fontAlgn="base">
        <a:spcBef>
          <a:spcPct val="20000"/>
        </a:spcBef>
        <a:spcAft>
          <a:spcPct val="0"/>
        </a:spcAft>
        <a:buClr>
          <a:srgbClr val="002060"/>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7.emf"/><Relationship Id="rId4" Type="http://schemas.openxmlformats.org/officeDocument/2006/relationships/oleObject" Target="../embeddings/oleObject1.bin"/></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mailto:robert.snelick@nist.gov"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838200"/>
            <a:ext cx="7696200" cy="2559050"/>
          </a:xfrm>
        </p:spPr>
        <p:txBody>
          <a:bodyPr/>
          <a:lstStyle/>
          <a:p>
            <a:pPr algn="ctr"/>
            <a:r>
              <a:rPr lang="en-US" sz="3600" dirty="0">
                <a:solidFill>
                  <a:srgbClr val="002060"/>
                </a:solidFill>
              </a:rPr>
              <a:t>HL7 v2+ Vocabulary Proposal: </a:t>
            </a:r>
            <a:br>
              <a:rPr lang="en-US" sz="3600" dirty="0">
                <a:solidFill>
                  <a:srgbClr val="002060"/>
                </a:solidFill>
              </a:rPr>
            </a:br>
            <a:br>
              <a:rPr lang="en-US" sz="3600" dirty="0">
                <a:solidFill>
                  <a:srgbClr val="002060"/>
                </a:solidFill>
              </a:rPr>
            </a:br>
            <a:r>
              <a:rPr lang="en-US" sz="2800" i="1" dirty="0">
                <a:solidFill>
                  <a:srgbClr val="002060"/>
                </a:solidFill>
              </a:rPr>
              <a:t>HL7 v2+ Base Standard and Profiling</a:t>
            </a:r>
            <a:br>
              <a:rPr lang="en-US" sz="2800" i="1" dirty="0">
                <a:solidFill>
                  <a:srgbClr val="002060"/>
                </a:solidFill>
              </a:rPr>
            </a:br>
            <a:endParaRPr lang="en-US" sz="2800" dirty="0"/>
          </a:p>
        </p:txBody>
      </p:sp>
      <p:sp>
        <p:nvSpPr>
          <p:cNvPr id="2051" name="Rectangle 3"/>
          <p:cNvSpPr>
            <a:spLocks noGrp="1" noChangeArrowheads="1"/>
          </p:cNvSpPr>
          <p:nvPr>
            <p:ph type="subTitle" idx="1"/>
          </p:nvPr>
        </p:nvSpPr>
        <p:spPr/>
        <p:txBody>
          <a:bodyPr/>
          <a:lstStyle/>
          <a:p>
            <a:r>
              <a:rPr lang="en-US" dirty="0"/>
              <a:t>Robert Snelick, NIST</a:t>
            </a:r>
          </a:p>
          <a:p>
            <a:r>
              <a:rPr lang="en-US" dirty="0"/>
              <a:t>February 18</a:t>
            </a:r>
            <a:r>
              <a:rPr lang="en-US" baseline="30000" dirty="0"/>
              <a:t>th</a:t>
            </a:r>
            <a:r>
              <a:rPr lang="en-US" dirty="0"/>
              <a:t>,  2022</a:t>
            </a:r>
          </a:p>
        </p:txBody>
      </p:sp>
      <p:sp>
        <p:nvSpPr>
          <p:cNvPr id="2" name="TextBox 1"/>
          <p:cNvSpPr txBox="1"/>
          <p:nvPr/>
        </p:nvSpPr>
        <p:spPr>
          <a:xfrm>
            <a:off x="6598841" y="6324600"/>
            <a:ext cx="2404826" cy="246221"/>
          </a:xfrm>
          <a:prstGeom prst="rect">
            <a:avLst/>
          </a:prstGeom>
          <a:noFill/>
        </p:spPr>
        <p:txBody>
          <a:bodyPr wrap="none" rtlCol="0">
            <a:spAutoFit/>
          </a:bodyPr>
          <a:lstStyle/>
          <a:p>
            <a:r>
              <a:rPr lang="en-US" sz="1000" b="1" dirty="0"/>
              <a:t>First published on February 18,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Value Set</a:t>
            </a:r>
          </a:p>
        </p:txBody>
      </p:sp>
      <p:sp>
        <p:nvSpPr>
          <p:cNvPr id="8195" name="Rectangle 3"/>
          <p:cNvSpPr>
            <a:spLocks noGrp="1" noChangeArrowheads="1"/>
          </p:cNvSpPr>
          <p:nvPr>
            <p:ph idx="1"/>
          </p:nvPr>
        </p:nvSpPr>
        <p:spPr>
          <a:xfrm>
            <a:off x="381000" y="1828800"/>
            <a:ext cx="8382000" cy="4572000"/>
          </a:xfrm>
        </p:spPr>
        <p:txBody>
          <a:bodyPr>
            <a:normAutofit fontScale="85000" lnSpcReduction="20000"/>
          </a:bodyPr>
          <a:lstStyle/>
          <a:p>
            <a:r>
              <a:rPr lang="en-US" dirty="0"/>
              <a:t>Is a collection of codes targeted for a specific use. A value set draws codes from one (usually) or more code systems; the result is a set of codes that constrains the possible content of a data element. </a:t>
            </a:r>
          </a:p>
          <a:p>
            <a:r>
              <a:rPr lang="en-US" dirty="0"/>
              <a:t>Defines a semantic space for a data element such that interoperating systems can understand each other. </a:t>
            </a:r>
          </a:p>
          <a:p>
            <a:r>
              <a:rPr lang="en-US" dirty="0"/>
              <a:t>A key distinction between a value set and a code system is that a code system is used as a reference source of coded meaning whereas a value set is a specific constraint for a set of explicit business uses. </a:t>
            </a:r>
          </a:p>
          <a:p>
            <a:r>
              <a:rPr lang="en-US" dirty="0"/>
              <a:t>Ultimately, binding of data elements to value sets is required for implementation.</a:t>
            </a:r>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10</a:t>
            </a:fld>
            <a:endParaRPr lang="en-US" dirty="0"/>
          </a:p>
        </p:txBody>
      </p:sp>
    </p:spTree>
    <p:extLst>
      <p:ext uri="{BB962C8B-B14F-4D97-AF65-F5344CB8AC3E}">
        <p14:creationId xmlns:p14="http://schemas.microsoft.com/office/powerpoint/2010/main" val="377802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HL7 v2 Tables (HL7 and User)</a:t>
            </a:r>
          </a:p>
        </p:txBody>
      </p:sp>
      <p:sp>
        <p:nvSpPr>
          <p:cNvPr id="8195" name="Rectangle 3"/>
          <p:cNvSpPr>
            <a:spLocks noGrp="1" noChangeArrowheads="1"/>
          </p:cNvSpPr>
          <p:nvPr>
            <p:ph idx="1"/>
          </p:nvPr>
        </p:nvSpPr>
        <p:spPr>
          <a:xfrm>
            <a:off x="381000" y="1828800"/>
            <a:ext cx="8382000" cy="4572000"/>
          </a:xfrm>
        </p:spPr>
        <p:txBody>
          <a:bodyPr>
            <a:normAutofit fontScale="62500" lnSpcReduction="20000"/>
          </a:bodyPr>
          <a:lstStyle/>
          <a:p>
            <a:r>
              <a:rPr lang="en-US" dirty="0"/>
              <a:t>HL7 v2 defines a set of pre-defined tables that contain identifiers and may also contain codes.  A table sometimes acts like a code system, value set, and/or a concept domain depending on how it is defined and used. </a:t>
            </a:r>
          </a:p>
          <a:p>
            <a:r>
              <a:rPr lang="en-US" dirty="0"/>
              <a:t>Tables in HL7 v2 have two types: HL7 Table and User Table. </a:t>
            </a:r>
          </a:p>
          <a:p>
            <a:pPr lvl="1"/>
            <a:r>
              <a:rPr lang="en-US" b="1" dirty="0"/>
              <a:t>HL7 Table:  </a:t>
            </a:r>
            <a:r>
              <a:rPr lang="en-US" dirty="0"/>
              <a:t>includes values that must be used if the concept to be conveyed is contained in the table. HL7 Tables can be extended for inclusion of concepts not pre-defined in the table. </a:t>
            </a:r>
          </a:p>
          <a:p>
            <a:pPr lvl="1"/>
            <a:r>
              <a:rPr lang="en-US" b="1" dirty="0"/>
              <a:t>User Table: </a:t>
            </a:r>
            <a:r>
              <a:rPr lang="en-US" dirty="0"/>
              <a:t>this kind of table provides a list of suggested values that could be used, or, alternatively, a different set of values could be defined and used. The User Table could be empty with no values suggested, which indicates that this entire set of values must be defined by a specifier. </a:t>
            </a:r>
          </a:p>
          <a:p>
            <a:r>
              <a:rPr lang="en-US" dirty="0"/>
              <a:t>Tables have a pre-defined identifier—the table number—that helps in managing the tables and in binding them to a data element.</a:t>
            </a:r>
          </a:p>
          <a:p>
            <a:r>
              <a:rPr lang="en-US" dirty="0"/>
              <a:t>In the context of profiling, the pre-defined set of tables in HL7 v2 can be used as a starting point for defining value sets. </a:t>
            </a:r>
          </a:p>
          <a:p>
            <a:r>
              <a:rPr lang="en-US" dirty="0"/>
              <a:t>In different cases, a Table might be constrained (like a code system), extended, replaced (acting like a concept domain), or used exactly as-is (acting like a value set).</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11</a:t>
            </a:fld>
            <a:endParaRPr lang="en-US" dirty="0"/>
          </a:p>
        </p:txBody>
      </p:sp>
    </p:spTree>
    <p:extLst>
      <p:ext uri="{BB962C8B-B14F-4D97-AF65-F5344CB8AC3E}">
        <p14:creationId xmlns:p14="http://schemas.microsoft.com/office/powerpoint/2010/main" val="310297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v2+ Base Standard Bindings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12</a:t>
            </a:fld>
            <a:endParaRPr lang="en-US" dirty="0"/>
          </a:p>
        </p:txBody>
      </p:sp>
      <p:pic>
        <p:nvPicPr>
          <p:cNvPr id="7" name="Picture 6">
            <a:extLst>
              <a:ext uri="{FF2B5EF4-FFF2-40B4-BE49-F238E27FC236}">
                <a16:creationId xmlns:a16="http://schemas.microsoft.com/office/drawing/2014/main" id="{45C4992C-7334-44C2-A4C4-248ED02E3BE9}"/>
              </a:ext>
            </a:extLst>
          </p:cNvPr>
          <p:cNvPicPr>
            <a:picLocks noChangeAspect="1"/>
          </p:cNvPicPr>
          <p:nvPr/>
        </p:nvPicPr>
        <p:blipFill>
          <a:blip r:embed="rId3"/>
          <a:stretch>
            <a:fillRect/>
          </a:stretch>
        </p:blipFill>
        <p:spPr>
          <a:xfrm>
            <a:off x="533400" y="2057400"/>
            <a:ext cx="8153400" cy="3690937"/>
          </a:xfrm>
          <a:prstGeom prst="rect">
            <a:avLst/>
          </a:prstGeom>
        </p:spPr>
      </p:pic>
    </p:spTree>
    <p:extLst>
      <p:ext uri="{BB962C8B-B14F-4D97-AF65-F5344CB8AC3E}">
        <p14:creationId xmlns:p14="http://schemas.microsoft.com/office/powerpoint/2010/main" val="390142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Promote HL7 v2 Tables</a:t>
            </a:r>
          </a:p>
        </p:txBody>
      </p:sp>
      <p:sp>
        <p:nvSpPr>
          <p:cNvPr id="8195" name="Rectangle 3"/>
          <p:cNvSpPr>
            <a:spLocks noGrp="1" noChangeArrowheads="1"/>
          </p:cNvSpPr>
          <p:nvPr>
            <p:ph idx="1"/>
          </p:nvPr>
        </p:nvSpPr>
        <p:spPr>
          <a:xfrm>
            <a:off x="381000" y="1828800"/>
            <a:ext cx="8382000" cy="4572000"/>
          </a:xfrm>
        </p:spPr>
        <p:txBody>
          <a:bodyPr>
            <a:normAutofit fontScale="85000" lnSpcReduction="20000"/>
          </a:bodyPr>
          <a:lstStyle/>
          <a:p>
            <a:r>
              <a:rPr lang="en-US" dirty="0"/>
              <a:t>Promote HL7 v2 Tables to formal code systems defined and maintained by HL7 in v2+</a:t>
            </a:r>
          </a:p>
          <a:p>
            <a:r>
              <a:rPr lang="en-US" dirty="0"/>
              <a:t>Include both HL7 defined tables and select User defined tables (as “formal” code systems)</a:t>
            </a:r>
          </a:p>
          <a:p>
            <a:pPr lvl="1"/>
            <a:r>
              <a:rPr lang="en-US" dirty="0"/>
              <a:t>i.e., </a:t>
            </a:r>
            <a:r>
              <a:rPr lang="en-US" dirty="0">
                <a:solidFill>
                  <a:srgbClr val="C00000"/>
                </a:solidFill>
              </a:rPr>
              <a:t>use a code system where it makes sense</a:t>
            </a:r>
          </a:p>
          <a:p>
            <a:r>
              <a:rPr lang="en-US" dirty="0"/>
              <a:t>Leverage work from code tables project, see e.g., </a:t>
            </a:r>
            <a:r>
              <a:rPr lang="en-US" sz="2100" dirty="0">
                <a:solidFill>
                  <a:srgbClr val="0070C0"/>
                </a:solidFill>
              </a:rPr>
              <a:t>https://terminology.hl7.org/3.1.0/CodeSystem-v2-tables.html</a:t>
            </a:r>
          </a:p>
          <a:p>
            <a:r>
              <a:rPr lang="en-US" dirty="0"/>
              <a:t>Determine Code System</a:t>
            </a:r>
          </a:p>
          <a:p>
            <a:pPr lvl="1"/>
            <a:r>
              <a:rPr lang="en-US" dirty="0"/>
              <a:t>HL7</a:t>
            </a:r>
            <a:r>
              <a:rPr lang="en-US" dirty="0">
                <a:solidFill>
                  <a:srgbClr val="C00000"/>
                </a:solidFill>
              </a:rPr>
              <a:t>xxxx</a:t>
            </a:r>
            <a:r>
              <a:rPr lang="en-US" dirty="0"/>
              <a:t>_v2+2023.1 (to be determined)</a:t>
            </a:r>
          </a:p>
          <a:p>
            <a:r>
              <a:rPr lang="en-US" dirty="0"/>
              <a:t>Define attributes/meta data</a:t>
            </a:r>
          </a:p>
          <a:p>
            <a:pPr lvl="1"/>
            <a:r>
              <a:rPr lang="en-US" dirty="0"/>
              <a:t>What should be included from existing work?</a:t>
            </a:r>
          </a:p>
          <a:p>
            <a:r>
              <a:rPr lang="en-US" dirty="0"/>
              <a:t>Code systems can be used in base standard and in IG/Profile specifications </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13</a:t>
            </a:fld>
            <a:endParaRPr lang="en-US" dirty="0"/>
          </a:p>
        </p:txBody>
      </p:sp>
    </p:spTree>
    <p:extLst>
      <p:ext uri="{BB962C8B-B14F-4D97-AF65-F5344CB8AC3E}">
        <p14:creationId xmlns:p14="http://schemas.microsoft.com/office/powerpoint/2010/main" val="133395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800" dirty="0">
                <a:solidFill>
                  <a:srgbClr val="0070C0"/>
                </a:solidFill>
              </a:rPr>
              <a:t>https://terminology.hl7.org/3.1.0/CodeSystem-v2-tables.html</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14</a:t>
            </a:fld>
            <a:endParaRPr lang="en-US" dirty="0"/>
          </a:p>
        </p:txBody>
      </p:sp>
      <p:pic>
        <p:nvPicPr>
          <p:cNvPr id="3" name="Picture 2">
            <a:extLst>
              <a:ext uri="{FF2B5EF4-FFF2-40B4-BE49-F238E27FC236}">
                <a16:creationId xmlns:a16="http://schemas.microsoft.com/office/drawing/2014/main" id="{D7B48B6C-7792-4929-AAA2-2BF6F49DC27E}"/>
              </a:ext>
            </a:extLst>
          </p:cNvPr>
          <p:cNvPicPr>
            <a:picLocks noChangeAspect="1"/>
          </p:cNvPicPr>
          <p:nvPr/>
        </p:nvPicPr>
        <p:blipFill>
          <a:blip r:embed="rId3"/>
          <a:stretch>
            <a:fillRect/>
          </a:stretch>
        </p:blipFill>
        <p:spPr>
          <a:xfrm>
            <a:off x="381000" y="2362200"/>
            <a:ext cx="8305800" cy="4022725"/>
          </a:xfrm>
          <a:prstGeom prst="rect">
            <a:avLst/>
          </a:prstGeom>
        </p:spPr>
      </p:pic>
      <p:sp>
        <p:nvSpPr>
          <p:cNvPr id="6" name="TextBox 5">
            <a:extLst>
              <a:ext uri="{FF2B5EF4-FFF2-40B4-BE49-F238E27FC236}">
                <a16:creationId xmlns:a16="http://schemas.microsoft.com/office/drawing/2014/main" id="{D71E5850-328E-414D-AABB-6FB1160C75AA}"/>
              </a:ext>
            </a:extLst>
          </p:cNvPr>
          <p:cNvSpPr txBox="1"/>
          <p:nvPr/>
        </p:nvSpPr>
        <p:spPr>
          <a:xfrm>
            <a:off x="355121" y="1814888"/>
            <a:ext cx="1903085" cy="369332"/>
          </a:xfrm>
          <a:prstGeom prst="rect">
            <a:avLst/>
          </a:prstGeom>
          <a:noFill/>
        </p:spPr>
        <p:txBody>
          <a:bodyPr wrap="none" rtlCol="0">
            <a:spAutoFit/>
          </a:bodyPr>
          <a:lstStyle/>
          <a:p>
            <a:r>
              <a:rPr lang="en-US" dirty="0"/>
              <a:t>What to include?</a:t>
            </a:r>
          </a:p>
        </p:txBody>
      </p:sp>
    </p:spTree>
    <p:extLst>
      <p:ext uri="{BB962C8B-B14F-4D97-AF65-F5344CB8AC3E}">
        <p14:creationId xmlns:p14="http://schemas.microsoft.com/office/powerpoint/2010/main" val="11906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Base Standard Concepts</a:t>
            </a:r>
          </a:p>
        </p:txBody>
      </p:sp>
      <p:sp>
        <p:nvSpPr>
          <p:cNvPr id="8195" name="Rectangle 3"/>
          <p:cNvSpPr>
            <a:spLocks noGrp="1" noChangeArrowheads="1"/>
          </p:cNvSpPr>
          <p:nvPr>
            <p:ph idx="1"/>
          </p:nvPr>
        </p:nvSpPr>
        <p:spPr>
          <a:xfrm>
            <a:off x="381000" y="1676400"/>
            <a:ext cx="8382000" cy="2971800"/>
          </a:xfrm>
        </p:spPr>
        <p:txBody>
          <a:bodyPr>
            <a:normAutofit lnSpcReduction="10000"/>
          </a:bodyPr>
          <a:lstStyle/>
          <a:p>
            <a:r>
              <a:rPr lang="en-US" dirty="0"/>
              <a:t>Concept Domain</a:t>
            </a:r>
          </a:p>
          <a:p>
            <a:pPr lvl="1"/>
            <a:r>
              <a:rPr lang="en-US" dirty="0"/>
              <a:t>1) Semantic Definition – No Example codes</a:t>
            </a:r>
          </a:p>
          <a:p>
            <a:pPr lvl="1"/>
            <a:r>
              <a:rPr lang="en-US" dirty="0"/>
              <a:t>2) Semantic Definition – With Example codes</a:t>
            </a:r>
          </a:p>
          <a:p>
            <a:r>
              <a:rPr lang="en-US" dirty="0"/>
              <a:t>Code System</a:t>
            </a:r>
          </a:p>
          <a:p>
            <a:pPr lvl="1"/>
            <a:r>
              <a:rPr lang="en-US" dirty="0"/>
              <a:t>3) Code System – Suggested Binding Strength</a:t>
            </a:r>
          </a:p>
          <a:p>
            <a:pPr lvl="1"/>
            <a:r>
              <a:rPr lang="en-US" dirty="0"/>
              <a:t>4) Code System – Required Binding Strength</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15</a:t>
            </a:fld>
            <a:endParaRPr lang="en-US" dirty="0"/>
          </a:p>
        </p:txBody>
      </p:sp>
      <p:pic>
        <p:nvPicPr>
          <p:cNvPr id="6" name="Picture 5">
            <a:extLst>
              <a:ext uri="{FF2B5EF4-FFF2-40B4-BE49-F238E27FC236}">
                <a16:creationId xmlns:a16="http://schemas.microsoft.com/office/drawing/2014/main" id="{C2084CB1-42B3-457A-B566-CFB59A694D80}"/>
              </a:ext>
            </a:extLst>
          </p:cNvPr>
          <p:cNvPicPr>
            <a:picLocks noChangeAspect="1"/>
          </p:cNvPicPr>
          <p:nvPr/>
        </p:nvPicPr>
        <p:blipFill>
          <a:blip r:embed="rId3"/>
          <a:stretch>
            <a:fillRect/>
          </a:stretch>
        </p:blipFill>
        <p:spPr>
          <a:xfrm>
            <a:off x="566596" y="4612080"/>
            <a:ext cx="7867650" cy="1733550"/>
          </a:xfrm>
          <a:prstGeom prst="rect">
            <a:avLst/>
          </a:prstGeom>
        </p:spPr>
      </p:pic>
    </p:spTree>
    <p:extLst>
      <p:ext uri="{BB962C8B-B14F-4D97-AF65-F5344CB8AC3E}">
        <p14:creationId xmlns:p14="http://schemas.microsoft.com/office/powerpoint/2010/main" val="371781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600" dirty="0"/>
              <a:t>Binding Strength – Base Standard</a:t>
            </a:r>
          </a:p>
        </p:txBody>
      </p:sp>
      <p:sp>
        <p:nvSpPr>
          <p:cNvPr id="4" name="Date Placeholder 3"/>
          <p:cNvSpPr>
            <a:spLocks noGrp="1"/>
          </p:cNvSpPr>
          <p:nvPr>
            <p:ph type="dt" sz="half" idx="10"/>
          </p:nvPr>
        </p:nvSpPr>
        <p:spPr/>
        <p:txBody>
          <a:bodyPr/>
          <a:lstStyle/>
          <a:p>
            <a:fld id="{235313DE-39FF-4199-8686-1B682DE047CF}" type="datetime1">
              <a:rPr lang="en-US"/>
              <a:pPr/>
              <a:t>3/2/2022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16</a:t>
            </a:fld>
            <a:endParaRPr lang="en-US" dirty="0"/>
          </a:p>
        </p:txBody>
      </p:sp>
      <p:pic>
        <p:nvPicPr>
          <p:cNvPr id="3" name="Picture 2">
            <a:extLst>
              <a:ext uri="{FF2B5EF4-FFF2-40B4-BE49-F238E27FC236}">
                <a16:creationId xmlns:a16="http://schemas.microsoft.com/office/drawing/2014/main" id="{0C9A95A7-246B-4C67-8322-F0BB950B75FF}"/>
              </a:ext>
            </a:extLst>
          </p:cNvPr>
          <p:cNvPicPr>
            <a:picLocks noChangeAspect="1"/>
          </p:cNvPicPr>
          <p:nvPr/>
        </p:nvPicPr>
        <p:blipFill>
          <a:blip r:embed="rId3"/>
          <a:stretch>
            <a:fillRect/>
          </a:stretch>
        </p:blipFill>
        <p:spPr>
          <a:xfrm>
            <a:off x="533400" y="1828800"/>
            <a:ext cx="7867650" cy="3810000"/>
          </a:xfrm>
          <a:prstGeom prst="rect">
            <a:avLst/>
          </a:prstGeom>
        </p:spPr>
      </p:pic>
      <p:sp>
        <p:nvSpPr>
          <p:cNvPr id="12" name="TextBox 11">
            <a:extLst>
              <a:ext uri="{FF2B5EF4-FFF2-40B4-BE49-F238E27FC236}">
                <a16:creationId xmlns:a16="http://schemas.microsoft.com/office/drawing/2014/main" id="{9E4B2D44-86E1-4103-B66A-44B09B27A57D}"/>
              </a:ext>
            </a:extLst>
          </p:cNvPr>
          <p:cNvSpPr txBox="1"/>
          <p:nvPr/>
        </p:nvSpPr>
        <p:spPr>
          <a:xfrm>
            <a:off x="7353300" y="3450879"/>
            <a:ext cx="1143000" cy="707886"/>
          </a:xfrm>
          <a:prstGeom prst="rect">
            <a:avLst/>
          </a:prstGeom>
          <a:noFill/>
        </p:spPr>
        <p:txBody>
          <a:bodyPr wrap="square" rtlCol="0">
            <a:spAutoFit/>
          </a:bodyPr>
          <a:lstStyle/>
          <a:p>
            <a:r>
              <a:rPr lang="en-US" sz="1000" dirty="0">
                <a:solidFill>
                  <a:srgbClr val="C00000"/>
                </a:solidFill>
              </a:rPr>
              <a:t>Need to Add More Coded Element Data Types</a:t>
            </a:r>
          </a:p>
        </p:txBody>
      </p:sp>
    </p:spTree>
    <p:extLst>
      <p:ext uri="{BB962C8B-B14F-4D97-AF65-F5344CB8AC3E}">
        <p14:creationId xmlns:p14="http://schemas.microsoft.com/office/powerpoint/2010/main" val="79551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v2+ Base Segment Page</a:t>
            </a:r>
          </a:p>
        </p:txBody>
      </p:sp>
      <p:sp>
        <p:nvSpPr>
          <p:cNvPr id="4" name="Date Placeholder 3"/>
          <p:cNvSpPr>
            <a:spLocks noGrp="1"/>
          </p:cNvSpPr>
          <p:nvPr>
            <p:ph type="dt" sz="half" idx="10"/>
          </p:nvPr>
        </p:nvSpPr>
        <p:spPr/>
        <p:txBody>
          <a:bodyPr/>
          <a:lstStyle/>
          <a:p>
            <a:fld id="{235313DE-39FF-4199-8686-1B682DE047CF}" type="datetime1">
              <a:rPr lang="en-US"/>
              <a:pPr/>
              <a:t>3/2/2022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17</a:t>
            </a:fld>
            <a:endParaRPr lang="en-US" dirty="0"/>
          </a:p>
        </p:txBody>
      </p:sp>
      <p:pic>
        <p:nvPicPr>
          <p:cNvPr id="8" name="Picture 7">
            <a:extLst>
              <a:ext uri="{FF2B5EF4-FFF2-40B4-BE49-F238E27FC236}">
                <a16:creationId xmlns:a16="http://schemas.microsoft.com/office/drawing/2014/main" id="{08059028-09C1-4DAB-843B-19D193701C07}"/>
              </a:ext>
            </a:extLst>
          </p:cNvPr>
          <p:cNvPicPr>
            <a:picLocks noChangeAspect="1"/>
          </p:cNvPicPr>
          <p:nvPr/>
        </p:nvPicPr>
        <p:blipFill>
          <a:blip r:embed="rId3"/>
          <a:stretch>
            <a:fillRect/>
          </a:stretch>
        </p:blipFill>
        <p:spPr>
          <a:xfrm>
            <a:off x="914400" y="1644524"/>
            <a:ext cx="7162800" cy="4889625"/>
          </a:xfrm>
          <a:prstGeom prst="rect">
            <a:avLst/>
          </a:prstGeom>
        </p:spPr>
      </p:pic>
      <p:grpSp>
        <p:nvGrpSpPr>
          <p:cNvPr id="6" name="Group 5">
            <a:extLst>
              <a:ext uri="{FF2B5EF4-FFF2-40B4-BE49-F238E27FC236}">
                <a16:creationId xmlns:a16="http://schemas.microsoft.com/office/drawing/2014/main" id="{734661D2-CE22-4286-84E0-A13EC456F74B}"/>
              </a:ext>
            </a:extLst>
          </p:cNvPr>
          <p:cNvGrpSpPr/>
          <p:nvPr/>
        </p:nvGrpSpPr>
        <p:grpSpPr>
          <a:xfrm>
            <a:off x="542925" y="3041964"/>
            <a:ext cx="419100" cy="387036"/>
            <a:chOff x="457200" y="2432364"/>
            <a:chExt cx="419100" cy="387036"/>
          </a:xfrm>
        </p:grpSpPr>
        <p:sp>
          <p:nvSpPr>
            <p:cNvPr id="2" name="Oval 1">
              <a:extLst>
                <a:ext uri="{FF2B5EF4-FFF2-40B4-BE49-F238E27FC236}">
                  <a16:creationId xmlns:a16="http://schemas.microsoft.com/office/drawing/2014/main" id="{2049726C-0915-4CE6-B0C7-09535F11AE88}"/>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3" name="TextBox 2">
              <a:extLst>
                <a:ext uri="{FF2B5EF4-FFF2-40B4-BE49-F238E27FC236}">
                  <a16:creationId xmlns:a16="http://schemas.microsoft.com/office/drawing/2014/main" id="{C42923F6-BFBF-48F1-B633-7A9625A2E2B9}"/>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1</a:t>
              </a:r>
            </a:p>
          </p:txBody>
        </p:sp>
      </p:grpSp>
      <p:grpSp>
        <p:nvGrpSpPr>
          <p:cNvPr id="9" name="Group 8">
            <a:extLst>
              <a:ext uri="{FF2B5EF4-FFF2-40B4-BE49-F238E27FC236}">
                <a16:creationId xmlns:a16="http://schemas.microsoft.com/office/drawing/2014/main" id="{C1B28A58-5E30-4513-81BE-178CAC711A98}"/>
              </a:ext>
            </a:extLst>
          </p:cNvPr>
          <p:cNvGrpSpPr/>
          <p:nvPr/>
        </p:nvGrpSpPr>
        <p:grpSpPr>
          <a:xfrm>
            <a:off x="542925" y="2467446"/>
            <a:ext cx="419100" cy="387036"/>
            <a:chOff x="457200" y="2432364"/>
            <a:chExt cx="419100" cy="387036"/>
          </a:xfrm>
        </p:grpSpPr>
        <p:sp>
          <p:nvSpPr>
            <p:cNvPr id="10" name="Oval 9">
              <a:extLst>
                <a:ext uri="{FF2B5EF4-FFF2-40B4-BE49-F238E27FC236}">
                  <a16:creationId xmlns:a16="http://schemas.microsoft.com/office/drawing/2014/main" id="{8F4B4719-42A5-4D17-A5FA-F246E624762F}"/>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1" name="TextBox 10">
              <a:extLst>
                <a:ext uri="{FF2B5EF4-FFF2-40B4-BE49-F238E27FC236}">
                  <a16:creationId xmlns:a16="http://schemas.microsoft.com/office/drawing/2014/main" id="{A3C78F5B-7E66-4759-A8D0-DDB68F341548}"/>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2</a:t>
              </a:r>
            </a:p>
          </p:txBody>
        </p:sp>
      </p:grpSp>
      <p:grpSp>
        <p:nvGrpSpPr>
          <p:cNvPr id="12" name="Group 11">
            <a:extLst>
              <a:ext uri="{FF2B5EF4-FFF2-40B4-BE49-F238E27FC236}">
                <a16:creationId xmlns:a16="http://schemas.microsoft.com/office/drawing/2014/main" id="{E3487C02-E473-493F-A038-55FB5F298A93}"/>
              </a:ext>
            </a:extLst>
          </p:cNvPr>
          <p:cNvGrpSpPr/>
          <p:nvPr/>
        </p:nvGrpSpPr>
        <p:grpSpPr>
          <a:xfrm>
            <a:off x="552450" y="4191000"/>
            <a:ext cx="419100" cy="387036"/>
            <a:chOff x="457200" y="2432364"/>
            <a:chExt cx="419100" cy="387036"/>
          </a:xfrm>
        </p:grpSpPr>
        <p:sp>
          <p:nvSpPr>
            <p:cNvPr id="13" name="Oval 12">
              <a:extLst>
                <a:ext uri="{FF2B5EF4-FFF2-40B4-BE49-F238E27FC236}">
                  <a16:creationId xmlns:a16="http://schemas.microsoft.com/office/drawing/2014/main" id="{4CCD8187-675A-4CE4-B073-85FBD34E849C}"/>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4" name="TextBox 13">
              <a:extLst>
                <a:ext uri="{FF2B5EF4-FFF2-40B4-BE49-F238E27FC236}">
                  <a16:creationId xmlns:a16="http://schemas.microsoft.com/office/drawing/2014/main" id="{352509FE-0D3B-4774-BE02-F1D64BC4B213}"/>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3</a:t>
              </a:r>
            </a:p>
          </p:txBody>
        </p:sp>
      </p:grpSp>
      <p:grpSp>
        <p:nvGrpSpPr>
          <p:cNvPr id="15" name="Group 14">
            <a:extLst>
              <a:ext uri="{FF2B5EF4-FFF2-40B4-BE49-F238E27FC236}">
                <a16:creationId xmlns:a16="http://schemas.microsoft.com/office/drawing/2014/main" id="{61975231-3969-4781-AF3D-D2CD649F2EDF}"/>
              </a:ext>
            </a:extLst>
          </p:cNvPr>
          <p:cNvGrpSpPr/>
          <p:nvPr/>
        </p:nvGrpSpPr>
        <p:grpSpPr>
          <a:xfrm>
            <a:off x="552450" y="5781958"/>
            <a:ext cx="419100" cy="387036"/>
            <a:chOff x="457200" y="2432364"/>
            <a:chExt cx="419100" cy="387036"/>
          </a:xfrm>
        </p:grpSpPr>
        <p:sp>
          <p:nvSpPr>
            <p:cNvPr id="16" name="Oval 15">
              <a:extLst>
                <a:ext uri="{FF2B5EF4-FFF2-40B4-BE49-F238E27FC236}">
                  <a16:creationId xmlns:a16="http://schemas.microsoft.com/office/drawing/2014/main" id="{58A05397-E4C4-434A-9273-04522F8BD3B5}"/>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7" name="TextBox 16">
              <a:extLst>
                <a:ext uri="{FF2B5EF4-FFF2-40B4-BE49-F238E27FC236}">
                  <a16:creationId xmlns:a16="http://schemas.microsoft.com/office/drawing/2014/main" id="{2314FC44-9051-46E5-B471-4F4D6134C13E}"/>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4</a:t>
              </a:r>
            </a:p>
          </p:txBody>
        </p:sp>
      </p:grpSp>
    </p:spTree>
    <p:extLst>
      <p:ext uri="{BB962C8B-B14F-4D97-AF65-F5344CB8AC3E}">
        <p14:creationId xmlns:p14="http://schemas.microsoft.com/office/powerpoint/2010/main" val="325441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73075"/>
            <a:ext cx="8458200" cy="822325"/>
          </a:xfrm>
        </p:spPr>
        <p:txBody>
          <a:bodyPr/>
          <a:lstStyle/>
          <a:p>
            <a:r>
              <a:rPr lang="en-US" sz="2800" dirty="0"/>
              <a:t>1) </a:t>
            </a:r>
            <a:r>
              <a:rPr lang="en-US" sz="3200" dirty="0"/>
              <a:t>Concept Domain – No Example codes</a:t>
            </a:r>
          </a:p>
        </p:txBody>
      </p:sp>
      <p:sp>
        <p:nvSpPr>
          <p:cNvPr id="8195" name="Rectangle 3"/>
          <p:cNvSpPr>
            <a:spLocks noGrp="1" noChangeArrowheads="1"/>
          </p:cNvSpPr>
          <p:nvPr>
            <p:ph idx="1"/>
          </p:nvPr>
        </p:nvSpPr>
        <p:spPr>
          <a:xfrm>
            <a:off x="6400800" y="1828800"/>
            <a:ext cx="2362200" cy="3276600"/>
          </a:xfrm>
        </p:spPr>
        <p:txBody>
          <a:bodyPr>
            <a:normAutofit fontScale="70000" lnSpcReduction="20000"/>
          </a:bodyPr>
          <a:lstStyle/>
          <a:p>
            <a:r>
              <a:rPr lang="en-US" dirty="0"/>
              <a:t>Provides only the concept domain. Typical for local defined code sets.</a:t>
            </a:r>
          </a:p>
          <a:p>
            <a:r>
              <a:rPr lang="en-US" dirty="0"/>
              <a:t>Profiles may use the HL7 Table Identifier or replace.  </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3/2/2022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18</a:t>
            </a:fld>
            <a:endParaRPr lang="en-US" dirty="0"/>
          </a:p>
        </p:txBody>
      </p:sp>
      <p:sp>
        <p:nvSpPr>
          <p:cNvPr id="8" name="TextBox 7">
            <a:extLst>
              <a:ext uri="{FF2B5EF4-FFF2-40B4-BE49-F238E27FC236}">
                <a16:creationId xmlns:a16="http://schemas.microsoft.com/office/drawing/2014/main" id="{E0550D08-9749-4071-991F-21BFBD2A9542}"/>
              </a:ext>
            </a:extLst>
          </p:cNvPr>
          <p:cNvSpPr txBox="1"/>
          <p:nvPr/>
        </p:nvSpPr>
        <p:spPr>
          <a:xfrm>
            <a:off x="461350" y="5966691"/>
            <a:ext cx="3108543" cy="369332"/>
          </a:xfrm>
          <a:prstGeom prst="rect">
            <a:avLst/>
          </a:prstGeom>
          <a:noFill/>
        </p:spPr>
        <p:txBody>
          <a:bodyPr wrap="none" rtlCol="0">
            <a:spAutoFit/>
          </a:bodyPr>
          <a:lstStyle/>
          <a:p>
            <a:r>
              <a:rPr lang="en-US" dirty="0">
                <a:solidFill>
                  <a:srgbClr val="0070C0"/>
                </a:solidFill>
              </a:rPr>
              <a:t>Link to associated resources</a:t>
            </a:r>
          </a:p>
        </p:txBody>
      </p:sp>
      <p:grpSp>
        <p:nvGrpSpPr>
          <p:cNvPr id="9" name="Group 8">
            <a:extLst>
              <a:ext uri="{FF2B5EF4-FFF2-40B4-BE49-F238E27FC236}">
                <a16:creationId xmlns:a16="http://schemas.microsoft.com/office/drawing/2014/main" id="{9FBAD13F-65C9-4727-B8D4-E71CF926259E}"/>
              </a:ext>
            </a:extLst>
          </p:cNvPr>
          <p:cNvGrpSpPr/>
          <p:nvPr/>
        </p:nvGrpSpPr>
        <p:grpSpPr>
          <a:xfrm>
            <a:off x="285750" y="1757959"/>
            <a:ext cx="419100" cy="387036"/>
            <a:chOff x="457200" y="2432364"/>
            <a:chExt cx="419100" cy="387036"/>
          </a:xfrm>
        </p:grpSpPr>
        <p:sp>
          <p:nvSpPr>
            <p:cNvPr id="10" name="Oval 9">
              <a:extLst>
                <a:ext uri="{FF2B5EF4-FFF2-40B4-BE49-F238E27FC236}">
                  <a16:creationId xmlns:a16="http://schemas.microsoft.com/office/drawing/2014/main" id="{FB99686D-AED7-46FD-8D54-54232F060F2C}"/>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1" name="TextBox 10">
              <a:extLst>
                <a:ext uri="{FF2B5EF4-FFF2-40B4-BE49-F238E27FC236}">
                  <a16:creationId xmlns:a16="http://schemas.microsoft.com/office/drawing/2014/main" id="{802652AA-5ADF-4797-A69C-57B899E6F433}"/>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1</a:t>
              </a:r>
            </a:p>
          </p:txBody>
        </p:sp>
      </p:grpSp>
      <p:pic>
        <p:nvPicPr>
          <p:cNvPr id="6" name="Picture 5">
            <a:extLst>
              <a:ext uri="{FF2B5EF4-FFF2-40B4-BE49-F238E27FC236}">
                <a16:creationId xmlns:a16="http://schemas.microsoft.com/office/drawing/2014/main" id="{5E7EB306-4CA7-44C1-AD30-940829F2BA12}"/>
              </a:ext>
            </a:extLst>
          </p:cNvPr>
          <p:cNvPicPr>
            <a:picLocks noChangeAspect="1"/>
          </p:cNvPicPr>
          <p:nvPr/>
        </p:nvPicPr>
        <p:blipFill>
          <a:blip r:embed="rId3"/>
          <a:stretch>
            <a:fillRect/>
          </a:stretch>
        </p:blipFill>
        <p:spPr>
          <a:xfrm>
            <a:off x="495300" y="2159330"/>
            <a:ext cx="5753100" cy="3631869"/>
          </a:xfrm>
          <a:prstGeom prst="rect">
            <a:avLst/>
          </a:prstGeom>
        </p:spPr>
      </p:pic>
    </p:spTree>
    <p:extLst>
      <p:ext uri="{BB962C8B-B14F-4D97-AF65-F5344CB8AC3E}">
        <p14:creationId xmlns:p14="http://schemas.microsoft.com/office/powerpoint/2010/main" val="370818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473075"/>
            <a:ext cx="8534400" cy="822325"/>
          </a:xfrm>
        </p:spPr>
        <p:txBody>
          <a:bodyPr/>
          <a:lstStyle/>
          <a:p>
            <a:r>
              <a:rPr lang="en-US" sz="2800" dirty="0"/>
              <a:t>2) </a:t>
            </a:r>
            <a:r>
              <a:rPr lang="en-US" sz="3200" dirty="0"/>
              <a:t>Concept Domain – Example codes</a:t>
            </a:r>
          </a:p>
        </p:txBody>
      </p:sp>
      <p:sp>
        <p:nvSpPr>
          <p:cNvPr id="8195" name="Rectangle 3"/>
          <p:cNvSpPr>
            <a:spLocks noGrp="1" noChangeArrowheads="1"/>
          </p:cNvSpPr>
          <p:nvPr>
            <p:ph idx="1"/>
          </p:nvPr>
        </p:nvSpPr>
        <p:spPr>
          <a:xfrm>
            <a:off x="5486400" y="1828800"/>
            <a:ext cx="3276600" cy="4114800"/>
          </a:xfrm>
        </p:spPr>
        <p:txBody>
          <a:bodyPr>
            <a:normAutofit fontScale="77500" lnSpcReduction="20000"/>
          </a:bodyPr>
          <a:lstStyle/>
          <a:p>
            <a:r>
              <a:rPr lang="en-US" dirty="0"/>
              <a:t>Provides only the concept domain and example codes, but no a complete set. Examples are given to better define the semantic definition of the element.</a:t>
            </a:r>
          </a:p>
          <a:p>
            <a:r>
              <a:rPr lang="en-US" dirty="0"/>
              <a:t>Profiles may use the HL7 Table Identifier or replace.  </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3/2/2022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19</a:t>
            </a:fld>
            <a:endParaRPr lang="en-US" dirty="0"/>
          </a:p>
        </p:txBody>
      </p:sp>
      <p:sp>
        <p:nvSpPr>
          <p:cNvPr id="9" name="TextBox 8">
            <a:extLst>
              <a:ext uri="{FF2B5EF4-FFF2-40B4-BE49-F238E27FC236}">
                <a16:creationId xmlns:a16="http://schemas.microsoft.com/office/drawing/2014/main" id="{11F1354A-B9DC-4F6C-9D39-1BEC7268B848}"/>
              </a:ext>
            </a:extLst>
          </p:cNvPr>
          <p:cNvSpPr txBox="1"/>
          <p:nvPr/>
        </p:nvSpPr>
        <p:spPr>
          <a:xfrm>
            <a:off x="321928" y="6155173"/>
            <a:ext cx="3288065" cy="369332"/>
          </a:xfrm>
          <a:prstGeom prst="rect">
            <a:avLst/>
          </a:prstGeom>
          <a:noFill/>
        </p:spPr>
        <p:txBody>
          <a:bodyPr wrap="square" rtlCol="0">
            <a:spAutoFit/>
          </a:bodyPr>
          <a:lstStyle/>
          <a:p>
            <a:r>
              <a:rPr lang="en-US" dirty="0">
                <a:solidFill>
                  <a:srgbClr val="0070C0"/>
                </a:solidFill>
              </a:rPr>
              <a:t>Link to associated resources</a:t>
            </a:r>
          </a:p>
        </p:txBody>
      </p:sp>
      <p:pic>
        <p:nvPicPr>
          <p:cNvPr id="3" name="Picture 2">
            <a:extLst>
              <a:ext uri="{FF2B5EF4-FFF2-40B4-BE49-F238E27FC236}">
                <a16:creationId xmlns:a16="http://schemas.microsoft.com/office/drawing/2014/main" id="{8DABE03D-51AC-49F6-B061-71D9E389DB25}"/>
              </a:ext>
            </a:extLst>
          </p:cNvPr>
          <p:cNvPicPr>
            <a:picLocks noChangeAspect="1"/>
          </p:cNvPicPr>
          <p:nvPr/>
        </p:nvPicPr>
        <p:blipFill>
          <a:blip r:embed="rId3"/>
          <a:stretch>
            <a:fillRect/>
          </a:stretch>
        </p:blipFill>
        <p:spPr>
          <a:xfrm>
            <a:off x="414578" y="1755618"/>
            <a:ext cx="5109921" cy="4409200"/>
          </a:xfrm>
          <a:prstGeom prst="rect">
            <a:avLst/>
          </a:prstGeom>
        </p:spPr>
      </p:pic>
      <p:grpSp>
        <p:nvGrpSpPr>
          <p:cNvPr id="8" name="Group 7">
            <a:extLst>
              <a:ext uri="{FF2B5EF4-FFF2-40B4-BE49-F238E27FC236}">
                <a16:creationId xmlns:a16="http://schemas.microsoft.com/office/drawing/2014/main" id="{0FB0F12C-AF8E-4C4A-8363-60F37A949BE6}"/>
              </a:ext>
            </a:extLst>
          </p:cNvPr>
          <p:cNvGrpSpPr/>
          <p:nvPr/>
        </p:nvGrpSpPr>
        <p:grpSpPr>
          <a:xfrm>
            <a:off x="304800" y="1635282"/>
            <a:ext cx="419100" cy="387036"/>
            <a:chOff x="457200" y="2432364"/>
            <a:chExt cx="419100" cy="387036"/>
          </a:xfrm>
        </p:grpSpPr>
        <p:sp>
          <p:nvSpPr>
            <p:cNvPr id="10" name="Oval 9">
              <a:extLst>
                <a:ext uri="{FF2B5EF4-FFF2-40B4-BE49-F238E27FC236}">
                  <a16:creationId xmlns:a16="http://schemas.microsoft.com/office/drawing/2014/main" id="{C3C0FE1A-73E0-4AA4-9F73-0C34FE7C40A0}"/>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1" name="TextBox 10">
              <a:extLst>
                <a:ext uri="{FF2B5EF4-FFF2-40B4-BE49-F238E27FC236}">
                  <a16:creationId xmlns:a16="http://schemas.microsoft.com/office/drawing/2014/main" id="{1037CF46-6489-40AB-969A-49286197B8C6}"/>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2</a:t>
              </a:r>
            </a:p>
          </p:txBody>
        </p:sp>
      </p:grpSp>
    </p:spTree>
    <p:extLst>
      <p:ext uri="{BB962C8B-B14F-4D97-AF65-F5344CB8AC3E}">
        <p14:creationId xmlns:p14="http://schemas.microsoft.com/office/powerpoint/2010/main" val="168237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Basic Premise</a:t>
            </a:r>
          </a:p>
        </p:txBody>
      </p:sp>
      <p:sp>
        <p:nvSpPr>
          <p:cNvPr id="8195" name="Rectangle 3"/>
          <p:cNvSpPr>
            <a:spLocks noGrp="1" noChangeArrowheads="1"/>
          </p:cNvSpPr>
          <p:nvPr>
            <p:ph idx="1"/>
          </p:nvPr>
        </p:nvSpPr>
        <p:spPr>
          <a:xfrm>
            <a:off x="381000" y="1828800"/>
            <a:ext cx="8382000" cy="4572000"/>
          </a:xfrm>
        </p:spPr>
        <p:txBody>
          <a:bodyPr>
            <a:normAutofit fontScale="77500" lnSpcReduction="20000"/>
          </a:bodyPr>
          <a:lstStyle/>
          <a:p>
            <a:r>
              <a:rPr lang="en-US" dirty="0"/>
              <a:t>Establish practical principles and specification for implementing HL7 v2 vocabulary requirements</a:t>
            </a:r>
          </a:p>
          <a:p>
            <a:r>
              <a:rPr lang="en-US" dirty="0"/>
              <a:t>Focus on the requirement specification, not implementation, tools, etc.</a:t>
            </a:r>
          </a:p>
          <a:p>
            <a:r>
              <a:rPr lang="en-US" dirty="0"/>
              <a:t>Define concepts/representations with existing definitions and terms (i.e., make a clear bridge)</a:t>
            </a:r>
          </a:p>
          <a:p>
            <a:r>
              <a:rPr lang="en-US" dirty="0"/>
              <a:t>Draw clear boundaries between base standard definition and profiling aspects</a:t>
            </a:r>
          </a:p>
          <a:p>
            <a:r>
              <a:rPr lang="en-US" dirty="0"/>
              <a:t>Focus on the legacy (inherit) code sets embedded in HL7 v2, not external code sets</a:t>
            </a:r>
          </a:p>
          <a:p>
            <a:pPr lvl="1"/>
            <a:r>
              <a:rPr lang="en-US" dirty="0"/>
              <a:t>Because these code sets are part of the base standard</a:t>
            </a:r>
          </a:p>
          <a:p>
            <a:r>
              <a:rPr lang="en-US" dirty="0"/>
              <a:t>Keep it simple—at the cost of a complete model (provide a ~90% Solution)</a:t>
            </a:r>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a:t>
            </a:fld>
            <a:endParaRPr lang="en-US" dirty="0"/>
          </a:p>
        </p:txBody>
      </p:sp>
    </p:spTree>
    <p:extLst>
      <p:ext uri="{BB962C8B-B14F-4D97-AF65-F5344CB8AC3E}">
        <p14:creationId xmlns:p14="http://schemas.microsoft.com/office/powerpoint/2010/main" val="826009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473075"/>
            <a:ext cx="8534400" cy="822325"/>
          </a:xfrm>
        </p:spPr>
        <p:txBody>
          <a:bodyPr/>
          <a:lstStyle/>
          <a:p>
            <a:r>
              <a:rPr lang="en-US" sz="2800" dirty="0"/>
              <a:t>3) </a:t>
            </a:r>
            <a:r>
              <a:rPr lang="en-US" sz="3200" dirty="0"/>
              <a:t>Code System – Representative</a:t>
            </a:r>
          </a:p>
        </p:txBody>
      </p:sp>
      <p:sp>
        <p:nvSpPr>
          <p:cNvPr id="8195" name="Rectangle 3"/>
          <p:cNvSpPr>
            <a:spLocks noGrp="1" noChangeArrowheads="1"/>
          </p:cNvSpPr>
          <p:nvPr>
            <p:ph idx="1"/>
          </p:nvPr>
        </p:nvSpPr>
        <p:spPr>
          <a:xfrm>
            <a:off x="5486400" y="1828800"/>
            <a:ext cx="3276600" cy="4114800"/>
          </a:xfrm>
        </p:spPr>
        <p:txBody>
          <a:bodyPr>
            <a:normAutofit fontScale="92500" lnSpcReduction="20000"/>
          </a:bodyPr>
          <a:lstStyle/>
          <a:p>
            <a:r>
              <a:rPr lang="en-US" dirty="0"/>
              <a:t>Is a “formal” v2 code system. Can be used to create a value set.</a:t>
            </a:r>
          </a:p>
          <a:p>
            <a:r>
              <a:rPr lang="en-US" dirty="0"/>
              <a:t>Binding is suggested and thus can be replaced, and handle identifier renamed.  </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3/2/2022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20</a:t>
            </a:fld>
            <a:endParaRPr lang="en-US" dirty="0"/>
          </a:p>
        </p:txBody>
      </p:sp>
      <p:sp>
        <p:nvSpPr>
          <p:cNvPr id="13" name="TextBox 12">
            <a:extLst>
              <a:ext uri="{FF2B5EF4-FFF2-40B4-BE49-F238E27FC236}">
                <a16:creationId xmlns:a16="http://schemas.microsoft.com/office/drawing/2014/main" id="{6CED42BE-2BB2-4DED-8E3E-BCA74F5EC257}"/>
              </a:ext>
            </a:extLst>
          </p:cNvPr>
          <p:cNvSpPr txBox="1"/>
          <p:nvPr/>
        </p:nvSpPr>
        <p:spPr>
          <a:xfrm>
            <a:off x="419100" y="6212846"/>
            <a:ext cx="4533900" cy="369332"/>
          </a:xfrm>
          <a:prstGeom prst="rect">
            <a:avLst/>
          </a:prstGeom>
          <a:noFill/>
        </p:spPr>
        <p:txBody>
          <a:bodyPr wrap="square">
            <a:spAutoFit/>
          </a:bodyPr>
          <a:lstStyle/>
          <a:p>
            <a:r>
              <a:rPr lang="en-US" dirty="0">
                <a:solidFill>
                  <a:srgbClr val="0070C0"/>
                </a:solidFill>
              </a:rPr>
              <a:t>Link to associated resources</a:t>
            </a:r>
          </a:p>
        </p:txBody>
      </p:sp>
      <p:pic>
        <p:nvPicPr>
          <p:cNvPr id="6" name="Picture 5">
            <a:extLst>
              <a:ext uri="{FF2B5EF4-FFF2-40B4-BE49-F238E27FC236}">
                <a16:creationId xmlns:a16="http://schemas.microsoft.com/office/drawing/2014/main" id="{A6B7D16E-215C-4F24-955B-66FDAAD67F60}"/>
              </a:ext>
            </a:extLst>
          </p:cNvPr>
          <p:cNvPicPr>
            <a:picLocks noChangeAspect="1"/>
          </p:cNvPicPr>
          <p:nvPr/>
        </p:nvPicPr>
        <p:blipFill>
          <a:blip r:embed="rId3"/>
          <a:stretch>
            <a:fillRect/>
          </a:stretch>
        </p:blipFill>
        <p:spPr>
          <a:xfrm>
            <a:off x="503338" y="1744819"/>
            <a:ext cx="4944961" cy="4429125"/>
          </a:xfrm>
          <a:prstGeom prst="rect">
            <a:avLst/>
          </a:prstGeom>
        </p:spPr>
      </p:pic>
      <p:grpSp>
        <p:nvGrpSpPr>
          <p:cNvPr id="10" name="Group 9">
            <a:extLst>
              <a:ext uri="{FF2B5EF4-FFF2-40B4-BE49-F238E27FC236}">
                <a16:creationId xmlns:a16="http://schemas.microsoft.com/office/drawing/2014/main" id="{2722F3F5-B6F3-45FB-B939-1D8F2F1BECC7}"/>
              </a:ext>
            </a:extLst>
          </p:cNvPr>
          <p:cNvGrpSpPr/>
          <p:nvPr/>
        </p:nvGrpSpPr>
        <p:grpSpPr>
          <a:xfrm>
            <a:off x="274738" y="1551301"/>
            <a:ext cx="419100" cy="387036"/>
            <a:chOff x="457200" y="2432364"/>
            <a:chExt cx="419100" cy="387036"/>
          </a:xfrm>
        </p:grpSpPr>
        <p:sp>
          <p:nvSpPr>
            <p:cNvPr id="11" name="Oval 10">
              <a:extLst>
                <a:ext uri="{FF2B5EF4-FFF2-40B4-BE49-F238E27FC236}">
                  <a16:creationId xmlns:a16="http://schemas.microsoft.com/office/drawing/2014/main" id="{2432E26D-859E-4702-AE0B-68DB35FDAFDA}"/>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2" name="TextBox 11">
              <a:extLst>
                <a:ext uri="{FF2B5EF4-FFF2-40B4-BE49-F238E27FC236}">
                  <a16:creationId xmlns:a16="http://schemas.microsoft.com/office/drawing/2014/main" id="{F71FCB85-0142-4F70-92CB-7111241163D0}"/>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3</a:t>
              </a:r>
            </a:p>
          </p:txBody>
        </p:sp>
      </p:grpSp>
      <p:grpSp>
        <p:nvGrpSpPr>
          <p:cNvPr id="8" name="Group 7">
            <a:extLst>
              <a:ext uri="{FF2B5EF4-FFF2-40B4-BE49-F238E27FC236}">
                <a16:creationId xmlns:a16="http://schemas.microsoft.com/office/drawing/2014/main" id="{D66FBABE-E055-444D-86C8-0058C24D9EEB}"/>
              </a:ext>
            </a:extLst>
          </p:cNvPr>
          <p:cNvGrpSpPr/>
          <p:nvPr/>
        </p:nvGrpSpPr>
        <p:grpSpPr>
          <a:xfrm>
            <a:off x="4191000" y="2667000"/>
            <a:ext cx="1371600" cy="246221"/>
            <a:chOff x="4114800" y="2438400"/>
            <a:chExt cx="1371600" cy="246221"/>
          </a:xfrm>
        </p:grpSpPr>
        <p:sp>
          <p:nvSpPr>
            <p:cNvPr id="7" name="TextBox 6">
              <a:extLst>
                <a:ext uri="{FF2B5EF4-FFF2-40B4-BE49-F238E27FC236}">
                  <a16:creationId xmlns:a16="http://schemas.microsoft.com/office/drawing/2014/main" id="{7FD69A9A-DF62-4605-BB73-21FC9E6E4930}"/>
                </a:ext>
              </a:extLst>
            </p:cNvPr>
            <p:cNvSpPr txBox="1"/>
            <p:nvPr/>
          </p:nvSpPr>
          <p:spPr>
            <a:xfrm>
              <a:off x="4343400" y="2438400"/>
              <a:ext cx="1143000" cy="246221"/>
            </a:xfrm>
            <a:prstGeom prst="rect">
              <a:avLst/>
            </a:prstGeom>
            <a:noFill/>
          </p:spPr>
          <p:txBody>
            <a:bodyPr wrap="square" rtlCol="0">
              <a:spAutoFit/>
            </a:bodyPr>
            <a:lstStyle/>
            <a:p>
              <a:r>
                <a:rPr lang="en-US" sz="1000" dirty="0">
                  <a:solidFill>
                    <a:srgbClr val="C00000"/>
                  </a:solidFill>
                </a:rPr>
                <a:t>CS 0396 Entry</a:t>
              </a:r>
            </a:p>
          </p:txBody>
        </p:sp>
        <p:cxnSp>
          <p:nvCxnSpPr>
            <p:cNvPr id="9" name="Straight Arrow Connector 8">
              <a:extLst>
                <a:ext uri="{FF2B5EF4-FFF2-40B4-BE49-F238E27FC236}">
                  <a16:creationId xmlns:a16="http://schemas.microsoft.com/office/drawing/2014/main" id="{507B4A76-D875-4D6D-B430-B9BFF0D2418E}"/>
                </a:ext>
              </a:extLst>
            </p:cNvPr>
            <p:cNvCxnSpPr/>
            <p:nvPr/>
          </p:nvCxnSpPr>
          <p:spPr bwMode="auto">
            <a:xfrm flipH="1">
              <a:off x="4114800" y="2561510"/>
              <a:ext cx="304799"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grpSp>
    </p:spTree>
    <p:extLst>
      <p:ext uri="{BB962C8B-B14F-4D97-AF65-F5344CB8AC3E}">
        <p14:creationId xmlns:p14="http://schemas.microsoft.com/office/powerpoint/2010/main" val="140687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FF2F8F-8916-4A17-8026-EEC8F6514529}"/>
              </a:ext>
            </a:extLst>
          </p:cNvPr>
          <p:cNvPicPr>
            <a:picLocks noChangeAspect="1"/>
          </p:cNvPicPr>
          <p:nvPr/>
        </p:nvPicPr>
        <p:blipFill>
          <a:blip r:embed="rId3"/>
          <a:stretch>
            <a:fillRect/>
          </a:stretch>
        </p:blipFill>
        <p:spPr>
          <a:xfrm>
            <a:off x="502766" y="1706180"/>
            <a:ext cx="5059834" cy="4580587"/>
          </a:xfrm>
          <a:prstGeom prst="rect">
            <a:avLst/>
          </a:prstGeom>
        </p:spPr>
      </p:pic>
      <p:sp>
        <p:nvSpPr>
          <p:cNvPr id="8194" name="Rectangle 2"/>
          <p:cNvSpPr>
            <a:spLocks noGrp="1" noChangeArrowheads="1"/>
          </p:cNvSpPr>
          <p:nvPr>
            <p:ph type="title"/>
          </p:nvPr>
        </p:nvSpPr>
        <p:spPr>
          <a:xfrm>
            <a:off x="304800" y="473075"/>
            <a:ext cx="8534400" cy="822325"/>
          </a:xfrm>
        </p:spPr>
        <p:txBody>
          <a:bodyPr/>
          <a:lstStyle/>
          <a:p>
            <a:r>
              <a:rPr lang="en-US" sz="2800" dirty="0"/>
              <a:t>4) </a:t>
            </a:r>
            <a:r>
              <a:rPr lang="en-US" sz="3200" dirty="0"/>
              <a:t>Code System – Required</a:t>
            </a:r>
          </a:p>
        </p:txBody>
      </p:sp>
      <p:sp>
        <p:nvSpPr>
          <p:cNvPr id="8195" name="Rectangle 3"/>
          <p:cNvSpPr>
            <a:spLocks noGrp="1" noChangeArrowheads="1"/>
          </p:cNvSpPr>
          <p:nvPr>
            <p:ph idx="1"/>
          </p:nvPr>
        </p:nvSpPr>
        <p:spPr>
          <a:xfrm>
            <a:off x="5448300" y="1828800"/>
            <a:ext cx="3276600" cy="4114800"/>
          </a:xfrm>
        </p:spPr>
        <p:txBody>
          <a:bodyPr>
            <a:normAutofit fontScale="85000" lnSpcReduction="20000"/>
          </a:bodyPr>
          <a:lstStyle/>
          <a:p>
            <a:r>
              <a:rPr lang="en-US" dirty="0"/>
              <a:t>Is a “formal” v2 code system.</a:t>
            </a:r>
          </a:p>
          <a:p>
            <a:r>
              <a:rPr lang="en-US" dirty="0"/>
              <a:t>Must be used to create a value set.</a:t>
            </a:r>
          </a:p>
          <a:p>
            <a:r>
              <a:rPr lang="en-US" dirty="0"/>
              <a:t>Binding is required and thus codes and their concepts can’t be replaced but the handle identifier can be renamed.  </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3/2/2022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21</a:t>
            </a:fld>
            <a:endParaRPr lang="en-US" dirty="0"/>
          </a:p>
        </p:txBody>
      </p:sp>
      <p:sp>
        <p:nvSpPr>
          <p:cNvPr id="12" name="TextBox 11">
            <a:extLst>
              <a:ext uri="{FF2B5EF4-FFF2-40B4-BE49-F238E27FC236}">
                <a16:creationId xmlns:a16="http://schemas.microsoft.com/office/drawing/2014/main" id="{93876FDB-7544-4197-A855-8E4272F10F38}"/>
              </a:ext>
            </a:extLst>
          </p:cNvPr>
          <p:cNvSpPr txBox="1"/>
          <p:nvPr/>
        </p:nvSpPr>
        <p:spPr>
          <a:xfrm>
            <a:off x="419100" y="6186844"/>
            <a:ext cx="4572000" cy="369332"/>
          </a:xfrm>
          <a:prstGeom prst="rect">
            <a:avLst/>
          </a:prstGeom>
          <a:noFill/>
        </p:spPr>
        <p:txBody>
          <a:bodyPr wrap="square">
            <a:spAutoFit/>
          </a:bodyPr>
          <a:lstStyle/>
          <a:p>
            <a:r>
              <a:rPr lang="en-US" dirty="0">
                <a:solidFill>
                  <a:srgbClr val="0070C0"/>
                </a:solidFill>
              </a:rPr>
              <a:t>Link to associated resources</a:t>
            </a:r>
          </a:p>
        </p:txBody>
      </p:sp>
      <p:grpSp>
        <p:nvGrpSpPr>
          <p:cNvPr id="11" name="Group 10">
            <a:extLst>
              <a:ext uri="{FF2B5EF4-FFF2-40B4-BE49-F238E27FC236}">
                <a16:creationId xmlns:a16="http://schemas.microsoft.com/office/drawing/2014/main" id="{26121E8D-68A1-4A04-AD72-53A6E8E4C544}"/>
              </a:ext>
            </a:extLst>
          </p:cNvPr>
          <p:cNvGrpSpPr/>
          <p:nvPr/>
        </p:nvGrpSpPr>
        <p:grpSpPr>
          <a:xfrm>
            <a:off x="260795" y="1482882"/>
            <a:ext cx="419100" cy="387036"/>
            <a:chOff x="457200" y="2432364"/>
            <a:chExt cx="419100" cy="387036"/>
          </a:xfrm>
        </p:grpSpPr>
        <p:sp>
          <p:nvSpPr>
            <p:cNvPr id="13" name="Oval 12">
              <a:extLst>
                <a:ext uri="{FF2B5EF4-FFF2-40B4-BE49-F238E27FC236}">
                  <a16:creationId xmlns:a16="http://schemas.microsoft.com/office/drawing/2014/main" id="{A94F1E22-D8A4-49CE-9791-DFB4771A4A20}"/>
                </a:ext>
              </a:extLst>
            </p:cNvPr>
            <p:cNvSpPr/>
            <p:nvPr/>
          </p:nvSpPr>
          <p:spPr bwMode="auto">
            <a:xfrm>
              <a:off x="4572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Arial" charset="0"/>
              </a:endParaRPr>
            </a:p>
          </p:txBody>
        </p:sp>
        <p:sp>
          <p:nvSpPr>
            <p:cNvPr id="14" name="TextBox 13">
              <a:extLst>
                <a:ext uri="{FF2B5EF4-FFF2-40B4-BE49-F238E27FC236}">
                  <a16:creationId xmlns:a16="http://schemas.microsoft.com/office/drawing/2014/main" id="{3CE61428-B439-4EEC-B248-B87CC4AE004E}"/>
                </a:ext>
              </a:extLst>
            </p:cNvPr>
            <p:cNvSpPr txBox="1"/>
            <p:nvPr/>
          </p:nvSpPr>
          <p:spPr>
            <a:xfrm>
              <a:off x="495300" y="2432364"/>
              <a:ext cx="381000" cy="369332"/>
            </a:xfrm>
            <a:prstGeom prst="rect">
              <a:avLst/>
            </a:prstGeom>
            <a:noFill/>
          </p:spPr>
          <p:txBody>
            <a:bodyPr wrap="square" rtlCol="0">
              <a:spAutoFit/>
            </a:bodyPr>
            <a:lstStyle/>
            <a:p>
              <a:r>
                <a:rPr lang="en-US" b="1" dirty="0">
                  <a:solidFill>
                    <a:schemeClr val="bg1"/>
                  </a:solidFill>
                </a:rPr>
                <a:t>4</a:t>
              </a:r>
            </a:p>
          </p:txBody>
        </p:sp>
      </p:grpSp>
      <p:grpSp>
        <p:nvGrpSpPr>
          <p:cNvPr id="15" name="Group 14">
            <a:extLst>
              <a:ext uri="{FF2B5EF4-FFF2-40B4-BE49-F238E27FC236}">
                <a16:creationId xmlns:a16="http://schemas.microsoft.com/office/drawing/2014/main" id="{80FDFA97-33E0-46EF-85E1-DA8CDD86ACE7}"/>
              </a:ext>
            </a:extLst>
          </p:cNvPr>
          <p:cNvGrpSpPr/>
          <p:nvPr/>
        </p:nvGrpSpPr>
        <p:grpSpPr>
          <a:xfrm>
            <a:off x="4170631" y="2514600"/>
            <a:ext cx="1371600" cy="246221"/>
            <a:chOff x="4114800" y="2438400"/>
            <a:chExt cx="1371600" cy="246221"/>
          </a:xfrm>
        </p:grpSpPr>
        <p:sp>
          <p:nvSpPr>
            <p:cNvPr id="16" name="TextBox 15">
              <a:extLst>
                <a:ext uri="{FF2B5EF4-FFF2-40B4-BE49-F238E27FC236}">
                  <a16:creationId xmlns:a16="http://schemas.microsoft.com/office/drawing/2014/main" id="{232BA60D-17E3-4B51-8271-7BED7DA55D3A}"/>
                </a:ext>
              </a:extLst>
            </p:cNvPr>
            <p:cNvSpPr txBox="1"/>
            <p:nvPr/>
          </p:nvSpPr>
          <p:spPr>
            <a:xfrm>
              <a:off x="4343400" y="2438400"/>
              <a:ext cx="1143000" cy="246221"/>
            </a:xfrm>
            <a:prstGeom prst="rect">
              <a:avLst/>
            </a:prstGeom>
            <a:noFill/>
          </p:spPr>
          <p:txBody>
            <a:bodyPr wrap="square" rtlCol="0">
              <a:spAutoFit/>
            </a:bodyPr>
            <a:lstStyle/>
            <a:p>
              <a:r>
                <a:rPr lang="en-US" sz="1000" dirty="0">
                  <a:solidFill>
                    <a:srgbClr val="C00000"/>
                  </a:solidFill>
                </a:rPr>
                <a:t>CS 0396 Entry</a:t>
              </a:r>
            </a:p>
          </p:txBody>
        </p:sp>
        <p:cxnSp>
          <p:nvCxnSpPr>
            <p:cNvPr id="17" name="Straight Arrow Connector 16">
              <a:extLst>
                <a:ext uri="{FF2B5EF4-FFF2-40B4-BE49-F238E27FC236}">
                  <a16:creationId xmlns:a16="http://schemas.microsoft.com/office/drawing/2014/main" id="{314EAE6E-55AD-42CA-B445-1F56AA548531}"/>
                </a:ext>
              </a:extLst>
            </p:cNvPr>
            <p:cNvCxnSpPr/>
            <p:nvPr/>
          </p:nvCxnSpPr>
          <p:spPr bwMode="auto">
            <a:xfrm flipH="1">
              <a:off x="4114800" y="2561510"/>
              <a:ext cx="304799"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grpSp>
    </p:spTree>
    <p:extLst>
      <p:ext uri="{BB962C8B-B14F-4D97-AF65-F5344CB8AC3E}">
        <p14:creationId xmlns:p14="http://schemas.microsoft.com/office/powerpoint/2010/main" val="252731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23BF1BE-57DD-4AE8-8F54-AF454A32D4AB}"/>
              </a:ext>
            </a:extLst>
          </p:cNvPr>
          <p:cNvSpPr/>
          <p:nvPr/>
        </p:nvSpPr>
        <p:spPr bwMode="auto">
          <a:xfrm>
            <a:off x="6324600" y="4800599"/>
            <a:ext cx="2514600" cy="1467231"/>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194" name="Rectangle 2"/>
          <p:cNvSpPr>
            <a:spLocks noGrp="1" noChangeArrowheads="1"/>
          </p:cNvSpPr>
          <p:nvPr>
            <p:ph type="title"/>
          </p:nvPr>
        </p:nvSpPr>
        <p:spPr>
          <a:xfrm>
            <a:off x="381000" y="473075"/>
            <a:ext cx="8458200" cy="822325"/>
          </a:xfrm>
        </p:spPr>
        <p:txBody>
          <a:bodyPr/>
          <a:lstStyle/>
          <a:p>
            <a:r>
              <a:rPr lang="en-US" dirty="0">
                <a:solidFill>
                  <a:srgbClr val="0070C0"/>
                </a:solidFill>
              </a:rPr>
              <a:t>Link to associated resources</a:t>
            </a:r>
          </a:p>
        </p:txBody>
      </p:sp>
      <p:sp>
        <p:nvSpPr>
          <p:cNvPr id="8195" name="Rectangle 3"/>
          <p:cNvSpPr>
            <a:spLocks noGrp="1" noChangeArrowheads="1"/>
          </p:cNvSpPr>
          <p:nvPr>
            <p:ph idx="1"/>
          </p:nvPr>
        </p:nvSpPr>
        <p:spPr>
          <a:xfrm>
            <a:off x="381000" y="1828800"/>
            <a:ext cx="8382000" cy="1616242"/>
          </a:xfrm>
        </p:spPr>
        <p:txBody>
          <a:bodyPr>
            <a:normAutofit fontScale="55000" lnSpcReduction="20000"/>
          </a:bodyPr>
          <a:lstStyle/>
          <a:p>
            <a:r>
              <a:rPr lang="en-US" dirty="0"/>
              <a:t>Provide vocabulary resources </a:t>
            </a:r>
            <a:r>
              <a:rPr lang="en-US" dirty="0">
                <a:sym typeface="Wingdings" panose="05000000000000000000" pitchFamily="2" charset="2"/>
              </a:rPr>
              <a:t> Gives pointers to references</a:t>
            </a:r>
            <a:endParaRPr lang="en-US" dirty="0"/>
          </a:p>
          <a:p>
            <a:r>
              <a:rPr lang="en-US" dirty="0"/>
              <a:t>When on concept domain/code system page, go directly to the resource page for the concept domain</a:t>
            </a:r>
          </a:p>
          <a:p>
            <a:r>
              <a:rPr lang="en-US" dirty="0"/>
              <a:t>Provide a front page that list all v2 code set bindings</a:t>
            </a:r>
          </a:p>
          <a:p>
            <a:r>
              <a:rPr lang="en-US" dirty="0"/>
              <a:t>Not part of v2+ base, is applicable for all v2.x versions (like data type flavors)</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22</a:t>
            </a:fld>
            <a:endParaRPr lang="en-US" dirty="0"/>
          </a:p>
        </p:txBody>
      </p:sp>
      <p:pic>
        <p:nvPicPr>
          <p:cNvPr id="9" name="Picture 8">
            <a:extLst>
              <a:ext uri="{FF2B5EF4-FFF2-40B4-BE49-F238E27FC236}">
                <a16:creationId xmlns:a16="http://schemas.microsoft.com/office/drawing/2014/main" id="{7B5E68D2-CC91-459A-BBD9-400A7EB9250D}"/>
              </a:ext>
            </a:extLst>
          </p:cNvPr>
          <p:cNvPicPr>
            <a:picLocks noChangeAspect="1"/>
          </p:cNvPicPr>
          <p:nvPr/>
        </p:nvPicPr>
        <p:blipFill>
          <a:blip r:embed="rId3"/>
          <a:stretch>
            <a:fillRect/>
          </a:stretch>
        </p:blipFill>
        <p:spPr>
          <a:xfrm>
            <a:off x="381000" y="4316625"/>
            <a:ext cx="6096000" cy="1851470"/>
          </a:xfrm>
          <a:prstGeom prst="rect">
            <a:avLst/>
          </a:prstGeom>
        </p:spPr>
      </p:pic>
      <p:sp>
        <p:nvSpPr>
          <p:cNvPr id="2" name="TextBox 1">
            <a:extLst>
              <a:ext uri="{FF2B5EF4-FFF2-40B4-BE49-F238E27FC236}">
                <a16:creationId xmlns:a16="http://schemas.microsoft.com/office/drawing/2014/main" id="{E6ABCA5B-1EA6-4833-B6E4-7C86C8FA58C3}"/>
              </a:ext>
            </a:extLst>
          </p:cNvPr>
          <p:cNvSpPr txBox="1"/>
          <p:nvPr/>
        </p:nvSpPr>
        <p:spPr>
          <a:xfrm>
            <a:off x="1447800" y="4876800"/>
            <a:ext cx="2438400" cy="307777"/>
          </a:xfrm>
          <a:prstGeom prst="rect">
            <a:avLst/>
          </a:prstGeom>
          <a:noFill/>
        </p:spPr>
        <p:txBody>
          <a:bodyPr wrap="square" rtlCol="0">
            <a:spAutoFit/>
          </a:bodyPr>
          <a:lstStyle/>
          <a:p>
            <a:r>
              <a:rPr lang="en-US" sz="1400" dirty="0">
                <a:solidFill>
                  <a:srgbClr val="0000FF"/>
                </a:solidFill>
              </a:rPr>
              <a:t>Implementation Support</a:t>
            </a:r>
          </a:p>
        </p:txBody>
      </p:sp>
      <p:sp>
        <p:nvSpPr>
          <p:cNvPr id="10" name="TextBox 9">
            <a:extLst>
              <a:ext uri="{FF2B5EF4-FFF2-40B4-BE49-F238E27FC236}">
                <a16:creationId xmlns:a16="http://schemas.microsoft.com/office/drawing/2014/main" id="{68BC6561-7911-4EEC-BA3A-5B5164F1D709}"/>
              </a:ext>
            </a:extLst>
          </p:cNvPr>
          <p:cNvSpPr txBox="1"/>
          <p:nvPr/>
        </p:nvSpPr>
        <p:spPr>
          <a:xfrm>
            <a:off x="6400800" y="5026405"/>
            <a:ext cx="2438400" cy="307777"/>
          </a:xfrm>
          <a:prstGeom prst="rect">
            <a:avLst/>
          </a:prstGeom>
          <a:noFill/>
        </p:spPr>
        <p:txBody>
          <a:bodyPr wrap="square" rtlCol="0">
            <a:spAutoFit/>
          </a:bodyPr>
          <a:lstStyle/>
          <a:p>
            <a:r>
              <a:rPr lang="en-US" sz="1400" dirty="0">
                <a:solidFill>
                  <a:srgbClr val="0000FF"/>
                </a:solidFill>
              </a:rPr>
              <a:t>Vocabulary Resources</a:t>
            </a:r>
          </a:p>
        </p:txBody>
      </p:sp>
      <p:sp>
        <p:nvSpPr>
          <p:cNvPr id="6" name="TextBox 5">
            <a:extLst>
              <a:ext uri="{FF2B5EF4-FFF2-40B4-BE49-F238E27FC236}">
                <a16:creationId xmlns:a16="http://schemas.microsoft.com/office/drawing/2014/main" id="{70870C4E-41C1-4ACC-AB09-4631C0DFAE0C}"/>
              </a:ext>
            </a:extLst>
          </p:cNvPr>
          <p:cNvSpPr txBox="1"/>
          <p:nvPr/>
        </p:nvSpPr>
        <p:spPr>
          <a:xfrm>
            <a:off x="6324600" y="5329112"/>
            <a:ext cx="3276600" cy="938719"/>
          </a:xfrm>
          <a:prstGeom prst="rect">
            <a:avLst/>
          </a:prstGeom>
          <a:noFill/>
        </p:spPr>
        <p:txBody>
          <a:bodyPr wrap="square" rtlCol="0">
            <a:spAutoFit/>
          </a:bodyPr>
          <a:lstStyle/>
          <a:p>
            <a:pPr marL="285750" indent="-285750">
              <a:buFont typeface="Arial" panose="020B0604020202020204" pitchFamily="34" charset="0"/>
              <a:buChar char="•"/>
            </a:pPr>
            <a:r>
              <a:rPr lang="en-US" sz="1100" dirty="0"/>
              <a:t>Include UTG Link</a:t>
            </a:r>
          </a:p>
          <a:p>
            <a:pPr marL="285750" indent="-285750">
              <a:buFont typeface="Arial" panose="020B0604020202020204" pitchFamily="34" charset="0"/>
              <a:buChar char="•"/>
            </a:pPr>
            <a:r>
              <a:rPr lang="en-US" sz="1100" dirty="0"/>
              <a:t>Precoordinated Value Sets</a:t>
            </a:r>
          </a:p>
          <a:p>
            <a:pPr marL="285750" indent="-285750">
              <a:buFont typeface="Arial" panose="020B0604020202020204" pitchFamily="34" charset="0"/>
              <a:buChar char="•"/>
            </a:pPr>
            <a:r>
              <a:rPr lang="en-US" sz="1100" dirty="0"/>
              <a:t>From V3 and FHIR</a:t>
            </a:r>
          </a:p>
          <a:p>
            <a:pPr marL="285750" indent="-285750">
              <a:buFont typeface="Arial" panose="020B0604020202020204" pitchFamily="34" charset="0"/>
              <a:buChar char="•"/>
            </a:pPr>
            <a:r>
              <a:rPr lang="en-US" sz="1100" dirty="0"/>
              <a:t>External Code Systems</a:t>
            </a:r>
          </a:p>
          <a:p>
            <a:pPr marL="285750" indent="-285750">
              <a:buFont typeface="Arial" panose="020B0604020202020204" pitchFamily="34" charset="0"/>
              <a:buChar char="•"/>
            </a:pPr>
            <a:r>
              <a:rPr lang="en-US" sz="1100" dirty="0"/>
              <a:t>Etc.</a:t>
            </a:r>
          </a:p>
        </p:txBody>
      </p:sp>
      <p:sp>
        <p:nvSpPr>
          <p:cNvPr id="11" name="Speech Bubble: Rectangle with Corners Rounded 10">
            <a:extLst>
              <a:ext uri="{FF2B5EF4-FFF2-40B4-BE49-F238E27FC236}">
                <a16:creationId xmlns:a16="http://schemas.microsoft.com/office/drawing/2014/main" id="{EF953171-1D11-4180-8F6F-2BA90780F63B}"/>
              </a:ext>
            </a:extLst>
          </p:cNvPr>
          <p:cNvSpPr/>
          <p:nvPr/>
        </p:nvSpPr>
        <p:spPr bwMode="auto">
          <a:xfrm>
            <a:off x="3162300" y="3950570"/>
            <a:ext cx="1447800" cy="682206"/>
          </a:xfrm>
          <a:prstGeom prst="wedgeRoundRectCallout">
            <a:avLst>
              <a:gd name="adj1" fmla="val -66712"/>
              <a:gd name="adj2" fmla="val 94112"/>
              <a:gd name="adj3" fmla="val 16667"/>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Maybe call level 7 implementation Support</a:t>
            </a:r>
          </a:p>
        </p:txBody>
      </p:sp>
      <p:sp>
        <p:nvSpPr>
          <p:cNvPr id="14" name="Speech Bubble: Rectangle with Corners Rounded 13">
            <a:extLst>
              <a:ext uri="{FF2B5EF4-FFF2-40B4-BE49-F238E27FC236}">
                <a16:creationId xmlns:a16="http://schemas.microsoft.com/office/drawing/2014/main" id="{81C8E05C-E09F-4CCC-9E5D-9896437D0459}"/>
              </a:ext>
            </a:extLst>
          </p:cNvPr>
          <p:cNvSpPr/>
          <p:nvPr/>
        </p:nvSpPr>
        <p:spPr bwMode="auto">
          <a:xfrm>
            <a:off x="7048500" y="3971565"/>
            <a:ext cx="1447800" cy="682206"/>
          </a:xfrm>
          <a:prstGeom prst="wedgeRoundRectCallout">
            <a:avLst>
              <a:gd name="adj1" fmla="val -67904"/>
              <a:gd name="adj2" fmla="val 118137"/>
              <a:gd name="adj3" fmla="val 16667"/>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000" b="1" dirty="0">
                <a:solidFill>
                  <a:srgbClr val="C00000"/>
                </a:solidFill>
              </a:rPr>
              <a:t>New. </a:t>
            </a:r>
            <a:r>
              <a:rPr lang="en-US" sz="1000" b="1" dirty="0"/>
              <a:t>Location to reference vocabulary resources</a:t>
            </a:r>
            <a:endParaRPr kumimoji="0" lang="en-US" sz="10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80105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HL7 v2 Tables Review</a:t>
            </a:r>
          </a:p>
        </p:txBody>
      </p:sp>
      <p:sp>
        <p:nvSpPr>
          <p:cNvPr id="8195" name="Rectangle 3"/>
          <p:cNvSpPr>
            <a:spLocks noGrp="1" noChangeArrowheads="1"/>
          </p:cNvSpPr>
          <p:nvPr>
            <p:ph idx="1"/>
          </p:nvPr>
        </p:nvSpPr>
        <p:spPr>
          <a:xfrm>
            <a:off x="381000" y="1828800"/>
            <a:ext cx="8382000" cy="4572000"/>
          </a:xfrm>
        </p:spPr>
        <p:txBody>
          <a:bodyPr>
            <a:normAutofit fontScale="92500"/>
          </a:bodyPr>
          <a:lstStyle/>
          <a:p>
            <a:r>
              <a:rPr lang="en-US" dirty="0"/>
              <a:t>Promote HL7 v2 Tables to formal code systems defined and maintained by HL7 in v2+ </a:t>
            </a:r>
          </a:p>
          <a:p>
            <a:pPr lvl="1"/>
            <a:r>
              <a:rPr lang="en-US" dirty="0">
                <a:solidFill>
                  <a:srgbClr val="C00000"/>
                </a:solidFill>
              </a:rPr>
              <a:t>What does this mean?</a:t>
            </a:r>
          </a:p>
          <a:p>
            <a:r>
              <a:rPr lang="en-US" dirty="0"/>
              <a:t>Review each table and classify as:</a:t>
            </a:r>
          </a:p>
          <a:p>
            <a:pPr lvl="1"/>
            <a:r>
              <a:rPr lang="en-US" dirty="0"/>
              <a:t>Concept Domain</a:t>
            </a:r>
          </a:p>
          <a:p>
            <a:pPr lvl="2"/>
            <a:r>
              <a:rPr lang="en-US" dirty="0"/>
              <a:t>1) Semantic Definition – No Example codes </a:t>
            </a:r>
            <a:r>
              <a:rPr lang="en-US" dirty="0">
                <a:solidFill>
                  <a:srgbClr val="C00000"/>
                </a:solidFill>
              </a:rPr>
              <a:t>– Don’t</a:t>
            </a:r>
          </a:p>
          <a:p>
            <a:pPr lvl="2"/>
            <a:r>
              <a:rPr lang="en-US" dirty="0"/>
              <a:t>2) Semantic Definition – With Example codes </a:t>
            </a:r>
            <a:r>
              <a:rPr lang="en-US" dirty="0">
                <a:solidFill>
                  <a:srgbClr val="C00000"/>
                </a:solidFill>
              </a:rPr>
              <a:t>– Don’t</a:t>
            </a:r>
            <a:endParaRPr lang="en-US" dirty="0"/>
          </a:p>
          <a:p>
            <a:pPr lvl="1"/>
            <a:r>
              <a:rPr lang="en-US" dirty="0"/>
              <a:t>Code System</a:t>
            </a:r>
          </a:p>
          <a:p>
            <a:pPr lvl="2"/>
            <a:r>
              <a:rPr lang="en-US" dirty="0"/>
              <a:t>3) Code System – Suggested Binding Strength </a:t>
            </a:r>
            <a:r>
              <a:rPr lang="en-US" dirty="0">
                <a:solidFill>
                  <a:srgbClr val="C00000"/>
                </a:solidFill>
              </a:rPr>
              <a:t>– Do</a:t>
            </a:r>
            <a:endParaRPr lang="en-US" dirty="0"/>
          </a:p>
          <a:p>
            <a:pPr lvl="2"/>
            <a:r>
              <a:rPr lang="en-US" dirty="0"/>
              <a:t>4) Code System – Required Binding Strength</a:t>
            </a:r>
            <a:r>
              <a:rPr lang="en-US" dirty="0">
                <a:solidFill>
                  <a:srgbClr val="C00000"/>
                </a:solidFill>
              </a:rPr>
              <a:t>– Do</a:t>
            </a:r>
          </a:p>
          <a:p>
            <a:pPr lvl="2"/>
            <a:endParaRPr lang="en-US" dirty="0"/>
          </a:p>
          <a:p>
            <a:endParaRPr lang="en-US" dirty="0"/>
          </a:p>
          <a:p>
            <a:endParaRPr lang="en-US" dirty="0">
              <a:solidFill>
                <a:srgbClr val="C00000"/>
              </a:solidFill>
            </a:endParaRPr>
          </a:p>
          <a:p>
            <a:pPr lvl="1"/>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23</a:t>
            </a:fld>
            <a:endParaRPr lang="en-US" dirty="0"/>
          </a:p>
        </p:txBody>
      </p:sp>
      <p:cxnSp>
        <p:nvCxnSpPr>
          <p:cNvPr id="13" name="Straight Connector 12">
            <a:extLst>
              <a:ext uri="{FF2B5EF4-FFF2-40B4-BE49-F238E27FC236}">
                <a16:creationId xmlns:a16="http://schemas.microsoft.com/office/drawing/2014/main" id="{DC17EE7F-3D8A-4F75-B4CA-9000B92D21AD}"/>
              </a:ext>
            </a:extLst>
          </p:cNvPr>
          <p:cNvCxnSpPr>
            <a:cxnSpLocks/>
          </p:cNvCxnSpPr>
          <p:nvPr/>
        </p:nvCxnSpPr>
        <p:spPr bwMode="auto">
          <a:xfrm>
            <a:off x="556404" y="3886200"/>
            <a:ext cx="0" cy="1828800"/>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97DB7F46-1E22-436E-86AA-76A7F9DB3716}"/>
              </a:ext>
            </a:extLst>
          </p:cNvPr>
          <p:cNvCxnSpPr>
            <a:cxnSpLocks/>
          </p:cNvCxnSpPr>
          <p:nvPr/>
        </p:nvCxnSpPr>
        <p:spPr bwMode="auto">
          <a:xfrm>
            <a:off x="556404" y="3889075"/>
            <a:ext cx="45720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1F8CB0DA-1406-479A-8778-512C04FA7E0D}"/>
              </a:ext>
            </a:extLst>
          </p:cNvPr>
          <p:cNvCxnSpPr>
            <a:cxnSpLocks/>
          </p:cNvCxnSpPr>
          <p:nvPr/>
        </p:nvCxnSpPr>
        <p:spPr bwMode="auto">
          <a:xfrm>
            <a:off x="556404" y="5706374"/>
            <a:ext cx="45720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76404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229600" cy="822325"/>
          </a:xfrm>
        </p:spPr>
        <p:txBody>
          <a:bodyPr/>
          <a:lstStyle/>
          <a:p>
            <a:r>
              <a:rPr lang="en-US" sz="3600" dirty="0"/>
              <a:t>v2+ Tool Implementation Model</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24</a:t>
            </a:fld>
            <a:endParaRPr lang="en-US" dirty="0"/>
          </a:p>
        </p:txBody>
      </p:sp>
      <p:pic>
        <p:nvPicPr>
          <p:cNvPr id="6" name="Picture 5">
            <a:extLst>
              <a:ext uri="{FF2B5EF4-FFF2-40B4-BE49-F238E27FC236}">
                <a16:creationId xmlns:a16="http://schemas.microsoft.com/office/drawing/2014/main" id="{031D8453-D0AC-4F3B-BFF0-BDDA2B90BFA5}"/>
              </a:ext>
            </a:extLst>
          </p:cNvPr>
          <p:cNvPicPr>
            <a:picLocks noChangeAspect="1"/>
          </p:cNvPicPr>
          <p:nvPr/>
        </p:nvPicPr>
        <p:blipFill>
          <a:blip r:embed="rId3"/>
          <a:stretch>
            <a:fillRect/>
          </a:stretch>
        </p:blipFill>
        <p:spPr>
          <a:xfrm>
            <a:off x="457200" y="1752600"/>
            <a:ext cx="8229600" cy="4781549"/>
          </a:xfrm>
          <a:prstGeom prst="rect">
            <a:avLst/>
          </a:prstGeom>
        </p:spPr>
      </p:pic>
      <p:sp>
        <p:nvSpPr>
          <p:cNvPr id="2" name="TextBox 1">
            <a:extLst>
              <a:ext uri="{FF2B5EF4-FFF2-40B4-BE49-F238E27FC236}">
                <a16:creationId xmlns:a16="http://schemas.microsoft.com/office/drawing/2014/main" id="{CF601983-E7B6-4F23-BB30-13BEE30FB652}"/>
              </a:ext>
            </a:extLst>
          </p:cNvPr>
          <p:cNvSpPr txBox="1"/>
          <p:nvPr/>
        </p:nvSpPr>
        <p:spPr>
          <a:xfrm>
            <a:off x="7118287" y="6164817"/>
            <a:ext cx="1378013" cy="369332"/>
          </a:xfrm>
          <a:prstGeom prst="rect">
            <a:avLst/>
          </a:prstGeom>
          <a:noFill/>
        </p:spPr>
        <p:txBody>
          <a:bodyPr wrap="square" rtlCol="0">
            <a:spAutoFit/>
          </a:bodyPr>
          <a:lstStyle/>
          <a:p>
            <a:r>
              <a:rPr lang="en-US" dirty="0"/>
              <a:t>M. Faughn</a:t>
            </a:r>
          </a:p>
        </p:txBody>
      </p:sp>
    </p:spTree>
    <p:extLst>
      <p:ext uri="{BB962C8B-B14F-4D97-AF65-F5344CB8AC3E}">
        <p14:creationId xmlns:p14="http://schemas.microsoft.com/office/powerpoint/2010/main" val="117900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Simplify Coded Elements DTs</a:t>
            </a:r>
          </a:p>
        </p:txBody>
      </p:sp>
      <p:sp>
        <p:nvSpPr>
          <p:cNvPr id="8195" name="Rectangle 3"/>
          <p:cNvSpPr>
            <a:spLocks noGrp="1" noChangeArrowheads="1"/>
          </p:cNvSpPr>
          <p:nvPr>
            <p:ph idx="1"/>
          </p:nvPr>
        </p:nvSpPr>
        <p:spPr>
          <a:xfrm>
            <a:off x="381000" y="1676400"/>
            <a:ext cx="8382000" cy="4724400"/>
          </a:xfrm>
        </p:spPr>
        <p:txBody>
          <a:bodyPr>
            <a:normAutofit fontScale="62500" lnSpcReduction="20000"/>
          </a:bodyPr>
          <a:lstStyle/>
          <a:p>
            <a:r>
              <a:rPr lang="en-US" dirty="0"/>
              <a:t>V2 Design Issue: The data type should not dictate the binding strength</a:t>
            </a:r>
          </a:p>
          <a:p>
            <a:pPr lvl="1"/>
            <a:r>
              <a:rPr lang="en-US" dirty="0"/>
              <a:t>An explicit binding strength parameter is the correct method</a:t>
            </a:r>
          </a:p>
          <a:p>
            <a:pPr lvl="1"/>
            <a:r>
              <a:rPr lang="en-US" dirty="0"/>
              <a:t>Confusing things in profiling</a:t>
            </a:r>
          </a:p>
          <a:p>
            <a:r>
              <a:rPr lang="en-US" dirty="0"/>
              <a:t>V2 Design Issue: Profiling in the base standard </a:t>
            </a:r>
            <a:r>
              <a:rPr lang="en-US" dirty="0">
                <a:sym typeface="Wingdings" panose="05000000000000000000" pitchFamily="2" charset="2"/>
              </a:rPr>
              <a:t> CNE </a:t>
            </a:r>
            <a:endParaRPr lang="en-US" dirty="0"/>
          </a:p>
          <a:p>
            <a:r>
              <a:rPr lang="en-US" dirty="0"/>
              <a:t>Simplify coded element data type definitions</a:t>
            </a:r>
          </a:p>
          <a:p>
            <a:r>
              <a:rPr lang="en-US" dirty="0"/>
              <a:t>SCE and CCE</a:t>
            </a:r>
          </a:p>
          <a:p>
            <a:pPr lvl="1"/>
            <a:r>
              <a:rPr lang="en-US" dirty="0"/>
              <a:t>SCE = Simple Coded Element</a:t>
            </a:r>
          </a:p>
          <a:p>
            <a:pPr lvl="2"/>
            <a:r>
              <a:rPr lang="en-US" dirty="0"/>
              <a:t>Replaces ID and IS</a:t>
            </a:r>
          </a:p>
          <a:p>
            <a:pPr lvl="1"/>
            <a:r>
              <a:rPr lang="en-US" dirty="0"/>
              <a:t>CCE = Complex Coded Element</a:t>
            </a:r>
          </a:p>
          <a:p>
            <a:pPr lvl="2"/>
            <a:r>
              <a:rPr lang="en-US" dirty="0"/>
              <a:t>Replaces CWE and CNE (others, CE deprecated?)</a:t>
            </a:r>
          </a:p>
          <a:p>
            <a:r>
              <a:rPr lang="en-US" strike="sngStrike" dirty="0"/>
              <a:t>Consider only CCE for explicit coded elements</a:t>
            </a:r>
          </a:p>
          <a:p>
            <a:pPr lvl="1"/>
            <a:r>
              <a:rPr lang="en-US" strike="sngStrike" dirty="0"/>
              <a:t>Note SCE need to remain for other data type that include a coded element</a:t>
            </a:r>
          </a:p>
          <a:p>
            <a:r>
              <a:rPr lang="en-US" dirty="0"/>
              <a:t>Data Type Flavors can be defined to express common uses—but this is part of profiling and not in scope here</a:t>
            </a:r>
          </a:p>
          <a:p>
            <a:r>
              <a:rPr lang="en-US" dirty="0"/>
              <a:t>Definition of CNE is troublesome—can’t be extended with local codes and there are direct bindings to code systems and tables in the base standard—would have to be able to specify extensibility parameter in base</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25</a:t>
            </a:fld>
            <a:endParaRPr lang="en-US" dirty="0"/>
          </a:p>
        </p:txBody>
      </p:sp>
      <p:sp>
        <p:nvSpPr>
          <p:cNvPr id="2" name="TextBox 1">
            <a:extLst>
              <a:ext uri="{FF2B5EF4-FFF2-40B4-BE49-F238E27FC236}">
                <a16:creationId xmlns:a16="http://schemas.microsoft.com/office/drawing/2014/main" id="{2BE9A933-D019-4E24-A46A-DF8D3A4DC39B}"/>
              </a:ext>
            </a:extLst>
          </p:cNvPr>
          <p:cNvSpPr txBox="1"/>
          <p:nvPr/>
        </p:nvSpPr>
        <p:spPr>
          <a:xfrm>
            <a:off x="5943600" y="3200400"/>
            <a:ext cx="2286000" cy="369332"/>
          </a:xfrm>
          <a:prstGeom prst="rect">
            <a:avLst/>
          </a:prstGeom>
          <a:noFill/>
        </p:spPr>
        <p:txBody>
          <a:bodyPr wrap="square" rtlCol="0">
            <a:spAutoFit/>
          </a:bodyPr>
          <a:lstStyle/>
          <a:p>
            <a:r>
              <a:rPr lang="en-US" b="1" dirty="0">
                <a:solidFill>
                  <a:srgbClr val="C00000"/>
                </a:solidFill>
              </a:rPr>
              <a:t>For another day…</a:t>
            </a:r>
          </a:p>
        </p:txBody>
      </p:sp>
    </p:spTree>
    <p:extLst>
      <p:ext uri="{BB962C8B-B14F-4D97-AF65-F5344CB8AC3E}">
        <p14:creationId xmlns:p14="http://schemas.microsoft.com/office/powerpoint/2010/main" val="3989765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Item Number</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Is item number useful? Does anyone actual use it?</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26</a:t>
            </a:fld>
            <a:endParaRPr lang="en-US" dirty="0"/>
          </a:p>
        </p:txBody>
      </p:sp>
      <p:sp>
        <p:nvSpPr>
          <p:cNvPr id="6" name="TextBox 5">
            <a:extLst>
              <a:ext uri="{FF2B5EF4-FFF2-40B4-BE49-F238E27FC236}">
                <a16:creationId xmlns:a16="http://schemas.microsoft.com/office/drawing/2014/main" id="{C8B8956B-BC30-4F87-B3F7-92A4BDA87179}"/>
              </a:ext>
            </a:extLst>
          </p:cNvPr>
          <p:cNvSpPr txBox="1"/>
          <p:nvPr/>
        </p:nvSpPr>
        <p:spPr>
          <a:xfrm>
            <a:off x="2438400" y="3059668"/>
            <a:ext cx="2286000" cy="369332"/>
          </a:xfrm>
          <a:prstGeom prst="rect">
            <a:avLst/>
          </a:prstGeom>
          <a:noFill/>
        </p:spPr>
        <p:txBody>
          <a:bodyPr wrap="square" rtlCol="0">
            <a:spAutoFit/>
          </a:bodyPr>
          <a:lstStyle/>
          <a:p>
            <a:r>
              <a:rPr lang="en-US" b="1" dirty="0">
                <a:solidFill>
                  <a:srgbClr val="C00000"/>
                </a:solidFill>
              </a:rPr>
              <a:t>For another day…</a:t>
            </a:r>
          </a:p>
        </p:txBody>
      </p:sp>
    </p:spTree>
    <p:extLst>
      <p:ext uri="{BB962C8B-B14F-4D97-AF65-F5344CB8AC3E}">
        <p14:creationId xmlns:p14="http://schemas.microsoft.com/office/powerpoint/2010/main" val="95301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838200"/>
            <a:ext cx="6781800" cy="2559050"/>
          </a:xfrm>
        </p:spPr>
        <p:txBody>
          <a:bodyPr/>
          <a:lstStyle/>
          <a:p>
            <a:r>
              <a:rPr lang="en-US" dirty="0"/>
              <a:t>Profiling and Vocabulary</a:t>
            </a:r>
          </a:p>
        </p:txBody>
      </p:sp>
      <p:sp>
        <p:nvSpPr>
          <p:cNvPr id="2051" name="Rectangle 3"/>
          <p:cNvSpPr>
            <a:spLocks noGrp="1" noChangeArrowheads="1"/>
          </p:cNvSpPr>
          <p:nvPr>
            <p:ph type="subTitle" idx="1"/>
          </p:nvPr>
        </p:nvSpPr>
        <p:spPr/>
        <p:txBody>
          <a:bodyPr/>
          <a:lstStyle/>
          <a:p>
            <a:r>
              <a:rPr lang="en-US" dirty="0"/>
              <a:t>Out of Scope for v2+ Base</a:t>
            </a:r>
          </a:p>
        </p:txBody>
      </p:sp>
    </p:spTree>
    <p:extLst>
      <p:ext uri="{BB962C8B-B14F-4D97-AF65-F5344CB8AC3E}">
        <p14:creationId xmlns:p14="http://schemas.microsoft.com/office/powerpoint/2010/main" val="3932144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229600" cy="822325"/>
          </a:xfrm>
        </p:spPr>
        <p:txBody>
          <a:bodyPr/>
          <a:lstStyle/>
          <a:p>
            <a:r>
              <a:rPr lang="en-US" sz="3600" dirty="0"/>
              <a:t>v2 Implementation Guide Bindings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28</a:t>
            </a:fld>
            <a:endParaRPr lang="en-US" dirty="0"/>
          </a:p>
        </p:txBody>
      </p:sp>
      <p:pic>
        <p:nvPicPr>
          <p:cNvPr id="3" name="Picture 2">
            <a:extLst>
              <a:ext uri="{FF2B5EF4-FFF2-40B4-BE49-F238E27FC236}">
                <a16:creationId xmlns:a16="http://schemas.microsoft.com/office/drawing/2014/main" id="{2C0A0666-6FD9-429E-BDF9-06CA2BE27FC7}"/>
              </a:ext>
            </a:extLst>
          </p:cNvPr>
          <p:cNvPicPr>
            <a:picLocks noChangeAspect="1"/>
          </p:cNvPicPr>
          <p:nvPr/>
        </p:nvPicPr>
        <p:blipFill>
          <a:blip r:embed="rId3"/>
          <a:stretch>
            <a:fillRect/>
          </a:stretch>
        </p:blipFill>
        <p:spPr>
          <a:xfrm>
            <a:off x="533400" y="1642341"/>
            <a:ext cx="8153399" cy="4834659"/>
          </a:xfrm>
          <a:prstGeom prst="rect">
            <a:avLst/>
          </a:prstGeom>
        </p:spPr>
      </p:pic>
    </p:spTree>
    <p:extLst>
      <p:ext uri="{BB962C8B-B14F-4D97-AF65-F5344CB8AC3E}">
        <p14:creationId xmlns:p14="http://schemas.microsoft.com/office/powerpoint/2010/main" val="3796799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v2+ Base Standard Bindings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29</a:t>
            </a:fld>
            <a:endParaRPr lang="en-US" dirty="0"/>
          </a:p>
        </p:txBody>
      </p:sp>
      <p:pic>
        <p:nvPicPr>
          <p:cNvPr id="3" name="Picture 2">
            <a:extLst>
              <a:ext uri="{FF2B5EF4-FFF2-40B4-BE49-F238E27FC236}">
                <a16:creationId xmlns:a16="http://schemas.microsoft.com/office/drawing/2014/main" id="{23362952-D2FF-456B-BAFE-299B0EB31698}"/>
              </a:ext>
            </a:extLst>
          </p:cNvPr>
          <p:cNvPicPr>
            <a:picLocks noChangeAspect="1"/>
          </p:cNvPicPr>
          <p:nvPr/>
        </p:nvPicPr>
        <p:blipFill>
          <a:blip r:embed="rId3"/>
          <a:stretch>
            <a:fillRect/>
          </a:stretch>
        </p:blipFill>
        <p:spPr>
          <a:xfrm>
            <a:off x="447674" y="1762125"/>
            <a:ext cx="8391525" cy="4752975"/>
          </a:xfrm>
          <a:prstGeom prst="rect">
            <a:avLst/>
          </a:prstGeom>
        </p:spPr>
      </p:pic>
    </p:spTree>
    <p:extLst>
      <p:ext uri="{BB962C8B-B14F-4D97-AF65-F5344CB8AC3E}">
        <p14:creationId xmlns:p14="http://schemas.microsoft.com/office/powerpoint/2010/main" val="246824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Scope</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In:</a:t>
            </a:r>
          </a:p>
          <a:p>
            <a:pPr lvl="1"/>
            <a:r>
              <a:rPr lang="en-US" dirty="0"/>
              <a:t>HL7 v2+ Base Standard</a:t>
            </a:r>
          </a:p>
          <a:p>
            <a:pPr lvl="1"/>
            <a:r>
              <a:rPr lang="en-US" dirty="0"/>
              <a:t>HL7 v2 Profiling</a:t>
            </a:r>
          </a:p>
          <a:p>
            <a:pPr lvl="1"/>
            <a:r>
              <a:rPr lang="en-US" dirty="0"/>
              <a:t>HL7 v2+ Code Sets</a:t>
            </a:r>
          </a:p>
          <a:p>
            <a:r>
              <a:rPr lang="en-US" dirty="0"/>
              <a:t>Out:</a:t>
            </a:r>
          </a:p>
          <a:p>
            <a:pPr lvl="1"/>
            <a:r>
              <a:rPr lang="en-US" dirty="0"/>
              <a:t>Other HL7 product lines vocabulary</a:t>
            </a:r>
          </a:p>
          <a:p>
            <a:pPr lvl="1"/>
            <a:r>
              <a:rPr lang="en-US" dirty="0"/>
              <a:t>External vocabulary that can be used in v2+</a:t>
            </a:r>
          </a:p>
          <a:p>
            <a:pPr lvl="1"/>
            <a:r>
              <a:rPr lang="en-US" dirty="0"/>
              <a:t>Universal vocabulary model</a:t>
            </a:r>
          </a:p>
          <a:p>
            <a:pPr lvl="1"/>
            <a:r>
              <a:rPr lang="en-US" dirty="0"/>
              <a:t>Legacy HL7 v2.x Tables (e.g., tables in v2.5)</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a:t>
            </a:fld>
            <a:endParaRPr lang="en-US" dirty="0"/>
          </a:p>
        </p:txBody>
      </p:sp>
    </p:spTree>
    <p:extLst>
      <p:ext uri="{BB962C8B-B14F-4D97-AF65-F5344CB8AC3E}">
        <p14:creationId xmlns:p14="http://schemas.microsoft.com/office/powerpoint/2010/main" val="381068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Profile Hierarchy</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30</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Grp="1" noChangeArrowheads="1"/>
          </p:cNvSpPr>
          <p:nvPr>
            <p:ph idx="1"/>
          </p:nvPr>
        </p:nvSpPr>
        <p:spPr>
          <a:xfrm>
            <a:off x="5562600" y="2057400"/>
            <a:ext cx="3200400" cy="3886199"/>
          </a:xfrm>
        </p:spPr>
        <p:txBody>
          <a:bodyPr>
            <a:normAutofit fontScale="55000" lnSpcReduction="20000"/>
          </a:bodyPr>
          <a:lstStyle/>
          <a:p>
            <a:r>
              <a:rPr lang="en-US" dirty="0"/>
              <a:t>Multiple levels of profiling—all levels useful and important</a:t>
            </a:r>
          </a:p>
          <a:p>
            <a:endParaRPr lang="en-US" dirty="0"/>
          </a:p>
          <a:p>
            <a:r>
              <a:rPr lang="en-US" dirty="0"/>
              <a:t>Narrows focus to specific use cases</a:t>
            </a:r>
          </a:p>
          <a:p>
            <a:endParaRPr lang="en-US" dirty="0"/>
          </a:p>
          <a:p>
            <a:r>
              <a:rPr lang="en-US" dirty="0"/>
              <a:t>Provides explicit documentation</a:t>
            </a:r>
          </a:p>
          <a:p>
            <a:endParaRPr lang="en-US" dirty="0"/>
          </a:p>
          <a:p>
            <a:r>
              <a:rPr lang="en-US" dirty="0"/>
              <a:t>Computable representation</a:t>
            </a:r>
          </a:p>
          <a:p>
            <a:endParaRPr lang="en-US" dirty="0"/>
          </a:p>
          <a:p>
            <a:r>
              <a:rPr lang="en-US" dirty="0"/>
              <a:t>Profiling is performed one way or the other—why not document!</a:t>
            </a:r>
          </a:p>
        </p:txBody>
      </p:sp>
      <p:pic>
        <p:nvPicPr>
          <p:cNvPr id="9" name="Picture 8">
            <a:extLst>
              <a:ext uri="{FF2B5EF4-FFF2-40B4-BE49-F238E27FC236}">
                <a16:creationId xmlns:a16="http://schemas.microsoft.com/office/drawing/2014/main" id="{B541447A-F4F9-415C-BA6B-4693A2957850}"/>
              </a:ext>
            </a:extLst>
          </p:cNvPr>
          <p:cNvPicPr>
            <a:picLocks noChangeAspect="1"/>
          </p:cNvPicPr>
          <p:nvPr/>
        </p:nvPicPr>
        <p:blipFill>
          <a:blip r:embed="rId3"/>
          <a:stretch>
            <a:fillRect/>
          </a:stretch>
        </p:blipFill>
        <p:spPr>
          <a:xfrm>
            <a:off x="457200" y="2133600"/>
            <a:ext cx="5000459" cy="3276600"/>
          </a:xfrm>
          <a:prstGeom prst="rect">
            <a:avLst/>
          </a:prstGeom>
        </p:spPr>
      </p:pic>
    </p:spTree>
    <p:extLst>
      <p:ext uri="{BB962C8B-B14F-4D97-AF65-F5344CB8AC3E}">
        <p14:creationId xmlns:p14="http://schemas.microsoft.com/office/powerpoint/2010/main" val="3874343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Profiling is Transitory</a:t>
            </a:r>
          </a:p>
        </p:txBody>
      </p:sp>
      <p:sp>
        <p:nvSpPr>
          <p:cNvPr id="8195" name="Rectangle 3"/>
          <p:cNvSpPr>
            <a:spLocks noGrp="1" noChangeArrowheads="1"/>
          </p:cNvSpPr>
          <p:nvPr>
            <p:ph idx="1"/>
          </p:nvPr>
        </p:nvSpPr>
        <p:spPr>
          <a:xfrm>
            <a:off x="381000" y="1828800"/>
            <a:ext cx="8382000" cy="4572000"/>
          </a:xfrm>
        </p:spPr>
        <p:txBody>
          <a:bodyPr>
            <a:normAutofit fontScale="92500"/>
          </a:bodyPr>
          <a:lstStyle/>
          <a:p>
            <a:r>
              <a:rPr lang="en-US" dirty="0"/>
              <a:t>Specifications progress from “more generalize” solutions to “more specific” solutions</a:t>
            </a:r>
          </a:p>
          <a:p>
            <a:r>
              <a:rPr lang="en-US" dirty="0"/>
              <a:t>All specifications are finalized as a specific solution</a:t>
            </a:r>
          </a:p>
          <a:p>
            <a:r>
              <a:rPr lang="en-US" dirty="0"/>
              <a:t>All implementations implement an exact solution based on a specific solution</a:t>
            </a:r>
          </a:p>
          <a:p>
            <a:r>
              <a:rPr lang="en-US" dirty="0"/>
              <a:t>Important to keep in mind profiling is a means to an end—therefore provisions in the way the standard is defined supports this notion</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31</a:t>
            </a:fld>
            <a:endParaRPr lang="en-US" dirty="0"/>
          </a:p>
        </p:txBody>
      </p:sp>
    </p:spTree>
    <p:extLst>
      <p:ext uri="{BB962C8B-B14F-4D97-AF65-F5344CB8AC3E}">
        <p14:creationId xmlns:p14="http://schemas.microsoft.com/office/powerpoint/2010/main" val="3065623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Profile Level Definitions</a:t>
            </a:r>
          </a:p>
        </p:txBody>
      </p:sp>
      <p:sp>
        <p:nvSpPr>
          <p:cNvPr id="8195" name="Rectangle 3"/>
          <p:cNvSpPr>
            <a:spLocks noGrp="1" noChangeArrowheads="1"/>
          </p:cNvSpPr>
          <p:nvPr>
            <p:ph idx="1"/>
          </p:nvPr>
        </p:nvSpPr>
        <p:spPr>
          <a:xfrm>
            <a:off x="381000" y="1828800"/>
            <a:ext cx="8382000" cy="4572000"/>
          </a:xfrm>
        </p:spPr>
        <p:txBody>
          <a:bodyPr>
            <a:normAutofit fontScale="70000" lnSpcReduction="20000"/>
          </a:bodyPr>
          <a:lstStyle/>
          <a:p>
            <a:r>
              <a:rPr lang="en-US" b="1" dirty="0"/>
              <a:t>Standard Profile: </a:t>
            </a:r>
            <a:r>
              <a:rPr lang="en-US" dirty="0"/>
              <a:t>represents the base standard definitions and constraints as-is and establishes the framework for a specific type of event. The overall structure (“template”), including the data type definitions, is established; however, the full declaration of requirements has yet to be specified, and, therefore, considerable openness still exists.</a:t>
            </a:r>
          </a:p>
          <a:p>
            <a:r>
              <a:rPr lang="en-US" b="1" dirty="0"/>
              <a:t>Constrainable Profile: </a:t>
            </a:r>
            <a:r>
              <a:rPr lang="en-US" dirty="0"/>
              <a:t>is derived from either the standard profile or another constrainable profile, and it further constrains the definition attributes in accordance to the profile compliance rules stipulated in this document. Analogous to the standard profile, not all element attributes are fully constrained.</a:t>
            </a:r>
          </a:p>
          <a:p>
            <a:r>
              <a:rPr lang="en-US" b="1" dirty="0"/>
              <a:t>Implementation Profile:</a:t>
            </a:r>
            <a:r>
              <a:rPr lang="en-US" dirty="0"/>
              <a:t> defines all elements such that all optionality and openness have been removed. </a:t>
            </a:r>
            <a:r>
              <a:rPr lang="en-US" b="1" dirty="0"/>
              <a:t>All interfaces deployed in a production setting are implementable profiles </a:t>
            </a:r>
            <a:r>
              <a:rPr lang="en-US" dirty="0"/>
              <a:t>whether they are documented (explicitly stated) or not documented (implicitly stated), i.e., the code written.</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32</a:t>
            </a:fld>
            <a:endParaRPr lang="en-US" dirty="0"/>
          </a:p>
        </p:txBody>
      </p:sp>
    </p:spTree>
    <p:extLst>
      <p:ext uri="{BB962C8B-B14F-4D97-AF65-F5344CB8AC3E}">
        <p14:creationId xmlns:p14="http://schemas.microsoft.com/office/powerpoint/2010/main" val="3472811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B990D2F-12BE-41F6-83CD-5783FB2E60A9}"/>
              </a:ext>
            </a:extLst>
          </p:cNvPr>
          <p:cNvPicPr>
            <a:picLocks noChangeAspect="1"/>
          </p:cNvPicPr>
          <p:nvPr/>
        </p:nvPicPr>
        <p:blipFill>
          <a:blip r:embed="rId3"/>
          <a:stretch>
            <a:fillRect/>
          </a:stretch>
        </p:blipFill>
        <p:spPr>
          <a:xfrm>
            <a:off x="441339" y="2137994"/>
            <a:ext cx="4930761" cy="3427627"/>
          </a:xfrm>
          <a:prstGeom prst="rect">
            <a:avLst/>
          </a:prstGeom>
        </p:spPr>
      </p:pic>
      <p:sp>
        <p:nvSpPr>
          <p:cNvPr id="8194" name="Rectangle 2"/>
          <p:cNvSpPr>
            <a:spLocks noGrp="1" noChangeArrowheads="1"/>
          </p:cNvSpPr>
          <p:nvPr>
            <p:ph type="title"/>
          </p:nvPr>
        </p:nvSpPr>
        <p:spPr>
          <a:xfrm>
            <a:off x="381000" y="482918"/>
            <a:ext cx="8382000" cy="822325"/>
          </a:xfrm>
        </p:spPr>
        <p:txBody>
          <a:bodyPr/>
          <a:lstStyle/>
          <a:p>
            <a:r>
              <a:rPr lang="en-US" dirty="0"/>
              <a:t>Profile Hierarchy</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33</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Grp="1" noChangeArrowheads="1"/>
          </p:cNvSpPr>
          <p:nvPr>
            <p:ph idx="1"/>
          </p:nvPr>
        </p:nvSpPr>
        <p:spPr>
          <a:xfrm>
            <a:off x="5567218" y="2362199"/>
            <a:ext cx="3200400" cy="3108859"/>
          </a:xfrm>
        </p:spPr>
        <p:txBody>
          <a:bodyPr>
            <a:normAutofit fontScale="92500" lnSpcReduction="10000"/>
          </a:bodyPr>
          <a:lstStyle/>
          <a:p>
            <a:r>
              <a:rPr lang="en-US" sz="2200" dirty="0"/>
              <a:t>Base Standard = Framework</a:t>
            </a:r>
          </a:p>
          <a:p>
            <a:endParaRPr lang="en-US" sz="2600" dirty="0"/>
          </a:p>
          <a:p>
            <a:r>
              <a:rPr lang="en-US" sz="2200" dirty="0"/>
              <a:t>Well-Defined Use Case for General Applicability (e.g., National Specification)</a:t>
            </a:r>
          </a:p>
          <a:p>
            <a:endParaRPr lang="en-US" sz="2600" dirty="0"/>
          </a:p>
          <a:p>
            <a:r>
              <a:rPr lang="en-US" sz="2200" dirty="0"/>
              <a:t>Local Implementations</a:t>
            </a:r>
          </a:p>
          <a:p>
            <a:endParaRPr lang="en-US" dirty="0"/>
          </a:p>
        </p:txBody>
      </p:sp>
      <p:sp>
        <p:nvSpPr>
          <p:cNvPr id="2" name="Arrow: Right 1">
            <a:extLst>
              <a:ext uri="{FF2B5EF4-FFF2-40B4-BE49-F238E27FC236}">
                <a16:creationId xmlns:a16="http://schemas.microsoft.com/office/drawing/2014/main" id="{3F2E9A04-DAFF-435D-94C8-E89652DB40E2}"/>
              </a:ext>
            </a:extLst>
          </p:cNvPr>
          <p:cNvSpPr/>
          <p:nvPr/>
        </p:nvSpPr>
        <p:spPr bwMode="auto">
          <a:xfrm>
            <a:off x="5176982" y="2828969"/>
            <a:ext cx="533400" cy="152400"/>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Arrow: Right 8">
            <a:extLst>
              <a:ext uri="{FF2B5EF4-FFF2-40B4-BE49-F238E27FC236}">
                <a16:creationId xmlns:a16="http://schemas.microsoft.com/office/drawing/2014/main" id="{F7AA8C3D-585B-4A48-924B-6D2602E092C0}"/>
              </a:ext>
            </a:extLst>
          </p:cNvPr>
          <p:cNvSpPr/>
          <p:nvPr/>
        </p:nvSpPr>
        <p:spPr bwMode="auto">
          <a:xfrm>
            <a:off x="5176982" y="3851808"/>
            <a:ext cx="533400" cy="152400"/>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B88DAF04-5A16-4EFD-AB8E-0AA7520D26EC}"/>
              </a:ext>
            </a:extLst>
          </p:cNvPr>
          <p:cNvSpPr/>
          <p:nvPr/>
        </p:nvSpPr>
        <p:spPr bwMode="auto">
          <a:xfrm>
            <a:off x="5176982" y="4891446"/>
            <a:ext cx="533400" cy="152400"/>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3">
            <a:extLst>
              <a:ext uri="{FF2B5EF4-FFF2-40B4-BE49-F238E27FC236}">
                <a16:creationId xmlns:a16="http://schemas.microsoft.com/office/drawing/2014/main" id="{4A487D6E-BB30-4FCE-88D0-790411689863}"/>
              </a:ext>
            </a:extLst>
          </p:cNvPr>
          <p:cNvSpPr txBox="1">
            <a:spLocks noChangeArrowheads="1"/>
          </p:cNvSpPr>
          <p:nvPr/>
        </p:nvSpPr>
        <p:spPr bwMode="auto">
          <a:xfrm>
            <a:off x="226291" y="5602619"/>
            <a:ext cx="5486400" cy="3634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rgbClr val="002060"/>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rgbClr val="002060"/>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rgbClr val="002060"/>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rgbClr val="002060"/>
              </a:buClr>
              <a:buChar char="•"/>
              <a:defRPr sz="2000">
                <a:solidFill>
                  <a:schemeClr val="tx1"/>
                </a:solidFill>
                <a:latin typeface="+mn-lt"/>
              </a:defRPr>
            </a:lvl4pPr>
            <a:lvl5pPr marL="2057400" indent="-228600" algn="l" rtl="0" fontAlgn="base">
              <a:spcBef>
                <a:spcPct val="20000"/>
              </a:spcBef>
              <a:spcAft>
                <a:spcPct val="0"/>
              </a:spcAft>
              <a:buClr>
                <a:srgbClr val="002060"/>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eaLnBrk="1" hangingPunct="1"/>
            <a:r>
              <a:rPr lang="en-US" sz="1600" kern="0" dirty="0"/>
              <a:t>Note: Multiple instances of constrainable are plausible</a:t>
            </a:r>
          </a:p>
        </p:txBody>
      </p:sp>
    </p:spTree>
    <p:extLst>
      <p:ext uri="{BB962C8B-B14F-4D97-AF65-F5344CB8AC3E}">
        <p14:creationId xmlns:p14="http://schemas.microsoft.com/office/powerpoint/2010/main" val="397896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Profile Hierarchy Example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34</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34FAF069-3303-4C4D-AC63-592852C69336}"/>
              </a:ext>
            </a:extLst>
          </p:cNvPr>
          <p:cNvPicPr>
            <a:picLocks noChangeAspect="1"/>
          </p:cNvPicPr>
          <p:nvPr/>
        </p:nvPicPr>
        <p:blipFill>
          <a:blip r:embed="rId3"/>
          <a:stretch>
            <a:fillRect/>
          </a:stretch>
        </p:blipFill>
        <p:spPr>
          <a:xfrm>
            <a:off x="381000" y="1828800"/>
            <a:ext cx="8396287" cy="4152900"/>
          </a:xfrm>
          <a:prstGeom prst="rect">
            <a:avLst/>
          </a:prstGeom>
        </p:spPr>
      </p:pic>
    </p:spTree>
    <p:extLst>
      <p:ext uri="{BB962C8B-B14F-4D97-AF65-F5344CB8AC3E}">
        <p14:creationId xmlns:p14="http://schemas.microsoft.com/office/powerpoint/2010/main" val="1960347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229600" cy="822325"/>
          </a:xfrm>
        </p:spPr>
        <p:txBody>
          <a:bodyPr/>
          <a:lstStyle/>
          <a:p>
            <a:r>
              <a:rPr lang="en-US" sz="3600" dirty="0"/>
              <a:t>v2 Vocabulary Bindings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35</a:t>
            </a:fld>
            <a:endParaRPr lang="en-US" dirty="0"/>
          </a:p>
        </p:txBody>
      </p:sp>
      <p:pic>
        <p:nvPicPr>
          <p:cNvPr id="6" name="Picture 5">
            <a:extLst>
              <a:ext uri="{FF2B5EF4-FFF2-40B4-BE49-F238E27FC236}">
                <a16:creationId xmlns:a16="http://schemas.microsoft.com/office/drawing/2014/main" id="{D4D31487-C40F-4484-82C2-B78E14F54B25}"/>
              </a:ext>
            </a:extLst>
          </p:cNvPr>
          <p:cNvPicPr>
            <a:picLocks noChangeAspect="1"/>
          </p:cNvPicPr>
          <p:nvPr/>
        </p:nvPicPr>
        <p:blipFill>
          <a:blip r:embed="rId3"/>
          <a:stretch>
            <a:fillRect/>
          </a:stretch>
        </p:blipFill>
        <p:spPr>
          <a:xfrm>
            <a:off x="723900" y="1717675"/>
            <a:ext cx="7696200" cy="4667250"/>
          </a:xfrm>
          <a:prstGeom prst="rect">
            <a:avLst/>
          </a:prstGeom>
        </p:spPr>
      </p:pic>
    </p:spTree>
    <p:extLst>
      <p:ext uri="{BB962C8B-B14F-4D97-AF65-F5344CB8AC3E}">
        <p14:creationId xmlns:p14="http://schemas.microsoft.com/office/powerpoint/2010/main" val="105839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229600" cy="822325"/>
          </a:xfrm>
        </p:spPr>
        <p:txBody>
          <a:bodyPr/>
          <a:lstStyle/>
          <a:p>
            <a:r>
              <a:rPr lang="en-US" sz="3600" dirty="0"/>
              <a:t>v2 Vocabulary Bindings Example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36</a:t>
            </a:fld>
            <a:endParaRPr lang="en-US" dirty="0"/>
          </a:p>
        </p:txBody>
      </p:sp>
      <p:pic>
        <p:nvPicPr>
          <p:cNvPr id="3" name="Picture 2">
            <a:extLst>
              <a:ext uri="{FF2B5EF4-FFF2-40B4-BE49-F238E27FC236}">
                <a16:creationId xmlns:a16="http://schemas.microsoft.com/office/drawing/2014/main" id="{E30C429D-4A19-407C-B645-5B2F806D2F4F}"/>
              </a:ext>
            </a:extLst>
          </p:cNvPr>
          <p:cNvPicPr>
            <a:picLocks noChangeAspect="1"/>
          </p:cNvPicPr>
          <p:nvPr/>
        </p:nvPicPr>
        <p:blipFill>
          <a:blip r:embed="rId3"/>
          <a:stretch>
            <a:fillRect/>
          </a:stretch>
        </p:blipFill>
        <p:spPr>
          <a:xfrm>
            <a:off x="1160277" y="1857375"/>
            <a:ext cx="6899645" cy="4495223"/>
          </a:xfrm>
          <a:prstGeom prst="rect">
            <a:avLst/>
          </a:prstGeom>
        </p:spPr>
      </p:pic>
    </p:spTree>
    <p:extLst>
      <p:ext uri="{BB962C8B-B14F-4D97-AF65-F5344CB8AC3E}">
        <p14:creationId xmlns:p14="http://schemas.microsoft.com/office/powerpoint/2010/main" val="420062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More Vocabulary Concepts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sz="3200" dirty="0">
                <a:latin typeface="Segoe UI" panose="020B0502040204020203" pitchFamily="34" charset="0"/>
              </a:rPr>
              <a:t>Binding Strength</a:t>
            </a:r>
          </a:p>
          <a:p>
            <a:r>
              <a:rPr lang="en-US" sz="3200" dirty="0">
                <a:latin typeface="Segoe UI" panose="020B0502040204020203" pitchFamily="34" charset="0"/>
              </a:rPr>
              <a:t>Stability</a:t>
            </a:r>
            <a:endParaRPr lang="en-US" sz="3200" dirty="0"/>
          </a:p>
          <a:p>
            <a:r>
              <a:rPr lang="en-US" sz="3200" dirty="0">
                <a:latin typeface="Segoe UI" panose="020B0502040204020203" pitchFamily="34" charset="0"/>
              </a:rPr>
              <a:t>Extensibility</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37</a:t>
            </a:fld>
            <a:endParaRPr lang="en-US" dirty="0"/>
          </a:p>
        </p:txBody>
      </p:sp>
    </p:spTree>
    <p:extLst>
      <p:ext uri="{BB962C8B-B14F-4D97-AF65-F5344CB8AC3E}">
        <p14:creationId xmlns:p14="http://schemas.microsoft.com/office/powerpoint/2010/main" val="2317903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Stability</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sz="1800" b="1" kern="1000" dirty="0">
                <a:effectLst/>
                <a:latin typeface="Times New Roman" panose="02020603050405020304" pitchFamily="18" charset="0"/>
                <a:ea typeface="Times New Roman" panose="02020603050405020304" pitchFamily="18" charset="0"/>
              </a:rPr>
              <a:t>Stability:</a:t>
            </a:r>
            <a:r>
              <a:rPr lang="en-US" sz="1800" kern="1000" dirty="0">
                <a:effectLst/>
                <a:latin typeface="Times New Roman" panose="02020603050405020304" pitchFamily="18" charset="0"/>
                <a:ea typeface="Times New Roman" panose="02020603050405020304" pitchFamily="18" charset="0"/>
              </a:rPr>
              <a:t> indicates whether the content of a value set can change based on the definition of the value set. Often the value set is dependent on an external code system that may be updated or replaced after publication of the interoperability specification. Stability can have one of two values: </a:t>
            </a:r>
            <a:r>
              <a:rPr lang="en-US" sz="1800" i="1" kern="1000" dirty="0">
                <a:effectLst/>
                <a:latin typeface="Times New Roman" panose="02020603050405020304" pitchFamily="18" charset="0"/>
                <a:ea typeface="Times New Roman" panose="02020603050405020304" pitchFamily="18" charset="0"/>
              </a:rPr>
              <a:t>static</a:t>
            </a:r>
            <a:r>
              <a:rPr lang="en-US" sz="1800" kern="1000" dirty="0">
                <a:effectLst/>
                <a:latin typeface="Times New Roman" panose="02020603050405020304" pitchFamily="18" charset="0"/>
                <a:ea typeface="Times New Roman" panose="02020603050405020304" pitchFamily="18" charset="0"/>
              </a:rPr>
              <a:t> or </a:t>
            </a:r>
            <a:r>
              <a:rPr lang="en-US" sz="1800" i="1" kern="1000" dirty="0">
                <a:effectLst/>
                <a:latin typeface="Times New Roman" panose="02020603050405020304" pitchFamily="18" charset="0"/>
                <a:ea typeface="Times New Roman" panose="02020603050405020304" pitchFamily="18" charset="0"/>
              </a:rPr>
              <a:t>dynamic</a:t>
            </a:r>
            <a:r>
              <a:rPr lang="en-US" sz="1800" kern="1000" dirty="0">
                <a:effectLst/>
                <a:latin typeface="Times New Roman" panose="02020603050405020304" pitchFamily="18" charset="0"/>
                <a:ea typeface="Times New Roman" panose="02020603050405020304" pitchFamily="18" charset="0"/>
              </a:rPr>
              <a:t>. Static indicates that for this version of the specification the value set is completely fixed, both its definition and the expanded list of codes. If the value set needs to be modified, then a new value set and an updated version of the specification must be created. Dynamic means that a value set can change outside of the definition of the specification (and thereby becoming, in essence, a new value set that may be managed and referred to in various ways). In some instances, dynamic value sets are entire code systems that periodically are updated. In this case, the value set definition is the same, however, the expanded list of codes has changed.</a:t>
            </a:r>
          </a:p>
          <a:p>
            <a:pPr marL="0" indent="0">
              <a:buNone/>
            </a:pPr>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38</a:t>
            </a:fld>
            <a:endParaRPr lang="en-US" dirty="0"/>
          </a:p>
        </p:txBody>
      </p:sp>
    </p:spTree>
    <p:extLst>
      <p:ext uri="{BB962C8B-B14F-4D97-AF65-F5344CB8AC3E}">
        <p14:creationId xmlns:p14="http://schemas.microsoft.com/office/powerpoint/2010/main" val="3577650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Extensibility</a:t>
            </a:r>
          </a:p>
        </p:txBody>
      </p:sp>
      <p:sp>
        <p:nvSpPr>
          <p:cNvPr id="8195" name="Rectangle 3"/>
          <p:cNvSpPr>
            <a:spLocks noGrp="1" noChangeArrowheads="1"/>
          </p:cNvSpPr>
          <p:nvPr>
            <p:ph idx="1"/>
          </p:nvPr>
        </p:nvSpPr>
        <p:spPr>
          <a:xfrm>
            <a:off x="381000" y="1828800"/>
            <a:ext cx="8382000" cy="4572000"/>
          </a:xfrm>
        </p:spPr>
        <p:txBody>
          <a:bodyPr>
            <a:normAutofit/>
          </a:bodyPr>
          <a:lstStyle/>
          <a:p>
            <a:pPr marL="0" marR="0" algn="just">
              <a:spcBef>
                <a:spcPts val="300"/>
              </a:spcBef>
              <a:spcAft>
                <a:spcPts val="300"/>
              </a:spcAft>
            </a:pPr>
            <a:r>
              <a:rPr lang="en-US" sz="1800" b="1" kern="1000" dirty="0">
                <a:effectLst/>
                <a:latin typeface="Times New Roman" panose="02020603050405020304" pitchFamily="18" charset="0"/>
                <a:ea typeface="Times New Roman" panose="02020603050405020304" pitchFamily="18" charset="0"/>
              </a:rPr>
              <a:t>Extensibility:</a:t>
            </a:r>
            <a:r>
              <a:rPr lang="en-US" sz="1800" kern="1000" dirty="0">
                <a:effectLst/>
                <a:latin typeface="Times New Roman" panose="02020603050405020304" pitchFamily="18" charset="0"/>
                <a:ea typeface="Times New Roman" panose="02020603050405020304" pitchFamily="18" charset="0"/>
              </a:rPr>
              <a:t> indicates whether the value set definition can be extended or not in a derived (profiled) version of the specification. The extensibility of a value set definition can be either </a:t>
            </a:r>
            <a:r>
              <a:rPr lang="en-US" sz="1800" i="1" kern="1000" dirty="0">
                <a:effectLst/>
                <a:latin typeface="Times New Roman" panose="02020603050405020304" pitchFamily="18" charset="0"/>
                <a:ea typeface="Times New Roman" panose="02020603050405020304" pitchFamily="18" charset="0"/>
              </a:rPr>
              <a:t>open</a:t>
            </a:r>
            <a:r>
              <a:rPr lang="en-US" sz="1800" kern="1000" dirty="0">
                <a:effectLst/>
                <a:latin typeface="Times New Roman" panose="02020603050405020304" pitchFamily="18" charset="0"/>
                <a:ea typeface="Times New Roman" panose="02020603050405020304" pitchFamily="18" charset="0"/>
              </a:rPr>
              <a:t> or </a:t>
            </a:r>
            <a:r>
              <a:rPr lang="en-US" sz="1800" i="1" kern="1000" dirty="0">
                <a:effectLst/>
                <a:latin typeface="Times New Roman" panose="02020603050405020304" pitchFamily="18" charset="0"/>
                <a:ea typeface="Times New Roman" panose="02020603050405020304" pitchFamily="18" charset="0"/>
              </a:rPr>
              <a:t>closed</a:t>
            </a:r>
            <a:r>
              <a:rPr lang="en-US" sz="1800" kern="1000" dirty="0">
                <a:effectLst/>
                <a:latin typeface="Times New Roman" panose="02020603050405020304" pitchFamily="18" charset="0"/>
                <a:ea typeface="Times New Roman" panose="02020603050405020304" pitchFamily="18" charset="0"/>
              </a:rPr>
              <a:t>. Open means that more values can be added to the value set in a derived specification. Closed means that no more values can be added to the value set in a derived specification.</a:t>
            </a:r>
          </a:p>
          <a:p>
            <a:pPr marL="0" indent="0">
              <a:buNone/>
            </a:pPr>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39</a:t>
            </a:fld>
            <a:endParaRPr lang="en-US" dirty="0"/>
          </a:p>
        </p:txBody>
      </p:sp>
    </p:spTree>
    <p:extLst>
      <p:ext uri="{BB962C8B-B14F-4D97-AF65-F5344CB8AC3E}">
        <p14:creationId xmlns:p14="http://schemas.microsoft.com/office/powerpoint/2010/main" val="237532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Scope of v2+ Base Standard</a:t>
            </a:r>
          </a:p>
        </p:txBody>
      </p:sp>
      <p:sp>
        <p:nvSpPr>
          <p:cNvPr id="8195" name="Rectangle 3"/>
          <p:cNvSpPr>
            <a:spLocks noGrp="1" noChangeArrowheads="1"/>
          </p:cNvSpPr>
          <p:nvPr>
            <p:ph idx="1"/>
          </p:nvPr>
        </p:nvSpPr>
        <p:spPr>
          <a:xfrm>
            <a:off x="381000" y="1828800"/>
            <a:ext cx="8382000" cy="4572000"/>
          </a:xfrm>
        </p:spPr>
        <p:txBody>
          <a:bodyPr>
            <a:normAutofit lnSpcReduction="10000"/>
          </a:bodyPr>
          <a:lstStyle/>
          <a:p>
            <a:r>
              <a:rPr lang="en-US" dirty="0"/>
              <a:t>In:</a:t>
            </a:r>
          </a:p>
          <a:p>
            <a:pPr lvl="1"/>
            <a:r>
              <a:rPr lang="en-US" dirty="0"/>
              <a:t>HL7 v2+ Code Sets</a:t>
            </a:r>
          </a:p>
          <a:p>
            <a:pPr lvl="2"/>
            <a:r>
              <a:rPr lang="en-US" dirty="0"/>
              <a:t>Concept Domain</a:t>
            </a:r>
          </a:p>
          <a:p>
            <a:pPr lvl="2"/>
            <a:r>
              <a:rPr lang="en-US" dirty="0"/>
              <a:t>Code System</a:t>
            </a:r>
          </a:p>
          <a:p>
            <a:r>
              <a:rPr lang="en-US" dirty="0"/>
              <a:t>Out:</a:t>
            </a:r>
          </a:p>
          <a:p>
            <a:pPr lvl="1"/>
            <a:r>
              <a:rPr lang="en-US" dirty="0"/>
              <a:t>v2+ Value Sets</a:t>
            </a:r>
          </a:p>
          <a:p>
            <a:pPr lvl="1"/>
            <a:r>
              <a:rPr lang="en-US" dirty="0"/>
              <a:t>Legacy HL7 v2.x Tables</a:t>
            </a:r>
          </a:p>
          <a:p>
            <a:pPr lvl="2"/>
            <a:r>
              <a:rPr lang="en-US" dirty="0"/>
              <a:t>Can be managed elsewhere but not in the v2+ base standard</a:t>
            </a:r>
          </a:p>
          <a:p>
            <a:pPr lvl="1"/>
            <a:r>
              <a:rPr lang="en-US" dirty="0"/>
              <a:t>External code sets</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a:t>
            </a:fld>
            <a:endParaRPr lang="en-US" dirty="0"/>
          </a:p>
        </p:txBody>
      </p:sp>
    </p:spTree>
    <p:extLst>
      <p:ext uri="{BB962C8B-B14F-4D97-AF65-F5344CB8AC3E}">
        <p14:creationId xmlns:p14="http://schemas.microsoft.com/office/powerpoint/2010/main" val="2080422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229600" cy="822325"/>
          </a:xfrm>
        </p:spPr>
        <p:txBody>
          <a:bodyPr/>
          <a:lstStyle/>
          <a:p>
            <a:r>
              <a:rPr lang="en-US" sz="3600" dirty="0"/>
              <a:t>Extensibility and Stability</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40</a:t>
            </a:fld>
            <a:endParaRPr lang="en-US" dirty="0"/>
          </a:p>
        </p:txBody>
      </p:sp>
      <p:pic>
        <p:nvPicPr>
          <p:cNvPr id="6" name="Picture 5">
            <a:extLst>
              <a:ext uri="{FF2B5EF4-FFF2-40B4-BE49-F238E27FC236}">
                <a16:creationId xmlns:a16="http://schemas.microsoft.com/office/drawing/2014/main" id="{D3BF8B16-89A5-464E-9901-41269E09549D}"/>
              </a:ext>
            </a:extLst>
          </p:cNvPr>
          <p:cNvPicPr>
            <a:picLocks noChangeAspect="1"/>
          </p:cNvPicPr>
          <p:nvPr/>
        </p:nvPicPr>
        <p:blipFill>
          <a:blip r:embed="rId3"/>
          <a:stretch>
            <a:fillRect/>
          </a:stretch>
        </p:blipFill>
        <p:spPr>
          <a:xfrm>
            <a:off x="609600" y="1676400"/>
            <a:ext cx="7848600" cy="4800600"/>
          </a:xfrm>
          <a:prstGeom prst="rect">
            <a:avLst/>
          </a:prstGeom>
        </p:spPr>
      </p:pic>
    </p:spTree>
    <p:extLst>
      <p:ext uri="{BB962C8B-B14F-4D97-AF65-F5344CB8AC3E}">
        <p14:creationId xmlns:p14="http://schemas.microsoft.com/office/powerpoint/2010/main" val="235250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600" dirty="0"/>
              <a:t>Binding Parameters Implications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Depending on the level of profiling there are certain things that become evident, e.g., in implementation:</a:t>
            </a:r>
          </a:p>
          <a:p>
            <a:pPr lvl="1"/>
            <a:r>
              <a:rPr lang="en-US" dirty="0"/>
              <a:t>All stability is closed</a:t>
            </a:r>
          </a:p>
          <a:p>
            <a:pPr lvl="1"/>
            <a:r>
              <a:rPr lang="en-US" dirty="0"/>
              <a:t>All binding strength is required</a:t>
            </a:r>
          </a:p>
          <a:p>
            <a:pPr lvl="1"/>
            <a:r>
              <a:rPr lang="en-US" dirty="0"/>
              <a:t>All code usages are required, unless explicit omission from a set is indicated by excluded</a:t>
            </a:r>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41</a:t>
            </a:fld>
            <a:endParaRPr lang="en-US" dirty="0"/>
          </a:p>
        </p:txBody>
      </p:sp>
    </p:spTree>
    <p:extLst>
      <p:ext uri="{BB962C8B-B14F-4D97-AF65-F5344CB8AC3E}">
        <p14:creationId xmlns:p14="http://schemas.microsoft.com/office/powerpoint/2010/main" val="3903429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73075"/>
            <a:ext cx="8382000" cy="822325"/>
          </a:xfrm>
        </p:spPr>
        <p:txBody>
          <a:bodyPr/>
          <a:lstStyle/>
          <a:p>
            <a:r>
              <a:rPr lang="en-US" sz="3600" dirty="0"/>
              <a:t>Binding Parameter Observations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Scope: Base Standard Level</a:t>
            </a:r>
          </a:p>
          <a:p>
            <a:r>
              <a:rPr lang="en-US" dirty="0"/>
              <a:t>All bindings have “open” extensibility</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42</a:t>
            </a:fld>
            <a:endParaRPr lang="en-US" dirty="0"/>
          </a:p>
        </p:txBody>
      </p:sp>
    </p:spTree>
    <p:extLst>
      <p:ext uri="{BB962C8B-B14F-4D97-AF65-F5344CB8AC3E}">
        <p14:creationId xmlns:p14="http://schemas.microsoft.com/office/powerpoint/2010/main" val="3439605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Review of Existing Tables</a:t>
            </a:r>
          </a:p>
        </p:txBody>
      </p:sp>
      <p:sp>
        <p:nvSpPr>
          <p:cNvPr id="8195" name="Rectangle 3"/>
          <p:cNvSpPr>
            <a:spLocks noGrp="1" noChangeArrowheads="1"/>
          </p:cNvSpPr>
          <p:nvPr>
            <p:ph idx="1"/>
          </p:nvPr>
        </p:nvSpPr>
        <p:spPr>
          <a:xfrm>
            <a:off x="381000" y="1828800"/>
            <a:ext cx="8382000" cy="4572000"/>
          </a:xfrm>
        </p:spPr>
        <p:txBody>
          <a:bodyPr>
            <a:normAutofit lnSpcReduction="10000"/>
          </a:bodyPr>
          <a:lstStyle/>
          <a:p>
            <a:r>
              <a:rPr lang="en-US" dirty="0"/>
              <a:t>Issues</a:t>
            </a:r>
          </a:p>
          <a:p>
            <a:pPr lvl="1"/>
            <a:r>
              <a:rPr lang="en-US" dirty="0"/>
              <a:t>Table 0007 is made into a code system but is only example values</a:t>
            </a:r>
          </a:p>
          <a:p>
            <a:pPr lvl="1"/>
            <a:r>
              <a:rPr lang="en-US" dirty="0"/>
              <a:t>Table 0292 is HL7 table (check on) and refers to CVX codes, this is not right. This should be external and be only suggested values and should be dynamic</a:t>
            </a:r>
          </a:p>
          <a:p>
            <a:pPr lvl="1"/>
            <a:r>
              <a:rPr lang="en-US" dirty="0"/>
              <a:t>See table 65.HL7-defined table of… The purpose of these are to further qualify (when appropriate) the general action indicated by the order control code ( table 0119). </a:t>
            </a:r>
            <a:r>
              <a:rPr lang="en-US" dirty="0">
                <a:solidFill>
                  <a:srgbClr val="C00000"/>
                </a:solidFill>
                <a:sym typeface="Wingdings" panose="05000000000000000000" pitchFamily="2" charset="2"/>
              </a:rPr>
              <a:t> Need to clean up?</a:t>
            </a:r>
            <a:endParaRPr lang="en-US" dirty="0">
              <a:solidFill>
                <a:srgbClr val="C00000"/>
              </a:solidFill>
            </a:endParaRPr>
          </a:p>
          <a:p>
            <a:pPr lvl="1"/>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43</a:t>
            </a:fld>
            <a:endParaRPr lang="en-US" dirty="0"/>
          </a:p>
        </p:txBody>
      </p:sp>
    </p:spTree>
    <p:extLst>
      <p:ext uri="{BB962C8B-B14F-4D97-AF65-F5344CB8AC3E}">
        <p14:creationId xmlns:p14="http://schemas.microsoft.com/office/powerpoint/2010/main" val="1741561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Observations</a:t>
            </a:r>
          </a:p>
        </p:txBody>
      </p:sp>
      <p:sp>
        <p:nvSpPr>
          <p:cNvPr id="8195" name="Rectangle 3"/>
          <p:cNvSpPr>
            <a:spLocks noGrp="1" noChangeArrowheads="1"/>
          </p:cNvSpPr>
          <p:nvPr>
            <p:ph idx="1"/>
          </p:nvPr>
        </p:nvSpPr>
        <p:spPr>
          <a:xfrm>
            <a:off x="381000" y="1828800"/>
            <a:ext cx="8382000" cy="4572000"/>
          </a:xfrm>
        </p:spPr>
        <p:txBody>
          <a:bodyPr>
            <a:normAutofit lnSpcReduction="10000"/>
          </a:bodyPr>
          <a:lstStyle/>
          <a:p>
            <a:r>
              <a:rPr lang="en-US" dirty="0"/>
              <a:t>Generally constrainable profiles are defined and are known to the community</a:t>
            </a:r>
          </a:p>
          <a:p>
            <a:r>
              <a:rPr lang="en-US" dirty="0"/>
              <a:t>Implementations create derived profiles from the publish constrainable profiles but are often not documented or if documented, not accessible</a:t>
            </a:r>
          </a:p>
          <a:p>
            <a:r>
              <a:rPr lang="en-US" dirty="0"/>
              <a:t>Conformance validation is most often performed on implementations but based on constrainable profiles—therefore, there are known, unknowns</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44</a:t>
            </a:fld>
            <a:endParaRPr lang="en-US" dirty="0"/>
          </a:p>
        </p:txBody>
      </p:sp>
    </p:spTree>
    <p:extLst>
      <p:ext uri="{BB962C8B-B14F-4D97-AF65-F5344CB8AC3E}">
        <p14:creationId xmlns:p14="http://schemas.microsoft.com/office/powerpoint/2010/main" val="3248953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Observations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The concept of optional does not exist in an implementation profile (and therefore an implementation)</a:t>
            </a:r>
          </a:p>
          <a:p>
            <a:r>
              <a:rPr lang="en-US" dirty="0"/>
              <a:t>The concepts of “should”, “should not”, “may”, and the like do not exist in an implementation (and therefore an implementation)</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45</a:t>
            </a:fld>
            <a:endParaRPr lang="en-US" dirty="0"/>
          </a:p>
        </p:txBody>
      </p:sp>
    </p:spTree>
    <p:extLst>
      <p:ext uri="{BB962C8B-B14F-4D97-AF65-F5344CB8AC3E}">
        <p14:creationId xmlns:p14="http://schemas.microsoft.com/office/powerpoint/2010/main" val="1329605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Observations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The HL7 v2+ Standard is a framework—it never defines a specific use case</a:t>
            </a:r>
          </a:p>
          <a:p>
            <a:r>
              <a:rPr lang="en-US" dirty="0"/>
              <a:t>Profiling for a specific use case makes the standard “real”, applicable</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46</a:t>
            </a:fld>
            <a:endParaRPr lang="en-US" dirty="0"/>
          </a:p>
        </p:txBody>
      </p:sp>
    </p:spTree>
    <p:extLst>
      <p:ext uri="{BB962C8B-B14F-4D97-AF65-F5344CB8AC3E}">
        <p14:creationId xmlns:p14="http://schemas.microsoft.com/office/powerpoint/2010/main" val="3968458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Observations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All implementations have a corresponding implementation profile—explicit or not (implicit by the code written)</a:t>
            </a:r>
          </a:p>
          <a:p>
            <a:r>
              <a:rPr lang="en-US" dirty="0"/>
              <a:t>All aspects of an implementation are static at a point in-time (operation)</a:t>
            </a:r>
          </a:p>
          <a:p>
            <a:r>
              <a:rPr lang="en-US" dirty="0"/>
              <a:t>Profiling provides a convenient mechanisms for describing a “final” instantiation of the specification—much like a value set expansion</a:t>
            </a:r>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47</a:t>
            </a:fld>
            <a:endParaRPr lang="en-US" dirty="0"/>
          </a:p>
        </p:txBody>
      </p:sp>
    </p:spTree>
    <p:extLst>
      <p:ext uri="{BB962C8B-B14F-4D97-AF65-F5344CB8AC3E}">
        <p14:creationId xmlns:p14="http://schemas.microsoft.com/office/powerpoint/2010/main" val="3546361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Observations</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t>Concept domain is not a 1-to-1 with a code system, e.g., SNOMED</a:t>
            </a:r>
          </a:p>
          <a:p>
            <a:r>
              <a:rPr lang="en-US" dirty="0"/>
              <a:t>But in v2+ our HL7v2 tables (now code systems) will have this 1-to-1 relationship</a:t>
            </a:r>
          </a:p>
          <a:p>
            <a:r>
              <a:rPr lang="en-US" dirty="0"/>
              <a:t>Works because v2 code systems (tables) are simple-flat and only cover one concept domain</a:t>
            </a:r>
          </a:p>
          <a:p>
            <a:r>
              <a:rPr lang="en-US" dirty="0"/>
              <a:t>Not pure, but “good-enough”</a:t>
            </a:r>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48</a:t>
            </a:fld>
            <a:endParaRPr lang="en-US" dirty="0"/>
          </a:p>
        </p:txBody>
      </p:sp>
    </p:spTree>
    <p:extLst>
      <p:ext uri="{BB962C8B-B14F-4D97-AF65-F5344CB8AC3E}">
        <p14:creationId xmlns:p14="http://schemas.microsoft.com/office/powerpoint/2010/main" val="327173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600" dirty="0"/>
              <a:t>Assessment of Methodology</a:t>
            </a:r>
          </a:p>
        </p:txBody>
      </p:sp>
      <p:sp>
        <p:nvSpPr>
          <p:cNvPr id="8195" name="Rectangle 3"/>
          <p:cNvSpPr>
            <a:spLocks noGrp="1" noChangeArrowheads="1"/>
          </p:cNvSpPr>
          <p:nvPr>
            <p:ph idx="1"/>
          </p:nvPr>
        </p:nvSpPr>
        <p:spPr>
          <a:xfrm>
            <a:off x="381000" y="1828800"/>
            <a:ext cx="8382000" cy="4572000"/>
          </a:xfrm>
        </p:spPr>
        <p:txBody>
          <a:bodyPr>
            <a:normAutofit fontScale="85000" lnSpcReduction="20000"/>
          </a:bodyPr>
          <a:lstStyle/>
          <a:p>
            <a:r>
              <a:rPr lang="en-US" dirty="0"/>
              <a:t>Comprehensive </a:t>
            </a:r>
            <a:r>
              <a:rPr lang="en-US" dirty="0">
                <a:sym typeface="Wingdings" panose="05000000000000000000" pitchFamily="2" charset="2"/>
              </a:rPr>
              <a:t> NO (80-90% solution)</a:t>
            </a:r>
          </a:p>
          <a:p>
            <a:r>
              <a:rPr lang="en-US" dirty="0">
                <a:sym typeface="Wingdings" panose="05000000000000000000" pitchFamily="2" charset="2"/>
              </a:rPr>
              <a:t>But if we can get a majority of specifier to use, we have made a huge improvement</a:t>
            </a:r>
          </a:p>
          <a:p>
            <a:r>
              <a:rPr lang="en-US" dirty="0">
                <a:sym typeface="Wingdings" panose="05000000000000000000" pitchFamily="2" charset="2"/>
              </a:rPr>
              <a:t>What worries me:</a:t>
            </a:r>
          </a:p>
          <a:p>
            <a:pPr lvl="1"/>
            <a:r>
              <a:rPr lang="en-US" dirty="0">
                <a:sym typeface="Wingdings" panose="05000000000000000000" pitchFamily="2" charset="2"/>
              </a:rPr>
              <a:t>Is it understandable?</a:t>
            </a:r>
          </a:p>
          <a:p>
            <a:pPr lvl="1"/>
            <a:r>
              <a:rPr lang="en-US" dirty="0">
                <a:sym typeface="Wingdings" panose="05000000000000000000" pitchFamily="2" charset="2"/>
              </a:rPr>
              <a:t>Code system versions</a:t>
            </a:r>
          </a:p>
          <a:p>
            <a:pPr lvl="2"/>
            <a:r>
              <a:rPr lang="en-US" dirty="0">
                <a:sym typeface="Wingdings" panose="05000000000000000000" pitchFamily="2" charset="2"/>
              </a:rPr>
              <a:t>How to handle updates to the code sets without publishing—split messaging and code sets (dynamic)</a:t>
            </a:r>
          </a:p>
          <a:p>
            <a:pPr lvl="2"/>
            <a:r>
              <a:rPr lang="en-US" dirty="0">
                <a:sym typeface="Wingdings" panose="05000000000000000000" pitchFamily="2" charset="2"/>
              </a:rPr>
              <a:t>Update code sets independently of v2+ messaging </a:t>
            </a:r>
          </a:p>
          <a:p>
            <a:pPr lvl="1"/>
            <a:r>
              <a:rPr lang="en-US" dirty="0">
                <a:sym typeface="Wingdings" panose="05000000000000000000" pitchFamily="2" charset="2"/>
              </a:rPr>
              <a:t>Value set versions (or new value sets)</a:t>
            </a:r>
          </a:p>
          <a:p>
            <a:pPr lvl="1"/>
            <a:r>
              <a:rPr lang="en-US" dirty="0">
                <a:sym typeface="Wingdings" panose="05000000000000000000" pitchFamily="2" charset="2"/>
              </a:rPr>
              <a:t>Instantiation and proclamation in the real world</a:t>
            </a:r>
          </a:p>
          <a:p>
            <a:pPr lvl="1"/>
            <a:r>
              <a:rPr lang="en-US" dirty="0">
                <a:sym typeface="Wingdings" panose="05000000000000000000" pitchFamily="2" charset="2"/>
              </a:rPr>
              <a:t>But you can only bring the horse to the water</a:t>
            </a:r>
          </a:p>
          <a:p>
            <a:pPr lvl="1"/>
            <a:r>
              <a:rPr lang="en-US" dirty="0">
                <a:sym typeface="Wingdings" panose="05000000000000000000" pitchFamily="2" charset="2"/>
              </a:rPr>
              <a:t>Much more here</a:t>
            </a:r>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49</a:t>
            </a:fld>
            <a:endParaRPr lang="en-US" dirty="0"/>
          </a:p>
        </p:txBody>
      </p:sp>
    </p:spTree>
    <p:extLst>
      <p:ext uri="{BB962C8B-B14F-4D97-AF65-F5344CB8AC3E}">
        <p14:creationId xmlns:p14="http://schemas.microsoft.com/office/powerpoint/2010/main" val="346491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v2+ Base Segment Page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5</a:t>
            </a:fld>
            <a:endParaRPr lang="en-US" dirty="0"/>
          </a:p>
        </p:txBody>
      </p:sp>
      <p:pic>
        <p:nvPicPr>
          <p:cNvPr id="8" name="Picture 7">
            <a:extLst>
              <a:ext uri="{FF2B5EF4-FFF2-40B4-BE49-F238E27FC236}">
                <a16:creationId xmlns:a16="http://schemas.microsoft.com/office/drawing/2014/main" id="{08059028-09C1-4DAB-843B-19D193701C07}"/>
              </a:ext>
            </a:extLst>
          </p:cNvPr>
          <p:cNvPicPr>
            <a:picLocks noChangeAspect="1"/>
          </p:cNvPicPr>
          <p:nvPr/>
        </p:nvPicPr>
        <p:blipFill>
          <a:blip r:embed="rId3"/>
          <a:stretch>
            <a:fillRect/>
          </a:stretch>
        </p:blipFill>
        <p:spPr>
          <a:xfrm>
            <a:off x="914400" y="1644524"/>
            <a:ext cx="7162800" cy="4889625"/>
          </a:xfrm>
          <a:prstGeom prst="rect">
            <a:avLst/>
          </a:prstGeom>
        </p:spPr>
      </p:pic>
    </p:spTree>
    <p:extLst>
      <p:ext uri="{BB962C8B-B14F-4D97-AF65-F5344CB8AC3E}">
        <p14:creationId xmlns:p14="http://schemas.microsoft.com/office/powerpoint/2010/main" val="300289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600" dirty="0"/>
              <a:t>Issues List</a:t>
            </a:r>
          </a:p>
        </p:txBody>
      </p:sp>
      <p:sp>
        <p:nvSpPr>
          <p:cNvPr id="8195" name="Rectangle 3"/>
          <p:cNvSpPr>
            <a:spLocks noGrp="1" noChangeArrowheads="1"/>
          </p:cNvSpPr>
          <p:nvPr>
            <p:ph idx="1"/>
          </p:nvPr>
        </p:nvSpPr>
        <p:spPr>
          <a:xfrm>
            <a:off x="381000" y="1828800"/>
            <a:ext cx="8382000" cy="4572000"/>
          </a:xfrm>
        </p:spPr>
        <p:txBody>
          <a:bodyPr>
            <a:normAutofit/>
          </a:bodyPr>
          <a:lstStyle/>
          <a:p>
            <a:r>
              <a:rPr lang="en-US" dirty="0">
                <a:sym typeface="Wingdings" panose="05000000000000000000" pitchFamily="2" charset="2"/>
              </a:rPr>
              <a:t>Code system versions</a:t>
            </a:r>
          </a:p>
          <a:p>
            <a:pPr lvl="1"/>
            <a:r>
              <a:rPr lang="en-US" dirty="0">
                <a:sym typeface="Wingdings" panose="05000000000000000000" pitchFamily="2" charset="2"/>
              </a:rPr>
              <a:t>How to handle updates to the code sets without publishing—split messaging and code sets (dynamic)</a:t>
            </a:r>
          </a:p>
          <a:p>
            <a:pPr lvl="1"/>
            <a:r>
              <a:rPr lang="en-US" dirty="0">
                <a:sym typeface="Wingdings" panose="05000000000000000000" pitchFamily="2" charset="2"/>
              </a:rPr>
              <a:t>Update code sets independently of v2+ messaging</a:t>
            </a:r>
          </a:p>
          <a:p>
            <a:pPr lvl="1"/>
            <a:r>
              <a:rPr lang="en-US" dirty="0">
                <a:sym typeface="Wingdings" panose="05000000000000000000" pitchFamily="2" charset="2"/>
              </a:rPr>
              <a:t>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50</a:t>
            </a:fld>
            <a:endParaRPr lang="en-US" dirty="0"/>
          </a:p>
        </p:txBody>
      </p:sp>
    </p:spTree>
    <p:extLst>
      <p:ext uri="{BB962C8B-B14F-4D97-AF65-F5344CB8AC3E}">
        <p14:creationId xmlns:p14="http://schemas.microsoft.com/office/powerpoint/2010/main" val="1482832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Vocabulary Profiling</a:t>
            </a:r>
          </a:p>
        </p:txBody>
      </p:sp>
      <p:sp>
        <p:nvSpPr>
          <p:cNvPr id="8195" name="Rectangle 3"/>
          <p:cNvSpPr>
            <a:spLocks noGrp="1" noChangeArrowheads="1"/>
          </p:cNvSpPr>
          <p:nvPr>
            <p:ph idx="1"/>
          </p:nvPr>
        </p:nvSpPr>
        <p:spPr>
          <a:xfrm>
            <a:off x="381000" y="1828800"/>
            <a:ext cx="8382000" cy="4572000"/>
          </a:xfrm>
        </p:spPr>
        <p:txBody>
          <a:bodyPr>
            <a:normAutofit fontScale="85000" lnSpcReduction="20000"/>
          </a:bodyPr>
          <a:lstStyle/>
          <a:p>
            <a:r>
              <a:rPr lang="en-US" dirty="0"/>
              <a:t>Need to expand the type of intermediate “code sets” that can be defined. Including “starter” value sets. So expand the 4 types from the standard to how many necessary ending with a fully defined value set</a:t>
            </a:r>
          </a:p>
          <a:p>
            <a:r>
              <a:rPr lang="en-US" dirty="0"/>
              <a:t>Need to show the profiling path from all of the starting points (type 1, 2,3,4). Go all the way to value set</a:t>
            </a:r>
          </a:p>
          <a:p>
            <a:r>
              <a:rPr lang="en-US" dirty="0"/>
              <a:t>Need to show also from elements that don’t have a table assigned to it for the CWEs and CNEs, e.g.,</a:t>
            </a:r>
          </a:p>
          <a:p>
            <a:r>
              <a:rPr lang="en-US" dirty="0">
                <a:solidFill>
                  <a:srgbClr val="C00000"/>
                </a:solidFill>
              </a:rPr>
              <a:t>Also, indicate the name of the code set is not normative, only the codes. For example, specifier can rename the HL7 0292 table to for example CVX or NDC</a:t>
            </a:r>
          </a:p>
          <a:p>
            <a:r>
              <a:rPr lang="en-US" dirty="0">
                <a:solidFill>
                  <a:srgbClr val="C00000"/>
                </a:solidFill>
              </a:rPr>
              <a:t>Also need to describe multiple bindings</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51</a:t>
            </a:fld>
            <a:endParaRPr lang="en-US" dirty="0"/>
          </a:p>
        </p:txBody>
      </p:sp>
    </p:spTree>
    <p:extLst>
      <p:ext uri="{BB962C8B-B14F-4D97-AF65-F5344CB8AC3E}">
        <p14:creationId xmlns:p14="http://schemas.microsoft.com/office/powerpoint/2010/main" val="2304757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838200"/>
            <a:ext cx="6781800" cy="2559050"/>
          </a:xfrm>
        </p:spPr>
        <p:txBody>
          <a:bodyPr anchor="t"/>
          <a:lstStyle/>
          <a:p>
            <a:r>
              <a:rPr lang="en-US" dirty="0"/>
              <a:t>Extra Slides</a:t>
            </a:r>
            <a:br>
              <a:rPr lang="en-US" dirty="0"/>
            </a:br>
            <a:br>
              <a:rPr lang="en-US" dirty="0"/>
            </a:br>
            <a:r>
              <a:rPr lang="en-US" sz="3200" dirty="0"/>
              <a:t>Vocabulary</a:t>
            </a:r>
            <a:br>
              <a:rPr lang="en-US" dirty="0"/>
            </a:br>
            <a:endParaRPr lang="en-US" dirty="0"/>
          </a:p>
        </p:txBody>
      </p:sp>
    </p:spTree>
    <p:extLst>
      <p:ext uri="{BB962C8B-B14F-4D97-AF65-F5344CB8AC3E}">
        <p14:creationId xmlns:p14="http://schemas.microsoft.com/office/powerpoint/2010/main" val="2715400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Content: Two Broad Categories</a:t>
            </a:r>
          </a:p>
        </p:txBody>
      </p:sp>
      <p:sp>
        <p:nvSpPr>
          <p:cNvPr id="8195" name="Rectangle 3"/>
          <p:cNvSpPr>
            <a:spLocks noGrp="1" noChangeArrowheads="1"/>
          </p:cNvSpPr>
          <p:nvPr>
            <p:ph idx="1"/>
          </p:nvPr>
        </p:nvSpPr>
        <p:spPr>
          <a:xfrm>
            <a:off x="381001" y="1905000"/>
            <a:ext cx="8458200" cy="4572000"/>
          </a:xfrm>
        </p:spPr>
        <p:txBody>
          <a:bodyPr>
            <a:normAutofit/>
          </a:bodyPr>
          <a:lstStyle/>
          <a:p>
            <a:pPr marL="0" indent="0">
              <a:buNone/>
            </a:pPr>
            <a:r>
              <a:rPr lang="en-US" dirty="0">
                <a:solidFill>
                  <a:srgbClr val="0070C0"/>
                </a:solidFill>
              </a:rPr>
              <a:t>(1) </a:t>
            </a:r>
            <a:r>
              <a:rPr lang="en-US" dirty="0"/>
              <a:t>Specific information about an entity</a:t>
            </a:r>
          </a:p>
          <a:p>
            <a:pPr lvl="1"/>
            <a:r>
              <a:rPr lang="en-US" dirty="0"/>
              <a:t>a person’s name (e.g., “Austin”)</a:t>
            </a:r>
          </a:p>
          <a:p>
            <a:pPr lvl="1"/>
            <a:r>
              <a:rPr lang="en-US" dirty="0"/>
              <a:t>a lab result value (e.g., “280”)</a:t>
            </a:r>
          </a:p>
          <a:p>
            <a:pPr marL="0" indent="0">
              <a:buNone/>
            </a:pPr>
            <a:r>
              <a:rPr lang="en-US" dirty="0">
                <a:solidFill>
                  <a:srgbClr val="0070C0"/>
                </a:solidFill>
              </a:rPr>
              <a:t>(2) </a:t>
            </a:r>
            <a:r>
              <a:rPr lang="en-US" dirty="0"/>
              <a:t>Pre-defined concepts about an entity</a:t>
            </a:r>
          </a:p>
          <a:p>
            <a:pPr lvl="1"/>
            <a:r>
              <a:rPr lang="en-US" dirty="0"/>
              <a:t>a person’s name type (e.g., “legal”)</a:t>
            </a:r>
          </a:p>
          <a:p>
            <a:pPr lvl="1"/>
            <a:r>
              <a:rPr lang="en-US" dirty="0"/>
              <a:t>type of the lab test performed (e.g., “Cholesterol”)</a:t>
            </a:r>
          </a:p>
          <a:p>
            <a:pPr lvl="1"/>
            <a:r>
              <a:rPr lang="en-US" dirty="0"/>
              <a:t>usually are codes, within the context of a code system that specifies the meaning of the codes</a:t>
            </a:r>
          </a:p>
          <a:p>
            <a:pPr lvl="1"/>
            <a:r>
              <a:rPr lang="en-US" dirty="0"/>
              <a:t>e.g., “l” for “legal”, and “2093-3” for “Cholesterol”</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53</a:t>
            </a:fld>
            <a:endParaRPr lang="en-US"/>
          </a:p>
        </p:txBody>
      </p:sp>
      <p:sp>
        <p:nvSpPr>
          <p:cNvPr id="6" name="Frame 5"/>
          <p:cNvSpPr/>
          <p:nvPr/>
        </p:nvSpPr>
        <p:spPr bwMode="auto">
          <a:xfrm>
            <a:off x="6172200" y="2514600"/>
            <a:ext cx="2057400" cy="914400"/>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0070C0"/>
                </a:solidFill>
              </a:rPr>
              <a:t>Usually free data entry field</a:t>
            </a:r>
            <a:endParaRPr kumimoji="0" lang="en-US" sz="1800" b="1" i="0" u="none" strike="noStrike" cap="none" normalizeH="0" baseline="0" dirty="0">
              <a:ln>
                <a:noFill/>
              </a:ln>
              <a:solidFill>
                <a:srgbClr val="0070C0"/>
              </a:solidFill>
              <a:effectLst/>
            </a:endParaRPr>
          </a:p>
        </p:txBody>
      </p:sp>
    </p:spTree>
    <p:extLst>
      <p:ext uri="{BB962C8B-B14F-4D97-AF65-F5344CB8AC3E}">
        <p14:creationId xmlns:p14="http://schemas.microsoft.com/office/powerpoint/2010/main" val="217462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Vocabulary</a:t>
            </a:r>
          </a:p>
        </p:txBody>
      </p:sp>
      <p:sp>
        <p:nvSpPr>
          <p:cNvPr id="8195" name="Rectangle 3"/>
          <p:cNvSpPr>
            <a:spLocks noGrp="1" noChangeArrowheads="1"/>
          </p:cNvSpPr>
          <p:nvPr>
            <p:ph idx="1"/>
          </p:nvPr>
        </p:nvSpPr>
        <p:spPr>
          <a:xfrm>
            <a:off x="381000" y="1752600"/>
            <a:ext cx="8458200" cy="4572000"/>
          </a:xfrm>
        </p:spPr>
        <p:txBody>
          <a:bodyPr>
            <a:normAutofit/>
          </a:bodyPr>
          <a:lstStyle/>
          <a:p>
            <a:r>
              <a:rPr lang="en-US" dirty="0"/>
              <a:t>A term used to describe, in general, the mechanics of defining, maintaining, and using codes to represent concepts</a:t>
            </a:r>
          </a:p>
          <a:p>
            <a:r>
              <a:rPr lang="en-US" dirty="0"/>
              <a:t>Includes terms and concepts such as:</a:t>
            </a:r>
          </a:p>
          <a:p>
            <a:pPr lvl="1"/>
            <a:r>
              <a:rPr lang="en-US" dirty="0"/>
              <a:t>Code</a:t>
            </a:r>
          </a:p>
          <a:p>
            <a:pPr lvl="1"/>
            <a:r>
              <a:rPr lang="en-US" dirty="0"/>
              <a:t>Code System</a:t>
            </a:r>
          </a:p>
          <a:p>
            <a:pPr lvl="1"/>
            <a:r>
              <a:rPr lang="en-US" dirty="0"/>
              <a:t>Concept Domain</a:t>
            </a:r>
          </a:p>
          <a:p>
            <a:pPr lvl="1"/>
            <a:r>
              <a:rPr lang="en-US" dirty="0"/>
              <a:t>Value Set</a:t>
            </a:r>
          </a:p>
          <a:p>
            <a:pPr lvl="1"/>
            <a:r>
              <a:rPr lang="en-US" dirty="0"/>
              <a:t>Table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54</a:t>
            </a:fld>
            <a:endParaRPr lang="en-US" dirty="0"/>
          </a:p>
        </p:txBody>
      </p:sp>
    </p:spTree>
    <p:extLst>
      <p:ext uri="{BB962C8B-B14F-4D97-AF65-F5344CB8AC3E}">
        <p14:creationId xmlns:p14="http://schemas.microsoft.com/office/powerpoint/2010/main" val="3581696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Vocabulary Concepts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a:xfrm>
            <a:off x="3962400" y="6467475"/>
            <a:ext cx="533400" cy="476250"/>
          </a:xfrm>
        </p:spPr>
        <p:txBody>
          <a:bodyPr/>
          <a:lstStyle/>
          <a:p>
            <a:fld id="{64C44300-96F5-4E68-AEBC-759F83B9379E}" type="slidenum">
              <a:rPr lang="en-US"/>
              <a:pPr/>
              <a:t>55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67620706"/>
              </p:ext>
            </p:extLst>
          </p:nvPr>
        </p:nvGraphicFramePr>
        <p:xfrm>
          <a:off x="457200" y="1752600"/>
          <a:ext cx="8305800" cy="4569423"/>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603074847"/>
                    </a:ext>
                  </a:extLst>
                </a:gridCol>
                <a:gridCol w="5554462">
                  <a:extLst>
                    <a:ext uri="{9D8B030D-6E8A-4147-A177-3AD203B41FA5}">
                      <a16:colId xmlns:a16="http://schemas.microsoft.com/office/drawing/2014/main" val="3301682325"/>
                    </a:ext>
                  </a:extLst>
                </a:gridCol>
                <a:gridCol w="1532138">
                  <a:extLst>
                    <a:ext uri="{9D8B030D-6E8A-4147-A177-3AD203B41FA5}">
                      <a16:colId xmlns:a16="http://schemas.microsoft.com/office/drawing/2014/main" val="2583276561"/>
                    </a:ext>
                  </a:extLst>
                </a:gridCol>
              </a:tblGrid>
              <a:tr h="380999">
                <a:tc>
                  <a:txBody>
                    <a:bodyPr/>
                    <a:lstStyle/>
                    <a:p>
                      <a:r>
                        <a:rPr lang="en-US" dirty="0"/>
                        <a:t>Term</a:t>
                      </a:r>
                    </a:p>
                  </a:txBody>
                  <a:tcPr>
                    <a:solidFill>
                      <a:srgbClr val="002060"/>
                    </a:solidFill>
                  </a:tcPr>
                </a:tc>
                <a:tc>
                  <a:txBody>
                    <a:bodyPr/>
                    <a:lstStyle/>
                    <a:p>
                      <a:r>
                        <a:rPr lang="en-US" dirty="0"/>
                        <a:t>Definition</a:t>
                      </a:r>
                    </a:p>
                  </a:txBody>
                  <a:tcPr>
                    <a:solidFill>
                      <a:srgbClr val="002060"/>
                    </a:solidFill>
                  </a:tcPr>
                </a:tc>
                <a:tc>
                  <a:txBody>
                    <a:bodyPr/>
                    <a:lstStyle/>
                    <a:p>
                      <a:r>
                        <a:rPr lang="en-US" dirty="0"/>
                        <a:t>Examples</a:t>
                      </a:r>
                    </a:p>
                  </a:txBody>
                  <a:tcPr>
                    <a:solidFill>
                      <a:srgbClr val="002060"/>
                    </a:solidFill>
                  </a:tcPr>
                </a:tc>
                <a:extLst>
                  <a:ext uri="{0D108BD9-81ED-4DB2-BD59-A6C34878D82A}">
                    <a16:rowId xmlns:a16="http://schemas.microsoft.com/office/drawing/2014/main" val="2668299697"/>
                  </a:ext>
                </a:extLst>
              </a:tr>
              <a:tr h="665909">
                <a:tc>
                  <a:txBody>
                    <a:bodyPr/>
                    <a:lstStyle/>
                    <a:p>
                      <a:r>
                        <a:rPr lang="en-US" b="1" dirty="0"/>
                        <a:t>Code</a:t>
                      </a:r>
                    </a:p>
                  </a:txBody>
                  <a:tcPr>
                    <a:solidFill>
                      <a:srgbClr val="CCECFF"/>
                    </a:solidFill>
                  </a:tcPr>
                </a:tc>
                <a:tc>
                  <a:txBody>
                    <a:bodyPr/>
                    <a:lstStyle/>
                    <a:p>
                      <a:r>
                        <a:rPr lang="en-US" sz="1600" baseline="0" dirty="0"/>
                        <a:t>A unique and discrete “identifier” that represents a concept; typically is (and should be) agnostic to the concept it is representing</a:t>
                      </a:r>
                      <a:endParaRPr lang="en-US" sz="16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“2093-3” </a:t>
                      </a:r>
                    </a:p>
                  </a:txBody>
                  <a:tcPr>
                    <a:solidFill>
                      <a:schemeClr val="bg1">
                        <a:lumMod val="85000"/>
                      </a:schemeClr>
                    </a:solidFill>
                  </a:tcPr>
                </a:tc>
                <a:extLst>
                  <a:ext uri="{0D108BD9-81ED-4DB2-BD59-A6C34878D82A}">
                    <a16:rowId xmlns:a16="http://schemas.microsoft.com/office/drawing/2014/main" val="4197599568"/>
                  </a:ext>
                </a:extLst>
              </a:tr>
              <a:tr h="665909">
                <a:tc>
                  <a:txBody>
                    <a:bodyPr/>
                    <a:lstStyle/>
                    <a:p>
                      <a:r>
                        <a:rPr lang="en-US" b="1" dirty="0"/>
                        <a:t>Concept</a:t>
                      </a:r>
                    </a:p>
                  </a:txBody>
                  <a:tcPr>
                    <a:solidFill>
                      <a:srgbClr val="CCECFF"/>
                    </a:solidFill>
                  </a:tcPr>
                </a:tc>
                <a:tc>
                  <a:txBody>
                    <a:bodyPr/>
                    <a:lstStyle/>
                    <a:p>
                      <a:r>
                        <a:rPr lang="en-US" sz="1600" dirty="0"/>
                        <a:t>A notion that conveys semantic meaning</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“Cholesterol”</a:t>
                      </a:r>
                    </a:p>
                  </a:txBody>
                  <a:tcPr>
                    <a:solidFill>
                      <a:schemeClr val="bg1">
                        <a:lumMod val="85000"/>
                      </a:schemeClr>
                    </a:solidFill>
                  </a:tcPr>
                </a:tc>
                <a:extLst>
                  <a:ext uri="{0D108BD9-81ED-4DB2-BD59-A6C34878D82A}">
                    <a16:rowId xmlns:a16="http://schemas.microsoft.com/office/drawing/2014/main" val="1269330039"/>
                  </a:ext>
                </a:extLst>
              </a:tr>
              <a:tr h="669272">
                <a:tc>
                  <a:txBody>
                    <a:bodyPr/>
                    <a:lstStyle/>
                    <a:p>
                      <a:r>
                        <a:rPr lang="en-US" b="1" dirty="0"/>
                        <a:t>Code</a:t>
                      </a:r>
                      <a:r>
                        <a:rPr lang="en-US" b="1" baseline="0" dirty="0"/>
                        <a:t> System</a:t>
                      </a:r>
                      <a:endParaRPr lang="en-US" b="1" dirty="0"/>
                    </a:p>
                  </a:txBody>
                  <a:tcPr>
                    <a:solidFill>
                      <a:srgbClr val="CCECFF"/>
                    </a:solidFill>
                  </a:tcPr>
                </a:tc>
                <a:tc>
                  <a:txBody>
                    <a:bodyPr/>
                    <a:lstStyle/>
                    <a:p>
                      <a:r>
                        <a:rPr lang="en-US" sz="1600" dirty="0"/>
                        <a:t>Managed collection of codes that represent concepts used in a particular business or technical area</a:t>
                      </a:r>
                    </a:p>
                  </a:txBody>
                  <a:tcPr>
                    <a:solidFill>
                      <a:schemeClr val="bg1">
                        <a:lumMod val="95000"/>
                      </a:schemeClr>
                    </a:solidFill>
                  </a:tcPr>
                </a:tc>
                <a:tc>
                  <a:txBody>
                    <a:bodyPr/>
                    <a:lstStyle/>
                    <a:p>
                      <a:r>
                        <a:rPr lang="en-US" sz="1600" dirty="0"/>
                        <a:t>LOINC</a:t>
                      </a:r>
                    </a:p>
                    <a:p>
                      <a:r>
                        <a:rPr lang="en-US" sz="1600" dirty="0"/>
                        <a:t>CVX</a:t>
                      </a:r>
                    </a:p>
                  </a:txBody>
                  <a:tcPr>
                    <a:solidFill>
                      <a:schemeClr val="bg1">
                        <a:lumMod val="95000"/>
                      </a:schemeClr>
                    </a:solidFill>
                  </a:tcPr>
                </a:tc>
                <a:extLst>
                  <a:ext uri="{0D108BD9-81ED-4DB2-BD59-A6C34878D82A}">
                    <a16:rowId xmlns:a16="http://schemas.microsoft.com/office/drawing/2014/main" val="257714145"/>
                  </a:ext>
                </a:extLst>
              </a:tr>
              <a:tr h="665909">
                <a:tc>
                  <a:txBody>
                    <a:bodyPr/>
                    <a:lstStyle/>
                    <a:p>
                      <a:r>
                        <a:rPr lang="en-US" b="1" dirty="0"/>
                        <a:t>Concept</a:t>
                      </a:r>
                      <a:r>
                        <a:rPr lang="en-US" b="1" baseline="0" dirty="0"/>
                        <a:t> Domain</a:t>
                      </a:r>
                      <a:endParaRPr lang="en-US" b="1" dirty="0"/>
                    </a:p>
                  </a:txBody>
                  <a:tcPr>
                    <a:solidFill>
                      <a:srgbClr val="CCECFF"/>
                    </a:solidFill>
                  </a:tcPr>
                </a:tc>
                <a:tc>
                  <a:txBody>
                    <a:bodyPr/>
                    <a:lstStyle/>
                    <a:p>
                      <a:r>
                        <a:rPr lang="en-US" sz="1600" dirty="0"/>
                        <a:t>An abstract notion that refers to a set of related ideas and is essentially a named Semantic Category that serves to help define the meaning of a particular data element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Postal</a:t>
                      </a:r>
                      <a:r>
                        <a:rPr lang="en-US" sz="1600" baseline="0" dirty="0"/>
                        <a:t> </a:t>
                      </a:r>
                      <a:r>
                        <a:rPr lang="en-US" sz="1600" dirty="0"/>
                        <a:t>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Immunizations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Gender</a:t>
                      </a:r>
                    </a:p>
                  </a:txBody>
                  <a:tcPr>
                    <a:solidFill>
                      <a:schemeClr val="bg1">
                        <a:lumMod val="85000"/>
                      </a:schemeClr>
                    </a:solidFill>
                  </a:tcPr>
                </a:tc>
                <a:extLst>
                  <a:ext uri="{0D108BD9-81ED-4DB2-BD59-A6C34878D82A}">
                    <a16:rowId xmlns:a16="http://schemas.microsoft.com/office/drawing/2014/main" val="3895363890"/>
                  </a:ext>
                </a:extLst>
              </a:tr>
              <a:tr h="384363">
                <a:tc>
                  <a:txBody>
                    <a:bodyPr/>
                    <a:lstStyle/>
                    <a:p>
                      <a:r>
                        <a:rPr lang="en-US" b="1" dirty="0"/>
                        <a:t>Value</a:t>
                      </a:r>
                      <a:r>
                        <a:rPr lang="en-US" b="1" baseline="0" dirty="0"/>
                        <a:t> Set</a:t>
                      </a:r>
                      <a:endParaRPr lang="en-US" b="1" dirty="0"/>
                    </a:p>
                  </a:txBody>
                  <a:tcPr>
                    <a:solidFill>
                      <a:srgbClr val="CCECFF"/>
                    </a:solidFill>
                  </a:tcPr>
                </a:tc>
                <a:tc>
                  <a:txBody>
                    <a:bodyPr/>
                    <a:lstStyle/>
                    <a:p>
                      <a:r>
                        <a:rPr lang="en-US" sz="1600" dirty="0"/>
                        <a:t>A collection of codes targeted for a specific use</a:t>
                      </a:r>
                    </a:p>
                  </a:txBody>
                  <a:tcPr>
                    <a:solidFill>
                      <a:schemeClr val="bg1">
                        <a:lumMod val="95000"/>
                      </a:schemeClr>
                    </a:solidFill>
                  </a:tcPr>
                </a:tc>
                <a:tc>
                  <a:txBody>
                    <a:bodyPr/>
                    <a:lstStyle/>
                    <a:p>
                      <a:r>
                        <a:rPr lang="en-US" sz="1600" dirty="0"/>
                        <a:t>US Zip Codes</a:t>
                      </a:r>
                    </a:p>
                  </a:txBody>
                  <a:tcPr>
                    <a:solidFill>
                      <a:schemeClr val="bg1">
                        <a:lumMod val="95000"/>
                      </a:schemeClr>
                    </a:solidFill>
                  </a:tcPr>
                </a:tc>
                <a:extLst>
                  <a:ext uri="{0D108BD9-81ED-4DB2-BD59-A6C34878D82A}">
                    <a16:rowId xmlns:a16="http://schemas.microsoft.com/office/drawing/2014/main" val="3423819325"/>
                  </a:ext>
                </a:extLst>
              </a:tr>
              <a:tr h="818258">
                <a:tc>
                  <a:txBody>
                    <a:bodyPr/>
                    <a:lstStyle/>
                    <a:p>
                      <a:r>
                        <a:rPr lang="en-US" b="1" dirty="0"/>
                        <a:t>Table</a:t>
                      </a:r>
                    </a:p>
                  </a:txBody>
                  <a:tcPr>
                    <a:solidFill>
                      <a:srgbClr val="CCECFF"/>
                    </a:solidFill>
                  </a:tcPr>
                </a:tc>
                <a:tc>
                  <a:txBody>
                    <a:bodyPr/>
                    <a:lstStyle/>
                    <a:p>
                      <a:r>
                        <a:rPr lang="en-US" sz="1600" dirty="0"/>
                        <a:t>Similar to a code system; often a simple </a:t>
                      </a:r>
                      <a:r>
                        <a:rPr lang="en-US" sz="1600" baseline="0" dirty="0"/>
                        <a:t>list of enumerated codes representing a concept; used in older standards such as HL7 v2.x </a:t>
                      </a:r>
                      <a:endParaRPr lang="en-US" sz="1600" dirty="0"/>
                    </a:p>
                  </a:txBody>
                  <a:tcPr>
                    <a:solidFill>
                      <a:schemeClr val="bg1">
                        <a:lumMod val="85000"/>
                      </a:schemeClr>
                    </a:solidFill>
                  </a:tcPr>
                </a:tc>
                <a:tc>
                  <a:txBody>
                    <a:bodyPr/>
                    <a:lstStyle/>
                    <a:p>
                      <a:r>
                        <a:rPr lang="en-US" sz="1600" dirty="0"/>
                        <a:t>HL70005</a:t>
                      </a:r>
                      <a:r>
                        <a:rPr lang="en-US" sz="1600" baseline="0" dirty="0"/>
                        <a:t> for Race in v2.5.1</a:t>
                      </a:r>
                      <a:endParaRPr lang="en-US" sz="1600" dirty="0"/>
                    </a:p>
                  </a:txBody>
                  <a:tcPr>
                    <a:solidFill>
                      <a:schemeClr val="bg1">
                        <a:lumMod val="85000"/>
                      </a:schemeClr>
                    </a:solidFill>
                  </a:tcPr>
                </a:tc>
                <a:extLst>
                  <a:ext uri="{0D108BD9-81ED-4DB2-BD59-A6C34878D82A}">
                    <a16:rowId xmlns:a16="http://schemas.microsoft.com/office/drawing/2014/main" val="229335023"/>
                  </a:ext>
                </a:extLst>
              </a:tr>
            </a:tbl>
          </a:graphicData>
        </a:graphic>
      </p:graphicFrame>
    </p:spTree>
    <p:extLst>
      <p:ext uri="{BB962C8B-B14F-4D97-AF65-F5344CB8AC3E}">
        <p14:creationId xmlns:p14="http://schemas.microsoft.com/office/powerpoint/2010/main" val="1289612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82918"/>
            <a:ext cx="8153400" cy="822325"/>
          </a:xfrm>
        </p:spPr>
        <p:txBody>
          <a:bodyPr/>
          <a:lstStyle/>
          <a:p>
            <a:r>
              <a:rPr lang="en-US" dirty="0"/>
              <a:t>Vocabulary Relationships</a:t>
            </a:r>
          </a:p>
        </p:txBody>
      </p:sp>
      <p:sp>
        <p:nvSpPr>
          <p:cNvPr id="8195" name="Rectangle 3"/>
          <p:cNvSpPr>
            <a:spLocks noGrp="1" noChangeArrowheads="1"/>
          </p:cNvSpPr>
          <p:nvPr>
            <p:ph idx="1"/>
          </p:nvPr>
        </p:nvSpPr>
        <p:spPr>
          <a:xfrm>
            <a:off x="495300" y="4531947"/>
            <a:ext cx="7696200" cy="1828800"/>
          </a:xfrm>
        </p:spPr>
        <p:txBody>
          <a:bodyPr>
            <a:normAutofit fontScale="77500" lnSpcReduction="20000"/>
          </a:bodyPr>
          <a:lstStyle/>
          <a:p>
            <a:r>
              <a:rPr lang="en-US" dirty="0"/>
              <a:t>Levels of specificity and use—tied to specificity of the specification</a:t>
            </a:r>
          </a:p>
          <a:p>
            <a:r>
              <a:rPr lang="en-US" dirty="0"/>
              <a:t>Any levels can be bound to a data element</a:t>
            </a:r>
          </a:p>
          <a:p>
            <a:r>
              <a:rPr lang="en-US" dirty="0"/>
              <a:t>Profiling adds constraints which further defines the semantics of the bound data element</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56</a:t>
            </a:fld>
            <a:endParaRPr lang="en-US"/>
          </a:p>
        </p:txBody>
      </p:sp>
      <p:graphicFrame>
        <p:nvGraphicFramePr>
          <p:cNvPr id="10" name="Diagram 9"/>
          <p:cNvGraphicFramePr/>
          <p:nvPr>
            <p:extLst>
              <p:ext uri="{D42A27DB-BD31-4B8C-83A1-F6EECF244321}">
                <p14:modId xmlns:p14="http://schemas.microsoft.com/office/powerpoint/2010/main" val="2949888721"/>
              </p:ext>
            </p:extLst>
          </p:nvPr>
        </p:nvGraphicFramePr>
        <p:xfrm>
          <a:off x="457200" y="1691544"/>
          <a:ext cx="79248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742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8997" y="473075"/>
            <a:ext cx="8490203" cy="822325"/>
          </a:xfrm>
        </p:spPr>
        <p:txBody>
          <a:bodyPr/>
          <a:lstStyle/>
          <a:p>
            <a:r>
              <a:rPr lang="en-US" dirty="0"/>
              <a:t>Creating Value Sets</a:t>
            </a:r>
          </a:p>
        </p:txBody>
      </p:sp>
      <p:sp>
        <p:nvSpPr>
          <p:cNvPr id="4" name="Date Placeholder 3"/>
          <p:cNvSpPr>
            <a:spLocks noGrp="1"/>
          </p:cNvSpPr>
          <p:nvPr>
            <p:ph type="dt" sz="half" idx="10"/>
          </p:nvPr>
        </p:nvSpPr>
        <p:spPr>
          <a:xfrm>
            <a:off x="8305800" y="6705600"/>
            <a:ext cx="838200" cy="152400"/>
          </a:xfrm>
        </p:spPr>
        <p:txBody>
          <a:bodyPr/>
          <a:lstStyle/>
          <a:p>
            <a:fld id="{235313DE-39FF-4199-8686-1B682DE047CF}" type="datetime1">
              <a:rPr lang="en-US"/>
              <a:pPr/>
              <a:t>3/1/2022</a:t>
            </a:fld>
            <a:endParaRPr lang="en-US" dirty="0"/>
          </a:p>
        </p:txBody>
      </p:sp>
      <p:cxnSp>
        <p:nvCxnSpPr>
          <p:cNvPr id="95" name="Straight Connector 94"/>
          <p:cNvCxnSpPr/>
          <p:nvPr/>
        </p:nvCxnSpPr>
        <p:spPr bwMode="auto">
          <a:xfrm flipH="1" flipV="1">
            <a:off x="4839652" y="3472911"/>
            <a:ext cx="764886" cy="421434"/>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2" name="TextBox 1"/>
          <p:cNvSpPr txBox="1"/>
          <p:nvPr/>
        </p:nvSpPr>
        <p:spPr>
          <a:xfrm>
            <a:off x="152400" y="6310212"/>
            <a:ext cx="1905000" cy="215444"/>
          </a:xfrm>
          <a:prstGeom prst="rect">
            <a:avLst/>
          </a:prstGeom>
          <a:noFill/>
        </p:spPr>
        <p:txBody>
          <a:bodyPr wrap="square" rtlCol="0">
            <a:spAutoFit/>
          </a:bodyPr>
          <a:lstStyle/>
          <a:p>
            <a:pPr algn="ctr"/>
            <a:r>
              <a:rPr lang="en-US" sz="800" dirty="0"/>
              <a:t>NIP=National Immunization Program</a:t>
            </a:r>
          </a:p>
        </p:txBody>
      </p:sp>
      <p:sp>
        <p:nvSpPr>
          <p:cNvPr id="27" name="Frame 26"/>
          <p:cNvSpPr/>
          <p:nvPr/>
        </p:nvSpPr>
        <p:spPr bwMode="auto">
          <a:xfrm>
            <a:off x="309915" y="5187955"/>
            <a:ext cx="4859928" cy="1076823"/>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b="1" dirty="0">
                <a:solidFill>
                  <a:srgbClr val="0070C0"/>
                </a:solidFill>
              </a:rPr>
              <a:t>A key distinction between a value set and a code system is that a code system is used as a reference source of coded meaning, whereas a value set is a specific constraint for a set of explicit business uses. </a:t>
            </a:r>
          </a:p>
        </p:txBody>
      </p:sp>
      <p:sp>
        <p:nvSpPr>
          <p:cNvPr id="3" name="TextBox 2"/>
          <p:cNvSpPr txBox="1"/>
          <p:nvPr/>
        </p:nvSpPr>
        <p:spPr>
          <a:xfrm>
            <a:off x="5484223" y="3894345"/>
            <a:ext cx="3276600" cy="369332"/>
          </a:xfrm>
          <a:prstGeom prst="rect">
            <a:avLst/>
          </a:prstGeom>
          <a:noFill/>
        </p:spPr>
        <p:txBody>
          <a:bodyPr wrap="square" rtlCol="0">
            <a:spAutoFit/>
          </a:bodyPr>
          <a:lstStyle/>
          <a:p>
            <a:pPr algn="ctr"/>
            <a:r>
              <a:rPr lang="en-US" b="1" dirty="0"/>
              <a:t>C(R/RE)</a:t>
            </a:r>
          </a:p>
        </p:txBody>
      </p:sp>
      <p:graphicFrame>
        <p:nvGraphicFramePr>
          <p:cNvPr id="28" name="Table 27"/>
          <p:cNvGraphicFramePr>
            <a:graphicFrameLocks noGrp="1"/>
          </p:cNvGraphicFramePr>
          <p:nvPr>
            <p:extLst>
              <p:ext uri="{D42A27DB-BD31-4B8C-83A1-F6EECF244321}">
                <p14:modId xmlns:p14="http://schemas.microsoft.com/office/powerpoint/2010/main" val="2575308129"/>
              </p:ext>
            </p:extLst>
          </p:nvPr>
        </p:nvGraphicFramePr>
        <p:xfrm>
          <a:off x="327277" y="2725204"/>
          <a:ext cx="4467497" cy="2338282"/>
        </p:xfrm>
        <a:graphic>
          <a:graphicData uri="http://schemas.openxmlformats.org/drawingml/2006/table">
            <a:tbl>
              <a:tblPr/>
              <a:tblGrid>
                <a:gridCol w="968711">
                  <a:extLst>
                    <a:ext uri="{9D8B030D-6E8A-4147-A177-3AD203B41FA5}">
                      <a16:colId xmlns:a16="http://schemas.microsoft.com/office/drawing/2014/main" val="1783035431"/>
                    </a:ext>
                  </a:extLst>
                </a:gridCol>
                <a:gridCol w="2127187">
                  <a:extLst>
                    <a:ext uri="{9D8B030D-6E8A-4147-A177-3AD203B41FA5}">
                      <a16:colId xmlns:a16="http://schemas.microsoft.com/office/drawing/2014/main" val="889746890"/>
                    </a:ext>
                  </a:extLst>
                </a:gridCol>
                <a:gridCol w="1371599">
                  <a:extLst>
                    <a:ext uri="{9D8B030D-6E8A-4147-A177-3AD203B41FA5}">
                      <a16:colId xmlns:a16="http://schemas.microsoft.com/office/drawing/2014/main" val="2398151646"/>
                    </a:ext>
                  </a:extLst>
                </a:gridCol>
              </a:tblGrid>
              <a:tr h="315701">
                <a:tc gridSpan="3">
                  <a:txBody>
                    <a:bodyPr/>
                    <a:lstStyle/>
                    <a:p>
                      <a:pPr marL="0" marR="0" algn="ctr">
                        <a:spcBef>
                          <a:spcPts val="0"/>
                        </a:spcBef>
                        <a:spcAft>
                          <a:spcPts val="600"/>
                        </a:spcAft>
                      </a:pPr>
                      <a:r>
                        <a:rPr lang="en-US" sz="1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NIP Observation Identifiers Value Set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600"/>
                        </a:spcAft>
                      </a:pP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50000"/>
                      </a:schemeClr>
                    </a:solidFill>
                  </a:tcPr>
                </a:tc>
                <a:tc hMerge="1">
                  <a:txBody>
                    <a:bodyPr/>
                    <a:lstStyle/>
                    <a:p>
                      <a:pPr marL="0" marR="0" algn="ctr">
                        <a:spcBef>
                          <a:spcPts val="0"/>
                        </a:spcBef>
                        <a:spcAft>
                          <a:spcPts val="600"/>
                        </a:spcAft>
                      </a:pP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3567769736"/>
                  </a:ext>
                </a:extLst>
              </a:tr>
              <a:tr h="315701">
                <a:tc>
                  <a:txBody>
                    <a:bodyPr/>
                    <a:lstStyle/>
                    <a:p>
                      <a:pPr marL="0" marR="0" algn="ctr">
                        <a:spcBef>
                          <a:spcPts val="0"/>
                        </a:spcBef>
                        <a:spcAft>
                          <a:spcPts val="600"/>
                        </a:spcAft>
                      </a:pPr>
                      <a:r>
                        <a:rPr lang="en-US" sz="1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Code</a:t>
                      </a:r>
                      <a:endParaRPr lang="en-US" sz="14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Concept</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Code</a:t>
                      </a:r>
                      <a:r>
                        <a:rPr lang="en-US" sz="1400" b="1" baseline="0" dirty="0">
                          <a:solidFill>
                            <a:schemeClr val="bg1"/>
                          </a:solidFill>
                          <a:effectLst/>
                          <a:latin typeface="+mn-lt"/>
                          <a:ea typeface="Times New Roman" panose="02020603050405020304" pitchFamily="18" charset="0"/>
                          <a:cs typeface="Times New Roman" panose="02020603050405020304" pitchFamily="18" charset="0"/>
                        </a:rPr>
                        <a:t> System</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137108947"/>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a:solidFill>
                            <a:srgbClr val="0070C0"/>
                          </a:solidFill>
                          <a:latin typeface="+mn-lt"/>
                          <a:ea typeface="+mn-ea"/>
                          <a:cs typeface="+mn-cs"/>
                        </a:rPr>
                        <a:t>30963-3 </a:t>
                      </a:r>
                      <a:endParaRPr lang="en-US" sz="1400" b="1" i="0" u="none" strike="noStrike" kern="1200" baseline="0" dirty="0">
                        <a:solidFill>
                          <a:srgbClr val="0070C0"/>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Vaccine funding source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8991404"/>
                  </a:ext>
                </a:extLst>
              </a:tr>
              <a:tr h="0">
                <a:tc>
                  <a:txBody>
                    <a:bodyPr/>
                    <a:lstStyle/>
                    <a:p>
                      <a:pPr algn="ctr"/>
                      <a:r>
                        <a:rPr lang="en-US" sz="1400" b="1" i="0" u="none" strike="noStrike" kern="1200" baseline="0" dirty="0">
                          <a:solidFill>
                            <a:srgbClr val="0070C0"/>
                          </a:solidFill>
                          <a:latin typeface="+mn-lt"/>
                          <a:ea typeface="+mn-ea"/>
                          <a:cs typeface="+mn-cs"/>
                        </a:rPr>
                        <a:t>30956-7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r>
                        <a:rPr lang="en-US" sz="1400" b="0" i="0" u="none" strike="noStrike" kern="1200" baseline="0" dirty="0">
                          <a:solidFill>
                            <a:schemeClr val="tx1"/>
                          </a:solidFill>
                          <a:latin typeface="+mn-lt"/>
                          <a:ea typeface="+mn-ea"/>
                          <a:cs typeface="+mn-cs"/>
                        </a:rPr>
                        <a:t>Vaccine type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3655804"/>
                  </a:ext>
                </a:extLst>
              </a:tr>
              <a:tr h="0">
                <a:tc>
                  <a:txBody>
                    <a:bodyPr/>
                    <a:lstStyle/>
                    <a:p>
                      <a:pPr marL="0" marR="0" algn="ctr">
                        <a:spcBef>
                          <a:spcPts val="0"/>
                        </a:spcBef>
                        <a:spcAft>
                          <a:spcPts val="600"/>
                        </a:spcAft>
                      </a:pPr>
                      <a:r>
                        <a:rPr lang="en-US" sz="1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38890-0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Component vaccine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3277224"/>
                  </a:ext>
                </a:extLst>
              </a:tr>
              <a:tr h="0">
                <a:tc>
                  <a:txBody>
                    <a:bodyPr/>
                    <a:lstStyle/>
                    <a:p>
                      <a:pPr marL="0" marR="0" algn="ctr">
                        <a:spcBef>
                          <a:spcPts val="0"/>
                        </a:spcBef>
                        <a:spcAft>
                          <a:spcPts val="600"/>
                        </a:spcAft>
                      </a:pPr>
                      <a:r>
                        <a:rPr lang="en-US" sz="1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31044-1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Reaction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583546"/>
                  </a:ext>
                </a:extLst>
              </a:tr>
              <a:tr h="0">
                <a:tc>
                  <a:txBody>
                    <a:bodyPr/>
                    <a:lstStyle/>
                    <a:p>
                      <a:pPr marL="0" marR="0" algn="ctr">
                        <a:spcBef>
                          <a:spcPts val="0"/>
                        </a:spcBef>
                        <a:spcAft>
                          <a:spcPts val="600"/>
                        </a:spcAft>
                      </a:pPr>
                      <a:r>
                        <a:rPr lang="en-US" sz="1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59785-6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Indications to immunize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45473359"/>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69764-9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Document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7280698"/>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30979-9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Vaccines due next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0280375"/>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59781-5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Dose validity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1570765"/>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041626675"/>
              </p:ext>
            </p:extLst>
          </p:nvPr>
        </p:nvGraphicFramePr>
        <p:xfrm>
          <a:off x="5649416" y="1681204"/>
          <a:ext cx="3111407" cy="4045162"/>
        </p:xfrm>
        <a:graphic>
          <a:graphicData uri="http://schemas.openxmlformats.org/drawingml/2006/table">
            <a:tbl>
              <a:tblPr/>
              <a:tblGrid>
                <a:gridCol w="961686">
                  <a:extLst>
                    <a:ext uri="{9D8B030D-6E8A-4147-A177-3AD203B41FA5}">
                      <a16:colId xmlns:a16="http://schemas.microsoft.com/office/drawing/2014/main" val="1783035431"/>
                    </a:ext>
                  </a:extLst>
                </a:gridCol>
                <a:gridCol w="2149721">
                  <a:extLst>
                    <a:ext uri="{9D8B030D-6E8A-4147-A177-3AD203B41FA5}">
                      <a16:colId xmlns:a16="http://schemas.microsoft.com/office/drawing/2014/main" val="889746890"/>
                    </a:ext>
                  </a:extLst>
                </a:gridCol>
              </a:tblGrid>
              <a:tr h="315701">
                <a:tc gridSpan="2">
                  <a:txBody>
                    <a:bodyPr/>
                    <a:lstStyle/>
                    <a:p>
                      <a:pPr marL="0" marR="0" algn="ctr">
                        <a:spcBef>
                          <a:spcPts val="0"/>
                        </a:spcBef>
                        <a:spcAft>
                          <a:spcPts val="600"/>
                        </a:spcAft>
                      </a:pPr>
                      <a:r>
                        <a:rPr lang="en-US" sz="1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LOINC Code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600"/>
                        </a:spcAft>
                      </a:pP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407396581"/>
                  </a:ext>
                </a:extLst>
              </a:tr>
              <a:tr h="315701">
                <a:tc>
                  <a:txBody>
                    <a:bodyPr/>
                    <a:lstStyle/>
                    <a:p>
                      <a:pPr marL="0" marR="0" algn="ctr">
                        <a:spcBef>
                          <a:spcPts val="0"/>
                        </a:spcBef>
                        <a:spcAft>
                          <a:spcPts val="600"/>
                        </a:spcAft>
                      </a:pPr>
                      <a:r>
                        <a:rPr lang="en-US" sz="1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Code</a:t>
                      </a:r>
                      <a:endParaRPr lang="en-US" sz="14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Concept</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137108947"/>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7907315"/>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27129-6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Lead in Red Blood Cells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74491152"/>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5671-3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Lead in Blood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8160538"/>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10368-9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Lead in Capillary Blood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8163169"/>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30424-6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Macrocytes in Blood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3371125"/>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19123-9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Magnesium (Methodless)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1012895"/>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70715058"/>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30963-3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b="0" i="0" u="none" strike="noStrike" kern="1200" baseline="0" dirty="0">
                          <a:solidFill>
                            <a:schemeClr val="tx1"/>
                          </a:solidFill>
                          <a:latin typeface="+mn-lt"/>
                          <a:ea typeface="+mn-ea"/>
                          <a:cs typeface="+mn-cs"/>
                        </a:rPr>
                        <a:t>Vaccine funding source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8991404"/>
                  </a:ext>
                </a:extLst>
              </a:tr>
              <a:tr h="0">
                <a:tc>
                  <a:txBody>
                    <a:bodyPr/>
                    <a:lstStyle/>
                    <a:p>
                      <a:pPr algn="ctr"/>
                      <a:r>
                        <a:rPr lang="en-US" sz="1400" b="1" i="0" u="none" strike="noStrike" kern="1200" baseline="0" dirty="0">
                          <a:solidFill>
                            <a:srgbClr val="0070C0"/>
                          </a:solidFill>
                          <a:latin typeface="+mn-lt"/>
                          <a:ea typeface="+mn-ea"/>
                          <a:cs typeface="+mn-cs"/>
                        </a:rPr>
                        <a:t>30956-7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r>
                        <a:rPr lang="en-US" sz="1400" b="0" i="0" u="none" strike="noStrike" kern="1200" baseline="0" dirty="0">
                          <a:solidFill>
                            <a:schemeClr val="tx1"/>
                          </a:solidFill>
                          <a:latin typeface="+mn-lt"/>
                          <a:ea typeface="+mn-ea"/>
                          <a:cs typeface="+mn-cs"/>
                        </a:rPr>
                        <a:t>Vaccine type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3655804"/>
                  </a:ext>
                </a:extLst>
              </a:tr>
              <a:tr h="0">
                <a:tc>
                  <a:txBody>
                    <a:bodyPr/>
                    <a:lstStyle/>
                    <a:p>
                      <a:pPr marL="0" marR="0" algn="ctr">
                        <a:spcBef>
                          <a:spcPts val="0"/>
                        </a:spcBef>
                        <a:spcAft>
                          <a:spcPts val="600"/>
                        </a:spcAft>
                      </a:pPr>
                      <a:r>
                        <a:rPr lang="en-US" sz="1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38890-0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Component vaccine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3277224"/>
                  </a:ext>
                </a:extLst>
              </a:tr>
              <a:tr h="0">
                <a:tc>
                  <a:txBody>
                    <a:bodyPr/>
                    <a:lstStyle/>
                    <a:p>
                      <a:pPr marL="0" marR="0" algn="ctr">
                        <a:spcBef>
                          <a:spcPts val="0"/>
                        </a:spcBef>
                        <a:spcAft>
                          <a:spcPts val="600"/>
                        </a:spcAft>
                      </a:pPr>
                      <a:r>
                        <a:rPr lang="en-US" sz="1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31044-1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Reaction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583546"/>
                  </a:ext>
                </a:extLst>
              </a:tr>
              <a:tr h="0">
                <a:tc>
                  <a:txBody>
                    <a:bodyPr/>
                    <a:lstStyle/>
                    <a:p>
                      <a:pPr marL="0" marR="0" algn="ctr">
                        <a:spcBef>
                          <a:spcPts val="0"/>
                        </a:spcBef>
                        <a:spcAft>
                          <a:spcPts val="600"/>
                        </a:spcAft>
                      </a:pPr>
                      <a:r>
                        <a:rPr lang="en-US" sz="1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59785-6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Indications to immunize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45473359"/>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69764-9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Document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7280698"/>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30979-9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Vaccines due next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0280375"/>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59781-5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Dose validity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1570765"/>
                  </a:ext>
                </a:extLst>
              </a:tr>
              <a:tr h="0">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400" b="1" i="0" u="none" strike="noStrike" kern="1200" baseline="0" dirty="0">
                          <a:solidFill>
                            <a:srgbClr val="0070C0"/>
                          </a:solidFill>
                          <a:latin typeface="+mn-lt"/>
                          <a:ea typeface="+mn-ea"/>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600"/>
                        </a:spcAft>
                      </a:pPr>
                      <a:r>
                        <a:rPr lang="en-US" sz="14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52771644"/>
                  </a:ext>
                </a:extLst>
              </a:tr>
            </a:tbl>
          </a:graphicData>
        </a:graphic>
      </p:graphicFrame>
      <p:sp>
        <p:nvSpPr>
          <p:cNvPr id="30" name="Slide Number Placeholder 4"/>
          <p:cNvSpPr>
            <a:spLocks noGrp="1"/>
          </p:cNvSpPr>
          <p:nvPr>
            <p:ph type="sldNum" sz="quarter" idx="11"/>
          </p:nvPr>
        </p:nvSpPr>
        <p:spPr>
          <a:xfrm>
            <a:off x="4343400" y="6534150"/>
            <a:ext cx="533400" cy="476250"/>
          </a:xfrm>
        </p:spPr>
        <p:txBody>
          <a:bodyPr/>
          <a:lstStyle/>
          <a:p>
            <a:fld id="{64C44300-96F5-4E68-AEBC-759F83B9379E}" type="slidenum">
              <a:rPr lang="en-US"/>
              <a:pPr/>
              <a:t>57</a:t>
            </a:fld>
            <a:endParaRPr lang="en-US" dirty="0"/>
          </a:p>
        </p:txBody>
      </p:sp>
      <p:cxnSp>
        <p:nvCxnSpPr>
          <p:cNvPr id="32" name="Straight Connector 31"/>
          <p:cNvCxnSpPr/>
          <p:nvPr/>
        </p:nvCxnSpPr>
        <p:spPr bwMode="auto">
          <a:xfrm flipH="1" flipV="1">
            <a:off x="4839654" y="4918583"/>
            <a:ext cx="764884" cy="491617"/>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6" name="Rounded Rectangle 35"/>
          <p:cNvSpPr/>
          <p:nvPr/>
        </p:nvSpPr>
        <p:spPr bwMode="auto">
          <a:xfrm>
            <a:off x="2057400" y="1790832"/>
            <a:ext cx="1292517" cy="533124"/>
          </a:xfrm>
          <a:prstGeom prst="roundRect">
            <a:avLst/>
          </a:prstGeom>
          <a:solidFill>
            <a:srgbClr val="0070C0"/>
          </a:solid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Value Set</a:t>
            </a:r>
            <a:endParaRPr kumimoji="0" lang="en-US" sz="1800" b="1" i="0" u="none" strike="noStrike" cap="none" normalizeH="0" baseline="0" dirty="0">
              <a:ln>
                <a:noFill/>
              </a:ln>
              <a:solidFill>
                <a:schemeClr val="bg1"/>
              </a:solidFill>
              <a:effectLst/>
              <a:latin typeface="Arial" charset="0"/>
            </a:endParaRPr>
          </a:p>
        </p:txBody>
      </p:sp>
      <p:sp>
        <p:nvSpPr>
          <p:cNvPr id="37" name="Rounded Rectangle 36"/>
          <p:cNvSpPr/>
          <p:nvPr/>
        </p:nvSpPr>
        <p:spPr bwMode="auto">
          <a:xfrm>
            <a:off x="3950753" y="1791293"/>
            <a:ext cx="1292517" cy="533124"/>
          </a:xfrm>
          <a:prstGeom prst="roundRect">
            <a:avLst/>
          </a:prstGeom>
          <a:solidFill>
            <a:srgbClr val="0070C0"/>
          </a:solid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Code System</a:t>
            </a:r>
            <a:endParaRPr kumimoji="0" lang="en-US" sz="1800" b="1" i="0" u="none" strike="noStrike" cap="none" normalizeH="0" baseline="0" dirty="0">
              <a:ln>
                <a:noFill/>
              </a:ln>
              <a:solidFill>
                <a:schemeClr val="bg1"/>
              </a:solidFill>
              <a:effectLst/>
              <a:latin typeface="Arial" charset="0"/>
            </a:endParaRPr>
          </a:p>
        </p:txBody>
      </p:sp>
      <p:cxnSp>
        <p:nvCxnSpPr>
          <p:cNvPr id="38" name="Straight Connector 37"/>
          <p:cNvCxnSpPr>
            <a:stCxn id="37" idx="3"/>
          </p:cNvCxnSpPr>
          <p:nvPr/>
        </p:nvCxnSpPr>
        <p:spPr bwMode="auto">
          <a:xfrm flipV="1">
            <a:off x="5243270" y="1871501"/>
            <a:ext cx="406146" cy="186354"/>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42" name="Straight Connector 41"/>
          <p:cNvCxnSpPr/>
          <p:nvPr/>
        </p:nvCxnSpPr>
        <p:spPr bwMode="auto">
          <a:xfrm>
            <a:off x="685800" y="2424677"/>
            <a:ext cx="277938" cy="476586"/>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43" name="Straight Connector 42"/>
          <p:cNvCxnSpPr>
            <a:stCxn id="36" idx="2"/>
            <a:endCxn id="28" idx="0"/>
          </p:cNvCxnSpPr>
          <p:nvPr/>
        </p:nvCxnSpPr>
        <p:spPr bwMode="auto">
          <a:xfrm flipH="1">
            <a:off x="2561025" y="2323956"/>
            <a:ext cx="142634" cy="401248"/>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50" name="Frame 49"/>
          <p:cNvSpPr/>
          <p:nvPr/>
        </p:nvSpPr>
        <p:spPr bwMode="auto">
          <a:xfrm>
            <a:off x="5649416" y="5780877"/>
            <a:ext cx="2450157" cy="695941"/>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b="1" dirty="0">
                <a:solidFill>
                  <a:srgbClr val="0070C0"/>
                </a:solidFill>
              </a:rPr>
              <a:t>A value set “draws” codes from the code system for a specific use.</a:t>
            </a:r>
          </a:p>
        </p:txBody>
      </p:sp>
      <p:sp>
        <p:nvSpPr>
          <p:cNvPr id="78" name="Rounded Rectangle 77"/>
          <p:cNvSpPr/>
          <p:nvPr/>
        </p:nvSpPr>
        <p:spPr bwMode="auto">
          <a:xfrm>
            <a:off x="327276" y="1922708"/>
            <a:ext cx="1272923" cy="533124"/>
          </a:xfrm>
          <a:prstGeom prst="roundRect">
            <a:avLst/>
          </a:prstGeom>
          <a:solidFill>
            <a:srgbClr val="0070C0"/>
          </a:solid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Concept Domain</a:t>
            </a:r>
            <a:endParaRPr kumimoji="0" lang="en-US" sz="18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130553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More Vocabulary Terms</a:t>
            </a:r>
          </a:p>
        </p:txBody>
      </p:sp>
      <p:sp>
        <p:nvSpPr>
          <p:cNvPr id="8195" name="Rectangle 3"/>
          <p:cNvSpPr>
            <a:spLocks noGrp="1" noChangeArrowheads="1"/>
          </p:cNvSpPr>
          <p:nvPr>
            <p:ph idx="1"/>
          </p:nvPr>
        </p:nvSpPr>
        <p:spPr>
          <a:xfrm>
            <a:off x="381000" y="1752600"/>
            <a:ext cx="8458200" cy="4572000"/>
          </a:xfrm>
        </p:spPr>
        <p:txBody>
          <a:bodyPr>
            <a:normAutofit fontScale="92500" lnSpcReduction="20000"/>
          </a:bodyPr>
          <a:lstStyle/>
          <a:p>
            <a:r>
              <a:rPr lang="en-US" dirty="0"/>
              <a:t>Coded Element</a:t>
            </a:r>
          </a:p>
          <a:p>
            <a:r>
              <a:rPr lang="en-US" dirty="0"/>
              <a:t>Binding</a:t>
            </a:r>
          </a:p>
          <a:p>
            <a:r>
              <a:rPr lang="en-US" dirty="0"/>
              <a:t>Value Set Binding</a:t>
            </a:r>
          </a:p>
          <a:p>
            <a:r>
              <a:rPr lang="en-US" dirty="0"/>
              <a:t>Binding Strength</a:t>
            </a:r>
          </a:p>
          <a:p>
            <a:r>
              <a:rPr lang="en-US" dirty="0"/>
              <a:t>Value Set</a:t>
            </a:r>
          </a:p>
          <a:p>
            <a:r>
              <a:rPr lang="en-US" dirty="0"/>
              <a:t>Value Set Definition</a:t>
            </a:r>
          </a:p>
          <a:p>
            <a:r>
              <a:rPr lang="en-US" dirty="0"/>
              <a:t>Value Set Expansion</a:t>
            </a:r>
          </a:p>
          <a:p>
            <a:r>
              <a:rPr lang="en-US" dirty="0"/>
              <a:t>Content Definition</a:t>
            </a:r>
          </a:p>
          <a:p>
            <a:r>
              <a:rPr lang="en-US" dirty="0"/>
              <a:t>Extensibility</a:t>
            </a:r>
          </a:p>
          <a:p>
            <a:r>
              <a:rPr lang="en-US" dirty="0"/>
              <a:t>Stability</a:t>
            </a:r>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58</a:t>
            </a:fld>
            <a:endParaRPr lang="en-US" dirty="0"/>
          </a:p>
        </p:txBody>
      </p:sp>
      <p:sp>
        <p:nvSpPr>
          <p:cNvPr id="6" name="Frame 5"/>
          <p:cNvSpPr/>
          <p:nvPr/>
        </p:nvSpPr>
        <p:spPr bwMode="auto">
          <a:xfrm>
            <a:off x="5257800" y="1828800"/>
            <a:ext cx="2667000" cy="1295400"/>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0070C0"/>
                </a:solidFill>
              </a:rPr>
              <a:t>Alert: Different terms are used to convey the same concept</a:t>
            </a:r>
            <a:endParaRPr kumimoji="0" lang="en-US" sz="1800" b="1" i="0" u="none" strike="noStrike" cap="none" normalizeH="0" baseline="0" dirty="0">
              <a:ln>
                <a:noFill/>
              </a:ln>
              <a:solidFill>
                <a:srgbClr val="0070C0"/>
              </a:solidFill>
              <a:effectLst/>
            </a:endParaRPr>
          </a:p>
        </p:txBody>
      </p:sp>
      <p:sp>
        <p:nvSpPr>
          <p:cNvPr id="7" name="Frame 6"/>
          <p:cNvSpPr/>
          <p:nvPr/>
        </p:nvSpPr>
        <p:spPr bwMode="auto">
          <a:xfrm>
            <a:off x="5257800" y="3393866"/>
            <a:ext cx="2667000" cy="1295400"/>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0070C0"/>
                </a:solidFill>
              </a:rPr>
              <a:t>Alert: Terms are overloaded in use</a:t>
            </a:r>
            <a:endParaRPr kumimoji="0" lang="en-US" sz="1800" b="1" i="0" u="none" strike="noStrike" cap="none" normalizeH="0" baseline="0" dirty="0">
              <a:ln>
                <a:noFill/>
              </a:ln>
              <a:solidFill>
                <a:srgbClr val="0070C0"/>
              </a:solidFill>
              <a:effectLst/>
            </a:endParaRPr>
          </a:p>
        </p:txBody>
      </p:sp>
      <p:sp>
        <p:nvSpPr>
          <p:cNvPr id="8" name="Frame 7"/>
          <p:cNvSpPr/>
          <p:nvPr/>
        </p:nvSpPr>
        <p:spPr bwMode="auto">
          <a:xfrm>
            <a:off x="5257800" y="4958932"/>
            <a:ext cx="2667000" cy="1295400"/>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0070C0"/>
                </a:solidFill>
              </a:rPr>
              <a:t>Alert: Some use these terms interchangeably</a:t>
            </a:r>
            <a:endParaRPr kumimoji="0" lang="en-US" sz="1800" b="1" i="0" u="none" strike="noStrike" cap="none" normalizeH="0" baseline="0" dirty="0">
              <a:ln>
                <a:noFill/>
              </a:ln>
              <a:solidFill>
                <a:srgbClr val="0070C0"/>
              </a:solidFill>
              <a:effectLst/>
            </a:endParaRPr>
          </a:p>
        </p:txBody>
      </p:sp>
    </p:spTree>
    <p:extLst>
      <p:ext uri="{BB962C8B-B14F-4D97-AF65-F5344CB8AC3E}">
        <p14:creationId xmlns:p14="http://schemas.microsoft.com/office/powerpoint/2010/main" val="1038838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Vocabulary Binding</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a:xfrm>
            <a:off x="3962400" y="6467475"/>
            <a:ext cx="533400" cy="476250"/>
          </a:xfrm>
        </p:spPr>
        <p:txBody>
          <a:bodyPr/>
          <a:lstStyle/>
          <a:p>
            <a:fld id="{64C44300-96F5-4E68-AEBC-759F83B9379E}" type="slidenum">
              <a:rPr lang="en-US"/>
              <a:pPr/>
              <a:t>59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95863919"/>
              </p:ext>
            </p:extLst>
          </p:nvPr>
        </p:nvGraphicFramePr>
        <p:xfrm>
          <a:off x="457200" y="1752600"/>
          <a:ext cx="8305800" cy="375962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603074847"/>
                    </a:ext>
                  </a:extLst>
                </a:gridCol>
                <a:gridCol w="5029200">
                  <a:extLst>
                    <a:ext uri="{9D8B030D-6E8A-4147-A177-3AD203B41FA5}">
                      <a16:colId xmlns:a16="http://schemas.microsoft.com/office/drawing/2014/main" val="3301682325"/>
                    </a:ext>
                  </a:extLst>
                </a:gridCol>
                <a:gridCol w="2057400">
                  <a:extLst>
                    <a:ext uri="{9D8B030D-6E8A-4147-A177-3AD203B41FA5}">
                      <a16:colId xmlns:a16="http://schemas.microsoft.com/office/drawing/2014/main" val="2583276561"/>
                    </a:ext>
                  </a:extLst>
                </a:gridCol>
              </a:tblGrid>
              <a:tr h="380999">
                <a:tc>
                  <a:txBody>
                    <a:bodyPr/>
                    <a:lstStyle/>
                    <a:p>
                      <a:r>
                        <a:rPr lang="en-US" dirty="0"/>
                        <a:t>Term</a:t>
                      </a:r>
                    </a:p>
                  </a:txBody>
                  <a:tcPr>
                    <a:solidFill>
                      <a:srgbClr val="002060"/>
                    </a:solidFill>
                  </a:tcPr>
                </a:tc>
                <a:tc>
                  <a:txBody>
                    <a:bodyPr/>
                    <a:lstStyle/>
                    <a:p>
                      <a:r>
                        <a:rPr lang="en-US" dirty="0"/>
                        <a:t>Definition</a:t>
                      </a:r>
                    </a:p>
                  </a:txBody>
                  <a:tcPr>
                    <a:solidFill>
                      <a:srgbClr val="002060"/>
                    </a:solidFill>
                  </a:tcPr>
                </a:tc>
                <a:tc>
                  <a:txBody>
                    <a:bodyPr/>
                    <a:lstStyle/>
                    <a:p>
                      <a:r>
                        <a:rPr lang="en-US" dirty="0"/>
                        <a:t>Examples</a:t>
                      </a:r>
                    </a:p>
                  </a:txBody>
                  <a:tcPr>
                    <a:solidFill>
                      <a:srgbClr val="002060"/>
                    </a:solidFill>
                  </a:tcPr>
                </a:tc>
                <a:extLst>
                  <a:ext uri="{0D108BD9-81ED-4DB2-BD59-A6C34878D82A}">
                    <a16:rowId xmlns:a16="http://schemas.microsoft.com/office/drawing/2014/main" val="2668299697"/>
                  </a:ext>
                </a:extLst>
              </a:tr>
              <a:tr h="665909">
                <a:tc>
                  <a:txBody>
                    <a:bodyPr/>
                    <a:lstStyle/>
                    <a:p>
                      <a:r>
                        <a:rPr lang="en-US" b="1" dirty="0"/>
                        <a:t>Coded Element</a:t>
                      </a:r>
                    </a:p>
                  </a:txBody>
                  <a:tcPr>
                    <a:solidFill>
                      <a:srgbClr val="CCECFF"/>
                    </a:solidFill>
                  </a:tcPr>
                </a:tc>
                <a:tc>
                  <a:txBody>
                    <a:bodyPr/>
                    <a:lstStyle/>
                    <a:p>
                      <a:r>
                        <a:rPr lang="en-US" sz="1600" baseline="0" dirty="0"/>
                        <a:t>Generic term to describe data elements to which coded concepts are bound</a:t>
                      </a:r>
                      <a:endParaRPr lang="en-US" sz="16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CWE*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Codeable</a:t>
                      </a:r>
                      <a:r>
                        <a:rPr lang="en-US" sz="1600" baseline="0" dirty="0" err="1"/>
                        <a:t>Concept</a:t>
                      </a:r>
                      <a:r>
                        <a:rPr lang="en-US" sz="1600" baseline="0" dirty="0"/>
                        <a:t>*</a:t>
                      </a:r>
                      <a:r>
                        <a:rPr lang="en-US" sz="1600" dirty="0"/>
                        <a:t> </a:t>
                      </a:r>
                    </a:p>
                  </a:txBody>
                  <a:tcPr>
                    <a:solidFill>
                      <a:schemeClr val="bg1">
                        <a:lumMod val="85000"/>
                      </a:schemeClr>
                    </a:solidFill>
                  </a:tcPr>
                </a:tc>
                <a:extLst>
                  <a:ext uri="{0D108BD9-81ED-4DB2-BD59-A6C34878D82A}">
                    <a16:rowId xmlns:a16="http://schemas.microsoft.com/office/drawing/2014/main" val="4197599568"/>
                  </a:ext>
                </a:extLst>
              </a:tr>
              <a:tr h="665909">
                <a:tc>
                  <a:txBody>
                    <a:bodyPr/>
                    <a:lstStyle/>
                    <a:p>
                      <a:r>
                        <a:rPr lang="en-US" b="1" dirty="0"/>
                        <a:t>Binding</a:t>
                      </a:r>
                    </a:p>
                  </a:txBody>
                  <a:tcPr>
                    <a:solidFill>
                      <a:srgbClr val="CCECFF"/>
                    </a:solidFill>
                  </a:tcPr>
                </a:tc>
                <a:tc>
                  <a:txBody>
                    <a:bodyPr/>
                    <a:lstStyle/>
                    <a:p>
                      <a:r>
                        <a:rPr lang="en-US" sz="1600" dirty="0"/>
                        <a:t>General</a:t>
                      </a:r>
                      <a:r>
                        <a:rPr lang="en-US" sz="1600" baseline="0" dirty="0"/>
                        <a:t> term to describe the association of a data element to a vocabulary (concept domain, code system, or value set)</a:t>
                      </a:r>
                      <a:endParaRPr lang="en-US" sz="16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Associating the concept of “Postal code for area” to the data element “</a:t>
                      </a:r>
                      <a:r>
                        <a:rPr lang="en-US" sz="1400" dirty="0" err="1"/>
                        <a:t>postalCode</a:t>
                      </a:r>
                      <a:r>
                        <a:rPr lang="en-US" sz="1400" dirty="0"/>
                        <a:t>”</a:t>
                      </a:r>
                    </a:p>
                  </a:txBody>
                  <a:tcPr>
                    <a:solidFill>
                      <a:schemeClr val="bg1">
                        <a:lumMod val="85000"/>
                      </a:schemeClr>
                    </a:solidFill>
                  </a:tcPr>
                </a:tc>
                <a:extLst>
                  <a:ext uri="{0D108BD9-81ED-4DB2-BD59-A6C34878D82A}">
                    <a16:rowId xmlns:a16="http://schemas.microsoft.com/office/drawing/2014/main" val="1269330039"/>
                  </a:ext>
                </a:extLst>
              </a:tr>
              <a:tr h="669272">
                <a:tc>
                  <a:txBody>
                    <a:bodyPr/>
                    <a:lstStyle/>
                    <a:p>
                      <a:r>
                        <a:rPr lang="en-US" b="1" dirty="0"/>
                        <a:t>Value</a:t>
                      </a:r>
                      <a:r>
                        <a:rPr lang="en-US" b="1" baseline="0" dirty="0"/>
                        <a:t> Set Binding</a:t>
                      </a:r>
                      <a:endParaRPr lang="en-US" b="1" dirty="0"/>
                    </a:p>
                  </a:txBody>
                  <a:tcPr>
                    <a:solidFill>
                      <a:srgbClr val="CCECFF"/>
                    </a:solidFill>
                  </a:tcPr>
                </a:tc>
                <a:tc>
                  <a:txBody>
                    <a:bodyPr/>
                    <a:lstStyle/>
                    <a:p>
                      <a:r>
                        <a:rPr lang="en-US" sz="1600" dirty="0"/>
                        <a:t>Assignment of a set of coded concepts to a particular data element in order to implement the concept domain associated with the data element</a:t>
                      </a:r>
                    </a:p>
                  </a:txBody>
                  <a:tcPr>
                    <a:solidFill>
                      <a:schemeClr val="bg1">
                        <a:lumMod val="95000"/>
                      </a:schemeClr>
                    </a:solidFill>
                  </a:tcPr>
                </a:tc>
                <a:tc>
                  <a:txBody>
                    <a:bodyPr/>
                    <a:lstStyle/>
                    <a:p>
                      <a:r>
                        <a:rPr lang="en-US" sz="1400" dirty="0"/>
                        <a:t>Associating the</a:t>
                      </a:r>
                      <a:r>
                        <a:rPr lang="en-US" sz="1400" baseline="0" dirty="0"/>
                        <a:t> Alaska ZIP codes value set</a:t>
                      </a:r>
                      <a:r>
                        <a:rPr lang="en-US" sz="1400" dirty="0"/>
                        <a:t> to the data element “</a:t>
                      </a:r>
                      <a:r>
                        <a:rPr lang="en-US" sz="1400" dirty="0" err="1"/>
                        <a:t>postalCode</a:t>
                      </a:r>
                      <a:r>
                        <a:rPr lang="en-US" sz="1400" dirty="0"/>
                        <a:t>”</a:t>
                      </a:r>
                    </a:p>
                  </a:txBody>
                  <a:tcPr>
                    <a:solidFill>
                      <a:schemeClr val="bg1">
                        <a:lumMod val="95000"/>
                      </a:schemeClr>
                    </a:solidFill>
                  </a:tcPr>
                </a:tc>
                <a:extLst>
                  <a:ext uri="{0D108BD9-81ED-4DB2-BD59-A6C34878D82A}">
                    <a16:rowId xmlns:a16="http://schemas.microsoft.com/office/drawing/2014/main" val="257714145"/>
                  </a:ext>
                </a:extLst>
              </a:tr>
              <a:tr h="665909">
                <a:tc>
                  <a:txBody>
                    <a:bodyPr/>
                    <a:lstStyle/>
                    <a:p>
                      <a:r>
                        <a:rPr lang="en-US" b="1" dirty="0"/>
                        <a:t>Binding</a:t>
                      </a:r>
                      <a:r>
                        <a:rPr lang="en-US" b="1" baseline="0" dirty="0"/>
                        <a:t> Strength</a:t>
                      </a:r>
                      <a:endParaRPr lang="en-US" b="1" dirty="0"/>
                    </a:p>
                  </a:txBody>
                  <a:tcPr>
                    <a:solidFill>
                      <a:srgbClr val="CCECFF"/>
                    </a:solidFill>
                  </a:tcPr>
                </a:tc>
                <a:tc>
                  <a:txBody>
                    <a:bodyPr/>
                    <a:lstStyle/>
                    <a:p>
                      <a:r>
                        <a:rPr lang="en-US" sz="1600" dirty="0"/>
                        <a:t>Indicates the conformance of the binding, that is, whether the vocabulary  must be used or not</a:t>
                      </a:r>
                    </a:p>
                    <a:p>
                      <a:r>
                        <a:rPr lang="en-US" sz="1600" dirty="0">
                          <a:solidFill>
                            <a:srgbClr val="0070C0"/>
                          </a:solidFill>
                        </a:rPr>
                        <a:t>(Binding strength should be made explicit)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Required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Suggested</a:t>
                      </a:r>
                    </a:p>
                  </a:txBody>
                  <a:tcPr>
                    <a:solidFill>
                      <a:schemeClr val="bg1">
                        <a:lumMod val="85000"/>
                      </a:schemeClr>
                    </a:solidFill>
                  </a:tcPr>
                </a:tc>
                <a:extLst>
                  <a:ext uri="{0D108BD9-81ED-4DB2-BD59-A6C34878D82A}">
                    <a16:rowId xmlns:a16="http://schemas.microsoft.com/office/drawing/2014/main" val="3895363890"/>
                  </a:ext>
                </a:extLst>
              </a:tr>
            </a:tbl>
          </a:graphicData>
        </a:graphic>
      </p:graphicFrame>
      <p:sp>
        <p:nvSpPr>
          <p:cNvPr id="6" name="TextBox 5"/>
          <p:cNvSpPr txBox="1"/>
          <p:nvPr/>
        </p:nvSpPr>
        <p:spPr>
          <a:xfrm>
            <a:off x="381000" y="5763414"/>
            <a:ext cx="7620000" cy="646331"/>
          </a:xfrm>
          <a:prstGeom prst="rect">
            <a:avLst/>
          </a:prstGeom>
          <a:noFill/>
        </p:spPr>
        <p:txBody>
          <a:bodyPr wrap="square" rtlCol="0">
            <a:spAutoFit/>
          </a:bodyPr>
          <a:lstStyle/>
          <a:p>
            <a:r>
              <a:rPr lang="en-US" dirty="0"/>
              <a:t>*Coded data element example is “administered vaccine”, CWE and </a:t>
            </a:r>
            <a:r>
              <a:rPr lang="en-US" dirty="0" err="1"/>
              <a:t>CodeableConcept</a:t>
            </a:r>
            <a:r>
              <a:rPr lang="en-US" dirty="0"/>
              <a:t> are example data types for coded elements.  </a:t>
            </a:r>
          </a:p>
        </p:txBody>
      </p:sp>
    </p:spTree>
    <p:extLst>
      <p:ext uri="{BB962C8B-B14F-4D97-AF65-F5344CB8AC3E}">
        <p14:creationId xmlns:p14="http://schemas.microsoft.com/office/powerpoint/2010/main" val="295944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473075"/>
            <a:ext cx="8229600" cy="822325"/>
          </a:xfrm>
        </p:spPr>
        <p:txBody>
          <a:bodyPr/>
          <a:lstStyle/>
          <a:p>
            <a:r>
              <a:rPr lang="en-US" dirty="0"/>
              <a:t>Vocabulary Concepts Summary</a:t>
            </a:r>
          </a:p>
        </p:txBody>
      </p:sp>
      <p:sp>
        <p:nvSpPr>
          <p:cNvPr id="8195" name="Rectangle 3"/>
          <p:cNvSpPr>
            <a:spLocks noGrp="1" noChangeArrowheads="1"/>
          </p:cNvSpPr>
          <p:nvPr>
            <p:ph idx="1"/>
          </p:nvPr>
        </p:nvSpPr>
        <p:spPr>
          <a:xfrm>
            <a:off x="381000" y="1828800"/>
            <a:ext cx="8382000" cy="4572000"/>
          </a:xfrm>
        </p:spPr>
        <p:txBody>
          <a:bodyPr>
            <a:normAutofit fontScale="77500" lnSpcReduction="20000"/>
          </a:bodyPr>
          <a:lstStyle/>
          <a:p>
            <a:r>
              <a:rPr lang="en-US" b="1" dirty="0"/>
              <a:t>Code Set: </a:t>
            </a:r>
            <a:r>
              <a:rPr lang="en-US" dirty="0"/>
              <a:t>Generic term of a vocabulary notion that refers to the concept of a set of codes or a concrete set of codes </a:t>
            </a:r>
          </a:p>
          <a:p>
            <a:r>
              <a:rPr lang="en-US" b="1" dirty="0"/>
              <a:t>Concept Domain: </a:t>
            </a:r>
            <a:r>
              <a:rPr lang="en-US" dirty="0"/>
              <a:t>is an abstract notion that refers to a set of related ideas (concepts) that serve to help define the meaning of a particular data element </a:t>
            </a:r>
          </a:p>
          <a:p>
            <a:r>
              <a:rPr lang="en-US" b="1" dirty="0"/>
              <a:t>Code System: </a:t>
            </a:r>
            <a:r>
              <a:rPr lang="en-US" dirty="0"/>
              <a:t>is a managed collection of codes that represent concepts used in a particular business or technical area and in which often there are relationships between the coded concepts. </a:t>
            </a:r>
          </a:p>
          <a:p>
            <a:r>
              <a:rPr lang="en-US" b="1" dirty="0"/>
              <a:t>Value Set: </a:t>
            </a:r>
            <a:r>
              <a:rPr lang="en-US" dirty="0"/>
              <a:t>is a collection of codes targeted for a specific use. A value set draws codes from one (usually) or more code systems; the result is a set of codes that constrains the possible content of a data element. </a:t>
            </a:r>
          </a:p>
          <a:p>
            <a:pPr marL="0" indent="0">
              <a:buNone/>
            </a:pPr>
            <a:endParaRPr lang="en-US" dirty="0"/>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6</a:t>
            </a:fld>
            <a:endParaRPr lang="en-US" dirty="0"/>
          </a:p>
        </p:txBody>
      </p:sp>
    </p:spTree>
    <p:extLst>
      <p:ext uri="{BB962C8B-B14F-4D97-AF65-F5344CB8AC3E}">
        <p14:creationId xmlns:p14="http://schemas.microsoft.com/office/powerpoint/2010/main" val="355323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82918"/>
            <a:ext cx="8153400" cy="822325"/>
          </a:xfrm>
        </p:spPr>
        <p:txBody>
          <a:bodyPr/>
          <a:lstStyle/>
          <a:p>
            <a:r>
              <a:rPr lang="en-US" dirty="0"/>
              <a:t>Multiple Views (Definitions)</a:t>
            </a:r>
          </a:p>
        </p:txBody>
      </p:sp>
      <p:sp>
        <p:nvSpPr>
          <p:cNvPr id="8195" name="Rectangle 3"/>
          <p:cNvSpPr>
            <a:spLocks noGrp="1" noChangeArrowheads="1"/>
          </p:cNvSpPr>
          <p:nvPr>
            <p:ph idx="1"/>
          </p:nvPr>
        </p:nvSpPr>
        <p:spPr>
          <a:xfrm>
            <a:off x="495300" y="4531947"/>
            <a:ext cx="7696200" cy="1828800"/>
          </a:xfrm>
        </p:spPr>
        <p:txBody>
          <a:bodyPr>
            <a:normAutofit/>
          </a:bodyPr>
          <a:lstStyle/>
          <a:p>
            <a:r>
              <a:rPr lang="en-US" dirty="0"/>
              <a:t>The term “value set” does not have a consistent definition across standards</a:t>
            </a:r>
          </a:p>
          <a:p>
            <a:r>
              <a:rPr lang="en-US" dirty="0"/>
              <a:t>Two common views are given</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60</a:t>
            </a:fld>
            <a:endParaRPr lang="en-US"/>
          </a:p>
        </p:txBody>
      </p:sp>
      <p:graphicFrame>
        <p:nvGraphicFramePr>
          <p:cNvPr id="10" name="Diagram 9"/>
          <p:cNvGraphicFramePr/>
          <p:nvPr>
            <p:extLst>
              <p:ext uri="{D42A27DB-BD31-4B8C-83A1-F6EECF244321}">
                <p14:modId xmlns:p14="http://schemas.microsoft.com/office/powerpoint/2010/main" val="1297529170"/>
              </p:ext>
            </p:extLst>
          </p:nvPr>
        </p:nvGraphicFramePr>
        <p:xfrm>
          <a:off x="381000" y="1752600"/>
          <a:ext cx="8229600" cy="260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Oval 1"/>
          <p:cNvSpPr/>
          <p:nvPr/>
        </p:nvSpPr>
        <p:spPr bwMode="auto">
          <a:xfrm>
            <a:off x="2161903" y="3131772"/>
            <a:ext cx="304800" cy="3810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2</a:t>
            </a:r>
            <a:endParaRPr kumimoji="0" lang="en-US" sz="1800" b="1" i="0" u="none" strike="noStrike" cap="none" normalizeH="0" baseline="0" dirty="0">
              <a:ln>
                <a:noFill/>
              </a:ln>
              <a:solidFill>
                <a:schemeClr val="bg1"/>
              </a:solidFill>
              <a:effectLst/>
              <a:latin typeface="Arial" charset="0"/>
            </a:endParaRPr>
          </a:p>
        </p:txBody>
      </p:sp>
      <p:sp>
        <p:nvSpPr>
          <p:cNvPr id="8" name="Oval 7"/>
          <p:cNvSpPr/>
          <p:nvPr/>
        </p:nvSpPr>
        <p:spPr bwMode="auto">
          <a:xfrm>
            <a:off x="2161903" y="2286000"/>
            <a:ext cx="304800" cy="381000"/>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1</a:t>
            </a:r>
          </a:p>
        </p:txBody>
      </p:sp>
      <p:sp>
        <p:nvSpPr>
          <p:cNvPr id="9" name="5-Point Star 8"/>
          <p:cNvSpPr/>
          <p:nvPr/>
        </p:nvSpPr>
        <p:spPr bwMode="auto">
          <a:xfrm>
            <a:off x="8597473" y="302660"/>
            <a:ext cx="278546" cy="288925"/>
          </a:xfrm>
          <a:prstGeom prst="star5">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80446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82918"/>
            <a:ext cx="8153400" cy="822325"/>
          </a:xfrm>
        </p:spPr>
        <p:txBody>
          <a:bodyPr/>
          <a:lstStyle/>
          <a:p>
            <a:r>
              <a:rPr lang="en-US" dirty="0"/>
              <a:t>Content Definition</a:t>
            </a:r>
          </a:p>
        </p:txBody>
      </p:sp>
      <p:sp>
        <p:nvSpPr>
          <p:cNvPr id="8195" name="Rectangle 3"/>
          <p:cNvSpPr>
            <a:spLocks noGrp="1" noChangeArrowheads="1"/>
          </p:cNvSpPr>
          <p:nvPr>
            <p:ph idx="1"/>
          </p:nvPr>
        </p:nvSpPr>
        <p:spPr>
          <a:xfrm>
            <a:off x="495300" y="4495800"/>
            <a:ext cx="8267700" cy="1864947"/>
          </a:xfrm>
        </p:spPr>
        <p:txBody>
          <a:bodyPr>
            <a:normAutofit fontScale="70000" lnSpcReduction="20000"/>
          </a:bodyPr>
          <a:lstStyle/>
          <a:p>
            <a:r>
              <a:rPr lang="en-US" dirty="0"/>
              <a:t>The Content Definition of the value set indicates the method used to expand a value set definition into a set of codes</a:t>
            </a:r>
          </a:p>
          <a:p>
            <a:r>
              <a:rPr lang="en-US" dirty="0">
                <a:solidFill>
                  <a:srgbClr val="0070C0"/>
                </a:solidFill>
              </a:rPr>
              <a:t>Extensional: </a:t>
            </a:r>
            <a:r>
              <a:rPr lang="en-US" dirty="0"/>
              <a:t>value set expansion is an enumerated list</a:t>
            </a:r>
          </a:p>
          <a:p>
            <a:r>
              <a:rPr lang="en-US" dirty="0">
                <a:solidFill>
                  <a:srgbClr val="0070C0"/>
                </a:solidFill>
              </a:rPr>
              <a:t>Intensional: </a:t>
            </a:r>
            <a:r>
              <a:rPr lang="en-US" dirty="0"/>
              <a:t>value set expansion is derivable by the value set definition</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61</a:t>
            </a:fld>
            <a:endParaRPr lang="en-US"/>
          </a:p>
        </p:txBody>
      </p:sp>
      <p:graphicFrame>
        <p:nvGraphicFramePr>
          <p:cNvPr id="10" name="Diagram 9"/>
          <p:cNvGraphicFramePr/>
          <p:nvPr>
            <p:extLst>
              <p:ext uri="{D42A27DB-BD31-4B8C-83A1-F6EECF244321}">
                <p14:modId xmlns:p14="http://schemas.microsoft.com/office/powerpoint/2010/main" val="3873763505"/>
              </p:ext>
            </p:extLst>
          </p:nvPr>
        </p:nvGraphicFramePr>
        <p:xfrm>
          <a:off x="381000" y="1752600"/>
          <a:ext cx="8229600" cy="260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10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82918"/>
            <a:ext cx="8153400" cy="822325"/>
          </a:xfrm>
        </p:spPr>
        <p:txBody>
          <a:bodyPr/>
          <a:lstStyle/>
          <a:p>
            <a:r>
              <a:rPr lang="en-US" dirty="0"/>
              <a:t>Extensibility</a:t>
            </a:r>
          </a:p>
        </p:txBody>
      </p:sp>
      <p:sp>
        <p:nvSpPr>
          <p:cNvPr id="8195" name="Rectangle 3"/>
          <p:cNvSpPr>
            <a:spLocks noGrp="1" noChangeArrowheads="1"/>
          </p:cNvSpPr>
          <p:nvPr>
            <p:ph idx="1"/>
          </p:nvPr>
        </p:nvSpPr>
        <p:spPr>
          <a:xfrm>
            <a:off x="290648" y="4306661"/>
            <a:ext cx="8472351" cy="1789339"/>
          </a:xfrm>
        </p:spPr>
        <p:txBody>
          <a:bodyPr>
            <a:normAutofit fontScale="62500" lnSpcReduction="20000"/>
          </a:bodyPr>
          <a:lstStyle/>
          <a:p>
            <a:r>
              <a:rPr lang="en-US" dirty="0"/>
              <a:t>v2 Proposed*: Indicates whether the value set definition can be extended or not in a derived (profiled) version of the specification</a:t>
            </a:r>
          </a:p>
          <a:p>
            <a:r>
              <a:rPr lang="en-US" dirty="0"/>
              <a:t>V3 and FHIR: Indicates that if the concept that is trying to be conveyed is not available in the value set, another code can be used or free text</a:t>
            </a:r>
          </a:p>
          <a:p>
            <a:r>
              <a:rPr lang="en-US" dirty="0"/>
              <a:t>Interacts with data type definitions (code required or not)</a:t>
            </a:r>
          </a:p>
          <a:p>
            <a:r>
              <a:rPr lang="en-US" dirty="0">
                <a:solidFill>
                  <a:srgbClr val="0070C0"/>
                </a:solidFill>
              </a:rPr>
              <a:t>Issue: Generally NOT expressive enough to convey range of intent</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62</a:t>
            </a:fld>
            <a:endParaRPr lang="en-US"/>
          </a:p>
        </p:txBody>
      </p:sp>
      <p:graphicFrame>
        <p:nvGraphicFramePr>
          <p:cNvPr id="10" name="Diagram 9"/>
          <p:cNvGraphicFramePr/>
          <p:nvPr>
            <p:extLst>
              <p:ext uri="{D42A27DB-BD31-4B8C-83A1-F6EECF244321}">
                <p14:modId xmlns:p14="http://schemas.microsoft.com/office/powerpoint/2010/main" val="1095821896"/>
              </p:ext>
            </p:extLst>
          </p:nvPr>
        </p:nvGraphicFramePr>
        <p:xfrm>
          <a:off x="419100" y="1676400"/>
          <a:ext cx="8229600" cy="260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819400" y="6287929"/>
            <a:ext cx="5410200" cy="246221"/>
          </a:xfrm>
          <a:prstGeom prst="rect">
            <a:avLst/>
          </a:prstGeom>
          <a:noFill/>
        </p:spPr>
        <p:txBody>
          <a:bodyPr wrap="square" rtlCol="0">
            <a:spAutoFit/>
          </a:bodyPr>
          <a:lstStyle/>
          <a:p>
            <a:r>
              <a:rPr lang="en-US" sz="1000" dirty="0"/>
              <a:t>* Proposed (appearing in recent implementation guides). See hl7v2tools.nist.gov publications</a:t>
            </a:r>
          </a:p>
        </p:txBody>
      </p:sp>
    </p:spTree>
    <p:extLst>
      <p:ext uri="{BB962C8B-B14F-4D97-AF65-F5344CB8AC3E}">
        <p14:creationId xmlns:p14="http://schemas.microsoft.com/office/powerpoint/2010/main" val="4262984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110641943"/>
              </p:ext>
            </p:extLst>
          </p:nvPr>
        </p:nvGraphicFramePr>
        <p:xfrm>
          <a:off x="381000" y="1718630"/>
          <a:ext cx="8229600" cy="260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4" name="Rectangle 2"/>
          <p:cNvSpPr>
            <a:spLocks noGrp="1" noChangeArrowheads="1"/>
          </p:cNvSpPr>
          <p:nvPr>
            <p:ph type="title"/>
          </p:nvPr>
        </p:nvSpPr>
        <p:spPr>
          <a:xfrm>
            <a:off x="457200" y="482918"/>
            <a:ext cx="8153400" cy="822325"/>
          </a:xfrm>
        </p:spPr>
        <p:txBody>
          <a:bodyPr/>
          <a:lstStyle/>
          <a:p>
            <a:r>
              <a:rPr lang="en-US" dirty="0"/>
              <a:t>Stability</a:t>
            </a:r>
          </a:p>
        </p:txBody>
      </p:sp>
      <p:sp>
        <p:nvSpPr>
          <p:cNvPr id="8195" name="Rectangle 3"/>
          <p:cNvSpPr>
            <a:spLocks noGrp="1" noChangeArrowheads="1"/>
          </p:cNvSpPr>
          <p:nvPr>
            <p:ph idx="1"/>
          </p:nvPr>
        </p:nvSpPr>
        <p:spPr>
          <a:xfrm>
            <a:off x="495300" y="4191000"/>
            <a:ext cx="8267700" cy="2169747"/>
          </a:xfrm>
        </p:spPr>
        <p:txBody>
          <a:bodyPr>
            <a:normAutofit fontScale="85000" lnSpcReduction="20000"/>
          </a:bodyPr>
          <a:lstStyle/>
          <a:p>
            <a:r>
              <a:rPr lang="en-US" dirty="0"/>
              <a:t>Indicates whether the content of a value set  can change outside of the definition of the value set or the specification</a:t>
            </a:r>
          </a:p>
          <a:p>
            <a:r>
              <a:rPr lang="en-US" dirty="0" err="1"/>
              <a:t>Dynamic</a:t>
            </a:r>
            <a:r>
              <a:rPr lang="en-US" dirty="0" err="1">
                <a:sym typeface="Wingdings" panose="05000000000000000000" pitchFamily="2" charset="2"/>
              </a:rPr>
              <a:t>Clinicale.g</a:t>
            </a:r>
            <a:r>
              <a:rPr lang="en-US" dirty="0">
                <a:sym typeface="Wingdings" panose="05000000000000000000" pitchFamily="2" charset="2"/>
              </a:rPr>
              <a:t>., </a:t>
            </a:r>
            <a:r>
              <a:rPr lang="en-US" dirty="0"/>
              <a:t>CVX, LOINC, ICD-10</a:t>
            </a:r>
          </a:p>
          <a:p>
            <a:r>
              <a:rPr lang="en-US" dirty="0" err="1"/>
              <a:t>Static</a:t>
            </a:r>
            <a:r>
              <a:rPr lang="en-US" dirty="0" err="1">
                <a:sym typeface="Wingdings" panose="05000000000000000000" pitchFamily="2" charset="2"/>
              </a:rPr>
              <a:t>workflow</a:t>
            </a:r>
            <a:r>
              <a:rPr lang="en-US" dirty="0">
                <a:sym typeface="Wingdings" panose="05000000000000000000" pitchFamily="2" charset="2"/>
              </a:rPr>
              <a:t>/</a:t>
            </a:r>
            <a:r>
              <a:rPr lang="en-US" dirty="0" err="1">
                <a:sym typeface="Wingdings" panose="05000000000000000000" pitchFamily="2" charset="2"/>
              </a:rPr>
              <a:t>functionale.g</a:t>
            </a:r>
            <a:r>
              <a:rPr lang="en-US" dirty="0">
                <a:sym typeface="Wingdings" panose="05000000000000000000" pitchFamily="2" charset="2"/>
              </a:rPr>
              <a:t>., </a:t>
            </a:r>
            <a:r>
              <a:rPr lang="en-US" dirty="0"/>
              <a:t>Order status codes, Observation result status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63</a:t>
            </a:fld>
            <a:endParaRPr lang="en-US"/>
          </a:p>
        </p:txBody>
      </p:sp>
    </p:spTree>
    <p:extLst>
      <p:ext uri="{BB962C8B-B14F-4D97-AF65-F5344CB8AC3E}">
        <p14:creationId xmlns:p14="http://schemas.microsoft.com/office/powerpoint/2010/main" val="1046482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8997" y="473075"/>
            <a:ext cx="8490203" cy="822325"/>
          </a:xfrm>
        </p:spPr>
        <p:txBody>
          <a:bodyPr/>
          <a:lstStyle/>
          <a:p>
            <a:r>
              <a:rPr lang="en-US" dirty="0"/>
              <a:t>Vocabulary Mechanics</a:t>
            </a:r>
          </a:p>
        </p:txBody>
      </p:sp>
      <p:sp>
        <p:nvSpPr>
          <p:cNvPr id="4" name="Date Placeholder 3"/>
          <p:cNvSpPr>
            <a:spLocks noGrp="1"/>
          </p:cNvSpPr>
          <p:nvPr>
            <p:ph type="dt" sz="half" idx="10"/>
          </p:nvPr>
        </p:nvSpPr>
        <p:spPr>
          <a:xfrm>
            <a:off x="8305800" y="6705600"/>
            <a:ext cx="838200" cy="152400"/>
          </a:xfrm>
        </p:spPr>
        <p:txBody>
          <a:bodyPr/>
          <a:lstStyle/>
          <a:p>
            <a:fld id="{235313DE-39FF-4199-8686-1B682DE047CF}" type="datetime1">
              <a:rPr lang="en-US"/>
              <a:pPr/>
              <a:t>3/1/2022</a:t>
            </a:fld>
            <a:endParaRPr lang="en-US" dirty="0"/>
          </a:p>
        </p:txBody>
      </p:sp>
      <p:sp>
        <p:nvSpPr>
          <p:cNvPr id="30" name="Slide Number Placeholder 4"/>
          <p:cNvSpPr>
            <a:spLocks noGrp="1"/>
          </p:cNvSpPr>
          <p:nvPr>
            <p:ph type="sldNum" sz="quarter" idx="11"/>
          </p:nvPr>
        </p:nvSpPr>
        <p:spPr>
          <a:xfrm>
            <a:off x="4343400" y="6534150"/>
            <a:ext cx="533400" cy="476250"/>
          </a:xfrm>
        </p:spPr>
        <p:txBody>
          <a:bodyPr/>
          <a:lstStyle/>
          <a:p>
            <a:fld id="{64C44300-96F5-4E68-AEBC-759F83B9379E}" type="slidenum">
              <a:rPr lang="en-US"/>
              <a:pPr/>
              <a:t>64</a:t>
            </a:fld>
            <a:endParaRPr lang="en-US" dirty="0"/>
          </a:p>
        </p:txBody>
      </p:sp>
      <p:pic>
        <p:nvPicPr>
          <p:cNvPr id="20" name="Picture 19"/>
          <p:cNvPicPr/>
          <p:nvPr/>
        </p:nvPicPr>
        <p:blipFill>
          <a:blip r:embed="rId3"/>
          <a:stretch>
            <a:fillRect/>
          </a:stretch>
        </p:blipFill>
        <p:spPr>
          <a:xfrm>
            <a:off x="352199" y="1676400"/>
            <a:ext cx="6477000" cy="4857750"/>
          </a:xfrm>
          <a:prstGeom prst="rect">
            <a:avLst/>
          </a:prstGeom>
        </p:spPr>
      </p:pic>
      <p:sp>
        <p:nvSpPr>
          <p:cNvPr id="21" name="Frame 20"/>
          <p:cNvSpPr/>
          <p:nvPr/>
        </p:nvSpPr>
        <p:spPr bwMode="auto">
          <a:xfrm>
            <a:off x="6858000" y="1784508"/>
            <a:ext cx="1981200" cy="1477328"/>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0070C0"/>
                </a:solidFill>
              </a:rPr>
              <a:t>Representative methodology (most closely proposed v2.x approach)</a:t>
            </a:r>
            <a:endParaRPr kumimoji="0" lang="en-US" sz="1800" b="1" i="0" u="none" strike="noStrike" cap="none" normalizeH="0" baseline="0" dirty="0">
              <a:ln>
                <a:noFill/>
              </a:ln>
              <a:solidFill>
                <a:srgbClr val="0070C0"/>
              </a:solidFill>
              <a:effectLst/>
            </a:endParaRPr>
          </a:p>
        </p:txBody>
      </p:sp>
      <p:sp>
        <p:nvSpPr>
          <p:cNvPr id="22" name="Frame 21"/>
          <p:cNvSpPr/>
          <p:nvPr/>
        </p:nvSpPr>
        <p:spPr bwMode="auto">
          <a:xfrm>
            <a:off x="6858000" y="3505200"/>
            <a:ext cx="1981200" cy="2286000"/>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rgbClr val="0070C0"/>
                </a:solidFill>
              </a:rPr>
              <a:t>In general, concepts apply to all data exchange standards (although the terms differ)</a:t>
            </a:r>
            <a:endParaRPr kumimoji="0" lang="en-US" sz="1800" b="1" i="0" u="none" strike="noStrike" cap="none" normalizeH="0" baseline="0" dirty="0">
              <a:ln>
                <a:noFill/>
              </a:ln>
              <a:solidFill>
                <a:srgbClr val="0070C0"/>
              </a:solidFill>
              <a:effectLst/>
            </a:endParaRPr>
          </a:p>
        </p:txBody>
      </p:sp>
    </p:spTree>
    <p:extLst>
      <p:ext uri="{BB962C8B-B14F-4D97-AF65-F5344CB8AC3E}">
        <p14:creationId xmlns:p14="http://schemas.microsoft.com/office/powerpoint/2010/main" val="3476763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6794" y="457200"/>
            <a:ext cx="8153400" cy="838200"/>
          </a:xfrm>
        </p:spPr>
        <p:txBody>
          <a:bodyPr/>
          <a:lstStyle/>
          <a:p>
            <a:r>
              <a:rPr lang="en-US" dirty="0"/>
              <a:t>Coded Elements Structures</a:t>
            </a:r>
          </a:p>
        </p:txBody>
      </p:sp>
      <p:sp>
        <p:nvSpPr>
          <p:cNvPr id="8195" name="Rectangle 3"/>
          <p:cNvSpPr>
            <a:spLocks noGrp="1" noChangeArrowheads="1"/>
          </p:cNvSpPr>
          <p:nvPr>
            <p:ph idx="1"/>
          </p:nvPr>
        </p:nvSpPr>
        <p:spPr>
          <a:xfrm>
            <a:off x="5257800" y="1905000"/>
            <a:ext cx="3505200" cy="4114799"/>
          </a:xfrm>
        </p:spPr>
        <p:txBody>
          <a:bodyPr>
            <a:normAutofit fontScale="62500" lnSpcReduction="20000"/>
          </a:bodyPr>
          <a:lstStyle/>
          <a:p>
            <a:r>
              <a:rPr lang="en-US" dirty="0"/>
              <a:t>Value set may include codes from multiple codes systems</a:t>
            </a:r>
          </a:p>
          <a:p>
            <a:r>
              <a:rPr lang="en-US" dirty="0">
                <a:solidFill>
                  <a:srgbClr val="0070C0"/>
                </a:solidFill>
              </a:rPr>
              <a:t>It is essential that the association between the code and source code system is maintained</a:t>
            </a:r>
          </a:p>
          <a:p>
            <a:r>
              <a:rPr lang="en-US" dirty="0"/>
              <a:t>This connection is accomplished in two ways: directly in the object instance (e.g., message) or derived from the specification (i.e., the binding of the data element to the value set specified in the profile).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65</a:t>
            </a:fld>
            <a:endParaRPr lang="en-US"/>
          </a:p>
        </p:txBody>
      </p:sp>
      <p:pic>
        <p:nvPicPr>
          <p:cNvPr id="7" name="Picture 6"/>
          <p:cNvPicPr/>
          <p:nvPr/>
        </p:nvPicPr>
        <p:blipFill>
          <a:blip r:embed="rId3"/>
          <a:stretch>
            <a:fillRect/>
          </a:stretch>
        </p:blipFill>
        <p:spPr>
          <a:xfrm>
            <a:off x="381000" y="1757995"/>
            <a:ext cx="4598761" cy="278701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30395562"/>
              </p:ext>
            </p:extLst>
          </p:nvPr>
        </p:nvGraphicFramePr>
        <p:xfrm>
          <a:off x="461281" y="4800600"/>
          <a:ext cx="4430759" cy="1219200"/>
        </p:xfrm>
        <a:graphic>
          <a:graphicData uri="http://schemas.openxmlformats.org/drawingml/2006/table">
            <a:tbl>
              <a:tblPr/>
              <a:tblGrid>
                <a:gridCol w="830070">
                  <a:extLst>
                    <a:ext uri="{9D8B030D-6E8A-4147-A177-3AD203B41FA5}">
                      <a16:colId xmlns:a16="http://schemas.microsoft.com/office/drawing/2014/main" val="4160624599"/>
                    </a:ext>
                  </a:extLst>
                </a:gridCol>
                <a:gridCol w="1414921">
                  <a:extLst>
                    <a:ext uri="{9D8B030D-6E8A-4147-A177-3AD203B41FA5}">
                      <a16:colId xmlns:a16="http://schemas.microsoft.com/office/drawing/2014/main" val="1527445061"/>
                    </a:ext>
                  </a:extLst>
                </a:gridCol>
                <a:gridCol w="2185768">
                  <a:extLst>
                    <a:ext uri="{9D8B030D-6E8A-4147-A177-3AD203B41FA5}">
                      <a16:colId xmlns:a16="http://schemas.microsoft.com/office/drawing/2014/main" val="2369010812"/>
                    </a:ext>
                  </a:extLst>
                </a:gridCol>
              </a:tblGrid>
              <a:tr h="213360">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Code</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Code System</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860894409"/>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F</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Female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HL70001 v2.5.1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835476"/>
                  </a:ext>
                </a:extLst>
              </a:tr>
              <a:tr h="213360">
                <a:tc>
                  <a:txBody>
                    <a:bodyPr/>
                    <a:lstStyle/>
                    <a:p>
                      <a:pPr marL="0" marR="0" algn="just">
                        <a:spcBef>
                          <a:spcPts val="0"/>
                        </a:spcBef>
                        <a:spcAft>
                          <a:spcPts val="600"/>
                        </a:spcAft>
                      </a:pPr>
                      <a:r>
                        <a:rPr lang="de-DE" sz="1600" b="1" dirty="0">
                          <a:solidFill>
                            <a:schemeClr val="bg1"/>
                          </a:solidFill>
                          <a:effectLst/>
                          <a:latin typeface="+mn-lt"/>
                          <a:ea typeface="Times New Roman" panose="02020603050405020304" pitchFamily="18" charset="0"/>
                          <a:cs typeface="Times New Roman" panose="02020603050405020304" pitchFamily="18" charset="0"/>
                        </a:rPr>
                        <a:t>M</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Male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HL70001 v2.5.1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785182234"/>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X</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X-gender</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99_My_Code_System</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15688"/>
                  </a:ext>
                </a:extLst>
              </a:tr>
              <a:tr h="213360">
                <a:tc>
                  <a:txBody>
                    <a:bodyPr/>
                    <a:lstStyle/>
                    <a:p>
                      <a:pPr marL="0" marR="0" algn="just">
                        <a:spcBef>
                          <a:spcPts val="0"/>
                        </a:spcBef>
                        <a:spcAft>
                          <a:spcPts val="600"/>
                        </a:spcAft>
                      </a:pPr>
                      <a:r>
                        <a:rPr lang="de-DE" sz="1600" b="1" dirty="0">
                          <a:solidFill>
                            <a:schemeClr val="bg1"/>
                          </a:solidFill>
                          <a:effectLst/>
                          <a:latin typeface="+mn-lt"/>
                          <a:ea typeface="Times New Roman" panose="02020603050405020304" pitchFamily="18" charset="0"/>
                          <a:cs typeface="Times New Roman" panose="02020603050405020304" pitchFamily="18" charset="0"/>
                        </a:rPr>
                        <a:t>U</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Unknown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HL70001 v2.5.1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371650638"/>
                  </a:ext>
                </a:extLst>
              </a:tr>
            </a:tbl>
          </a:graphicData>
        </a:graphic>
      </p:graphicFrame>
    </p:spTree>
    <p:extLst>
      <p:ext uri="{BB962C8B-B14F-4D97-AF65-F5344CB8AC3E}">
        <p14:creationId xmlns:p14="http://schemas.microsoft.com/office/powerpoint/2010/main" val="1300009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6794" y="457200"/>
            <a:ext cx="8153400" cy="838200"/>
          </a:xfrm>
        </p:spPr>
        <p:txBody>
          <a:bodyPr/>
          <a:lstStyle/>
          <a:p>
            <a:r>
              <a:rPr lang="en-US" dirty="0"/>
              <a:t>Example Instances</a:t>
            </a:r>
          </a:p>
        </p:txBody>
      </p:sp>
      <p:sp>
        <p:nvSpPr>
          <p:cNvPr id="8195" name="Rectangle 3"/>
          <p:cNvSpPr>
            <a:spLocks noGrp="1" noChangeArrowheads="1"/>
          </p:cNvSpPr>
          <p:nvPr>
            <p:ph idx="1"/>
          </p:nvPr>
        </p:nvSpPr>
        <p:spPr>
          <a:xfrm>
            <a:off x="5105400" y="1905000"/>
            <a:ext cx="3657600" cy="4114799"/>
          </a:xfrm>
        </p:spPr>
        <p:txBody>
          <a:bodyPr>
            <a:normAutofit fontScale="77500" lnSpcReduction="20000"/>
          </a:bodyPr>
          <a:lstStyle/>
          <a:p>
            <a:r>
              <a:rPr lang="en-US" dirty="0"/>
              <a:t>For simple coded element data types, additional information is necessary to understand the context</a:t>
            </a:r>
          </a:p>
          <a:p>
            <a:r>
              <a:rPr lang="en-US" dirty="0"/>
              <a:t>For complex coded elements, the context in which the code is defined is carried in the instance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66</a:t>
            </a:fld>
            <a:endParaRPr lang="en-US"/>
          </a:p>
        </p:txBody>
      </p:sp>
      <p:pic>
        <p:nvPicPr>
          <p:cNvPr id="8" name="Picture 7"/>
          <p:cNvPicPr/>
          <p:nvPr/>
        </p:nvPicPr>
        <p:blipFill>
          <a:blip r:embed="rId3"/>
          <a:stretch>
            <a:fillRect/>
          </a:stretch>
        </p:blipFill>
        <p:spPr>
          <a:xfrm>
            <a:off x="585587" y="1796376"/>
            <a:ext cx="4200366" cy="2853845"/>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239830033"/>
              </p:ext>
            </p:extLst>
          </p:nvPr>
        </p:nvGraphicFramePr>
        <p:xfrm>
          <a:off x="470390" y="4982585"/>
          <a:ext cx="4430759" cy="1219200"/>
        </p:xfrm>
        <a:graphic>
          <a:graphicData uri="http://schemas.openxmlformats.org/drawingml/2006/table">
            <a:tbl>
              <a:tblPr/>
              <a:tblGrid>
                <a:gridCol w="830070">
                  <a:extLst>
                    <a:ext uri="{9D8B030D-6E8A-4147-A177-3AD203B41FA5}">
                      <a16:colId xmlns:a16="http://schemas.microsoft.com/office/drawing/2014/main" val="4160624599"/>
                    </a:ext>
                  </a:extLst>
                </a:gridCol>
                <a:gridCol w="1414921">
                  <a:extLst>
                    <a:ext uri="{9D8B030D-6E8A-4147-A177-3AD203B41FA5}">
                      <a16:colId xmlns:a16="http://schemas.microsoft.com/office/drawing/2014/main" val="1527445061"/>
                    </a:ext>
                  </a:extLst>
                </a:gridCol>
                <a:gridCol w="2185768">
                  <a:extLst>
                    <a:ext uri="{9D8B030D-6E8A-4147-A177-3AD203B41FA5}">
                      <a16:colId xmlns:a16="http://schemas.microsoft.com/office/drawing/2014/main" val="2369010812"/>
                    </a:ext>
                  </a:extLst>
                </a:gridCol>
              </a:tblGrid>
              <a:tr h="213360">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Code</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Code System</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860894409"/>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F</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Female</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HL70001 v2.5.1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835476"/>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M</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Male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HL70001 v2.5.1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785182234"/>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X</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X-gender</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99_My_Code_System</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15688"/>
                  </a:ext>
                </a:extLst>
              </a:tr>
              <a:tr h="213360">
                <a:tc>
                  <a:txBody>
                    <a:bodyPr/>
                    <a:lstStyle/>
                    <a:p>
                      <a:pPr marL="0" marR="0" algn="just">
                        <a:spcBef>
                          <a:spcPts val="0"/>
                        </a:spcBef>
                        <a:spcAft>
                          <a:spcPts val="600"/>
                        </a:spcAft>
                      </a:pPr>
                      <a:r>
                        <a:rPr lang="de-DE" sz="1600" b="1" dirty="0">
                          <a:solidFill>
                            <a:schemeClr val="bg1"/>
                          </a:solidFill>
                          <a:effectLst/>
                          <a:latin typeface="+mn-lt"/>
                          <a:ea typeface="Times New Roman" panose="02020603050405020304" pitchFamily="18" charset="0"/>
                          <a:cs typeface="Times New Roman" panose="02020603050405020304" pitchFamily="18" charset="0"/>
                        </a:rPr>
                        <a:t>U</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Unknown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HL70001 v2.5.1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371650638"/>
                  </a:ext>
                </a:extLst>
              </a:tr>
            </a:tbl>
          </a:graphicData>
        </a:graphic>
      </p:graphicFrame>
    </p:spTree>
    <p:extLst>
      <p:ext uri="{BB962C8B-B14F-4D97-AF65-F5344CB8AC3E}">
        <p14:creationId xmlns:p14="http://schemas.microsoft.com/office/powerpoint/2010/main" val="354069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6794" y="457200"/>
            <a:ext cx="8153400" cy="838200"/>
          </a:xfrm>
        </p:spPr>
        <p:txBody>
          <a:bodyPr/>
          <a:lstStyle/>
          <a:p>
            <a:r>
              <a:rPr lang="en-US" dirty="0"/>
              <a:t>Code and Code System Link</a:t>
            </a:r>
          </a:p>
        </p:txBody>
      </p:sp>
      <p:sp>
        <p:nvSpPr>
          <p:cNvPr id="8195" name="Rectangle 3"/>
          <p:cNvSpPr>
            <a:spLocks noGrp="1" noChangeArrowheads="1"/>
          </p:cNvSpPr>
          <p:nvPr>
            <p:ph idx="1"/>
          </p:nvPr>
        </p:nvSpPr>
        <p:spPr>
          <a:xfrm>
            <a:off x="4876800" y="1905000"/>
            <a:ext cx="3886200" cy="4415790"/>
          </a:xfrm>
        </p:spPr>
        <p:txBody>
          <a:bodyPr>
            <a:normAutofit fontScale="70000" lnSpcReduction="20000"/>
          </a:bodyPr>
          <a:lstStyle/>
          <a:p>
            <a:r>
              <a:rPr lang="en-US" dirty="0"/>
              <a:t>Code “1” is used to represent both “female” and “male”</a:t>
            </a:r>
          </a:p>
          <a:p>
            <a:r>
              <a:rPr lang="en-US" dirty="0"/>
              <a:t>Meaning still can be determined because of the association with a code system (code system must be conveyed in instance)</a:t>
            </a:r>
          </a:p>
          <a:p>
            <a:r>
              <a:rPr lang="en-US" dirty="0"/>
              <a:t>In some cases codes from different code systems are combined to create value sets</a:t>
            </a:r>
          </a:p>
          <a:p>
            <a:r>
              <a:rPr lang="en-US" dirty="0"/>
              <a:t>This approach is often more desirable than creating local codes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48084055"/>
              </p:ext>
            </p:extLst>
          </p:nvPr>
        </p:nvGraphicFramePr>
        <p:xfrm>
          <a:off x="474873" y="2201942"/>
          <a:ext cx="3942805" cy="640080"/>
        </p:xfrm>
        <a:graphic>
          <a:graphicData uri="http://schemas.openxmlformats.org/drawingml/2006/table">
            <a:tbl>
              <a:tblPr/>
              <a:tblGrid>
                <a:gridCol w="969773">
                  <a:extLst>
                    <a:ext uri="{9D8B030D-6E8A-4147-A177-3AD203B41FA5}">
                      <a16:colId xmlns:a16="http://schemas.microsoft.com/office/drawing/2014/main" val="725826941"/>
                    </a:ext>
                  </a:extLst>
                </a:gridCol>
                <a:gridCol w="1546284">
                  <a:extLst>
                    <a:ext uri="{9D8B030D-6E8A-4147-A177-3AD203B41FA5}">
                      <a16:colId xmlns:a16="http://schemas.microsoft.com/office/drawing/2014/main" val="1943143410"/>
                    </a:ext>
                  </a:extLst>
                </a:gridCol>
                <a:gridCol w="1426748">
                  <a:extLst>
                    <a:ext uri="{9D8B030D-6E8A-4147-A177-3AD203B41FA5}">
                      <a16:colId xmlns:a16="http://schemas.microsoft.com/office/drawing/2014/main" val="3117708473"/>
                    </a:ext>
                  </a:extLst>
                </a:gridCol>
              </a:tblGrid>
              <a:tr h="66040">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Concept</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Code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Code System</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240138124"/>
                  </a:ext>
                </a:extLst>
              </a:tr>
              <a:tr h="175498">
                <a:tc>
                  <a:txBody>
                    <a:bodyPr/>
                    <a:lstStyle/>
                    <a:p>
                      <a:pPr marL="0" marR="0" algn="just">
                        <a:spcBef>
                          <a:spcPts val="0"/>
                        </a:spcBef>
                        <a:spcAft>
                          <a:spcPts val="600"/>
                        </a:spcAft>
                      </a:pPr>
                      <a:r>
                        <a:rPr lang="de-DE" sz="1400" b="1" dirty="0">
                          <a:solidFill>
                            <a:schemeClr val="bg1"/>
                          </a:solidFill>
                          <a:effectLst/>
                          <a:latin typeface="+mn-lt"/>
                          <a:ea typeface="Times New Roman" panose="02020603050405020304" pitchFamily="18" charset="0"/>
                          <a:cs typeface="Times New Roman" panose="02020603050405020304" pitchFamily="18" charset="0"/>
                        </a:rPr>
                        <a:t>Female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de-DE" sz="1400">
                          <a:effectLst/>
                          <a:latin typeface="+mn-lt"/>
                          <a:ea typeface="Times New Roman" panose="02020603050405020304" pitchFamily="18" charset="0"/>
                          <a:cs typeface="Times New Roman" panose="02020603050405020304" pitchFamily="18" charset="0"/>
                        </a:rPr>
                        <a:t>1</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X</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210427"/>
                  </a:ext>
                </a:extLst>
              </a:tr>
              <a:tr h="66040">
                <a:tc>
                  <a:txBody>
                    <a:bodyPr/>
                    <a:lstStyle/>
                    <a:p>
                      <a:pPr marL="0" marR="0" algn="just">
                        <a:spcBef>
                          <a:spcPts val="0"/>
                        </a:spcBef>
                        <a:spcAft>
                          <a:spcPts val="600"/>
                        </a:spcAft>
                      </a:pPr>
                      <a:r>
                        <a:rPr lang="de-DE" sz="1400" b="1" dirty="0">
                          <a:solidFill>
                            <a:schemeClr val="bg1"/>
                          </a:solidFill>
                          <a:effectLst/>
                          <a:latin typeface="+mn-lt"/>
                          <a:ea typeface="Times New Roman" panose="02020603050405020304" pitchFamily="18" charset="0"/>
                          <a:cs typeface="Times New Roman" panose="02020603050405020304" pitchFamily="18" charset="0"/>
                        </a:rPr>
                        <a:t>Male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de-DE" sz="1400">
                          <a:effectLst/>
                          <a:latin typeface="+mn-lt"/>
                          <a:ea typeface="Times New Roman" panose="02020603050405020304" pitchFamily="18" charset="0"/>
                          <a:cs typeface="Times New Roman" panose="02020603050405020304" pitchFamily="18" charset="0"/>
                        </a:rPr>
                        <a:t>2</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X</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44380353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3411698"/>
              </p:ext>
            </p:extLst>
          </p:nvPr>
        </p:nvGraphicFramePr>
        <p:xfrm>
          <a:off x="474873" y="4800600"/>
          <a:ext cx="3944727" cy="640080"/>
        </p:xfrm>
        <a:graphic>
          <a:graphicData uri="http://schemas.openxmlformats.org/drawingml/2006/table">
            <a:tbl>
              <a:tblPr/>
              <a:tblGrid>
                <a:gridCol w="972927">
                  <a:extLst>
                    <a:ext uri="{9D8B030D-6E8A-4147-A177-3AD203B41FA5}">
                      <a16:colId xmlns:a16="http://schemas.microsoft.com/office/drawing/2014/main" val="348410125"/>
                    </a:ext>
                  </a:extLst>
                </a:gridCol>
                <a:gridCol w="1524000">
                  <a:extLst>
                    <a:ext uri="{9D8B030D-6E8A-4147-A177-3AD203B41FA5}">
                      <a16:colId xmlns:a16="http://schemas.microsoft.com/office/drawing/2014/main" val="2092896552"/>
                    </a:ext>
                  </a:extLst>
                </a:gridCol>
                <a:gridCol w="1447800">
                  <a:extLst>
                    <a:ext uri="{9D8B030D-6E8A-4147-A177-3AD203B41FA5}">
                      <a16:colId xmlns:a16="http://schemas.microsoft.com/office/drawing/2014/main" val="949682966"/>
                    </a:ext>
                  </a:extLst>
                </a:gridCol>
              </a:tblGrid>
              <a:tr h="66040">
                <a:tc>
                  <a:txBody>
                    <a:bodyPr/>
                    <a:lstStyle/>
                    <a:p>
                      <a:pPr marL="0" marR="0" algn="ctr">
                        <a:spcBef>
                          <a:spcPts val="0"/>
                        </a:spcBef>
                        <a:spcAft>
                          <a:spcPts val="600"/>
                        </a:spcAft>
                      </a:pPr>
                      <a:r>
                        <a:rPr lang="en-US" sz="1400" b="1">
                          <a:solidFill>
                            <a:schemeClr val="bg1"/>
                          </a:solidFill>
                          <a:effectLst/>
                          <a:latin typeface="+mn-lt"/>
                          <a:ea typeface="Times New Roman" panose="02020603050405020304" pitchFamily="18" charset="0"/>
                          <a:cs typeface="Times New Roman" panose="02020603050405020304" pitchFamily="18" charset="0"/>
                        </a:rPr>
                        <a:t>Concept</a:t>
                      </a:r>
                      <a:endParaRPr lang="en-US" sz="14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400" b="1">
                          <a:solidFill>
                            <a:schemeClr val="bg1"/>
                          </a:solidFill>
                          <a:effectLst/>
                          <a:latin typeface="+mn-lt"/>
                          <a:ea typeface="Times New Roman" panose="02020603050405020304" pitchFamily="18" charset="0"/>
                          <a:cs typeface="Times New Roman" panose="02020603050405020304" pitchFamily="18" charset="0"/>
                        </a:rPr>
                        <a:t>Code </a:t>
                      </a:r>
                      <a:endParaRPr lang="en-US" sz="14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Code System</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798639099"/>
                  </a:ext>
                </a:extLst>
              </a:tr>
              <a:tr h="60961">
                <a:tc>
                  <a:txBody>
                    <a:bodyPr/>
                    <a:lstStyle/>
                    <a:p>
                      <a:pPr marL="0" marR="0" algn="just">
                        <a:spcBef>
                          <a:spcPts val="0"/>
                        </a:spcBef>
                        <a:spcAft>
                          <a:spcPts val="600"/>
                        </a:spcAft>
                      </a:pPr>
                      <a:r>
                        <a:rPr lang="de-DE" sz="1400" b="1" dirty="0">
                          <a:solidFill>
                            <a:schemeClr val="bg1"/>
                          </a:solidFill>
                          <a:effectLst/>
                          <a:latin typeface="+mn-lt"/>
                          <a:ea typeface="Times New Roman" panose="02020603050405020304" pitchFamily="18" charset="0"/>
                          <a:cs typeface="Times New Roman" panose="02020603050405020304" pitchFamily="18" charset="0"/>
                        </a:rPr>
                        <a:t>Female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de-DE" sz="1400">
                          <a:effectLst/>
                          <a:latin typeface="+mn-lt"/>
                          <a:ea typeface="Times New Roman" panose="02020603050405020304" pitchFamily="18" charset="0"/>
                          <a:cs typeface="Times New Roman" panose="02020603050405020304" pitchFamily="18" charset="0"/>
                        </a:rPr>
                        <a:t>1</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de-DE" sz="1400">
                          <a:effectLst/>
                          <a:latin typeface="+mn-lt"/>
                          <a:ea typeface="Times New Roman" panose="02020603050405020304" pitchFamily="18" charset="0"/>
                          <a:cs typeface="Times New Roman" panose="02020603050405020304" pitchFamily="18" charset="0"/>
                        </a:rPr>
                        <a:t>X</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8234535"/>
                  </a:ext>
                </a:extLst>
              </a:tr>
              <a:tr h="66040">
                <a:tc>
                  <a:txBody>
                    <a:bodyPr/>
                    <a:lstStyle/>
                    <a:p>
                      <a:pPr marL="0" marR="0" algn="just">
                        <a:spcBef>
                          <a:spcPts val="0"/>
                        </a:spcBef>
                        <a:spcAft>
                          <a:spcPts val="600"/>
                        </a:spcAft>
                      </a:pPr>
                      <a:r>
                        <a:rPr lang="de-DE" sz="1400" b="1" dirty="0">
                          <a:solidFill>
                            <a:schemeClr val="bg1"/>
                          </a:solidFill>
                          <a:effectLst/>
                          <a:latin typeface="+mn-lt"/>
                          <a:ea typeface="Times New Roman" panose="02020603050405020304" pitchFamily="18" charset="0"/>
                          <a:cs typeface="Times New Roman" panose="02020603050405020304" pitchFamily="18" charset="0"/>
                        </a:rPr>
                        <a:t>Male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de-DE" sz="1400">
                          <a:effectLst/>
                          <a:latin typeface="+mn-lt"/>
                          <a:ea typeface="Times New Roman" panose="02020603050405020304" pitchFamily="18" charset="0"/>
                          <a:cs typeface="Times New Roman" panose="02020603050405020304" pitchFamily="18" charset="0"/>
                        </a:rPr>
                        <a:t>1</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Y</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3569851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5226260"/>
              </p:ext>
            </p:extLst>
          </p:nvPr>
        </p:nvGraphicFramePr>
        <p:xfrm>
          <a:off x="475833" y="3488055"/>
          <a:ext cx="3942805" cy="640080"/>
        </p:xfrm>
        <a:graphic>
          <a:graphicData uri="http://schemas.openxmlformats.org/drawingml/2006/table">
            <a:tbl>
              <a:tblPr/>
              <a:tblGrid>
                <a:gridCol w="969773">
                  <a:extLst>
                    <a:ext uri="{9D8B030D-6E8A-4147-A177-3AD203B41FA5}">
                      <a16:colId xmlns:a16="http://schemas.microsoft.com/office/drawing/2014/main" val="725826941"/>
                    </a:ext>
                  </a:extLst>
                </a:gridCol>
                <a:gridCol w="1546284">
                  <a:extLst>
                    <a:ext uri="{9D8B030D-6E8A-4147-A177-3AD203B41FA5}">
                      <a16:colId xmlns:a16="http://schemas.microsoft.com/office/drawing/2014/main" val="1943143410"/>
                    </a:ext>
                  </a:extLst>
                </a:gridCol>
                <a:gridCol w="1426748">
                  <a:extLst>
                    <a:ext uri="{9D8B030D-6E8A-4147-A177-3AD203B41FA5}">
                      <a16:colId xmlns:a16="http://schemas.microsoft.com/office/drawing/2014/main" val="3117708473"/>
                    </a:ext>
                  </a:extLst>
                </a:gridCol>
              </a:tblGrid>
              <a:tr h="66040">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Concept</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Code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Code System</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240138124"/>
                  </a:ext>
                </a:extLst>
              </a:tr>
              <a:tr h="66040">
                <a:tc>
                  <a:txBody>
                    <a:bodyPr/>
                    <a:lstStyle/>
                    <a:p>
                      <a:pPr marL="0" marR="0" algn="just">
                        <a:spcBef>
                          <a:spcPts val="0"/>
                        </a:spcBef>
                        <a:spcAft>
                          <a:spcPts val="600"/>
                        </a:spcAft>
                      </a:pPr>
                      <a:r>
                        <a:rPr lang="de-DE" sz="1400" b="1">
                          <a:solidFill>
                            <a:schemeClr val="bg1"/>
                          </a:solidFill>
                          <a:effectLst/>
                          <a:latin typeface="+mn-lt"/>
                          <a:ea typeface="Times New Roman" panose="02020603050405020304" pitchFamily="18" charset="0"/>
                          <a:cs typeface="Times New Roman" panose="02020603050405020304" pitchFamily="18" charset="0"/>
                        </a:rPr>
                        <a:t>Female</a:t>
                      </a:r>
                      <a:endParaRPr lang="en-US" sz="14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0</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Y</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210427"/>
                  </a:ext>
                </a:extLst>
              </a:tr>
              <a:tr h="66040">
                <a:tc>
                  <a:txBody>
                    <a:bodyPr/>
                    <a:lstStyle/>
                    <a:p>
                      <a:pPr marL="0" marR="0" algn="just">
                        <a:spcBef>
                          <a:spcPts val="0"/>
                        </a:spcBef>
                        <a:spcAft>
                          <a:spcPts val="600"/>
                        </a:spcAft>
                      </a:pPr>
                      <a:r>
                        <a:rPr lang="de-DE" sz="1400" b="1" dirty="0">
                          <a:solidFill>
                            <a:schemeClr val="bg1"/>
                          </a:solidFill>
                          <a:effectLst/>
                          <a:latin typeface="+mn-lt"/>
                          <a:ea typeface="Times New Roman" panose="02020603050405020304" pitchFamily="18" charset="0"/>
                          <a:cs typeface="Times New Roman" panose="02020603050405020304" pitchFamily="18" charset="0"/>
                        </a:rPr>
                        <a:t>Male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1</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de-DE" sz="1400" dirty="0">
                          <a:effectLst/>
                          <a:latin typeface="+mn-lt"/>
                          <a:ea typeface="Times New Roman" panose="02020603050405020304" pitchFamily="18" charset="0"/>
                          <a:cs typeface="Times New Roman" panose="02020603050405020304" pitchFamily="18" charset="0"/>
                        </a:rPr>
                        <a:t>Y</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443803538"/>
                  </a:ext>
                </a:extLst>
              </a:tr>
            </a:tbl>
          </a:graphicData>
        </a:graphic>
      </p:graphicFrame>
      <p:sp>
        <p:nvSpPr>
          <p:cNvPr id="7" name="TextBox 6"/>
          <p:cNvSpPr txBox="1"/>
          <p:nvPr/>
        </p:nvSpPr>
        <p:spPr>
          <a:xfrm>
            <a:off x="1553400" y="1800225"/>
            <a:ext cx="1864613" cy="369332"/>
          </a:xfrm>
          <a:prstGeom prst="rect">
            <a:avLst/>
          </a:prstGeom>
          <a:noFill/>
        </p:spPr>
        <p:txBody>
          <a:bodyPr wrap="none" rtlCol="0">
            <a:spAutoFit/>
          </a:bodyPr>
          <a:lstStyle/>
          <a:p>
            <a:r>
              <a:rPr lang="en-US" b="1" dirty="0">
                <a:solidFill>
                  <a:srgbClr val="0070C0"/>
                </a:solidFill>
              </a:rPr>
              <a:t>Code System X</a:t>
            </a:r>
          </a:p>
        </p:txBody>
      </p:sp>
      <p:sp>
        <p:nvSpPr>
          <p:cNvPr id="12" name="TextBox 11"/>
          <p:cNvSpPr txBox="1"/>
          <p:nvPr/>
        </p:nvSpPr>
        <p:spPr>
          <a:xfrm>
            <a:off x="1270279" y="4362212"/>
            <a:ext cx="2351991" cy="369332"/>
          </a:xfrm>
          <a:prstGeom prst="rect">
            <a:avLst/>
          </a:prstGeom>
          <a:noFill/>
        </p:spPr>
        <p:txBody>
          <a:bodyPr wrap="none" rtlCol="0">
            <a:spAutoFit/>
          </a:bodyPr>
          <a:lstStyle/>
          <a:p>
            <a:r>
              <a:rPr lang="en-US" b="1" dirty="0">
                <a:solidFill>
                  <a:srgbClr val="0070C0"/>
                </a:solidFill>
              </a:rPr>
              <a:t>Contrived Value Set</a:t>
            </a:r>
          </a:p>
        </p:txBody>
      </p:sp>
      <p:sp>
        <p:nvSpPr>
          <p:cNvPr id="13" name="TextBox 12"/>
          <p:cNvSpPr txBox="1"/>
          <p:nvPr/>
        </p:nvSpPr>
        <p:spPr>
          <a:xfrm>
            <a:off x="1516051" y="3069312"/>
            <a:ext cx="1860446" cy="369332"/>
          </a:xfrm>
          <a:prstGeom prst="rect">
            <a:avLst/>
          </a:prstGeom>
          <a:noFill/>
        </p:spPr>
        <p:txBody>
          <a:bodyPr wrap="none" rtlCol="0">
            <a:spAutoFit/>
          </a:bodyPr>
          <a:lstStyle/>
          <a:p>
            <a:r>
              <a:rPr lang="en-US" b="1" dirty="0">
                <a:solidFill>
                  <a:srgbClr val="0070C0"/>
                </a:solidFill>
              </a:rPr>
              <a:t>Code System Y</a:t>
            </a:r>
          </a:p>
        </p:txBody>
      </p:sp>
      <p:sp>
        <p:nvSpPr>
          <p:cNvPr id="14" name="Frame 13"/>
          <p:cNvSpPr/>
          <p:nvPr/>
        </p:nvSpPr>
        <p:spPr bwMode="auto">
          <a:xfrm>
            <a:off x="474873" y="5825014"/>
            <a:ext cx="3942805" cy="495776"/>
          </a:xfrm>
          <a:prstGeom prst="frame">
            <a:avLst>
              <a:gd name="adj1" fmla="val 3830"/>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1" dirty="0">
                <a:solidFill>
                  <a:srgbClr val="0070C0"/>
                </a:solidFill>
              </a:rPr>
              <a:t>This is a valid value set definition, albeit a poor one (aesthetically). </a:t>
            </a:r>
            <a:endParaRPr kumimoji="0" lang="en-US" sz="1600" b="1" i="0" u="none" strike="noStrike" cap="none" normalizeH="0" baseline="0" dirty="0">
              <a:ln>
                <a:noFill/>
              </a:ln>
              <a:solidFill>
                <a:srgbClr val="0070C0"/>
              </a:solidFill>
              <a:effectLst/>
            </a:endParaRPr>
          </a:p>
        </p:txBody>
      </p:sp>
    </p:spTree>
    <p:extLst>
      <p:ext uri="{BB962C8B-B14F-4D97-AF65-F5344CB8AC3E}">
        <p14:creationId xmlns:p14="http://schemas.microsoft.com/office/powerpoint/2010/main" val="7831088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6794" y="457200"/>
            <a:ext cx="8153400" cy="838200"/>
          </a:xfrm>
        </p:spPr>
        <p:txBody>
          <a:bodyPr/>
          <a:lstStyle/>
          <a:p>
            <a:r>
              <a:rPr lang="en-US" dirty="0"/>
              <a:t>Text Exceptions</a:t>
            </a:r>
          </a:p>
        </p:txBody>
      </p:sp>
      <p:sp>
        <p:nvSpPr>
          <p:cNvPr id="8195" name="Rectangle 3"/>
          <p:cNvSpPr>
            <a:spLocks noGrp="1" noChangeArrowheads="1"/>
          </p:cNvSpPr>
          <p:nvPr>
            <p:ph idx="1"/>
          </p:nvPr>
        </p:nvSpPr>
        <p:spPr>
          <a:xfrm>
            <a:off x="5257800" y="1905000"/>
            <a:ext cx="3505200" cy="4114799"/>
          </a:xfrm>
        </p:spPr>
        <p:txBody>
          <a:bodyPr>
            <a:normAutofit fontScale="62500" lnSpcReduction="20000"/>
          </a:bodyPr>
          <a:lstStyle/>
          <a:p>
            <a:r>
              <a:rPr lang="en-US" dirty="0"/>
              <a:t>Often standard conflate the binding and binding strength with allowing for text exceptions (see coding or binding strength)</a:t>
            </a:r>
          </a:p>
          <a:p>
            <a:r>
              <a:rPr lang="en-US" dirty="0"/>
              <a:t>Is more precise using the data type definition</a:t>
            </a:r>
          </a:p>
          <a:p>
            <a:r>
              <a:rPr lang="en-US" dirty="0"/>
              <a:t>Some standards provide predefined data type definitions—which are often too limited</a:t>
            </a:r>
          </a:p>
          <a:p>
            <a:r>
              <a:rPr lang="en-US" dirty="0"/>
              <a:t>Profiling can more precisely define requirements with the use of “data type flavors”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a:xfrm>
            <a:off x="4369780" y="6835107"/>
            <a:ext cx="533400" cy="476250"/>
          </a:xfrm>
        </p:spPr>
        <p:txBody>
          <a:bodyPr/>
          <a:lstStyle/>
          <a:p>
            <a:fld id="{64C44300-96F5-4E68-AEBC-759F83B9379E}" type="slidenum">
              <a:rPr lang="en-US"/>
              <a:pPr/>
              <a:t>68</a:t>
            </a:fld>
            <a:endParaRPr lang="en-US"/>
          </a:p>
        </p:txBody>
      </p:sp>
      <p:pic>
        <p:nvPicPr>
          <p:cNvPr id="10" name="Picture 9"/>
          <p:cNvPicPr/>
          <p:nvPr/>
        </p:nvPicPr>
        <p:blipFill>
          <a:blip r:embed="rId3" cstate="print"/>
          <a:stretch>
            <a:fillRect/>
          </a:stretch>
        </p:blipFill>
        <p:spPr>
          <a:xfrm>
            <a:off x="381000" y="2390774"/>
            <a:ext cx="4646930" cy="1571625"/>
          </a:xfrm>
          <a:prstGeom prst="rect">
            <a:avLst/>
          </a:prstGeom>
        </p:spPr>
      </p:pic>
      <p:pic>
        <p:nvPicPr>
          <p:cNvPr id="11" name="Picture 10"/>
          <p:cNvPicPr/>
          <p:nvPr/>
        </p:nvPicPr>
        <p:blipFill>
          <a:blip r:embed="rId4" cstate="print"/>
          <a:stretch>
            <a:fillRect/>
          </a:stretch>
        </p:blipFill>
        <p:spPr>
          <a:xfrm>
            <a:off x="349508" y="4491957"/>
            <a:ext cx="4678422" cy="1552575"/>
          </a:xfrm>
          <a:prstGeom prst="rect">
            <a:avLst/>
          </a:prstGeom>
        </p:spPr>
      </p:pic>
      <p:sp>
        <p:nvSpPr>
          <p:cNvPr id="12" name="TextBox 11"/>
          <p:cNvSpPr txBox="1"/>
          <p:nvPr/>
        </p:nvSpPr>
        <p:spPr>
          <a:xfrm>
            <a:off x="381000" y="1991645"/>
            <a:ext cx="4646930" cy="369332"/>
          </a:xfrm>
          <a:prstGeom prst="rect">
            <a:avLst/>
          </a:prstGeom>
          <a:noFill/>
        </p:spPr>
        <p:txBody>
          <a:bodyPr wrap="square" rtlCol="0">
            <a:spAutoFit/>
          </a:bodyPr>
          <a:lstStyle/>
          <a:p>
            <a:pPr algn="ctr"/>
            <a:r>
              <a:rPr lang="en-US" b="1" dirty="0">
                <a:solidFill>
                  <a:srgbClr val="0070C0"/>
                </a:solidFill>
              </a:rPr>
              <a:t>Coded with No Exceptions</a:t>
            </a:r>
          </a:p>
        </p:txBody>
      </p:sp>
      <p:sp>
        <p:nvSpPr>
          <p:cNvPr id="13" name="TextBox 12"/>
          <p:cNvSpPr txBox="1"/>
          <p:nvPr/>
        </p:nvSpPr>
        <p:spPr>
          <a:xfrm>
            <a:off x="365254" y="4078690"/>
            <a:ext cx="4646930" cy="369332"/>
          </a:xfrm>
          <a:prstGeom prst="rect">
            <a:avLst/>
          </a:prstGeom>
          <a:noFill/>
        </p:spPr>
        <p:txBody>
          <a:bodyPr wrap="square" rtlCol="0">
            <a:spAutoFit/>
          </a:bodyPr>
          <a:lstStyle/>
          <a:p>
            <a:pPr algn="ctr"/>
            <a:r>
              <a:rPr lang="en-US" b="1" dirty="0">
                <a:solidFill>
                  <a:srgbClr val="0070C0"/>
                </a:solidFill>
              </a:rPr>
              <a:t>Coded with Exceptions</a:t>
            </a:r>
          </a:p>
        </p:txBody>
      </p:sp>
    </p:spTree>
    <p:extLst>
      <p:ext uri="{BB962C8B-B14F-4D97-AF65-F5344CB8AC3E}">
        <p14:creationId xmlns:p14="http://schemas.microsoft.com/office/powerpoint/2010/main" val="19587017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76794" y="457200"/>
            <a:ext cx="8153400" cy="838200"/>
          </a:xfrm>
        </p:spPr>
        <p:txBody>
          <a:bodyPr/>
          <a:lstStyle/>
          <a:p>
            <a:r>
              <a:rPr lang="en-US" dirty="0"/>
              <a:t>Vocabulary Binding Strengths</a:t>
            </a:r>
          </a:p>
        </p:txBody>
      </p:sp>
      <p:sp>
        <p:nvSpPr>
          <p:cNvPr id="8195" name="Rectangle 3"/>
          <p:cNvSpPr>
            <a:spLocks noGrp="1" noChangeArrowheads="1"/>
          </p:cNvSpPr>
          <p:nvPr>
            <p:ph idx="1"/>
          </p:nvPr>
        </p:nvSpPr>
        <p:spPr>
          <a:xfrm>
            <a:off x="397456" y="5638800"/>
            <a:ext cx="8312076" cy="683978"/>
          </a:xfrm>
        </p:spPr>
        <p:txBody>
          <a:bodyPr>
            <a:normAutofit fontScale="62500" lnSpcReduction="20000"/>
          </a:bodyPr>
          <a:lstStyle/>
          <a:p>
            <a:r>
              <a:rPr lang="en-US" dirty="0"/>
              <a:t>Binding are either Normative or Informative</a:t>
            </a:r>
          </a:p>
          <a:p>
            <a:r>
              <a:rPr lang="en-US" dirty="0"/>
              <a:t>Various “flavors” of Informative are used in standards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69</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3282886166"/>
              </p:ext>
            </p:extLst>
          </p:nvPr>
        </p:nvGraphicFramePr>
        <p:xfrm>
          <a:off x="432290" y="1758756"/>
          <a:ext cx="8340378" cy="3727662"/>
        </p:xfrm>
        <a:graphic>
          <a:graphicData uri="http://schemas.openxmlformats.org/drawingml/2006/table">
            <a:tbl>
              <a:tblPr/>
              <a:tblGrid>
                <a:gridCol w="1835076">
                  <a:extLst>
                    <a:ext uri="{9D8B030D-6E8A-4147-A177-3AD203B41FA5}">
                      <a16:colId xmlns:a16="http://schemas.microsoft.com/office/drawing/2014/main" val="4175509232"/>
                    </a:ext>
                  </a:extLst>
                </a:gridCol>
                <a:gridCol w="4953000">
                  <a:extLst>
                    <a:ext uri="{9D8B030D-6E8A-4147-A177-3AD203B41FA5}">
                      <a16:colId xmlns:a16="http://schemas.microsoft.com/office/drawing/2014/main" val="1364021102"/>
                    </a:ext>
                  </a:extLst>
                </a:gridCol>
                <a:gridCol w="1552302">
                  <a:extLst>
                    <a:ext uri="{9D8B030D-6E8A-4147-A177-3AD203B41FA5}">
                      <a16:colId xmlns:a16="http://schemas.microsoft.com/office/drawing/2014/main" val="4222313546"/>
                    </a:ext>
                  </a:extLst>
                </a:gridCol>
              </a:tblGrid>
              <a:tr h="280988">
                <a:tc>
                  <a:txBody>
                    <a:bodyPr/>
                    <a:lstStyle/>
                    <a:p>
                      <a:pPr marL="0" marR="0" algn="ctr">
                        <a:spcBef>
                          <a:spcPts val="0"/>
                        </a:spcBef>
                        <a:spcAft>
                          <a:spcPts val="600"/>
                        </a:spcAft>
                      </a:pPr>
                      <a:r>
                        <a:rPr lang="en-US" sz="1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Binding</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spcBef>
                          <a:spcPts val="0"/>
                        </a:spcBef>
                        <a:spcAft>
                          <a:spcPts val="600"/>
                        </a:spcAft>
                      </a:pPr>
                      <a:r>
                        <a:rPr lang="en-US" sz="1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Explanation</a:t>
                      </a:r>
                      <a:endParaRPr lang="en-US" sz="16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spcBef>
                          <a:spcPts val="0"/>
                        </a:spcBef>
                        <a:spcAft>
                          <a:spcPts val="600"/>
                        </a:spcAft>
                      </a:pPr>
                      <a:r>
                        <a:rPr lang="en-US" sz="1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Replacement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137108947"/>
                  </a:ext>
                </a:extLst>
              </a:tr>
              <a:tr h="324379">
                <a:tc>
                  <a:txBody>
                    <a:bodyPr/>
                    <a:lstStyle/>
                    <a:p>
                      <a:pPr marL="0" marR="0" algn="just">
                        <a:spcBef>
                          <a:spcPts val="0"/>
                        </a:spcBef>
                        <a:spcAft>
                          <a:spcPts val="600"/>
                        </a:spcAft>
                      </a:pPr>
                      <a:r>
                        <a:rPr lang="it-IT" sz="1600" b="1" dirty="0">
                          <a:solidFill>
                            <a:schemeClr val="bg1"/>
                          </a:solidFill>
                          <a:effectLst/>
                          <a:latin typeface="+mn-lt"/>
                          <a:ea typeface="Times New Roman" panose="02020603050405020304" pitchFamily="18" charset="0"/>
                          <a:cs typeface="Times New Roman" panose="02020603050405020304" pitchFamily="18" charset="0"/>
                        </a:rPr>
                        <a:t>Implementable</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28575" marR="28575"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tabLst>
                          <a:tab pos="0" algn="l"/>
                        </a:tabLst>
                      </a:pPr>
                      <a:r>
                        <a:rPr lang="en-US" sz="1400" dirty="0">
                          <a:effectLst/>
                          <a:latin typeface="+mn-lt"/>
                          <a:ea typeface="Times New Roman" panose="02020603050405020304" pitchFamily="18" charset="0"/>
                          <a:cs typeface="Times New Roman" panose="02020603050405020304" pitchFamily="18" charset="0"/>
                        </a:rPr>
                        <a:t>Definitive requirement to use the value set as provided.</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spcBef>
                          <a:spcPts val="0"/>
                        </a:spcBef>
                        <a:spcAft>
                          <a:spcPts val="600"/>
                        </a:spcAft>
                        <a:tabLst>
                          <a:tab pos="0" algn="l"/>
                        </a:tabLst>
                      </a:pPr>
                      <a:r>
                        <a:rPr lang="en-US" sz="1600" dirty="0">
                          <a:effectLst/>
                          <a:latin typeface="+mn-lt"/>
                          <a:ea typeface="Times New Roman" panose="02020603050405020304" pitchFamily="18" charset="0"/>
                          <a:cs typeface="Times New Roman" panose="02020603050405020304" pitchFamily="18" charset="0"/>
                        </a:rPr>
                        <a:t>Not allowed</a:t>
                      </a:r>
                    </a:p>
                    <a:p>
                      <a:pPr marL="0" marR="0" algn="just">
                        <a:spcBef>
                          <a:spcPts val="0"/>
                        </a:spcBef>
                        <a:spcAft>
                          <a:spcPts val="600"/>
                        </a:spcAft>
                        <a:tabLst>
                          <a:tab pos="0" algn="l"/>
                        </a:tabLst>
                      </a:pPr>
                      <a:r>
                        <a:rPr lang="en-US" sz="1600" dirty="0">
                          <a:effectLst/>
                          <a:latin typeface="+mn-lt"/>
                          <a:ea typeface="Times New Roman" panose="02020603050405020304" pitchFamily="18" charset="0"/>
                          <a:cs typeface="Times New Roman" panose="02020603050405020304" pitchFamily="18" charset="0"/>
                        </a:rPr>
                        <a:t>(Required)</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991404"/>
                  </a:ext>
                </a:extLst>
              </a:tr>
              <a:tr h="324379">
                <a:tc>
                  <a:txBody>
                    <a:bodyPr/>
                    <a:lstStyle/>
                    <a:p>
                      <a:pPr marL="0" marR="0" algn="just">
                        <a:spcBef>
                          <a:spcPts val="0"/>
                        </a:spcBef>
                        <a:spcAft>
                          <a:spcPts val="600"/>
                        </a:spcAft>
                      </a:pPr>
                      <a:r>
                        <a:rPr lang="it-IT" sz="1600" b="1" dirty="0">
                          <a:solidFill>
                            <a:schemeClr val="bg1"/>
                          </a:solidFill>
                          <a:effectLst/>
                          <a:latin typeface="+mn-lt"/>
                          <a:ea typeface="Times New Roman" panose="02020603050405020304" pitchFamily="18" charset="0"/>
                          <a:cs typeface="Times New Roman" panose="02020603050405020304" pitchFamily="18" charset="0"/>
                        </a:rPr>
                        <a:t>   </a:t>
                      </a:r>
                      <a:r>
                        <a:rPr lang="it-IT" sz="1600" b="1" dirty="0">
                          <a:solidFill>
                            <a:schemeClr val="tx1"/>
                          </a:solidFill>
                          <a:effectLst/>
                          <a:latin typeface="+mn-lt"/>
                          <a:ea typeface="Times New Roman" panose="02020603050405020304" pitchFamily="18" charset="0"/>
                          <a:cs typeface="Times New Roman" panose="02020603050405020304" pitchFamily="18" charset="0"/>
                        </a:rPr>
                        <a:t>Universal</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28575" marR="28575"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just">
                        <a:spcBef>
                          <a:spcPts val="0"/>
                        </a:spcBef>
                        <a:spcAft>
                          <a:spcPts val="600"/>
                        </a:spcAft>
                        <a:tabLst>
                          <a:tab pos="0" algn="l"/>
                        </a:tabLst>
                      </a:pPr>
                      <a:r>
                        <a:rPr lang="en-US" sz="1400" dirty="0">
                          <a:effectLst/>
                          <a:latin typeface="+mn-lt"/>
                          <a:ea typeface="Times New Roman" panose="02020603050405020304" pitchFamily="18" charset="0"/>
                          <a:cs typeface="Times New Roman" panose="02020603050405020304" pitchFamily="18" charset="0"/>
                        </a:rPr>
                        <a:t>Term used with HL7 v2.x as a replacement for HL7-defined tables.</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algn="just">
                        <a:spcBef>
                          <a:spcPts val="0"/>
                        </a:spcBef>
                        <a:spcAft>
                          <a:spcPts val="600"/>
                        </a:spcAft>
                        <a:tabLst>
                          <a:tab pos="0" algn="l"/>
                        </a:tabLst>
                      </a:pPr>
                      <a:endParaRPr lang="en-US" sz="1600" dirty="0">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19282773"/>
                  </a:ext>
                </a:extLst>
              </a:tr>
              <a:tr h="365654">
                <a:tc>
                  <a:txBody>
                    <a:bodyPr/>
                    <a:lstStyle/>
                    <a:p>
                      <a:pPr marL="0" marR="0" algn="just">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Illustrative</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28575" marR="28575"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tabLst>
                          <a:tab pos="0" algn="l"/>
                        </a:tabLst>
                      </a:pPr>
                      <a:r>
                        <a:rPr lang="en-US" sz="1400" dirty="0">
                          <a:effectLst/>
                          <a:latin typeface="+mn-lt"/>
                          <a:ea typeface="Times New Roman" panose="02020603050405020304" pitchFamily="18" charset="0"/>
                          <a:cs typeface="Times New Roman" panose="02020603050405020304" pitchFamily="18" charset="0"/>
                        </a:rPr>
                        <a:t>The value set is only a suggestion for this use case to illustrate how vocabulary may be chosen for implementation.</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just">
                        <a:spcBef>
                          <a:spcPts val="0"/>
                        </a:spcBef>
                        <a:spcAft>
                          <a:spcPts val="600"/>
                        </a:spcAft>
                        <a:tabLst>
                          <a:tab pos="0" algn="l"/>
                        </a:tabLst>
                      </a:pPr>
                      <a:r>
                        <a:rPr lang="en-US" sz="1600" dirty="0">
                          <a:effectLst/>
                          <a:latin typeface="+mn-lt"/>
                          <a:ea typeface="Times New Roman" panose="02020603050405020304" pitchFamily="18" charset="0"/>
                          <a:cs typeface="Times New Roman" panose="02020603050405020304" pitchFamily="18" charset="0"/>
                        </a:rPr>
                        <a:t>Allowed</a:t>
                      </a:r>
                    </a:p>
                    <a:p>
                      <a:pPr marL="0" marR="0" algn="just">
                        <a:spcBef>
                          <a:spcPts val="0"/>
                        </a:spcBef>
                        <a:spcAft>
                          <a:spcPts val="600"/>
                        </a:spcAft>
                        <a:tabLst>
                          <a:tab pos="0" algn="l"/>
                        </a:tabLst>
                      </a:pPr>
                      <a:r>
                        <a:rPr lang="en-US" sz="1600" dirty="0">
                          <a:effectLst/>
                          <a:latin typeface="+mn-lt"/>
                          <a:ea typeface="Times New Roman" panose="02020603050405020304" pitchFamily="18" charset="0"/>
                          <a:cs typeface="Times New Roman" panose="02020603050405020304" pitchFamily="18" charset="0"/>
                        </a:rPr>
                        <a:t>(Suggested)</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6517081"/>
                  </a:ext>
                </a:extLst>
              </a:tr>
              <a:tr h="561975">
                <a:tc>
                  <a:txBody>
                    <a:bodyPr/>
                    <a:lstStyle/>
                    <a:p>
                      <a:pPr marL="0" marR="0" algn="just">
                        <a:spcBef>
                          <a:spcPts val="0"/>
                        </a:spcBef>
                        <a:spcAft>
                          <a:spcPts val="600"/>
                        </a:spcAft>
                      </a:pPr>
                      <a:r>
                        <a:rPr lang="en-US" sz="1600" b="1" dirty="0">
                          <a:solidFill>
                            <a:schemeClr val="tx1"/>
                          </a:solidFill>
                          <a:effectLst/>
                          <a:latin typeface="+mn-lt"/>
                          <a:ea typeface="Times New Roman" panose="02020603050405020304" pitchFamily="18" charset="0"/>
                          <a:cs typeface="Times New Roman" panose="02020603050405020304" pitchFamily="18" charset="0"/>
                        </a:rPr>
                        <a:t>   Preferred</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28575" marR="28575"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just">
                        <a:spcBef>
                          <a:spcPts val="0"/>
                        </a:spcBef>
                        <a:spcAft>
                          <a:spcPts val="600"/>
                        </a:spcAft>
                        <a:tabLst>
                          <a:tab pos="0" algn="l"/>
                        </a:tabLst>
                      </a:pPr>
                      <a:r>
                        <a:rPr lang="en-US" sz="1400" dirty="0">
                          <a:effectLst/>
                          <a:latin typeface="+mn-lt"/>
                          <a:ea typeface="Times New Roman" panose="02020603050405020304" pitchFamily="18" charset="0"/>
                          <a:cs typeface="Times New Roman" panose="02020603050405020304" pitchFamily="18" charset="0"/>
                        </a:rPr>
                        <a:t>Preferred (or recommended) is an indication that the authors strongly suggest use of this vocabulary. Although there is a strong preference to implement, the vocabulary is not a requirement unless the binding strength is explicitly made required in an implementable profile.</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algn="just">
                        <a:spcBef>
                          <a:spcPts val="0"/>
                        </a:spcBef>
                        <a:spcAft>
                          <a:spcPts val="600"/>
                        </a:spcAft>
                        <a:tabLst>
                          <a:tab pos="0" algn="l"/>
                        </a:tabLst>
                      </a:pPr>
                      <a:endParaRPr lang="en-US" sz="1600" dirty="0">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26666895"/>
                  </a:ext>
                </a:extLst>
              </a:tr>
              <a:tr h="561975">
                <a:tc>
                  <a:txBody>
                    <a:bodyPr/>
                    <a:lstStyle/>
                    <a:p>
                      <a:pPr marL="0" marR="0" algn="just">
                        <a:spcBef>
                          <a:spcPts val="0"/>
                        </a:spcBef>
                        <a:spcAft>
                          <a:spcPts val="600"/>
                        </a:spcAft>
                      </a:pPr>
                      <a:r>
                        <a:rPr lang="en-US" sz="1600" b="1" dirty="0">
                          <a:solidFill>
                            <a:schemeClr val="tx1"/>
                          </a:solidFill>
                          <a:effectLst/>
                          <a:latin typeface="+mn-lt"/>
                          <a:ea typeface="Times New Roman" panose="02020603050405020304" pitchFamily="18" charset="0"/>
                          <a:cs typeface="Times New Roman" panose="02020603050405020304" pitchFamily="18" charset="0"/>
                        </a:rPr>
                        <a:t>   Representative</a:t>
                      </a:r>
                      <a:r>
                        <a:rPr lang="en-US" sz="1600" dirty="0">
                          <a:solidFill>
                            <a:schemeClr val="tx1"/>
                          </a:solidFill>
                          <a:effectLst/>
                          <a:latin typeface="+mn-lt"/>
                          <a:ea typeface="Times New Roman" panose="02020603050405020304" pitchFamily="18" charset="0"/>
                          <a:cs typeface="Times New Roman" panose="02020603050405020304" pitchFamily="18" charset="0"/>
                        </a:rPr>
                        <a:t> </a:t>
                      </a:r>
                    </a:p>
                  </a:txBody>
                  <a:tcPr marL="28575" marR="28575"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just">
                        <a:spcBef>
                          <a:spcPts val="0"/>
                        </a:spcBef>
                        <a:spcAft>
                          <a:spcPts val="600"/>
                        </a:spcAft>
                        <a:tabLst>
                          <a:tab pos="0" algn="l"/>
                        </a:tabLst>
                      </a:pPr>
                      <a:r>
                        <a:rPr lang="en-US" sz="1400" dirty="0">
                          <a:effectLst/>
                          <a:latin typeface="+mn-lt"/>
                          <a:ea typeface="Times New Roman" panose="02020603050405020304" pitchFamily="18" charset="0"/>
                          <a:cs typeface="Times New Roman" panose="02020603050405020304" pitchFamily="18" charset="0"/>
                        </a:rPr>
                        <a:t>The value set has been used in at least one normative implementation in the past, and is available as a reusable component if desired.</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just">
                        <a:spcBef>
                          <a:spcPts val="0"/>
                        </a:spcBef>
                        <a:spcAft>
                          <a:spcPts val="600"/>
                        </a:spcAft>
                        <a:tabLst>
                          <a:tab pos="0" algn="l"/>
                        </a:tabLst>
                      </a:pPr>
                      <a:endParaRPr lang="en-US" sz="1600" dirty="0">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385629"/>
                  </a:ext>
                </a:extLst>
              </a:tr>
              <a:tr h="561975">
                <a:tc>
                  <a:txBody>
                    <a:bodyPr/>
                    <a:lstStyle/>
                    <a:p>
                      <a:pPr marL="0" marR="0" algn="just">
                        <a:spcBef>
                          <a:spcPts val="0"/>
                        </a:spcBef>
                        <a:spcAft>
                          <a:spcPts val="600"/>
                        </a:spcAft>
                      </a:pPr>
                      <a:r>
                        <a:rPr lang="en-US" sz="1600" b="1" dirty="0">
                          <a:solidFill>
                            <a:schemeClr val="tx1"/>
                          </a:solidFill>
                          <a:effectLst/>
                          <a:latin typeface="+mn-lt"/>
                          <a:ea typeface="Times New Roman" panose="02020603050405020304" pitchFamily="18" charset="0"/>
                          <a:cs typeface="Times New Roman" panose="02020603050405020304" pitchFamily="18" charset="0"/>
                        </a:rPr>
                        <a:t>   Example</a:t>
                      </a:r>
                      <a:endParaRPr lang="en-US" sz="1600" dirty="0">
                        <a:solidFill>
                          <a:schemeClr val="tx1"/>
                        </a:solidFill>
                        <a:effectLst/>
                        <a:latin typeface="+mn-lt"/>
                        <a:ea typeface="Times New Roman" panose="02020603050405020304" pitchFamily="18" charset="0"/>
                        <a:cs typeface="Times New Roman" panose="02020603050405020304" pitchFamily="18" charset="0"/>
                      </a:endParaRPr>
                    </a:p>
                  </a:txBody>
                  <a:tcPr marL="28575" marR="28575"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marL="0" marR="0" algn="just">
                        <a:spcBef>
                          <a:spcPts val="0"/>
                        </a:spcBef>
                        <a:spcAft>
                          <a:spcPts val="600"/>
                        </a:spcAft>
                        <a:tabLst>
                          <a:tab pos="0" algn="l"/>
                        </a:tabLst>
                      </a:pPr>
                      <a:r>
                        <a:rPr lang="en-US" sz="1400" dirty="0">
                          <a:effectLst/>
                          <a:latin typeface="+mn-lt"/>
                          <a:ea typeface="Times New Roman" panose="02020603050405020304" pitchFamily="18" charset="0"/>
                          <a:cs typeface="Times New Roman" panose="02020603050405020304" pitchFamily="18" charset="0"/>
                        </a:rPr>
                        <a:t>The value set contains only a few codes to explain the intent of the value set. </a:t>
                      </a: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just">
                        <a:spcBef>
                          <a:spcPts val="0"/>
                        </a:spcBef>
                        <a:spcAft>
                          <a:spcPts val="600"/>
                        </a:spcAft>
                        <a:tabLst>
                          <a:tab pos="0" algn="l"/>
                        </a:tabLst>
                      </a:pPr>
                      <a:endParaRPr lang="en-US" sz="1600" dirty="0">
                        <a:effectLst/>
                        <a:latin typeface="+mn-lt"/>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854518"/>
                  </a:ext>
                </a:extLst>
              </a:tr>
            </a:tbl>
          </a:graphicData>
        </a:graphic>
      </p:graphicFrame>
      <p:sp>
        <p:nvSpPr>
          <p:cNvPr id="7" name="5-Point Star 6"/>
          <p:cNvSpPr/>
          <p:nvPr/>
        </p:nvSpPr>
        <p:spPr bwMode="auto">
          <a:xfrm>
            <a:off x="8597473" y="302660"/>
            <a:ext cx="278546" cy="288925"/>
          </a:xfrm>
          <a:prstGeom prst="star5">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1886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Code Set</a:t>
            </a:r>
          </a:p>
        </p:txBody>
      </p:sp>
      <p:sp>
        <p:nvSpPr>
          <p:cNvPr id="8195" name="Rectangle 3"/>
          <p:cNvSpPr>
            <a:spLocks noGrp="1" noChangeArrowheads="1"/>
          </p:cNvSpPr>
          <p:nvPr>
            <p:ph idx="1"/>
          </p:nvPr>
        </p:nvSpPr>
        <p:spPr>
          <a:xfrm>
            <a:off x="381000" y="1828800"/>
            <a:ext cx="8382000" cy="4572000"/>
          </a:xfrm>
        </p:spPr>
        <p:txBody>
          <a:bodyPr>
            <a:normAutofit fontScale="92500" lnSpcReduction="20000"/>
          </a:bodyPr>
          <a:lstStyle/>
          <a:p>
            <a:r>
              <a:rPr lang="en-US" dirty="0"/>
              <a:t>Generic term of a vocabulary notion that refers to the concept of a set of codes or a concrete set of codes.</a:t>
            </a:r>
          </a:p>
          <a:p>
            <a:r>
              <a:rPr lang="en-US" dirty="0"/>
              <a:t>Depending on the context is used to refer to:</a:t>
            </a:r>
          </a:p>
          <a:p>
            <a:pPr lvl="1"/>
            <a:r>
              <a:rPr lang="en-US" dirty="0"/>
              <a:t>Concept Domain</a:t>
            </a:r>
          </a:p>
          <a:p>
            <a:pPr lvl="1"/>
            <a:r>
              <a:rPr lang="en-US" dirty="0"/>
              <a:t>Code System</a:t>
            </a:r>
          </a:p>
          <a:p>
            <a:pPr lvl="1"/>
            <a:r>
              <a:rPr lang="en-US" dirty="0"/>
              <a:t>Value Set</a:t>
            </a:r>
          </a:p>
          <a:p>
            <a:r>
              <a:rPr lang="en-US" dirty="0"/>
              <a:t>Using the abstract notion of “code set” helps in explaining the vocabulary transitions that occur from the base standard to an implementation profile</a:t>
            </a:r>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7</a:t>
            </a:fld>
            <a:endParaRPr lang="en-US" dirty="0"/>
          </a:p>
        </p:txBody>
      </p:sp>
    </p:spTree>
    <p:extLst>
      <p:ext uri="{BB962C8B-B14F-4D97-AF65-F5344CB8AC3E}">
        <p14:creationId xmlns:p14="http://schemas.microsoft.com/office/powerpoint/2010/main" val="498026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NULL Flavors (Values)</a:t>
            </a:r>
          </a:p>
        </p:txBody>
      </p:sp>
      <p:sp>
        <p:nvSpPr>
          <p:cNvPr id="8195" name="Rectangle 3"/>
          <p:cNvSpPr>
            <a:spLocks noGrp="1" noChangeArrowheads="1"/>
          </p:cNvSpPr>
          <p:nvPr>
            <p:ph idx="1"/>
          </p:nvPr>
        </p:nvSpPr>
        <p:spPr>
          <a:xfrm>
            <a:off x="381000" y="1819212"/>
            <a:ext cx="4724399" cy="2928956"/>
          </a:xfrm>
        </p:spPr>
        <p:txBody>
          <a:bodyPr>
            <a:normAutofit fontScale="92500" lnSpcReduction="10000"/>
          </a:bodyPr>
          <a:lstStyle/>
          <a:p>
            <a:r>
              <a:rPr lang="en-US" dirty="0"/>
              <a:t>Use to express why content is not available</a:t>
            </a:r>
          </a:p>
          <a:p>
            <a:r>
              <a:rPr lang="en-US" dirty="0"/>
              <a:t>Approaches</a:t>
            </a:r>
          </a:p>
          <a:p>
            <a:pPr lvl="1"/>
            <a:r>
              <a:rPr lang="en-US" dirty="0"/>
              <a:t>Part of a value set (HL7 v2)</a:t>
            </a:r>
          </a:p>
          <a:p>
            <a:pPr lvl="1"/>
            <a:r>
              <a:rPr lang="en-US" dirty="0"/>
              <a:t>Built-in to the standard framework (HL7 V3)</a:t>
            </a:r>
          </a:p>
          <a:p>
            <a:pPr lvl="1"/>
            <a:r>
              <a:rPr lang="en-US" dirty="0"/>
              <a:t>Not-supported</a:t>
            </a:r>
          </a:p>
          <a:p>
            <a:pPr lvl="1"/>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6157342"/>
              </p:ext>
            </p:extLst>
          </p:nvPr>
        </p:nvGraphicFramePr>
        <p:xfrm>
          <a:off x="5410198" y="2191336"/>
          <a:ext cx="3200401" cy="3108960"/>
        </p:xfrm>
        <a:graphic>
          <a:graphicData uri="http://schemas.openxmlformats.org/drawingml/2006/table">
            <a:tbl>
              <a:tblPr firstRow="1" firstCol="1" lastRow="1" lastCol="1" bandRow="1" bandCol="1"/>
              <a:tblGrid>
                <a:gridCol w="838200">
                  <a:extLst>
                    <a:ext uri="{9D8B030D-6E8A-4147-A177-3AD203B41FA5}">
                      <a16:colId xmlns:a16="http://schemas.microsoft.com/office/drawing/2014/main" val="2614901416"/>
                    </a:ext>
                  </a:extLst>
                </a:gridCol>
                <a:gridCol w="1752600">
                  <a:extLst>
                    <a:ext uri="{9D8B030D-6E8A-4147-A177-3AD203B41FA5}">
                      <a16:colId xmlns:a16="http://schemas.microsoft.com/office/drawing/2014/main" val="1061576691"/>
                    </a:ext>
                  </a:extLst>
                </a:gridCol>
                <a:gridCol w="609601">
                  <a:extLst>
                    <a:ext uri="{9D8B030D-6E8A-4147-A177-3AD203B41FA5}">
                      <a16:colId xmlns:a16="http://schemas.microsoft.com/office/drawing/2014/main" val="2918571434"/>
                    </a:ext>
                  </a:extLst>
                </a:gridCol>
              </a:tblGrid>
              <a:tr h="0">
                <a:tc>
                  <a:txBody>
                    <a:bodyPr/>
                    <a:lstStyle/>
                    <a:p>
                      <a:pPr marL="0" marR="0" algn="just">
                        <a:spcBef>
                          <a:spcPts val="0"/>
                        </a:spcBef>
                        <a:spcAft>
                          <a:spcPts val="600"/>
                        </a:spcAft>
                      </a:pPr>
                      <a:r>
                        <a:rPr lang="en-US" sz="1200" b="1" dirty="0">
                          <a:solidFill>
                            <a:schemeClr val="bg1"/>
                          </a:solidFill>
                          <a:effectLst/>
                          <a:latin typeface="+mn-lt"/>
                          <a:ea typeface="Times New Roman" panose="02020603050405020304" pitchFamily="18" charset="0"/>
                          <a:cs typeface="Times New Roman" panose="02020603050405020304" pitchFamily="18" charset="0"/>
                        </a:rPr>
                        <a:t>Concept Code</a:t>
                      </a:r>
                      <a:endParaRPr lang="en-US" sz="12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spcBef>
                          <a:spcPts val="0"/>
                        </a:spcBef>
                        <a:spcAft>
                          <a:spcPts val="600"/>
                        </a:spcAft>
                      </a:pPr>
                      <a:r>
                        <a:rPr lang="en-US" sz="1200" b="1" dirty="0">
                          <a:solidFill>
                            <a:schemeClr val="bg1"/>
                          </a:solidFill>
                          <a:effectLst/>
                          <a:latin typeface="+mn-lt"/>
                          <a:ea typeface="Times New Roman" panose="02020603050405020304" pitchFamily="18" charset="0"/>
                          <a:cs typeface="Times New Roman" panose="02020603050405020304" pitchFamily="18" charset="0"/>
                        </a:rPr>
                        <a:t>Print Name</a:t>
                      </a:r>
                      <a:endParaRPr lang="en-US" sz="12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200" b="1" dirty="0">
                          <a:solidFill>
                            <a:schemeClr val="bg1"/>
                          </a:solidFill>
                          <a:effectLst/>
                          <a:latin typeface="+mn-lt"/>
                          <a:ea typeface="Times New Roman" panose="02020603050405020304" pitchFamily="18" charset="0"/>
                          <a:cs typeface="Times New Roman" panose="02020603050405020304" pitchFamily="18" charset="0"/>
                        </a:rPr>
                        <a:t>Level</a:t>
                      </a:r>
                      <a:endParaRPr lang="en-US" sz="12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699408732"/>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NI</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No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3927030"/>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INV</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Invalid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836613195"/>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DER</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Derived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797331"/>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OTH</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Other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429640867"/>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NINF</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negative infinity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6309329"/>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PINF</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positive infinity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340346377"/>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UNC</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un-encoded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78238"/>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MSK</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masked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681732807"/>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NA</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not applicable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075949"/>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UNK</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unknown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648959269"/>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ASKU</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Asked but unknown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984162"/>
                  </a:ext>
                </a:extLst>
              </a:tr>
              <a:tr h="0">
                <a:tc>
                  <a:txBody>
                    <a:bodyPr/>
                    <a:lstStyle/>
                    <a:p>
                      <a:pPr marL="0" marR="0" algn="just">
                        <a:spcBef>
                          <a:spcPts val="0"/>
                        </a:spcBef>
                        <a:spcAft>
                          <a:spcPts val="600"/>
                        </a:spcAft>
                      </a:pPr>
                      <a:r>
                        <a:rPr lang="en-US" sz="1200" b="1" dirty="0">
                          <a:solidFill>
                            <a:schemeClr val="bg1"/>
                          </a:solidFill>
                          <a:effectLst/>
                          <a:latin typeface="+mn-lt"/>
                          <a:ea typeface="Times New Roman" panose="02020603050405020304" pitchFamily="18" charset="0"/>
                          <a:cs typeface="Times New Roman" panose="02020603050405020304" pitchFamily="18" charset="0"/>
                        </a:rPr>
                        <a:t>   NAV</a:t>
                      </a:r>
                      <a:endParaRPr lang="en-US" sz="12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temporarily unavailable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799571393"/>
                  </a:ext>
                </a:extLst>
              </a:tr>
              <a:tr h="0">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NASK</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not asked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0496673"/>
                  </a:ext>
                </a:extLst>
              </a:tr>
              <a:tr h="94664">
                <a:tc>
                  <a:txBody>
                    <a:bodyPr/>
                    <a:lstStyle/>
                    <a:p>
                      <a:pPr marL="0" marR="0" algn="just">
                        <a:spcBef>
                          <a:spcPts val="0"/>
                        </a:spcBef>
                        <a:spcAft>
                          <a:spcPts val="600"/>
                        </a:spcAft>
                      </a:pPr>
                      <a:r>
                        <a:rPr lang="en-US" sz="1200" b="1">
                          <a:solidFill>
                            <a:schemeClr val="bg1"/>
                          </a:solidFill>
                          <a:effectLst/>
                          <a:latin typeface="+mn-lt"/>
                          <a:ea typeface="Times New Roman" panose="02020603050405020304" pitchFamily="18" charset="0"/>
                          <a:cs typeface="Times New Roman" panose="02020603050405020304" pitchFamily="18" charset="0"/>
                        </a:rPr>
                        <a:t>  QS</a:t>
                      </a:r>
                      <a:endParaRPr lang="en-US" sz="12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Sufficient 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ctr">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657671487"/>
                  </a:ext>
                </a:extLst>
              </a:tr>
              <a:tr h="0">
                <a:tc>
                  <a:txBody>
                    <a:bodyPr/>
                    <a:lstStyle/>
                    <a:p>
                      <a:pPr marL="0" marR="0" algn="just">
                        <a:spcBef>
                          <a:spcPts val="0"/>
                        </a:spcBef>
                        <a:spcAft>
                          <a:spcPts val="600"/>
                        </a:spcAft>
                      </a:pPr>
                      <a:r>
                        <a:rPr lang="en-US" sz="1200" b="1" dirty="0">
                          <a:solidFill>
                            <a:schemeClr val="bg1"/>
                          </a:solidFill>
                          <a:effectLst/>
                          <a:latin typeface="+mn-lt"/>
                          <a:ea typeface="Times New Roman" panose="02020603050405020304" pitchFamily="18" charset="0"/>
                          <a:cs typeface="Times New Roman" panose="02020603050405020304" pitchFamily="18" charset="0"/>
                        </a:rPr>
                        <a:t>  TRC</a:t>
                      </a:r>
                      <a:endParaRPr lang="en-US" sz="12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en-US" sz="1200">
                          <a:effectLst/>
                          <a:latin typeface="+mn-lt"/>
                          <a:ea typeface="Times New Roman" panose="02020603050405020304" pitchFamily="18" charset="0"/>
                          <a:cs typeface="Times New Roman" panose="02020603050405020304" pitchFamily="18" charset="0"/>
                        </a:rPr>
                        <a:t>Trace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200" dirty="0">
                          <a:effectLst/>
                          <a:latin typeface="+mn-lt"/>
                          <a:ea typeface="Times New Roman" panose="020206030504050203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706373"/>
                  </a:ext>
                </a:extLst>
              </a:tr>
            </a:tbl>
          </a:graphicData>
        </a:graphic>
      </p:graphicFrame>
      <p:sp>
        <p:nvSpPr>
          <p:cNvPr id="3" name="Rectangle 1"/>
          <p:cNvSpPr>
            <a:spLocks noChangeArrowheads="1"/>
          </p:cNvSpPr>
          <p:nvPr/>
        </p:nvSpPr>
        <p:spPr bwMode="auto">
          <a:xfrm>
            <a:off x="2057400" y="3099485"/>
            <a:ext cx="883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p:cNvSpPr txBox="1"/>
          <p:nvPr/>
        </p:nvSpPr>
        <p:spPr>
          <a:xfrm>
            <a:off x="5614248" y="1712714"/>
            <a:ext cx="2792303" cy="369332"/>
          </a:xfrm>
          <a:prstGeom prst="rect">
            <a:avLst/>
          </a:prstGeom>
          <a:noFill/>
        </p:spPr>
        <p:txBody>
          <a:bodyPr wrap="none" rtlCol="0">
            <a:spAutoFit/>
          </a:bodyPr>
          <a:lstStyle/>
          <a:p>
            <a:r>
              <a:rPr lang="en-US" b="1" dirty="0">
                <a:solidFill>
                  <a:srgbClr val="0070C0"/>
                </a:solidFill>
              </a:rPr>
              <a:t>HL7 V3 NULL FLAVORS</a:t>
            </a:r>
          </a:p>
        </p:txBody>
      </p:sp>
      <p:graphicFrame>
        <p:nvGraphicFramePr>
          <p:cNvPr id="11" name="Table 10"/>
          <p:cNvGraphicFramePr>
            <a:graphicFrameLocks noGrp="1"/>
          </p:cNvGraphicFramePr>
          <p:nvPr>
            <p:extLst>
              <p:ext uri="{D42A27DB-BD31-4B8C-83A1-F6EECF244321}">
                <p14:modId xmlns:p14="http://schemas.microsoft.com/office/powerpoint/2010/main" val="2986339914"/>
              </p:ext>
            </p:extLst>
          </p:nvPr>
        </p:nvGraphicFramePr>
        <p:xfrm>
          <a:off x="692395" y="5181600"/>
          <a:ext cx="4101610" cy="1219200"/>
        </p:xfrm>
        <a:graphic>
          <a:graphicData uri="http://schemas.openxmlformats.org/drawingml/2006/table">
            <a:tbl>
              <a:tblPr/>
              <a:tblGrid>
                <a:gridCol w="768406">
                  <a:extLst>
                    <a:ext uri="{9D8B030D-6E8A-4147-A177-3AD203B41FA5}">
                      <a16:colId xmlns:a16="http://schemas.microsoft.com/office/drawing/2014/main" val="4160624599"/>
                    </a:ext>
                  </a:extLst>
                </a:gridCol>
                <a:gridCol w="1504403">
                  <a:extLst>
                    <a:ext uri="{9D8B030D-6E8A-4147-A177-3AD203B41FA5}">
                      <a16:colId xmlns:a16="http://schemas.microsoft.com/office/drawing/2014/main" val="1527445061"/>
                    </a:ext>
                  </a:extLst>
                </a:gridCol>
                <a:gridCol w="1828801">
                  <a:extLst>
                    <a:ext uri="{9D8B030D-6E8A-4147-A177-3AD203B41FA5}">
                      <a16:colId xmlns:a16="http://schemas.microsoft.com/office/drawing/2014/main" val="2369010812"/>
                    </a:ext>
                  </a:extLst>
                </a:gridCol>
              </a:tblGrid>
              <a:tr h="213360">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Code</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600" b="1" dirty="0">
                          <a:solidFill>
                            <a:schemeClr val="bg1"/>
                          </a:solidFill>
                          <a:effectLst/>
                          <a:latin typeface="+mn-lt"/>
                          <a:ea typeface="Times New Roman" panose="02020603050405020304" pitchFamily="18" charset="0"/>
                          <a:cs typeface="Times New Roman" panose="02020603050405020304" pitchFamily="18" charset="0"/>
                        </a:rPr>
                        <a:t>Code System</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860894409"/>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F</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Female</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HL70001 v2.5.1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835476"/>
                  </a:ext>
                </a:extLst>
              </a:tr>
              <a:tr h="213360">
                <a:tc>
                  <a:txBody>
                    <a:bodyPr/>
                    <a:lstStyle/>
                    <a:p>
                      <a:pPr marL="0" marR="0" algn="just">
                        <a:spcBef>
                          <a:spcPts val="0"/>
                        </a:spcBef>
                        <a:spcAft>
                          <a:spcPts val="600"/>
                        </a:spcAft>
                      </a:pPr>
                      <a:r>
                        <a:rPr lang="de-DE" sz="1600" b="1">
                          <a:solidFill>
                            <a:schemeClr val="bg1"/>
                          </a:solidFill>
                          <a:effectLst/>
                          <a:latin typeface="+mn-lt"/>
                          <a:ea typeface="Times New Roman" panose="02020603050405020304" pitchFamily="18" charset="0"/>
                          <a:cs typeface="Times New Roman" panose="02020603050405020304" pitchFamily="18" charset="0"/>
                        </a:rPr>
                        <a:t>M</a:t>
                      </a:r>
                      <a:endParaRPr lang="en-US" sz="160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Male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HL70001 v2.5.1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785182234"/>
                  </a:ext>
                </a:extLst>
              </a:tr>
              <a:tr h="213360">
                <a:tc>
                  <a:txBody>
                    <a:bodyPr/>
                    <a:lstStyle/>
                    <a:p>
                      <a:pPr marL="0" marR="0" algn="just">
                        <a:spcBef>
                          <a:spcPts val="0"/>
                        </a:spcBef>
                        <a:spcAft>
                          <a:spcPts val="600"/>
                        </a:spcAft>
                      </a:pPr>
                      <a:r>
                        <a:rPr lang="de-DE" sz="1600" b="1" dirty="0">
                          <a:solidFill>
                            <a:schemeClr val="bg1"/>
                          </a:solidFill>
                          <a:effectLst/>
                          <a:latin typeface="+mn-lt"/>
                          <a:ea typeface="Times New Roman" panose="02020603050405020304" pitchFamily="18" charset="0"/>
                          <a:cs typeface="Times New Roman" panose="02020603050405020304" pitchFamily="18" charset="0"/>
                        </a:rPr>
                        <a:t>N</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Not</a:t>
                      </a:r>
                      <a:r>
                        <a:rPr lang="de-DE" sz="1600" baseline="0" dirty="0">
                          <a:effectLst/>
                          <a:latin typeface="+mn-lt"/>
                          <a:ea typeface="Times New Roman" panose="02020603050405020304" pitchFamily="18" charset="0"/>
                          <a:cs typeface="Times New Roman" panose="02020603050405020304" pitchFamily="18" charset="0"/>
                        </a:rPr>
                        <a:t> Applicable</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HL70001</a:t>
                      </a:r>
                      <a:r>
                        <a:rPr lang="de-DE" sz="1600" baseline="0" dirty="0">
                          <a:effectLst/>
                          <a:latin typeface="+mn-lt"/>
                          <a:ea typeface="Times New Roman" panose="02020603050405020304" pitchFamily="18" charset="0"/>
                          <a:cs typeface="Times New Roman" panose="02020603050405020304" pitchFamily="18" charset="0"/>
                        </a:rPr>
                        <a:t> v2.5.1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15688"/>
                  </a:ext>
                </a:extLst>
              </a:tr>
              <a:tr h="213360">
                <a:tc>
                  <a:txBody>
                    <a:bodyPr/>
                    <a:lstStyle/>
                    <a:p>
                      <a:pPr marL="0" marR="0" algn="just">
                        <a:spcBef>
                          <a:spcPts val="0"/>
                        </a:spcBef>
                        <a:spcAft>
                          <a:spcPts val="600"/>
                        </a:spcAft>
                      </a:pPr>
                      <a:r>
                        <a:rPr lang="de-DE" sz="1600" b="1" dirty="0">
                          <a:solidFill>
                            <a:schemeClr val="bg1"/>
                          </a:solidFill>
                          <a:effectLst/>
                          <a:latin typeface="+mn-lt"/>
                          <a:ea typeface="Times New Roman" panose="02020603050405020304" pitchFamily="18" charset="0"/>
                          <a:cs typeface="Times New Roman" panose="02020603050405020304" pitchFamily="18" charset="0"/>
                        </a:rPr>
                        <a:t>U</a:t>
                      </a:r>
                      <a:endParaRPr lang="en-US" sz="1600" dirty="0">
                        <a:solidFill>
                          <a:schemeClr val="bg1"/>
                        </a:solidFill>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spcBef>
                          <a:spcPts val="0"/>
                        </a:spcBef>
                        <a:spcAft>
                          <a:spcPts val="600"/>
                        </a:spcAft>
                      </a:pPr>
                      <a:r>
                        <a:rPr lang="de-DE" sz="1600">
                          <a:effectLst/>
                          <a:latin typeface="+mn-lt"/>
                          <a:ea typeface="Times New Roman" panose="02020603050405020304" pitchFamily="18" charset="0"/>
                          <a:cs typeface="Times New Roman" panose="02020603050405020304" pitchFamily="18" charset="0"/>
                        </a:rPr>
                        <a:t>Unknown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600"/>
                        </a:spcAft>
                      </a:pPr>
                      <a:r>
                        <a:rPr lang="de-DE" sz="1600" dirty="0">
                          <a:effectLst/>
                          <a:latin typeface="+mn-lt"/>
                          <a:ea typeface="Times New Roman" panose="02020603050405020304" pitchFamily="18" charset="0"/>
                          <a:cs typeface="Times New Roman" panose="02020603050405020304" pitchFamily="18" charset="0"/>
                        </a:rPr>
                        <a:t>HL70001 v2.5.1</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371650638"/>
                  </a:ext>
                </a:extLst>
              </a:tr>
            </a:tbl>
          </a:graphicData>
        </a:graphic>
      </p:graphicFrame>
      <p:sp>
        <p:nvSpPr>
          <p:cNvPr id="12" name="TextBox 11"/>
          <p:cNvSpPr txBox="1"/>
          <p:nvPr/>
        </p:nvSpPr>
        <p:spPr>
          <a:xfrm>
            <a:off x="692396" y="4833956"/>
            <a:ext cx="4101610" cy="369332"/>
          </a:xfrm>
          <a:prstGeom prst="rect">
            <a:avLst/>
          </a:prstGeom>
          <a:noFill/>
        </p:spPr>
        <p:txBody>
          <a:bodyPr wrap="square" rtlCol="0">
            <a:spAutoFit/>
          </a:bodyPr>
          <a:lstStyle/>
          <a:p>
            <a:r>
              <a:rPr lang="en-US" b="1" dirty="0">
                <a:solidFill>
                  <a:srgbClr val="0070C0"/>
                </a:solidFill>
              </a:rPr>
              <a:t>HL7 v2 NULL FLAVORS in Value Set</a:t>
            </a:r>
          </a:p>
        </p:txBody>
      </p:sp>
      <p:sp>
        <p:nvSpPr>
          <p:cNvPr id="8" name="Right Arrow 7"/>
          <p:cNvSpPr/>
          <p:nvPr/>
        </p:nvSpPr>
        <p:spPr bwMode="auto">
          <a:xfrm rot="10800000">
            <a:off x="4876800" y="5959084"/>
            <a:ext cx="685800" cy="152400"/>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ight Arrow 13"/>
          <p:cNvSpPr/>
          <p:nvPr/>
        </p:nvSpPr>
        <p:spPr bwMode="auto">
          <a:xfrm rot="10800000">
            <a:off x="4871785" y="6215283"/>
            <a:ext cx="685800" cy="152400"/>
          </a:xfrm>
          <a:prstGeom prst="rightArrow">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p:cNvSpPr txBox="1"/>
          <p:nvPr/>
        </p:nvSpPr>
        <p:spPr>
          <a:xfrm>
            <a:off x="5570413" y="5998352"/>
            <a:ext cx="1945917" cy="369332"/>
          </a:xfrm>
          <a:prstGeom prst="rect">
            <a:avLst/>
          </a:prstGeom>
          <a:noFill/>
        </p:spPr>
        <p:txBody>
          <a:bodyPr wrap="none" rtlCol="0">
            <a:spAutoFit/>
          </a:bodyPr>
          <a:lstStyle/>
          <a:p>
            <a:r>
              <a:rPr lang="en-US" b="1" dirty="0">
                <a:solidFill>
                  <a:srgbClr val="0070C0"/>
                </a:solidFill>
              </a:rPr>
              <a:t>NULL FLAVORS</a:t>
            </a:r>
          </a:p>
        </p:txBody>
      </p:sp>
    </p:spTree>
    <p:extLst>
      <p:ext uri="{BB962C8B-B14F-4D97-AF65-F5344CB8AC3E}">
        <p14:creationId xmlns:p14="http://schemas.microsoft.com/office/powerpoint/2010/main" val="1875639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838200"/>
            <a:ext cx="6781800" cy="2559050"/>
          </a:xfrm>
        </p:spPr>
        <p:txBody>
          <a:bodyPr/>
          <a:lstStyle/>
          <a:p>
            <a:r>
              <a:rPr lang="en-US" dirty="0"/>
              <a:t>Extra Slides</a:t>
            </a:r>
          </a:p>
        </p:txBody>
      </p:sp>
      <p:sp>
        <p:nvSpPr>
          <p:cNvPr id="2051" name="Rectangle 3"/>
          <p:cNvSpPr>
            <a:spLocks noGrp="1" noChangeArrowheads="1"/>
          </p:cNvSpPr>
          <p:nvPr>
            <p:ph type="subTitle" idx="1"/>
          </p:nvPr>
        </p:nvSpPr>
        <p:spPr>
          <a:xfrm>
            <a:off x="1219200" y="3962400"/>
            <a:ext cx="6705600" cy="1873250"/>
          </a:xfrm>
        </p:spPr>
        <p:txBody>
          <a:bodyPr/>
          <a:lstStyle/>
          <a:p>
            <a:r>
              <a:rPr lang="en-US" dirty="0"/>
              <a:t>Vocabulary Profiling and Conformance</a:t>
            </a:r>
          </a:p>
        </p:txBody>
      </p:sp>
    </p:spTree>
    <p:extLst>
      <p:ext uri="{BB962C8B-B14F-4D97-AF65-F5344CB8AC3E}">
        <p14:creationId xmlns:p14="http://schemas.microsoft.com/office/powerpoint/2010/main" val="700548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Vocabulary Profiling</a:t>
            </a:r>
          </a:p>
        </p:txBody>
      </p:sp>
      <p:sp>
        <p:nvSpPr>
          <p:cNvPr id="8195" name="Rectangle 3"/>
          <p:cNvSpPr>
            <a:spLocks noGrp="1" noChangeArrowheads="1"/>
          </p:cNvSpPr>
          <p:nvPr>
            <p:ph idx="1"/>
          </p:nvPr>
        </p:nvSpPr>
        <p:spPr>
          <a:xfrm>
            <a:off x="381000" y="1828800"/>
            <a:ext cx="8382000" cy="4572000"/>
          </a:xfrm>
        </p:spPr>
        <p:txBody>
          <a:bodyPr>
            <a:normAutofit fontScale="92500" lnSpcReduction="20000"/>
          </a:bodyPr>
          <a:lstStyle/>
          <a:p>
            <a:r>
              <a:rPr lang="en-US" dirty="0">
                <a:solidFill>
                  <a:srgbClr val="0070C0"/>
                </a:solidFill>
              </a:rPr>
              <a:t>Constrains the coded values allowed for use in a data element </a:t>
            </a:r>
          </a:p>
          <a:p>
            <a:r>
              <a:rPr lang="en-US" dirty="0"/>
              <a:t>Varies significantly across standards</a:t>
            </a:r>
          </a:p>
          <a:p>
            <a:r>
              <a:rPr lang="en-US" dirty="0"/>
              <a:t>Most standards don’t provide sufficient guidance on how to constraint and bind value sets</a:t>
            </a:r>
          </a:p>
          <a:p>
            <a:r>
              <a:rPr lang="en-US" dirty="0"/>
              <a:t>Most Implementation Guides are not specific enough</a:t>
            </a:r>
          </a:p>
          <a:p>
            <a:pPr lvl="1"/>
            <a:r>
              <a:rPr lang="en-US" dirty="0"/>
              <a:t>Specific value sets for each data element</a:t>
            </a:r>
          </a:p>
          <a:p>
            <a:pPr lvl="1"/>
            <a:r>
              <a:rPr lang="en-US" dirty="0"/>
              <a:t>For example, HL70203 Identifier Type (in HL7v2) is rarely constrained for use for each data element where it is used</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72</a:t>
            </a:fld>
            <a:endParaRPr lang="en-US"/>
          </a:p>
        </p:txBody>
      </p:sp>
    </p:spTree>
    <p:extLst>
      <p:ext uri="{BB962C8B-B14F-4D97-AF65-F5344CB8AC3E}">
        <p14:creationId xmlns:p14="http://schemas.microsoft.com/office/powerpoint/2010/main" val="3978416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Common HL7v2 Specification</a:t>
            </a:r>
          </a:p>
        </p:txBody>
      </p:sp>
      <p:sp>
        <p:nvSpPr>
          <p:cNvPr id="8195" name="Rectangle 3"/>
          <p:cNvSpPr>
            <a:spLocks noGrp="1" noChangeArrowheads="1"/>
          </p:cNvSpPr>
          <p:nvPr>
            <p:ph idx="1"/>
          </p:nvPr>
        </p:nvSpPr>
        <p:spPr>
          <a:xfrm>
            <a:off x="332094" y="1676400"/>
            <a:ext cx="8382000" cy="1844040"/>
          </a:xfrm>
        </p:spPr>
        <p:txBody>
          <a:bodyPr>
            <a:normAutofit fontScale="55000" lnSpcReduction="20000"/>
          </a:bodyPr>
          <a:lstStyle/>
          <a:p>
            <a:r>
              <a:rPr lang="en-US" dirty="0"/>
              <a:t>Under specified</a:t>
            </a:r>
          </a:p>
          <a:p>
            <a:r>
              <a:rPr lang="en-US" dirty="0"/>
              <a:t>HL70001 (Administrative Sex)</a:t>
            </a:r>
          </a:p>
          <a:p>
            <a:pPr lvl="1"/>
            <a:r>
              <a:rPr lang="en-US" dirty="0"/>
              <a:t>User-defined table codes include (2.5.1): A, F, M, N, O, and U</a:t>
            </a:r>
          </a:p>
          <a:p>
            <a:pPr lvl="1"/>
            <a:r>
              <a:rPr lang="en-US" dirty="0"/>
              <a:t>Implementation guide </a:t>
            </a:r>
          </a:p>
          <a:p>
            <a:pPr lvl="2"/>
            <a:r>
              <a:rPr lang="en-US" dirty="0"/>
              <a:t>Defines constrainable conformance profile from base standard with table named HL70001 including codes F, M, and U</a:t>
            </a:r>
          </a:p>
          <a:p>
            <a:pPr lvl="2"/>
            <a:r>
              <a:rPr lang="en-US" dirty="0"/>
              <a:t>Indicates HL70001 for PID.8 with data type “IS” (User-defined table)</a:t>
            </a:r>
          </a:p>
          <a:p>
            <a:r>
              <a:rPr lang="en-US" dirty="0"/>
              <a:t>Possible interpretations by the user include: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73</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628959751"/>
              </p:ext>
            </p:extLst>
          </p:nvPr>
        </p:nvGraphicFramePr>
        <p:xfrm>
          <a:off x="332094" y="3596640"/>
          <a:ext cx="8286750" cy="2346960"/>
        </p:xfrm>
        <a:graphic>
          <a:graphicData uri="http://schemas.openxmlformats.org/drawingml/2006/table">
            <a:tbl>
              <a:tblPr firstRow="1" firstCol="1" bandRow="1"/>
              <a:tblGrid>
                <a:gridCol w="361950">
                  <a:extLst>
                    <a:ext uri="{9D8B030D-6E8A-4147-A177-3AD203B41FA5}">
                      <a16:colId xmlns:a16="http://schemas.microsoft.com/office/drawing/2014/main" val="3520951525"/>
                    </a:ext>
                  </a:extLst>
                </a:gridCol>
                <a:gridCol w="7924800">
                  <a:extLst>
                    <a:ext uri="{9D8B030D-6E8A-4147-A177-3AD203B41FA5}">
                      <a16:colId xmlns:a16="http://schemas.microsoft.com/office/drawing/2014/main" val="3963294122"/>
                    </a:ext>
                  </a:extLst>
                </a:gridCol>
              </a:tblGrid>
              <a:tr h="0">
                <a:tc gridSpan="2">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Possible Requirement</a:t>
                      </a:r>
                      <a:r>
                        <a:rPr lang="en-US" sz="1400" b="1" baseline="0" dirty="0">
                          <a:solidFill>
                            <a:schemeClr val="bg1"/>
                          </a:solidFill>
                          <a:effectLst/>
                          <a:latin typeface="+mn-lt"/>
                          <a:ea typeface="Times New Roman" panose="02020603050405020304" pitchFamily="18" charset="0"/>
                          <a:cs typeface="Times New Roman" panose="02020603050405020304" pitchFamily="18" charset="0"/>
                        </a:rPr>
                        <a:t>s Interpretations</a:t>
                      </a:r>
                      <a:endParaRPr lang="en-US" sz="1400" b="1" dirty="0">
                        <a:solidFill>
                          <a:schemeClr val="bg1"/>
                        </a:solidFill>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hMerge="1">
                  <a:txBody>
                    <a:bodyPr/>
                    <a:lstStyle/>
                    <a:p>
                      <a:pPr marL="0" marR="0" algn="ctr">
                        <a:spcBef>
                          <a:spcPts val="0"/>
                        </a:spcBef>
                        <a:spcAft>
                          <a:spcPts val="600"/>
                        </a:spcAft>
                      </a:pP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3622029706"/>
                  </a:ext>
                </a:extLst>
              </a:tr>
              <a:tr h="0">
                <a:tc>
                  <a:txBody>
                    <a:bodyPr/>
                    <a:lstStyle/>
                    <a:p>
                      <a:pPr marL="0" marR="0" algn="l">
                        <a:spcBef>
                          <a:spcPts val="0"/>
                        </a:spcBef>
                        <a:spcAft>
                          <a:spcPts val="600"/>
                        </a:spcAft>
                      </a:pPr>
                      <a:r>
                        <a:rPr lang="en-US" sz="1400" b="1">
                          <a:solidFill>
                            <a:schemeClr val="bg1"/>
                          </a:solidFill>
                          <a:effectLst/>
                          <a:latin typeface="+mn-lt"/>
                          <a:ea typeface="Times New Roman" panose="02020603050405020304" pitchFamily="18" charset="0"/>
                          <a:cs typeface="Times New Roman" panose="02020603050405020304" pitchFamily="18" charset="0"/>
                        </a:rPr>
                        <a:t>1</a:t>
                      </a:r>
                      <a:endParaRPr lang="en-US" sz="1400" b="1" dirty="0">
                        <a:solidFill>
                          <a:schemeClr val="bg1"/>
                        </a:solidFill>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None. Since PID.8 has the data type of “IS” and table HL70001 is a User defined table, the values are “suggested” values and place no requirements on the implementation. An application could support and send the values of X, Y, and U and still would be considered conformant; i.e., the application would not violate any conformance rules since there weren’t any.</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2978"/>
                  </a:ext>
                </a:extLst>
              </a:tr>
              <a:tr h="0">
                <a:tc>
                  <a:txBody>
                    <a:bodyPr/>
                    <a:lstStyle/>
                    <a:p>
                      <a:pPr marL="0" marR="0" algn="l">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2</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An implementer supports F, M, U, and J. Following the same logic described in option 1 above, per the written standard this would be an acceptable interpretation. In this case, the implementer supports the three codes given in the implementation guide, but is it alright for them to add a code? Was this the intent of the IG authors or not (note that adding this code changes the semantics of the other codes)? There is no indication as to whether or not the value set can be extended.</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293906422"/>
                  </a:ext>
                </a:extLst>
              </a:tr>
              <a:tr h="0">
                <a:tc>
                  <a:txBody>
                    <a:bodyPr/>
                    <a:lstStyle/>
                    <a:p>
                      <a:pPr marL="0" marR="0" algn="l">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3</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An implementer supports F, M, and U and only these values. </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159321"/>
                  </a:ext>
                </a:extLst>
              </a:tr>
            </a:tbl>
          </a:graphicData>
        </a:graphic>
      </p:graphicFrame>
      <p:sp>
        <p:nvSpPr>
          <p:cNvPr id="11" name="Rectangle 3"/>
          <p:cNvSpPr txBox="1">
            <a:spLocks noChangeArrowheads="1"/>
          </p:cNvSpPr>
          <p:nvPr/>
        </p:nvSpPr>
        <p:spPr bwMode="auto">
          <a:xfrm>
            <a:off x="332094" y="6048375"/>
            <a:ext cx="8382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accent1"/>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1"/>
              </a:buClr>
              <a:buChar char="•"/>
              <a:defRPr sz="2000">
                <a:solidFill>
                  <a:schemeClr val="tx1"/>
                </a:solidFill>
                <a:latin typeface="+mn-lt"/>
              </a:defRPr>
            </a:lvl4pPr>
            <a:lvl5pPr marL="2057400" indent="-228600" algn="l" rtl="0" fontAlgn="base">
              <a:spcBef>
                <a:spcPct val="20000"/>
              </a:spcBef>
              <a:spcAft>
                <a:spcPct val="0"/>
              </a:spcAft>
              <a:buClr>
                <a:schemeClr val="accent1"/>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eaLnBrk="1" hangingPunct="1">
              <a:buClr>
                <a:srgbClr val="002060"/>
              </a:buClr>
            </a:pPr>
            <a:r>
              <a:rPr lang="en-US" kern="0" dirty="0"/>
              <a:t>What was the authors’ intent? Can this value be modified in a derived profile?</a:t>
            </a:r>
          </a:p>
          <a:p>
            <a:pPr marL="0" indent="0" eaLnBrk="1" hangingPunct="1">
              <a:buNone/>
            </a:pPr>
            <a:endParaRPr lang="en-US" kern="0" dirty="0"/>
          </a:p>
        </p:txBody>
      </p:sp>
    </p:spTree>
    <p:extLst>
      <p:ext uri="{BB962C8B-B14F-4D97-AF65-F5344CB8AC3E}">
        <p14:creationId xmlns:p14="http://schemas.microsoft.com/office/powerpoint/2010/main" val="2158066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Typical Vocabulary Bindings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74</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3"/>
          <a:stretch>
            <a:fillRect/>
          </a:stretch>
        </p:blipFill>
        <p:spPr>
          <a:xfrm>
            <a:off x="1219200" y="1752600"/>
            <a:ext cx="6553200" cy="4724400"/>
          </a:xfrm>
          <a:prstGeom prst="rect">
            <a:avLst/>
          </a:prstGeom>
        </p:spPr>
      </p:pic>
    </p:spTree>
    <p:extLst>
      <p:ext uri="{BB962C8B-B14F-4D97-AF65-F5344CB8AC3E}">
        <p14:creationId xmlns:p14="http://schemas.microsoft.com/office/powerpoint/2010/main" val="1883269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Typical Vocabulary Bindings</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75</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3"/>
          <a:stretch>
            <a:fillRect/>
          </a:stretch>
        </p:blipFill>
        <p:spPr>
          <a:xfrm>
            <a:off x="381000" y="1828800"/>
            <a:ext cx="6324600" cy="4267199"/>
          </a:xfrm>
          <a:prstGeom prst="rect">
            <a:avLst/>
          </a:prstGeom>
        </p:spPr>
      </p:pic>
      <p:sp>
        <p:nvSpPr>
          <p:cNvPr id="11" name="TextBox 10"/>
          <p:cNvSpPr txBox="1"/>
          <p:nvPr/>
        </p:nvSpPr>
        <p:spPr>
          <a:xfrm>
            <a:off x="6934200" y="2294134"/>
            <a:ext cx="1752600" cy="369332"/>
          </a:xfrm>
          <a:prstGeom prst="rect">
            <a:avLst/>
          </a:prstGeom>
          <a:noFill/>
        </p:spPr>
        <p:txBody>
          <a:bodyPr wrap="square" rtlCol="0">
            <a:spAutoFit/>
          </a:bodyPr>
          <a:lstStyle/>
          <a:p>
            <a:pPr algn="ctr"/>
            <a:r>
              <a:rPr lang="en-US" dirty="0"/>
              <a:t>Base Standard</a:t>
            </a:r>
          </a:p>
        </p:txBody>
      </p:sp>
      <p:sp>
        <p:nvSpPr>
          <p:cNvPr id="13" name="TextBox 12"/>
          <p:cNvSpPr txBox="1"/>
          <p:nvPr/>
        </p:nvSpPr>
        <p:spPr>
          <a:xfrm>
            <a:off x="6934200" y="3505200"/>
            <a:ext cx="1752600" cy="369332"/>
          </a:xfrm>
          <a:prstGeom prst="rect">
            <a:avLst/>
          </a:prstGeom>
          <a:noFill/>
        </p:spPr>
        <p:txBody>
          <a:bodyPr wrap="square" rtlCol="0">
            <a:spAutoFit/>
          </a:bodyPr>
          <a:lstStyle/>
          <a:p>
            <a:pPr algn="ctr"/>
            <a:r>
              <a:rPr lang="en-US" dirty="0"/>
              <a:t>National IG</a:t>
            </a:r>
          </a:p>
        </p:txBody>
      </p:sp>
      <p:sp>
        <p:nvSpPr>
          <p:cNvPr id="14" name="TextBox 13"/>
          <p:cNvSpPr txBox="1"/>
          <p:nvPr/>
        </p:nvSpPr>
        <p:spPr>
          <a:xfrm>
            <a:off x="6934200" y="4826734"/>
            <a:ext cx="1752600" cy="369332"/>
          </a:xfrm>
          <a:prstGeom prst="rect">
            <a:avLst/>
          </a:prstGeom>
          <a:noFill/>
        </p:spPr>
        <p:txBody>
          <a:bodyPr wrap="square" rtlCol="0">
            <a:spAutoFit/>
          </a:bodyPr>
          <a:lstStyle/>
          <a:p>
            <a:pPr algn="ctr"/>
            <a:r>
              <a:rPr lang="en-US" dirty="0"/>
              <a:t>Local IG</a:t>
            </a:r>
          </a:p>
        </p:txBody>
      </p:sp>
    </p:spTree>
    <p:extLst>
      <p:ext uri="{BB962C8B-B14F-4D97-AF65-F5344CB8AC3E}">
        <p14:creationId xmlns:p14="http://schemas.microsoft.com/office/powerpoint/2010/main" val="2431527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A High-level Perspective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76</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a:stretch>
            <a:fillRect/>
          </a:stretch>
        </p:blipFill>
        <p:spPr>
          <a:xfrm>
            <a:off x="1428750" y="1676400"/>
            <a:ext cx="6286500" cy="4724400"/>
          </a:xfrm>
          <a:prstGeom prst="rect">
            <a:avLst/>
          </a:prstGeom>
        </p:spPr>
      </p:pic>
      <p:sp>
        <p:nvSpPr>
          <p:cNvPr id="7" name="5-Point Star 6"/>
          <p:cNvSpPr/>
          <p:nvPr/>
        </p:nvSpPr>
        <p:spPr bwMode="auto">
          <a:xfrm>
            <a:off x="8597473" y="302660"/>
            <a:ext cx="278546" cy="288925"/>
          </a:xfrm>
          <a:prstGeom prst="star5">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12231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Extensibility and Stability Use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77</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3"/>
          <a:stretch>
            <a:fillRect/>
          </a:stretch>
        </p:blipFill>
        <p:spPr>
          <a:xfrm>
            <a:off x="1219200" y="1752600"/>
            <a:ext cx="6477000" cy="4705350"/>
          </a:xfrm>
          <a:prstGeom prst="rect">
            <a:avLst/>
          </a:prstGeom>
        </p:spPr>
      </p:pic>
    </p:spTree>
    <p:extLst>
      <p:ext uri="{BB962C8B-B14F-4D97-AF65-F5344CB8AC3E}">
        <p14:creationId xmlns:p14="http://schemas.microsoft.com/office/powerpoint/2010/main" val="3117951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Vocabulary Usage - v2 Proposal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78</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380361" y="1752600"/>
            <a:ext cx="4953639" cy="345801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36248955"/>
              </p:ext>
            </p:extLst>
          </p:nvPr>
        </p:nvGraphicFramePr>
        <p:xfrm>
          <a:off x="400852" y="5334000"/>
          <a:ext cx="6241045" cy="1066800"/>
        </p:xfrm>
        <a:graphic>
          <a:graphicData uri="http://schemas.openxmlformats.org/drawingml/2006/table">
            <a:tbl>
              <a:tblPr firstRow="1" firstCol="1" bandRow="1"/>
              <a:tblGrid>
                <a:gridCol w="685800">
                  <a:extLst>
                    <a:ext uri="{9D8B030D-6E8A-4147-A177-3AD203B41FA5}">
                      <a16:colId xmlns:a16="http://schemas.microsoft.com/office/drawing/2014/main" val="3520951525"/>
                    </a:ext>
                  </a:extLst>
                </a:gridCol>
                <a:gridCol w="914400">
                  <a:extLst>
                    <a:ext uri="{9D8B030D-6E8A-4147-A177-3AD203B41FA5}">
                      <a16:colId xmlns:a16="http://schemas.microsoft.com/office/drawing/2014/main" val="3963294122"/>
                    </a:ext>
                  </a:extLst>
                </a:gridCol>
                <a:gridCol w="2726414">
                  <a:extLst>
                    <a:ext uri="{9D8B030D-6E8A-4147-A177-3AD203B41FA5}">
                      <a16:colId xmlns:a16="http://schemas.microsoft.com/office/drawing/2014/main" val="2255676628"/>
                    </a:ext>
                  </a:extLst>
                </a:gridCol>
                <a:gridCol w="1914431">
                  <a:extLst>
                    <a:ext uri="{9D8B030D-6E8A-4147-A177-3AD203B41FA5}">
                      <a16:colId xmlns:a16="http://schemas.microsoft.com/office/drawing/2014/main" val="2745854155"/>
                    </a:ext>
                  </a:extLst>
                </a:gridCol>
              </a:tblGrid>
              <a:tr h="0">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Usage</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Name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Conformance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Allowable</a:t>
                      </a:r>
                      <a:r>
                        <a:rPr lang="en-US" sz="1400" b="1" baseline="0" dirty="0">
                          <a:solidFill>
                            <a:schemeClr val="bg1"/>
                          </a:solidFill>
                          <a:effectLst/>
                          <a:latin typeface="+mn-lt"/>
                          <a:ea typeface="Times New Roman" panose="02020603050405020304" pitchFamily="18" charset="0"/>
                          <a:cs typeface="Times New Roman" panose="02020603050405020304" pitchFamily="18" charset="0"/>
                        </a:rPr>
                        <a:t> Usage</a:t>
                      </a:r>
                      <a:endParaRPr lang="en-US" sz="1400" dirty="0">
                        <a:solidFill>
                          <a:schemeClr val="bg1"/>
                        </a:solidFill>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622029706"/>
                  </a:ext>
                </a:extLst>
              </a:tr>
              <a:tr h="0">
                <a:tc>
                  <a:txBody>
                    <a:bodyPr/>
                    <a:lstStyle/>
                    <a:p>
                      <a:pPr marL="0" marR="0" algn="l">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R</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Required</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The</a:t>
                      </a:r>
                      <a:r>
                        <a:rPr lang="en-US" sz="1400" baseline="0" dirty="0">
                          <a:effectLst/>
                          <a:latin typeface="+mn-lt"/>
                          <a:ea typeface="Times New Roman" panose="02020603050405020304" pitchFamily="18" charset="0"/>
                          <a:cs typeface="Times New Roman" panose="02020603050405020304" pitchFamily="18" charset="0"/>
                        </a:rPr>
                        <a:t> code SHALL be supported</a:t>
                      </a:r>
                      <a:endParaRPr lang="en-US" sz="1400" dirty="0">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R</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2978"/>
                  </a:ext>
                </a:extLst>
              </a:tr>
              <a:tr h="0">
                <a:tc>
                  <a:txBody>
                    <a:bodyPr/>
                    <a:lstStyle/>
                    <a:p>
                      <a:pPr marL="0" marR="0" algn="l">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P</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Permitted</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None;</a:t>
                      </a:r>
                      <a:r>
                        <a:rPr lang="en-US" sz="1400" baseline="0" dirty="0">
                          <a:effectLst/>
                          <a:latin typeface="+mn-lt"/>
                          <a:ea typeface="Times New Roman" panose="02020603050405020304" pitchFamily="18" charset="0"/>
                          <a:cs typeface="Times New Roman" panose="02020603050405020304" pitchFamily="18" charset="0"/>
                        </a:rPr>
                        <a:t> to be specified</a:t>
                      </a:r>
                      <a:endParaRPr lang="en-US" sz="1400" dirty="0">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R,</a:t>
                      </a:r>
                      <a:r>
                        <a:rPr lang="en-US" sz="1400" baseline="0" dirty="0">
                          <a:effectLst/>
                          <a:latin typeface="+mn-lt"/>
                          <a:ea typeface="Times New Roman" panose="02020603050405020304" pitchFamily="18" charset="0"/>
                          <a:cs typeface="Times New Roman" panose="02020603050405020304" pitchFamily="18" charset="0"/>
                        </a:rPr>
                        <a:t> P, E</a:t>
                      </a:r>
                      <a:endParaRPr lang="en-US" sz="1400" dirty="0">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293906422"/>
                  </a:ext>
                </a:extLst>
              </a:tr>
              <a:tr h="0">
                <a:tc>
                  <a:txBody>
                    <a:bodyPr/>
                    <a:lstStyle/>
                    <a:p>
                      <a:pPr marL="0" marR="0" algn="l">
                        <a:spcBef>
                          <a:spcPts val="0"/>
                        </a:spcBef>
                        <a:spcAft>
                          <a:spcPts val="600"/>
                        </a:spcAft>
                      </a:pPr>
                      <a:r>
                        <a:rPr lang="en-US" sz="1400" b="1" dirty="0">
                          <a:solidFill>
                            <a:schemeClr val="bg1"/>
                          </a:solidFill>
                          <a:effectLst/>
                          <a:latin typeface="+mn-lt"/>
                          <a:ea typeface="Times New Roman" panose="02020603050405020304" pitchFamily="18" charset="0"/>
                          <a:cs typeface="Times New Roman" panose="02020603050405020304" pitchFamily="18" charset="0"/>
                        </a:rPr>
                        <a:t>E</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Excluded</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The</a:t>
                      </a:r>
                      <a:r>
                        <a:rPr lang="en-US" sz="1400" baseline="0" dirty="0">
                          <a:effectLst/>
                          <a:latin typeface="+mn-lt"/>
                          <a:ea typeface="Times New Roman" panose="02020603050405020304" pitchFamily="18" charset="0"/>
                          <a:cs typeface="Times New Roman" panose="02020603050405020304" pitchFamily="18" charset="0"/>
                        </a:rPr>
                        <a:t> code SHALL not be supported.</a:t>
                      </a:r>
                      <a:endParaRPr lang="en-US" sz="1400" dirty="0">
                        <a:effectLst/>
                        <a:latin typeface="+mn-lt"/>
                        <a:ea typeface="Times New Roman" panose="02020603050405020304" pitchFamily="18" charset="0"/>
                        <a:cs typeface="Times New Roman" panose="02020603050405020304" pitchFamily="18"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400" dirty="0">
                          <a:effectLst/>
                          <a:latin typeface="+mn-lt"/>
                          <a:ea typeface="Times New Roman" panose="02020603050405020304" pitchFamily="18" charset="0"/>
                          <a:cs typeface="Times New Roman" panose="02020603050405020304" pitchFamily="18" charset="0"/>
                        </a:rPr>
                        <a:t>E</a:t>
                      </a: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159321"/>
                  </a:ext>
                </a:extLst>
              </a:tr>
            </a:tbl>
          </a:graphicData>
        </a:graphic>
      </p:graphicFrame>
      <p:sp>
        <p:nvSpPr>
          <p:cNvPr id="8" name="Rectangle 3"/>
          <p:cNvSpPr>
            <a:spLocks noGrp="1" noChangeArrowheads="1"/>
          </p:cNvSpPr>
          <p:nvPr>
            <p:ph idx="1"/>
          </p:nvPr>
        </p:nvSpPr>
        <p:spPr>
          <a:xfrm>
            <a:off x="5486400" y="1752601"/>
            <a:ext cx="3276600" cy="3389938"/>
          </a:xfrm>
        </p:spPr>
        <p:txBody>
          <a:bodyPr>
            <a:normAutofit fontScale="85000" lnSpcReduction="10000"/>
          </a:bodyPr>
          <a:lstStyle/>
          <a:p>
            <a:r>
              <a:rPr lang="en-US" sz="2400" dirty="0"/>
              <a:t>Profiling to create value sets</a:t>
            </a:r>
          </a:p>
          <a:p>
            <a:r>
              <a:rPr lang="en-US" sz="2400" dirty="0"/>
              <a:t>Vocabulary usage indicators can be used to narrow code sets (i.e., create value sets)</a:t>
            </a:r>
          </a:p>
          <a:p>
            <a:r>
              <a:rPr lang="en-US" sz="2400" dirty="0"/>
              <a:t>V3 uses min/max/ignore</a:t>
            </a:r>
          </a:p>
          <a:p>
            <a:r>
              <a:rPr lang="en-US" sz="2400" dirty="0"/>
              <a:t>Value sets are defined for a particular use and data element</a:t>
            </a:r>
          </a:p>
        </p:txBody>
      </p:sp>
      <p:sp>
        <p:nvSpPr>
          <p:cNvPr id="9" name="Rectangle 3"/>
          <p:cNvSpPr txBox="1">
            <a:spLocks noChangeArrowheads="1"/>
          </p:cNvSpPr>
          <p:nvPr/>
        </p:nvSpPr>
        <p:spPr bwMode="auto">
          <a:xfrm>
            <a:off x="6641897" y="5399838"/>
            <a:ext cx="1740103" cy="657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accent1"/>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1"/>
              </a:buClr>
              <a:buChar char="•"/>
              <a:defRPr sz="2000">
                <a:solidFill>
                  <a:schemeClr val="tx1"/>
                </a:solidFill>
                <a:latin typeface="+mn-lt"/>
              </a:defRPr>
            </a:lvl4pPr>
            <a:lvl5pPr marL="2057400" indent="-228600" algn="l" rtl="0" fontAlgn="base">
              <a:spcBef>
                <a:spcPct val="20000"/>
              </a:spcBef>
              <a:spcAft>
                <a:spcPct val="0"/>
              </a:spcAft>
              <a:buClr>
                <a:schemeClr val="accent1"/>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eaLnBrk="1" hangingPunct="1">
              <a:buNone/>
            </a:pPr>
            <a:r>
              <a:rPr lang="en-US" sz="2400" kern="0" dirty="0"/>
              <a:t>Permitted (P) applicable to constrainable profiles only; not allowed in an implementation profile</a:t>
            </a:r>
          </a:p>
        </p:txBody>
      </p:sp>
    </p:spTree>
    <p:extLst>
      <p:ext uri="{BB962C8B-B14F-4D97-AF65-F5344CB8AC3E}">
        <p14:creationId xmlns:p14="http://schemas.microsoft.com/office/powerpoint/2010/main" val="1285342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Vocabulary Profiling: Example 1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79</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052842" y="1686215"/>
            <a:ext cx="3056563" cy="1701408"/>
          </a:xfrm>
          <a:prstGeom prst="rect">
            <a:avLst/>
          </a:prstGeom>
        </p:spPr>
      </p:pic>
      <p:pic>
        <p:nvPicPr>
          <p:cNvPr id="3" name="Picture 2"/>
          <p:cNvPicPr>
            <a:picLocks noChangeAspect="1"/>
          </p:cNvPicPr>
          <p:nvPr/>
        </p:nvPicPr>
        <p:blipFill>
          <a:blip r:embed="rId4"/>
          <a:stretch>
            <a:fillRect/>
          </a:stretch>
        </p:blipFill>
        <p:spPr>
          <a:xfrm>
            <a:off x="490235" y="3429000"/>
            <a:ext cx="4386565" cy="3026389"/>
          </a:xfrm>
          <a:prstGeom prst="rect">
            <a:avLst/>
          </a:prstGeom>
        </p:spPr>
      </p:pic>
      <p:cxnSp>
        <p:nvCxnSpPr>
          <p:cNvPr id="16" name="Straight Arrow Connector 15"/>
          <p:cNvCxnSpPr/>
          <p:nvPr/>
        </p:nvCxnSpPr>
        <p:spPr bwMode="auto">
          <a:xfrm flipH="1">
            <a:off x="778518" y="3136610"/>
            <a:ext cx="381000" cy="9144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Rectangle 3"/>
          <p:cNvSpPr>
            <a:spLocks noGrp="1" noChangeArrowheads="1"/>
          </p:cNvSpPr>
          <p:nvPr>
            <p:ph idx="1"/>
          </p:nvPr>
        </p:nvSpPr>
        <p:spPr>
          <a:xfrm>
            <a:off x="5029200" y="1752601"/>
            <a:ext cx="3733800" cy="3200399"/>
          </a:xfrm>
        </p:spPr>
        <p:txBody>
          <a:bodyPr>
            <a:normAutofit fontScale="92500"/>
          </a:bodyPr>
          <a:lstStyle/>
          <a:p>
            <a:r>
              <a:rPr lang="en-US" sz="2400" dirty="0"/>
              <a:t>Initial code system (HL7 v2 table)</a:t>
            </a:r>
          </a:p>
          <a:p>
            <a:r>
              <a:rPr lang="en-US" sz="2400" dirty="0"/>
              <a:t>Profile for a specific use</a:t>
            </a:r>
          </a:p>
          <a:p>
            <a:r>
              <a:rPr lang="en-US" sz="2400" dirty="0"/>
              <a:t>IG Authors “Closed” the value set at constrainable level</a:t>
            </a:r>
          </a:p>
          <a:p>
            <a:r>
              <a:rPr lang="en-US" sz="2400" dirty="0"/>
              <a:t>Becomes fully specified at implementation level</a:t>
            </a:r>
          </a:p>
        </p:txBody>
      </p:sp>
    </p:spTree>
    <p:extLst>
      <p:ext uri="{BB962C8B-B14F-4D97-AF65-F5344CB8AC3E}">
        <p14:creationId xmlns:p14="http://schemas.microsoft.com/office/powerpoint/2010/main" val="26416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Concept Domain</a:t>
            </a:r>
          </a:p>
        </p:txBody>
      </p:sp>
      <p:sp>
        <p:nvSpPr>
          <p:cNvPr id="8195" name="Rectangle 3"/>
          <p:cNvSpPr>
            <a:spLocks noGrp="1" noChangeArrowheads="1"/>
          </p:cNvSpPr>
          <p:nvPr>
            <p:ph idx="1"/>
          </p:nvPr>
        </p:nvSpPr>
        <p:spPr>
          <a:xfrm>
            <a:off x="381000" y="1828800"/>
            <a:ext cx="8382000" cy="4572000"/>
          </a:xfrm>
        </p:spPr>
        <p:txBody>
          <a:bodyPr>
            <a:normAutofit fontScale="92500" lnSpcReduction="20000"/>
          </a:bodyPr>
          <a:lstStyle/>
          <a:p>
            <a:r>
              <a:rPr lang="en-US" dirty="0"/>
              <a:t>Is an abstract notion that refers to a set of related ideas (concepts) that serve to help define the meaning of a particular data element (over and above just the name of the data element). </a:t>
            </a:r>
          </a:p>
          <a:p>
            <a:r>
              <a:rPr lang="en-US" dirty="0"/>
              <a:t>A concept domain does not directly define a particular set of concepts and is independent from a specific and explicit association to a particular vocabulary (code system or value set). </a:t>
            </a:r>
          </a:p>
          <a:p>
            <a:r>
              <a:rPr lang="en-US" dirty="0"/>
              <a:t>The concept domain of postal code is an example. </a:t>
            </a:r>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8</a:t>
            </a:fld>
            <a:endParaRPr lang="en-US" dirty="0"/>
          </a:p>
        </p:txBody>
      </p:sp>
    </p:spTree>
    <p:extLst>
      <p:ext uri="{BB962C8B-B14F-4D97-AF65-F5344CB8AC3E}">
        <p14:creationId xmlns:p14="http://schemas.microsoft.com/office/powerpoint/2010/main" val="12787085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3400" y="3505200"/>
            <a:ext cx="3980002" cy="2949956"/>
          </a:xfrm>
          <a:prstGeom prst="rect">
            <a:avLst/>
          </a:prstGeom>
        </p:spPr>
      </p:pic>
      <p:sp>
        <p:nvSpPr>
          <p:cNvPr id="8194" name="Rectangle 2"/>
          <p:cNvSpPr>
            <a:spLocks noGrp="1" noChangeArrowheads="1"/>
          </p:cNvSpPr>
          <p:nvPr>
            <p:ph type="title"/>
          </p:nvPr>
        </p:nvSpPr>
        <p:spPr>
          <a:xfrm>
            <a:off x="381000" y="482918"/>
            <a:ext cx="8382000" cy="822325"/>
          </a:xfrm>
        </p:spPr>
        <p:txBody>
          <a:bodyPr/>
          <a:lstStyle/>
          <a:p>
            <a:r>
              <a:rPr lang="en-US" dirty="0"/>
              <a:t>Vocabulary Profiling: Example 2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80</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4"/>
          <a:stretch>
            <a:fillRect/>
          </a:stretch>
        </p:blipFill>
        <p:spPr>
          <a:xfrm>
            <a:off x="1052842" y="1686215"/>
            <a:ext cx="3056563" cy="1701408"/>
          </a:xfrm>
          <a:prstGeom prst="rect">
            <a:avLst/>
          </a:prstGeom>
        </p:spPr>
      </p:pic>
      <p:cxnSp>
        <p:nvCxnSpPr>
          <p:cNvPr id="16" name="Straight Arrow Connector 15"/>
          <p:cNvCxnSpPr/>
          <p:nvPr/>
        </p:nvCxnSpPr>
        <p:spPr bwMode="auto">
          <a:xfrm flipH="1">
            <a:off x="778518" y="3136610"/>
            <a:ext cx="381000" cy="9144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Rectangle 3"/>
          <p:cNvSpPr>
            <a:spLocks noGrp="1" noChangeArrowheads="1"/>
          </p:cNvSpPr>
          <p:nvPr>
            <p:ph idx="1"/>
          </p:nvPr>
        </p:nvSpPr>
        <p:spPr>
          <a:xfrm>
            <a:off x="5029200" y="1752601"/>
            <a:ext cx="3733800" cy="3581399"/>
          </a:xfrm>
        </p:spPr>
        <p:txBody>
          <a:bodyPr>
            <a:normAutofit fontScale="92500"/>
          </a:bodyPr>
          <a:lstStyle/>
          <a:p>
            <a:r>
              <a:rPr lang="en-US" sz="2400" dirty="0"/>
              <a:t>Initial code system (HL7 v2 table)</a:t>
            </a:r>
          </a:p>
          <a:p>
            <a:r>
              <a:rPr lang="en-US" sz="2400" dirty="0"/>
              <a:t>Profile for a specific use</a:t>
            </a:r>
          </a:p>
          <a:p>
            <a:r>
              <a:rPr lang="en-US" sz="2400" dirty="0"/>
              <a:t>Value set is “open” at constrainable level</a:t>
            </a:r>
          </a:p>
          <a:p>
            <a:r>
              <a:rPr lang="en-US" sz="2400" dirty="0">
                <a:solidFill>
                  <a:srgbClr val="0070C0"/>
                </a:solidFill>
              </a:rPr>
              <a:t>Local code added at implementation level</a:t>
            </a:r>
          </a:p>
          <a:p>
            <a:r>
              <a:rPr lang="en-US" sz="2400" dirty="0"/>
              <a:t>Becomes fully specified at implementation level</a:t>
            </a:r>
          </a:p>
        </p:txBody>
      </p:sp>
    </p:spTree>
    <p:extLst>
      <p:ext uri="{BB962C8B-B14F-4D97-AF65-F5344CB8AC3E}">
        <p14:creationId xmlns:p14="http://schemas.microsoft.com/office/powerpoint/2010/main" val="2790144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Vocabulary Profiling: Example 3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81</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052842" y="1686215"/>
            <a:ext cx="3056563" cy="1701408"/>
          </a:xfrm>
          <a:prstGeom prst="rect">
            <a:avLst/>
          </a:prstGeom>
        </p:spPr>
      </p:pic>
      <p:sp>
        <p:nvSpPr>
          <p:cNvPr id="20" name="Rectangle 3"/>
          <p:cNvSpPr>
            <a:spLocks noGrp="1" noChangeArrowheads="1"/>
          </p:cNvSpPr>
          <p:nvPr>
            <p:ph idx="1"/>
          </p:nvPr>
        </p:nvSpPr>
        <p:spPr>
          <a:xfrm>
            <a:off x="5029200" y="1752601"/>
            <a:ext cx="3733800" cy="3581399"/>
          </a:xfrm>
        </p:spPr>
        <p:txBody>
          <a:bodyPr>
            <a:normAutofit fontScale="92500" lnSpcReduction="20000"/>
          </a:bodyPr>
          <a:lstStyle/>
          <a:p>
            <a:r>
              <a:rPr lang="en-US" sz="2400" dirty="0"/>
              <a:t>Initial code system (HL7 v2 table)</a:t>
            </a:r>
          </a:p>
          <a:p>
            <a:r>
              <a:rPr lang="en-US" sz="2400" dirty="0"/>
              <a:t>Profile for a specific use</a:t>
            </a:r>
          </a:p>
          <a:p>
            <a:r>
              <a:rPr lang="en-US" sz="2400" dirty="0"/>
              <a:t>Value set is “open” at base and constrainable level</a:t>
            </a:r>
          </a:p>
          <a:p>
            <a:r>
              <a:rPr lang="en-US" sz="2400" dirty="0">
                <a:solidFill>
                  <a:srgbClr val="0070C0"/>
                </a:solidFill>
              </a:rPr>
              <a:t>Local code added at constrainable and implementation level</a:t>
            </a:r>
          </a:p>
          <a:p>
            <a:r>
              <a:rPr lang="en-US" sz="2400" dirty="0"/>
              <a:t>Becomes fully specified at implementation level</a:t>
            </a:r>
          </a:p>
        </p:txBody>
      </p:sp>
      <p:pic>
        <p:nvPicPr>
          <p:cNvPr id="11" name="Picture 10"/>
          <p:cNvPicPr/>
          <p:nvPr/>
        </p:nvPicPr>
        <p:blipFill>
          <a:blip r:embed="rId4"/>
          <a:stretch>
            <a:fillRect/>
          </a:stretch>
        </p:blipFill>
        <p:spPr>
          <a:xfrm>
            <a:off x="473392" y="3543300"/>
            <a:ext cx="3777615" cy="2946099"/>
          </a:xfrm>
          <a:prstGeom prst="rect">
            <a:avLst/>
          </a:prstGeom>
        </p:spPr>
      </p:pic>
      <p:cxnSp>
        <p:nvCxnSpPr>
          <p:cNvPr id="16" name="Straight Arrow Connector 15"/>
          <p:cNvCxnSpPr/>
          <p:nvPr/>
        </p:nvCxnSpPr>
        <p:spPr bwMode="auto">
          <a:xfrm flipH="1">
            <a:off x="778518" y="3136610"/>
            <a:ext cx="381000" cy="9144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517211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Vocabulary Profiling: Example 4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82</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3"/>
          <p:cNvSpPr>
            <a:spLocks noGrp="1" noChangeArrowheads="1"/>
          </p:cNvSpPr>
          <p:nvPr>
            <p:ph idx="1"/>
          </p:nvPr>
        </p:nvSpPr>
        <p:spPr>
          <a:xfrm>
            <a:off x="457200" y="1752602"/>
            <a:ext cx="8305800" cy="1198182"/>
          </a:xfrm>
        </p:spPr>
        <p:txBody>
          <a:bodyPr>
            <a:normAutofit fontScale="77500" lnSpcReduction="20000"/>
          </a:bodyPr>
          <a:lstStyle/>
          <a:p>
            <a:r>
              <a:rPr lang="en-US" sz="2400" dirty="0"/>
              <a:t>Dynamic Value Set</a:t>
            </a:r>
          </a:p>
          <a:p>
            <a:r>
              <a:rPr lang="en-US" sz="2400" dirty="0"/>
              <a:t>Profiling adds codes at the constrainable and implementable levels</a:t>
            </a:r>
          </a:p>
          <a:p>
            <a:r>
              <a:rPr lang="en-US" sz="2400" dirty="0"/>
              <a:t>The code system steward adds a code post specification</a:t>
            </a:r>
          </a:p>
          <a:p>
            <a:r>
              <a:rPr lang="en-US" sz="2400" dirty="0">
                <a:solidFill>
                  <a:srgbClr val="0070C0"/>
                </a:solidFill>
              </a:rPr>
              <a:t>Implementers must be aware that such updates can be made </a:t>
            </a:r>
          </a:p>
        </p:txBody>
      </p:sp>
      <p:pic>
        <p:nvPicPr>
          <p:cNvPr id="12" name="Picture 11"/>
          <p:cNvPicPr/>
          <p:nvPr/>
        </p:nvPicPr>
        <p:blipFill>
          <a:blip r:embed="rId3"/>
          <a:stretch>
            <a:fillRect/>
          </a:stretch>
        </p:blipFill>
        <p:spPr>
          <a:xfrm>
            <a:off x="1938655" y="3116487"/>
            <a:ext cx="5266690" cy="3294380"/>
          </a:xfrm>
          <a:prstGeom prst="rect">
            <a:avLst/>
          </a:prstGeom>
        </p:spPr>
      </p:pic>
    </p:spTree>
    <p:extLst>
      <p:ext uri="{BB962C8B-B14F-4D97-AF65-F5344CB8AC3E}">
        <p14:creationId xmlns:p14="http://schemas.microsoft.com/office/powerpoint/2010/main" val="12776868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482918"/>
            <a:ext cx="8382000" cy="822325"/>
          </a:xfrm>
        </p:spPr>
        <p:txBody>
          <a:bodyPr/>
          <a:lstStyle/>
          <a:p>
            <a:r>
              <a:rPr lang="en-US" dirty="0"/>
              <a:t>Value Set Collection </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83</a:t>
            </a:fld>
            <a:endParaRPr lang="en-US"/>
          </a:p>
        </p:txBody>
      </p:sp>
      <p:sp>
        <p:nvSpPr>
          <p:cNvPr id="6" name="Rectangle 4"/>
          <p:cNvSpPr>
            <a:spLocks noChangeArrowheads="1"/>
          </p:cNvSpPr>
          <p:nvPr/>
        </p:nvSpPr>
        <p:spPr bwMode="auto">
          <a:xfrm>
            <a:off x="23622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3"/>
          <p:cNvSpPr>
            <a:spLocks noGrp="1" noChangeArrowheads="1"/>
          </p:cNvSpPr>
          <p:nvPr>
            <p:ph idx="1"/>
          </p:nvPr>
        </p:nvSpPr>
        <p:spPr>
          <a:xfrm>
            <a:off x="5867400" y="1752602"/>
            <a:ext cx="2895600" cy="3505198"/>
          </a:xfrm>
        </p:spPr>
        <p:txBody>
          <a:bodyPr>
            <a:normAutofit fontScale="92500" lnSpcReduction="20000"/>
          </a:bodyPr>
          <a:lstStyle/>
          <a:p>
            <a:r>
              <a:rPr lang="en-US" sz="2400" dirty="0"/>
              <a:t>Most IGs assign the entire code system to the data element</a:t>
            </a:r>
          </a:p>
          <a:p>
            <a:r>
              <a:rPr lang="en-US" sz="2400" dirty="0"/>
              <a:t>This method indicates a precise value set definition and binding specification</a:t>
            </a:r>
          </a:p>
          <a:p>
            <a:r>
              <a:rPr lang="en-US" sz="2400" dirty="0"/>
              <a:t>Provides implementers the tools to be specific</a:t>
            </a:r>
          </a:p>
        </p:txBody>
      </p:sp>
      <p:pic>
        <p:nvPicPr>
          <p:cNvPr id="9" name="Picture 8"/>
          <p:cNvPicPr/>
          <p:nvPr/>
        </p:nvPicPr>
        <p:blipFill>
          <a:blip r:embed="rId3"/>
          <a:stretch>
            <a:fillRect/>
          </a:stretch>
        </p:blipFill>
        <p:spPr>
          <a:xfrm>
            <a:off x="457200" y="1676400"/>
            <a:ext cx="5285740" cy="4718050"/>
          </a:xfrm>
          <a:prstGeom prst="rect">
            <a:avLst/>
          </a:prstGeom>
        </p:spPr>
      </p:pic>
    </p:spTree>
    <p:extLst>
      <p:ext uri="{BB962C8B-B14F-4D97-AF65-F5344CB8AC3E}">
        <p14:creationId xmlns:p14="http://schemas.microsoft.com/office/powerpoint/2010/main" val="42333469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Compatibility (Vocabulary)</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84</a:t>
            </a:fld>
            <a:endParaRPr lang="en-US"/>
          </a:p>
        </p:txBody>
      </p:sp>
      <p:sp>
        <p:nvSpPr>
          <p:cNvPr id="3" name="Rectangle 1"/>
          <p:cNvSpPr>
            <a:spLocks noChangeArrowheads="1"/>
          </p:cNvSpPr>
          <p:nvPr/>
        </p:nvSpPr>
        <p:spPr bwMode="auto">
          <a:xfrm>
            <a:off x="1600200" y="2660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1295400" y="27725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5-Point Star 13"/>
          <p:cNvSpPr/>
          <p:nvPr/>
        </p:nvSpPr>
        <p:spPr bwMode="auto">
          <a:xfrm>
            <a:off x="8597473" y="302660"/>
            <a:ext cx="278546" cy="288925"/>
          </a:xfrm>
          <a:prstGeom prst="star5">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2"/>
          <p:cNvSpPr>
            <a:spLocks noChangeArrowheads="1"/>
          </p:cNvSpPr>
          <p:nvPr/>
        </p:nvSpPr>
        <p:spPr bwMode="auto">
          <a:xfrm>
            <a:off x="381000" y="16955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593800786"/>
              </p:ext>
            </p:extLst>
          </p:nvPr>
        </p:nvGraphicFramePr>
        <p:xfrm>
          <a:off x="381000" y="1695511"/>
          <a:ext cx="4495800" cy="2202180"/>
        </p:xfrm>
        <a:graphic>
          <a:graphicData uri="http://schemas.openxmlformats.org/presentationml/2006/ole">
            <mc:AlternateContent xmlns:mc="http://schemas.openxmlformats.org/markup-compatibility/2006">
              <mc:Choice xmlns:v="urn:schemas-microsoft-com:vml" Requires="v">
                <p:oleObj spid="_x0000_s16979" name="Slide" r:id="rId4" imgW="4570530" imgH="3427618" progId="PowerPoint.Slide.12">
                  <p:embed/>
                </p:oleObj>
              </mc:Choice>
              <mc:Fallback>
                <p:oleObj name="Slide" r:id="rId4" imgW="4570530" imgH="3427618" progId="PowerPoint.Slide.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l="4715" t="27351" r="3929" b="12624"/>
                      <a:stretch>
                        <a:fillRect/>
                      </a:stretch>
                    </p:blipFill>
                    <p:spPr bwMode="auto">
                      <a:xfrm>
                        <a:off x="381000" y="1695511"/>
                        <a:ext cx="4495800" cy="2202180"/>
                      </a:xfrm>
                      <a:prstGeom prst="rect">
                        <a:avLst/>
                      </a:prstGeom>
                      <a:noFill/>
                    </p:spPr>
                  </p:pic>
                </p:oleObj>
              </mc:Fallback>
            </mc:AlternateContent>
          </a:graphicData>
        </a:graphic>
      </p:graphicFrame>
      <p:sp>
        <p:nvSpPr>
          <p:cNvPr id="10" name="Rectangle 4"/>
          <p:cNvSpPr>
            <a:spLocks noChangeArrowheads="1"/>
          </p:cNvSpPr>
          <p:nvPr/>
        </p:nvSpPr>
        <p:spPr bwMode="auto">
          <a:xfrm>
            <a:off x="3810000" y="404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04202462"/>
              </p:ext>
            </p:extLst>
          </p:nvPr>
        </p:nvGraphicFramePr>
        <p:xfrm>
          <a:off x="341586" y="3975079"/>
          <a:ext cx="4555054" cy="2425722"/>
        </p:xfrm>
        <a:graphic>
          <a:graphicData uri="http://schemas.openxmlformats.org/presentationml/2006/ole">
            <mc:AlternateContent xmlns:mc="http://schemas.openxmlformats.org/markup-compatibility/2006">
              <mc:Choice xmlns:v="urn:schemas-microsoft-com:vml" Requires="v">
                <p:oleObj spid="_x0000_s16980" name="Slide" r:id="rId6" imgW="4570530" imgH="3427618" progId="PowerPoint.Slide.12">
                  <p:embed/>
                </p:oleObj>
              </mc:Choice>
              <mc:Fallback>
                <p:oleObj name="Slide" r:id="rId6" imgW="4570530" imgH="3427618" progId="PowerPoint.Slide.12">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l="4715" t="25247" r="3929" b="9468"/>
                      <a:stretch>
                        <a:fillRect/>
                      </a:stretch>
                    </p:blipFill>
                    <p:spPr bwMode="auto">
                      <a:xfrm>
                        <a:off x="341586" y="3975079"/>
                        <a:ext cx="4555054" cy="2425722"/>
                      </a:xfrm>
                      <a:prstGeom prst="rect">
                        <a:avLst/>
                      </a:prstGeom>
                      <a:noFill/>
                    </p:spPr>
                  </p:pic>
                </p:oleObj>
              </mc:Fallback>
            </mc:AlternateContent>
          </a:graphicData>
        </a:graphic>
      </p:graphicFrame>
      <p:sp>
        <p:nvSpPr>
          <p:cNvPr id="15" name="Rectangle 3"/>
          <p:cNvSpPr>
            <a:spLocks noGrp="1" noChangeArrowheads="1"/>
          </p:cNvSpPr>
          <p:nvPr>
            <p:ph idx="1"/>
          </p:nvPr>
        </p:nvSpPr>
        <p:spPr>
          <a:xfrm>
            <a:off x="5029200" y="1752600"/>
            <a:ext cx="3733800" cy="4572000"/>
          </a:xfrm>
        </p:spPr>
        <p:txBody>
          <a:bodyPr>
            <a:normAutofit fontScale="40000" lnSpcReduction="20000"/>
          </a:bodyPr>
          <a:lstStyle/>
          <a:p>
            <a:r>
              <a:rPr lang="en-US" dirty="0"/>
              <a:t>Value sets can be created for senders and receivers independently. Since this is the case, under what circumstances are the value sets compatible?</a:t>
            </a:r>
          </a:p>
          <a:p>
            <a:r>
              <a:rPr lang="en-US" dirty="0"/>
              <a:t>In general, if the sender is only sending a subset of the codes that are supported by the receiving application (Top Figure), then the profiles are compatible. If the sender uses a code the receiver does not support, however (see element “D” in Bottom Figure), a compatibility issue occurs.</a:t>
            </a:r>
          </a:p>
          <a:p>
            <a:r>
              <a:rPr lang="en-US" dirty="0"/>
              <a:t>Both derived profiles are compliant, because they specify valid constraints.</a:t>
            </a:r>
          </a:p>
          <a:p>
            <a:r>
              <a:rPr lang="en-US" dirty="0"/>
              <a:t>The sender and receiver are not compatible, however, because the sender specifies code “D” as R-required while the receiver has specified code “H” as E-excluded. </a:t>
            </a:r>
          </a:p>
          <a:p>
            <a:r>
              <a:rPr lang="en-US" dirty="0"/>
              <a:t>Thus, even if both sender and receiver implement their specified profiles correctly (that is, they are conformant), they are not interoperable.</a:t>
            </a:r>
          </a:p>
          <a:p>
            <a:r>
              <a:rPr lang="en-US" dirty="0"/>
              <a:t>This example stresses the importance of trading partner agreements to address specific use case needs. In this case, the sender has an expectation about a code that is not supported by the receiver.</a:t>
            </a:r>
          </a:p>
        </p:txBody>
      </p:sp>
    </p:spTree>
    <p:extLst>
      <p:ext uri="{BB962C8B-B14F-4D97-AF65-F5344CB8AC3E}">
        <p14:creationId xmlns:p14="http://schemas.microsoft.com/office/powerpoint/2010/main" val="27392718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305800" cy="822325"/>
          </a:xfrm>
        </p:spPr>
        <p:txBody>
          <a:bodyPr/>
          <a:lstStyle/>
          <a:p>
            <a:r>
              <a:rPr lang="en-US" dirty="0"/>
              <a:t>Vocabulary Conformance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85</a:t>
            </a:fld>
            <a:endParaRPr lang="en-US"/>
          </a:p>
        </p:txBody>
      </p:sp>
      <p:pic>
        <p:nvPicPr>
          <p:cNvPr id="6" name="Picture 5"/>
          <p:cNvPicPr/>
          <p:nvPr/>
        </p:nvPicPr>
        <p:blipFill>
          <a:blip r:embed="rId3"/>
          <a:stretch>
            <a:fillRect/>
          </a:stretch>
        </p:blipFill>
        <p:spPr>
          <a:xfrm>
            <a:off x="1114096" y="2743200"/>
            <a:ext cx="6992007" cy="3124200"/>
          </a:xfrm>
          <a:prstGeom prst="rect">
            <a:avLst/>
          </a:prstGeom>
        </p:spPr>
      </p:pic>
      <p:sp>
        <p:nvSpPr>
          <p:cNvPr id="2" name="Rectangle 1"/>
          <p:cNvSpPr/>
          <p:nvPr/>
        </p:nvSpPr>
        <p:spPr>
          <a:xfrm>
            <a:off x="1114096" y="2373868"/>
            <a:ext cx="6963104" cy="369332"/>
          </a:xfrm>
          <a:prstGeom prst="rect">
            <a:avLst/>
          </a:prstGeom>
        </p:spPr>
        <p:txBody>
          <a:bodyPr wrap="square">
            <a:spAutoFit/>
          </a:bodyPr>
          <a:lstStyle/>
          <a:p>
            <a:pPr algn="ctr"/>
            <a:r>
              <a:rPr lang="en-US" b="1" dirty="0">
                <a:latin typeface="+mn-lt"/>
                <a:ea typeface="Times New Roman" panose="02020603050405020304" pitchFamily="18" charset="0"/>
                <a:cs typeface="Times New Roman" panose="02020603050405020304" pitchFamily="18" charset="0"/>
              </a:rPr>
              <a:t>Vocabulary Specification Implications – Example 1</a:t>
            </a:r>
            <a:endParaRPr lang="en-US" b="1" dirty="0">
              <a:latin typeface="+mn-lt"/>
            </a:endParaRPr>
          </a:p>
        </p:txBody>
      </p:sp>
    </p:spTree>
    <p:extLst>
      <p:ext uri="{BB962C8B-B14F-4D97-AF65-F5344CB8AC3E}">
        <p14:creationId xmlns:p14="http://schemas.microsoft.com/office/powerpoint/2010/main" val="1257613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305800" cy="822325"/>
          </a:xfrm>
        </p:spPr>
        <p:txBody>
          <a:bodyPr/>
          <a:lstStyle/>
          <a:p>
            <a:r>
              <a:rPr lang="en-US" dirty="0"/>
              <a:t>Vocabulary Conformance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86</a:t>
            </a:fld>
            <a:endParaRPr lang="en-US"/>
          </a:p>
        </p:txBody>
      </p:sp>
      <p:sp>
        <p:nvSpPr>
          <p:cNvPr id="2" name="Rectangle 1"/>
          <p:cNvSpPr/>
          <p:nvPr/>
        </p:nvSpPr>
        <p:spPr>
          <a:xfrm>
            <a:off x="1114096" y="2373868"/>
            <a:ext cx="6963104" cy="369332"/>
          </a:xfrm>
          <a:prstGeom prst="rect">
            <a:avLst/>
          </a:prstGeom>
        </p:spPr>
        <p:txBody>
          <a:bodyPr wrap="square">
            <a:spAutoFit/>
          </a:bodyPr>
          <a:lstStyle/>
          <a:p>
            <a:pPr algn="ctr"/>
            <a:r>
              <a:rPr lang="en-US" b="1" dirty="0">
                <a:latin typeface="+mn-lt"/>
                <a:ea typeface="Times New Roman" panose="02020603050405020304" pitchFamily="18" charset="0"/>
                <a:cs typeface="Times New Roman" panose="02020603050405020304" pitchFamily="18" charset="0"/>
              </a:rPr>
              <a:t>Vocabulary Specification Implications – Example 2</a:t>
            </a:r>
            <a:endParaRPr lang="en-US" b="1" dirty="0">
              <a:latin typeface="+mn-lt"/>
            </a:endParaRPr>
          </a:p>
        </p:txBody>
      </p:sp>
      <p:pic>
        <p:nvPicPr>
          <p:cNvPr id="7" name="Picture 6"/>
          <p:cNvPicPr/>
          <p:nvPr/>
        </p:nvPicPr>
        <p:blipFill>
          <a:blip r:embed="rId3"/>
          <a:stretch>
            <a:fillRect/>
          </a:stretch>
        </p:blipFill>
        <p:spPr>
          <a:xfrm>
            <a:off x="1114096" y="2743200"/>
            <a:ext cx="6963104" cy="3200400"/>
          </a:xfrm>
          <a:prstGeom prst="rect">
            <a:avLst/>
          </a:prstGeom>
        </p:spPr>
      </p:pic>
    </p:spTree>
    <p:extLst>
      <p:ext uri="{BB962C8B-B14F-4D97-AF65-F5344CB8AC3E}">
        <p14:creationId xmlns:p14="http://schemas.microsoft.com/office/powerpoint/2010/main" val="22087100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305800" cy="822325"/>
          </a:xfrm>
        </p:spPr>
        <p:txBody>
          <a:bodyPr/>
          <a:lstStyle/>
          <a:p>
            <a:r>
              <a:rPr lang="en-US" dirty="0"/>
              <a:t>Vocabulary Conformance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87</a:t>
            </a:fld>
            <a:endParaRPr lang="en-US"/>
          </a:p>
        </p:txBody>
      </p:sp>
      <p:sp>
        <p:nvSpPr>
          <p:cNvPr id="2" name="Rectangle 1"/>
          <p:cNvSpPr/>
          <p:nvPr/>
        </p:nvSpPr>
        <p:spPr>
          <a:xfrm>
            <a:off x="1114096" y="2373868"/>
            <a:ext cx="6963104" cy="369332"/>
          </a:xfrm>
          <a:prstGeom prst="rect">
            <a:avLst/>
          </a:prstGeom>
        </p:spPr>
        <p:txBody>
          <a:bodyPr wrap="square">
            <a:spAutoFit/>
          </a:bodyPr>
          <a:lstStyle/>
          <a:p>
            <a:pPr algn="ctr"/>
            <a:r>
              <a:rPr lang="en-US" b="1" dirty="0">
                <a:latin typeface="+mn-lt"/>
                <a:ea typeface="Times New Roman" panose="02020603050405020304" pitchFamily="18" charset="0"/>
                <a:cs typeface="Times New Roman" panose="02020603050405020304" pitchFamily="18" charset="0"/>
              </a:rPr>
              <a:t>Vocabulary Specification Implications – Example 3</a:t>
            </a:r>
            <a:endParaRPr lang="en-US" b="1" dirty="0">
              <a:latin typeface="+mn-lt"/>
            </a:endParaRPr>
          </a:p>
        </p:txBody>
      </p:sp>
      <p:pic>
        <p:nvPicPr>
          <p:cNvPr id="7" name="Picture 6"/>
          <p:cNvPicPr/>
          <p:nvPr/>
        </p:nvPicPr>
        <p:blipFill>
          <a:blip r:embed="rId3"/>
          <a:stretch>
            <a:fillRect/>
          </a:stretch>
        </p:blipFill>
        <p:spPr>
          <a:xfrm>
            <a:off x="1114096" y="2819400"/>
            <a:ext cx="6963104" cy="3124200"/>
          </a:xfrm>
          <a:prstGeom prst="rect">
            <a:avLst/>
          </a:prstGeom>
        </p:spPr>
      </p:pic>
    </p:spTree>
    <p:extLst>
      <p:ext uri="{BB962C8B-B14F-4D97-AF65-F5344CB8AC3E}">
        <p14:creationId xmlns:p14="http://schemas.microsoft.com/office/powerpoint/2010/main" val="38898610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305800" cy="822325"/>
          </a:xfrm>
        </p:spPr>
        <p:txBody>
          <a:bodyPr/>
          <a:lstStyle/>
          <a:p>
            <a:r>
              <a:rPr lang="en-US" dirty="0"/>
              <a:t>Vocabulary Conformance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88</a:t>
            </a:fld>
            <a:endParaRPr lang="en-US"/>
          </a:p>
        </p:txBody>
      </p:sp>
      <p:sp>
        <p:nvSpPr>
          <p:cNvPr id="2" name="Rectangle 1"/>
          <p:cNvSpPr/>
          <p:nvPr/>
        </p:nvSpPr>
        <p:spPr>
          <a:xfrm>
            <a:off x="828159" y="2068274"/>
            <a:ext cx="7401442" cy="369332"/>
          </a:xfrm>
          <a:prstGeom prst="rect">
            <a:avLst/>
          </a:prstGeom>
        </p:spPr>
        <p:txBody>
          <a:bodyPr wrap="square">
            <a:spAutoFit/>
          </a:bodyPr>
          <a:lstStyle/>
          <a:p>
            <a:pPr algn="ctr"/>
            <a:r>
              <a:rPr lang="en-US" b="1" dirty="0">
                <a:latin typeface="+mn-lt"/>
                <a:ea typeface="Times New Roman" panose="02020603050405020304" pitchFamily="18" charset="0"/>
                <a:cs typeface="Times New Roman" panose="02020603050405020304" pitchFamily="18" charset="0"/>
              </a:rPr>
              <a:t>Vocabulary Conformity Assessment – Sender </a:t>
            </a:r>
            <a:endParaRPr lang="en-US"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28183693"/>
              </p:ext>
            </p:extLst>
          </p:nvPr>
        </p:nvGraphicFramePr>
        <p:xfrm>
          <a:off x="828159" y="2549126"/>
          <a:ext cx="7401442" cy="1536655"/>
        </p:xfrm>
        <a:graphic>
          <a:graphicData uri="http://schemas.openxmlformats.org/drawingml/2006/table">
            <a:tbl>
              <a:tblPr>
                <a:tableStyleId>{5C22544A-7EE6-4342-B048-85BDC9FD1C3A}</a:tableStyleId>
              </a:tblPr>
              <a:tblGrid>
                <a:gridCol w="982133">
                  <a:extLst>
                    <a:ext uri="{9D8B030D-6E8A-4147-A177-3AD203B41FA5}">
                      <a16:colId xmlns:a16="http://schemas.microsoft.com/office/drawing/2014/main" val="371325943"/>
                    </a:ext>
                  </a:extLst>
                </a:gridCol>
                <a:gridCol w="1361185">
                  <a:extLst>
                    <a:ext uri="{9D8B030D-6E8A-4147-A177-3AD203B41FA5}">
                      <a16:colId xmlns:a16="http://schemas.microsoft.com/office/drawing/2014/main" val="2065755009"/>
                    </a:ext>
                  </a:extLst>
                </a:gridCol>
                <a:gridCol w="1685410">
                  <a:extLst>
                    <a:ext uri="{9D8B030D-6E8A-4147-A177-3AD203B41FA5}">
                      <a16:colId xmlns:a16="http://schemas.microsoft.com/office/drawing/2014/main" val="3713548344"/>
                    </a:ext>
                  </a:extLst>
                </a:gridCol>
                <a:gridCol w="1686357">
                  <a:extLst>
                    <a:ext uri="{9D8B030D-6E8A-4147-A177-3AD203B41FA5}">
                      <a16:colId xmlns:a16="http://schemas.microsoft.com/office/drawing/2014/main" val="2369757400"/>
                    </a:ext>
                  </a:extLst>
                </a:gridCol>
                <a:gridCol w="1686357">
                  <a:extLst>
                    <a:ext uri="{9D8B030D-6E8A-4147-A177-3AD203B41FA5}">
                      <a16:colId xmlns:a16="http://schemas.microsoft.com/office/drawing/2014/main" val="695565313"/>
                    </a:ext>
                  </a:extLst>
                </a:gridCol>
              </a:tblGrid>
              <a:tr h="443209">
                <a:tc>
                  <a:txBody>
                    <a:bodyPr/>
                    <a:lstStyle/>
                    <a:p>
                      <a:pPr marL="0" marR="0" algn="ctr">
                        <a:spcBef>
                          <a:spcPts val="100"/>
                        </a:spcBef>
                        <a:spcAft>
                          <a:spcPts val="600"/>
                        </a:spcAft>
                      </a:pPr>
                      <a:r>
                        <a:rPr lang="en-US" sz="1400" b="1" kern="1000">
                          <a:solidFill>
                            <a:schemeClr val="bg1"/>
                          </a:solidFill>
                          <a:effectLst/>
                        </a:rPr>
                        <a:t>Usage Indicator</a:t>
                      </a:r>
                      <a:endParaRPr lang="en-US" sz="1400" b="1">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fr-FR" sz="1400" b="1" kern="1000">
                          <a:solidFill>
                            <a:schemeClr val="bg1"/>
                          </a:solidFill>
                          <a:effectLst/>
                        </a:rPr>
                        <a:t>Data In Message</a:t>
                      </a:r>
                      <a:endParaRPr lang="en-US" sz="1400" b="1">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400" b="1" kern="1000">
                          <a:solidFill>
                            <a:schemeClr val="bg1"/>
                          </a:solidFill>
                          <a:effectLst/>
                        </a:rPr>
                        <a:t>Constrainable Open</a:t>
                      </a:r>
                      <a:endParaRPr lang="en-US" sz="1400" b="1">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400" b="1" kern="1000" dirty="0">
                          <a:solidFill>
                            <a:schemeClr val="bg1"/>
                          </a:solidFill>
                          <a:effectLst/>
                        </a:rPr>
                        <a:t>Constrainable Closed</a:t>
                      </a:r>
                      <a:endParaRPr lang="en-US" sz="14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400" b="1" kern="1000" dirty="0">
                          <a:solidFill>
                            <a:schemeClr val="bg1"/>
                          </a:solidFill>
                          <a:effectLst/>
                        </a:rPr>
                        <a:t>Implementation Closed </a:t>
                      </a:r>
                      <a:endParaRPr lang="en-US" sz="14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3407056285"/>
                  </a:ext>
                </a:extLst>
              </a:tr>
              <a:tr h="274367">
                <a:tc>
                  <a:txBody>
                    <a:bodyPr/>
                    <a:lstStyle/>
                    <a:p>
                      <a:pPr marL="0" marR="0" algn="ctr">
                        <a:spcBef>
                          <a:spcPts val="300"/>
                        </a:spcBef>
                        <a:spcAft>
                          <a:spcPts val="300"/>
                        </a:spcAft>
                      </a:pPr>
                      <a:r>
                        <a:rPr lang="en-US" sz="1400" b="1" kern="1000" dirty="0">
                          <a:solidFill>
                            <a:schemeClr val="bg1"/>
                          </a:solidFill>
                          <a:effectLst/>
                        </a:rPr>
                        <a:t>R</a:t>
                      </a:r>
                      <a:endParaRPr lang="en-US" sz="14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a:txBody>
                    <a:bodyPr/>
                    <a:lstStyle/>
                    <a:p>
                      <a:pPr marL="0" marR="0" algn="l">
                        <a:spcBef>
                          <a:spcPts val="300"/>
                        </a:spcBef>
                        <a:spcAft>
                          <a:spcPts val="300"/>
                        </a:spcAft>
                      </a:pPr>
                      <a:r>
                        <a:rPr lang="en-US" sz="1400" kern="1000">
                          <a:effectLst/>
                        </a:rPr>
                        <a:t>F, M</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400" kern="1000">
                          <a:effectLst/>
                        </a:rPr>
                        <a:t>Conformant</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400" kern="1000">
                          <a:effectLst/>
                        </a:rPr>
                        <a:t>Conformant</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400" kern="1000" dirty="0">
                          <a:effectLst/>
                        </a:rPr>
                        <a:t>Conformant</a:t>
                      </a:r>
                      <a:endParaRPr lang="en-US" sz="14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56414659"/>
                  </a:ext>
                </a:extLst>
              </a:tr>
              <a:tr h="202610">
                <a:tc>
                  <a:txBody>
                    <a:bodyPr/>
                    <a:lstStyle/>
                    <a:p>
                      <a:pPr marL="0" marR="0" algn="ctr">
                        <a:spcBef>
                          <a:spcPts val="300"/>
                        </a:spcBef>
                        <a:spcAft>
                          <a:spcPts val="300"/>
                        </a:spcAft>
                      </a:pPr>
                      <a:r>
                        <a:rPr lang="en-US" sz="1400" b="1" kern="1000" dirty="0">
                          <a:solidFill>
                            <a:schemeClr val="bg1"/>
                          </a:solidFill>
                          <a:effectLst/>
                        </a:rPr>
                        <a:t>E</a:t>
                      </a:r>
                      <a:endParaRPr lang="en-US" sz="14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a:txBody>
                    <a:bodyPr/>
                    <a:lstStyle/>
                    <a:p>
                      <a:pPr marL="0" marR="0" algn="l">
                        <a:spcBef>
                          <a:spcPts val="300"/>
                        </a:spcBef>
                        <a:spcAft>
                          <a:spcPts val="300"/>
                        </a:spcAft>
                      </a:pPr>
                      <a:r>
                        <a:rPr lang="en-US" sz="1400" kern="1000">
                          <a:effectLst/>
                        </a:rPr>
                        <a:t>A, N, O</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400" kern="1000">
                          <a:effectLst/>
                        </a:rPr>
                        <a:t>Non-Conformant</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400" kern="1000">
                          <a:effectLst/>
                        </a:rPr>
                        <a:t>Non-Conformant</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400" kern="1000" dirty="0">
                          <a:effectLst/>
                        </a:rPr>
                        <a:t>Non-Conformant</a:t>
                      </a:r>
                      <a:endParaRPr lang="en-US" sz="14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275057884"/>
                  </a:ext>
                </a:extLst>
              </a:tr>
              <a:tr h="283865">
                <a:tc>
                  <a:txBody>
                    <a:bodyPr/>
                    <a:lstStyle/>
                    <a:p>
                      <a:pPr marL="0" marR="0" algn="ctr">
                        <a:spcBef>
                          <a:spcPts val="300"/>
                        </a:spcBef>
                        <a:spcAft>
                          <a:spcPts val="300"/>
                        </a:spcAft>
                      </a:pPr>
                      <a:r>
                        <a:rPr lang="en-US" sz="1400" b="1" kern="1000" dirty="0">
                          <a:solidFill>
                            <a:schemeClr val="bg1"/>
                          </a:solidFill>
                          <a:effectLst/>
                        </a:rPr>
                        <a:t>P</a:t>
                      </a:r>
                      <a:endParaRPr lang="en-US" sz="14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a:txBody>
                    <a:bodyPr/>
                    <a:lstStyle/>
                    <a:p>
                      <a:pPr marL="0" marR="0" algn="l">
                        <a:spcBef>
                          <a:spcPts val="300"/>
                        </a:spcBef>
                        <a:spcAft>
                          <a:spcPts val="300"/>
                        </a:spcAft>
                      </a:pPr>
                      <a:r>
                        <a:rPr lang="en-US" sz="1400" kern="1000">
                          <a:effectLst/>
                        </a:rPr>
                        <a:t>U</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400" kern="1000">
                          <a:effectLst/>
                        </a:rPr>
                        <a:t>Non-deterministic</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400" kern="1000">
                          <a:effectLst/>
                        </a:rPr>
                        <a:t>Non-deterministic</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400" kern="1000" dirty="0">
                          <a:effectLst/>
                        </a:rPr>
                        <a:t>Not-Possible</a:t>
                      </a:r>
                      <a:endParaRPr lang="en-US" sz="14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89944036"/>
                  </a:ext>
                </a:extLst>
              </a:tr>
              <a:tr h="321854">
                <a:tc>
                  <a:txBody>
                    <a:bodyPr/>
                    <a:lstStyle/>
                    <a:p>
                      <a:pPr marL="0" marR="0" algn="ctr">
                        <a:spcBef>
                          <a:spcPts val="300"/>
                        </a:spcBef>
                        <a:spcAft>
                          <a:spcPts val="300"/>
                        </a:spcAft>
                      </a:pPr>
                      <a:r>
                        <a:rPr lang="en-US" sz="1400" b="1" kern="1000" dirty="0">
                          <a:solidFill>
                            <a:schemeClr val="bg1"/>
                          </a:solidFill>
                          <a:effectLst/>
                        </a:rPr>
                        <a:t>? *</a:t>
                      </a:r>
                      <a:endParaRPr lang="en-US" sz="14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a:txBody>
                    <a:bodyPr/>
                    <a:lstStyle/>
                    <a:p>
                      <a:pPr marL="0" marR="0" algn="l">
                        <a:spcBef>
                          <a:spcPts val="300"/>
                        </a:spcBef>
                        <a:spcAft>
                          <a:spcPts val="300"/>
                        </a:spcAft>
                      </a:pPr>
                      <a:r>
                        <a:rPr lang="en-US" sz="1400" kern="1000">
                          <a:effectLst/>
                        </a:rPr>
                        <a:t>Any other code</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400" kern="1000" dirty="0">
                          <a:effectLst/>
                        </a:rPr>
                        <a:t>Non-deterministic</a:t>
                      </a:r>
                      <a:endParaRPr lang="en-US" sz="14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400" kern="1000">
                          <a:effectLst/>
                        </a:rPr>
                        <a:t>Non-Conformant</a:t>
                      </a:r>
                      <a:endParaRPr lang="en-US" sz="14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400" kern="1000" dirty="0">
                          <a:effectLst/>
                        </a:rPr>
                        <a:t>Non-Conformant</a:t>
                      </a:r>
                      <a:endParaRPr lang="en-US" sz="14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745461199"/>
                  </a:ext>
                </a:extLst>
              </a:tr>
            </a:tbl>
          </a:graphicData>
        </a:graphic>
      </p:graphicFrame>
      <p:sp>
        <p:nvSpPr>
          <p:cNvPr id="6" name="Rectangle 1"/>
          <p:cNvSpPr>
            <a:spLocks noChangeArrowheads="1"/>
          </p:cNvSpPr>
          <p:nvPr/>
        </p:nvSpPr>
        <p:spPr bwMode="auto">
          <a:xfrm>
            <a:off x="2085975" y="3579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825531" y="4101547"/>
            <a:ext cx="59683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000" baseline="30000" dirty="0">
                <a:latin typeface="+mn-lt"/>
                <a:ea typeface="Times New Roman" panose="02020603050405020304" pitchFamily="18" charset="0"/>
                <a:cs typeface="Times New Roman" panose="02020603050405020304" pitchFamily="18" charset="0"/>
              </a:rPr>
              <a:t>*</a:t>
            </a:r>
            <a:r>
              <a:rPr lang="en-GB" altLang="en-US" sz="1000" dirty="0">
                <a:latin typeface="+mn-lt"/>
                <a:ea typeface="Times New Roman" panose="02020603050405020304" pitchFamily="18" charset="0"/>
                <a:cs typeface="Times New Roman" panose="02020603050405020304" pitchFamily="18" charset="0"/>
              </a:rPr>
              <a:t> </a:t>
            </a:r>
            <a:r>
              <a:rPr kumimoji="0" lang="en-GB" altLang="en-US" sz="10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indicates that the usage indicator is unknown for any other code in the case of “open” extensibility.</a:t>
            </a:r>
            <a:endParaRPr kumimoji="0" lang="en-GB"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1436186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73075"/>
            <a:ext cx="8305800" cy="822325"/>
          </a:xfrm>
        </p:spPr>
        <p:txBody>
          <a:bodyPr/>
          <a:lstStyle/>
          <a:p>
            <a:r>
              <a:rPr lang="en-US" dirty="0"/>
              <a:t>Vocabulary Conformance</a:t>
            </a:r>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a:p>
        </p:txBody>
      </p:sp>
      <p:sp>
        <p:nvSpPr>
          <p:cNvPr id="5" name="Slide Number Placeholder 4"/>
          <p:cNvSpPr>
            <a:spLocks noGrp="1"/>
          </p:cNvSpPr>
          <p:nvPr>
            <p:ph type="sldNum" sz="quarter" idx="11"/>
          </p:nvPr>
        </p:nvSpPr>
        <p:spPr/>
        <p:txBody>
          <a:bodyPr/>
          <a:lstStyle/>
          <a:p>
            <a:fld id="{64C44300-96F5-4E68-AEBC-759F83B9379E}" type="slidenum">
              <a:rPr lang="en-US"/>
              <a:pPr/>
              <a:t>89</a:t>
            </a:fld>
            <a:endParaRPr lang="en-US"/>
          </a:p>
        </p:txBody>
      </p:sp>
      <p:sp>
        <p:nvSpPr>
          <p:cNvPr id="2" name="Rectangle 1"/>
          <p:cNvSpPr/>
          <p:nvPr/>
        </p:nvSpPr>
        <p:spPr>
          <a:xfrm>
            <a:off x="457200" y="1743542"/>
            <a:ext cx="8153401" cy="369332"/>
          </a:xfrm>
          <a:prstGeom prst="rect">
            <a:avLst/>
          </a:prstGeom>
        </p:spPr>
        <p:txBody>
          <a:bodyPr wrap="square">
            <a:spAutoFit/>
          </a:bodyPr>
          <a:lstStyle/>
          <a:p>
            <a:pPr algn="ctr"/>
            <a:r>
              <a:rPr lang="en-US" b="1" dirty="0">
                <a:latin typeface="+mn-lt"/>
                <a:ea typeface="Times New Roman" panose="02020603050405020304" pitchFamily="18" charset="0"/>
                <a:cs typeface="Times New Roman" panose="02020603050405020304" pitchFamily="18" charset="0"/>
              </a:rPr>
              <a:t>Vocabulary Conformity Assessment – Receiver – Open Extensibility</a:t>
            </a:r>
            <a:endParaRPr lang="en-US" b="1" dirty="0">
              <a:latin typeface="+mn-lt"/>
            </a:endParaRPr>
          </a:p>
        </p:txBody>
      </p:sp>
      <p:sp>
        <p:nvSpPr>
          <p:cNvPr id="6" name="Rectangle 1"/>
          <p:cNvSpPr>
            <a:spLocks noChangeArrowheads="1"/>
          </p:cNvSpPr>
          <p:nvPr/>
        </p:nvSpPr>
        <p:spPr bwMode="auto">
          <a:xfrm>
            <a:off x="2085975" y="3579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415858" y="6240202"/>
            <a:ext cx="59683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000" baseline="30000" dirty="0">
                <a:latin typeface="+mn-lt"/>
                <a:ea typeface="Times New Roman" panose="02020603050405020304" pitchFamily="18" charset="0"/>
                <a:cs typeface="Times New Roman" panose="02020603050405020304" pitchFamily="18" charset="0"/>
              </a:rPr>
              <a:t>*</a:t>
            </a:r>
            <a:r>
              <a:rPr lang="en-GB" altLang="en-US" sz="1000" dirty="0">
                <a:latin typeface="+mn-lt"/>
                <a:ea typeface="Times New Roman" panose="02020603050405020304" pitchFamily="18" charset="0"/>
                <a:cs typeface="Times New Roman" panose="02020603050405020304" pitchFamily="18" charset="0"/>
              </a:rPr>
              <a:t> </a:t>
            </a:r>
            <a:r>
              <a:rPr kumimoji="0" lang="en-GB" altLang="en-US" sz="10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indicates that the usage indicator is unknown for any other code in the case of “open” extensibility.</a:t>
            </a:r>
            <a:endParaRPr kumimoji="0" lang="en-GB" altLang="en-US" sz="1800" b="0" i="0" u="none" strike="noStrike" cap="none" normalizeH="0" baseline="0" dirty="0">
              <a:ln>
                <a:noFill/>
              </a:ln>
              <a:solidFill>
                <a:schemeClr val="tx1"/>
              </a:solidFill>
              <a:effectLst/>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4068902292"/>
              </p:ext>
            </p:extLst>
          </p:nvPr>
        </p:nvGraphicFramePr>
        <p:xfrm>
          <a:off x="457200" y="2160601"/>
          <a:ext cx="8153401" cy="3885565"/>
        </p:xfrm>
        <a:graphic>
          <a:graphicData uri="http://schemas.openxmlformats.org/drawingml/2006/table">
            <a:tbl>
              <a:tblPr>
                <a:tableStyleId>{5C22544A-7EE6-4342-B048-85BDC9FD1C3A}</a:tableStyleId>
              </a:tblPr>
              <a:tblGrid>
                <a:gridCol w="1188145">
                  <a:extLst>
                    <a:ext uri="{9D8B030D-6E8A-4147-A177-3AD203B41FA5}">
                      <a16:colId xmlns:a16="http://schemas.microsoft.com/office/drawing/2014/main" val="16909006"/>
                    </a:ext>
                  </a:extLst>
                </a:gridCol>
                <a:gridCol w="793055">
                  <a:extLst>
                    <a:ext uri="{9D8B030D-6E8A-4147-A177-3AD203B41FA5}">
                      <a16:colId xmlns:a16="http://schemas.microsoft.com/office/drawing/2014/main" val="2047734650"/>
                    </a:ext>
                  </a:extLst>
                </a:gridCol>
                <a:gridCol w="1143000">
                  <a:extLst>
                    <a:ext uri="{9D8B030D-6E8A-4147-A177-3AD203B41FA5}">
                      <a16:colId xmlns:a16="http://schemas.microsoft.com/office/drawing/2014/main" val="3837645362"/>
                    </a:ext>
                  </a:extLst>
                </a:gridCol>
                <a:gridCol w="938867">
                  <a:extLst>
                    <a:ext uri="{9D8B030D-6E8A-4147-A177-3AD203B41FA5}">
                      <a16:colId xmlns:a16="http://schemas.microsoft.com/office/drawing/2014/main" val="3517785701"/>
                    </a:ext>
                  </a:extLst>
                </a:gridCol>
                <a:gridCol w="2261533">
                  <a:extLst>
                    <a:ext uri="{9D8B030D-6E8A-4147-A177-3AD203B41FA5}">
                      <a16:colId xmlns:a16="http://schemas.microsoft.com/office/drawing/2014/main" val="605195325"/>
                    </a:ext>
                  </a:extLst>
                </a:gridCol>
                <a:gridCol w="1828801">
                  <a:extLst>
                    <a:ext uri="{9D8B030D-6E8A-4147-A177-3AD203B41FA5}">
                      <a16:colId xmlns:a16="http://schemas.microsoft.com/office/drawing/2014/main" val="4197712395"/>
                    </a:ext>
                  </a:extLst>
                </a:gridCol>
              </a:tblGrid>
              <a:tr h="266700">
                <a:tc>
                  <a:txBody>
                    <a:bodyPr/>
                    <a:lstStyle/>
                    <a:p>
                      <a:pPr marL="0" marR="0" algn="ctr">
                        <a:spcBef>
                          <a:spcPts val="100"/>
                        </a:spcBef>
                        <a:spcAft>
                          <a:spcPts val="600"/>
                        </a:spcAft>
                      </a:pPr>
                      <a:r>
                        <a:rPr lang="en-US" sz="1200" b="1" kern="1000" dirty="0">
                          <a:solidFill>
                            <a:schemeClr val="bg1"/>
                          </a:solidFill>
                          <a:effectLst/>
                        </a:rPr>
                        <a:t>Usage Indicator</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fr-FR" sz="1200" b="1" kern="1000" dirty="0">
                          <a:solidFill>
                            <a:schemeClr val="bg1"/>
                          </a:solidFill>
                          <a:effectLst/>
                        </a:rPr>
                        <a:t>Test Data Sent</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200" b="1" kern="1000" dirty="0">
                          <a:solidFill>
                            <a:schemeClr val="bg1"/>
                          </a:solidFill>
                          <a:effectLst/>
                        </a:rPr>
                        <a:t>Conformity Assessment Indicator</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200" b="1" kern="1000" dirty="0">
                          <a:solidFill>
                            <a:schemeClr val="bg1"/>
                          </a:solidFill>
                          <a:effectLst/>
                        </a:rPr>
                        <a:t>Receiver Action</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200" b="1" kern="1000" dirty="0">
                          <a:solidFill>
                            <a:schemeClr val="bg1"/>
                          </a:solidFill>
                          <a:effectLst/>
                        </a:rPr>
                        <a:t>Conformity Assessment</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tc>
                  <a:txBody>
                    <a:bodyPr/>
                    <a:lstStyle/>
                    <a:p>
                      <a:pPr marL="0" marR="0" algn="ctr">
                        <a:spcBef>
                          <a:spcPts val="100"/>
                        </a:spcBef>
                        <a:spcAft>
                          <a:spcPts val="600"/>
                        </a:spcAft>
                      </a:pPr>
                      <a:r>
                        <a:rPr lang="en-US" sz="1200" b="1" kern="1000" dirty="0">
                          <a:solidFill>
                            <a:schemeClr val="bg1"/>
                          </a:solidFill>
                          <a:effectLst/>
                        </a:rPr>
                        <a:t>Comments</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4024021015"/>
                  </a:ext>
                </a:extLst>
              </a:tr>
              <a:tr h="76835">
                <a:tc rowSpan="2">
                  <a:txBody>
                    <a:bodyPr/>
                    <a:lstStyle/>
                    <a:p>
                      <a:pPr marL="0" marR="0" algn="ctr">
                        <a:spcBef>
                          <a:spcPts val="300"/>
                        </a:spcBef>
                        <a:spcAft>
                          <a:spcPts val="300"/>
                        </a:spcAft>
                      </a:pPr>
                      <a:r>
                        <a:rPr lang="en-US" sz="1200" b="1" kern="1000" dirty="0">
                          <a:solidFill>
                            <a:schemeClr val="bg1"/>
                          </a:solidFill>
                          <a:effectLst/>
                        </a:rPr>
                        <a:t>R</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rowSpan="2">
                  <a:txBody>
                    <a:bodyPr/>
                    <a:lstStyle/>
                    <a:p>
                      <a:pPr marL="0" marR="0" algn="l">
                        <a:spcBef>
                          <a:spcPts val="300"/>
                        </a:spcBef>
                        <a:spcAft>
                          <a:spcPts val="300"/>
                        </a:spcAft>
                      </a:pPr>
                      <a:r>
                        <a:rPr lang="en-US" sz="1200" kern="1000" dirty="0">
                          <a:effectLst/>
                        </a:rPr>
                        <a:t>F, M</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rowSpan="2">
                  <a:txBody>
                    <a:bodyPr/>
                    <a:lstStyle/>
                    <a:p>
                      <a:pPr marL="0" marR="0" algn="l">
                        <a:spcBef>
                          <a:spcPts val="300"/>
                        </a:spcBef>
                        <a:spcAft>
                          <a:spcPts val="300"/>
                        </a:spcAft>
                      </a:pPr>
                      <a:r>
                        <a:rPr lang="en-US" sz="1200" kern="1000" dirty="0">
                          <a:effectLst/>
                        </a:rPr>
                        <a:t>Process</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a:effectLst/>
                        </a:rPr>
                        <a:t>Processed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a:effectLst/>
                        </a:rPr>
                        <a:t>Conformant</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a:effectLst/>
                        </a:rPr>
                        <a:t> </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679294898"/>
                  </a:ext>
                </a:extLst>
              </a:tr>
              <a:tr h="7683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kern="1000" dirty="0">
                          <a:effectLst/>
                        </a:rPr>
                        <a:t>Not-processed</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Non-Conformant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Should raise an exception</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833562715"/>
                  </a:ext>
                </a:extLst>
              </a:tr>
              <a:tr h="76835">
                <a:tc rowSpan="2">
                  <a:txBody>
                    <a:bodyPr/>
                    <a:lstStyle/>
                    <a:p>
                      <a:pPr marL="0" marR="0" algn="ctr">
                        <a:spcBef>
                          <a:spcPts val="300"/>
                        </a:spcBef>
                        <a:spcAft>
                          <a:spcPts val="300"/>
                        </a:spcAft>
                      </a:pPr>
                      <a:r>
                        <a:rPr lang="en-US" sz="1200" b="1" kern="1000" dirty="0">
                          <a:solidFill>
                            <a:schemeClr val="bg1"/>
                          </a:solidFill>
                          <a:effectLst/>
                        </a:rPr>
                        <a:t>E</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rowSpan="2">
                  <a:txBody>
                    <a:bodyPr/>
                    <a:lstStyle/>
                    <a:p>
                      <a:pPr marL="0" marR="0" algn="l">
                        <a:spcBef>
                          <a:spcPts val="300"/>
                        </a:spcBef>
                        <a:spcAft>
                          <a:spcPts val="300"/>
                        </a:spcAft>
                      </a:pPr>
                      <a:r>
                        <a:rPr lang="en-US" sz="1200" kern="1000" dirty="0">
                          <a:effectLst/>
                        </a:rPr>
                        <a:t>A, N, O</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rowSpan="2">
                  <a:txBody>
                    <a:bodyPr/>
                    <a:lstStyle/>
                    <a:p>
                      <a:pPr marL="0" marR="0" algn="l">
                        <a:spcBef>
                          <a:spcPts val="300"/>
                        </a:spcBef>
                        <a:spcAft>
                          <a:spcPts val="300"/>
                        </a:spcAft>
                      </a:pPr>
                      <a:r>
                        <a:rPr lang="en-US" sz="1200" kern="1000" dirty="0">
                          <a:effectLst/>
                        </a:rPr>
                        <a:t>Don’t Process</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Processed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Non-Conformant</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Processed or no exception raised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656999494"/>
                  </a:ext>
                </a:extLst>
              </a:tr>
              <a:tr h="7683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kern="1000" dirty="0">
                          <a:effectLst/>
                        </a:rPr>
                        <a:t>Not-processed</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Conformant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Should raise an exception</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79393317"/>
                  </a:ext>
                </a:extLst>
              </a:tr>
              <a:tr h="227965">
                <a:tc>
                  <a:txBody>
                    <a:bodyPr/>
                    <a:lstStyle/>
                    <a:p>
                      <a:pPr marL="0" marR="0" algn="ctr">
                        <a:spcBef>
                          <a:spcPts val="300"/>
                        </a:spcBef>
                        <a:spcAft>
                          <a:spcPts val="300"/>
                        </a:spcAft>
                      </a:pPr>
                      <a:r>
                        <a:rPr lang="en-US" sz="1200" b="1" kern="1000" dirty="0">
                          <a:solidFill>
                            <a:schemeClr val="bg1"/>
                          </a:solidFill>
                          <a:effectLst/>
                        </a:rPr>
                        <a:t>P</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a:txBody>
                    <a:bodyPr/>
                    <a:lstStyle/>
                    <a:p>
                      <a:pPr marL="0" marR="0" algn="l">
                        <a:spcBef>
                          <a:spcPts val="300"/>
                        </a:spcBef>
                        <a:spcAft>
                          <a:spcPts val="300"/>
                        </a:spcAft>
                      </a:pPr>
                      <a:r>
                        <a:rPr lang="en-US" sz="1200" kern="1000" dirty="0">
                          <a:effectLst/>
                        </a:rPr>
                        <a:t>U</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highlight>
                            <a:srgbClr val="FFFF00"/>
                          </a:highlight>
                        </a:rPr>
                        <a:t> </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 </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 </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Not meaningful to test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513901335"/>
                  </a:ext>
                </a:extLst>
              </a:tr>
              <a:tr h="168275">
                <a:tc rowSpan="2">
                  <a:txBody>
                    <a:bodyPr/>
                    <a:lstStyle/>
                    <a:p>
                      <a:pPr marL="0" marR="0" algn="ctr">
                        <a:spcBef>
                          <a:spcPts val="300"/>
                        </a:spcBef>
                        <a:spcAft>
                          <a:spcPts val="300"/>
                        </a:spcAft>
                      </a:pPr>
                      <a:r>
                        <a:rPr lang="en-US" sz="1200" b="1" kern="1000" dirty="0">
                          <a:solidFill>
                            <a:schemeClr val="bg1"/>
                          </a:solidFill>
                          <a:effectLst/>
                        </a:rPr>
                        <a:t>?</a:t>
                      </a:r>
                      <a:endParaRPr lang="en-US" sz="1200" b="1" dirty="0">
                        <a:solidFill>
                          <a:schemeClr val="bg1"/>
                        </a:solidFill>
                        <a:effectLst/>
                      </a:endParaRPr>
                    </a:p>
                    <a:p>
                      <a:pPr marL="0" marR="0" algn="ctr">
                        <a:spcBef>
                          <a:spcPts val="300"/>
                        </a:spcBef>
                        <a:spcAft>
                          <a:spcPts val="300"/>
                        </a:spcAft>
                      </a:pPr>
                      <a:r>
                        <a:rPr lang="en-US" sz="1200" b="1" kern="1000" dirty="0">
                          <a:solidFill>
                            <a:schemeClr val="bg1"/>
                          </a:solidFill>
                          <a:effectLst/>
                        </a:rPr>
                        <a:t>Static</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rowSpan="2">
                  <a:txBody>
                    <a:bodyPr/>
                    <a:lstStyle/>
                    <a:p>
                      <a:pPr marL="0" marR="0" algn="l">
                        <a:spcBef>
                          <a:spcPts val="300"/>
                        </a:spcBef>
                        <a:spcAft>
                          <a:spcPts val="300"/>
                        </a:spcAft>
                      </a:pPr>
                      <a:r>
                        <a:rPr lang="en-US" sz="1200" kern="1000" dirty="0">
                          <a:effectLst/>
                        </a:rPr>
                        <a:t>Any other code</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rowSpan="2">
                  <a:txBody>
                    <a:bodyPr/>
                    <a:lstStyle/>
                    <a:p>
                      <a:pPr marL="0" marR="0" algn="l">
                        <a:spcBef>
                          <a:spcPts val="300"/>
                        </a:spcBef>
                        <a:spcAft>
                          <a:spcPts val="300"/>
                        </a:spcAft>
                      </a:pPr>
                      <a:r>
                        <a:rPr lang="en-US" sz="1200" kern="1000" dirty="0">
                          <a:effectLst/>
                        </a:rPr>
                        <a:t>Don’t Process</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Processed</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Non-conformant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Processed or no exception raised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071499511"/>
                  </a:ext>
                </a:extLst>
              </a:tr>
              <a:tr h="16827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kern="1000">
                          <a:effectLst/>
                        </a:rPr>
                        <a:t>Not-processed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Conformant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Should raise an exception</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84439225"/>
                  </a:ext>
                </a:extLst>
              </a:tr>
              <a:tr h="168275">
                <a:tc rowSpan="2">
                  <a:txBody>
                    <a:bodyPr/>
                    <a:lstStyle/>
                    <a:p>
                      <a:pPr marL="0" marR="0" algn="ctr">
                        <a:spcBef>
                          <a:spcPts val="300"/>
                        </a:spcBef>
                        <a:spcAft>
                          <a:spcPts val="300"/>
                        </a:spcAft>
                      </a:pPr>
                      <a:r>
                        <a:rPr lang="en-US" sz="1200" b="1" kern="1000" dirty="0">
                          <a:solidFill>
                            <a:schemeClr val="bg1"/>
                          </a:solidFill>
                          <a:effectLst/>
                        </a:rPr>
                        <a:t>?</a:t>
                      </a:r>
                      <a:endParaRPr lang="en-US" sz="1200" b="1" dirty="0">
                        <a:solidFill>
                          <a:schemeClr val="bg1"/>
                        </a:solidFill>
                        <a:effectLst/>
                      </a:endParaRPr>
                    </a:p>
                    <a:p>
                      <a:pPr marL="0" marR="0" algn="ctr">
                        <a:spcBef>
                          <a:spcPts val="300"/>
                        </a:spcBef>
                        <a:spcAft>
                          <a:spcPts val="300"/>
                        </a:spcAft>
                      </a:pPr>
                      <a:r>
                        <a:rPr lang="en-US" sz="1200" b="1" kern="1000" dirty="0">
                          <a:solidFill>
                            <a:schemeClr val="bg1"/>
                          </a:solidFill>
                          <a:effectLst/>
                        </a:rPr>
                        <a:t>Dynamic</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rowSpan="2">
                  <a:txBody>
                    <a:bodyPr/>
                    <a:lstStyle/>
                    <a:p>
                      <a:pPr marL="0" marR="0" algn="l">
                        <a:spcBef>
                          <a:spcPts val="300"/>
                        </a:spcBef>
                        <a:spcAft>
                          <a:spcPts val="300"/>
                        </a:spcAft>
                      </a:pPr>
                      <a:r>
                        <a:rPr lang="en-US" sz="1200" kern="1000" dirty="0">
                          <a:effectLst/>
                        </a:rPr>
                        <a:t>Any other code</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rowSpan="2">
                  <a:txBody>
                    <a:bodyPr/>
                    <a:lstStyle/>
                    <a:p>
                      <a:pPr marL="0" marR="0" algn="l">
                        <a:spcBef>
                          <a:spcPts val="300"/>
                        </a:spcBef>
                        <a:spcAft>
                          <a:spcPts val="300"/>
                        </a:spcAft>
                      </a:pPr>
                      <a:r>
                        <a:rPr lang="en-US" sz="1200" kern="1000" dirty="0">
                          <a:effectLst/>
                        </a:rPr>
                        <a:t>Don’t Process</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a:effectLst/>
                        </a:rPr>
                        <a:t>Processed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a:effectLst/>
                        </a:rPr>
                        <a:t>Non-Conformant</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a:effectLst/>
                        </a:rPr>
                        <a:t> </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935414615"/>
                  </a:ext>
                </a:extLst>
              </a:tr>
              <a:tr h="16827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kern="1000" dirty="0">
                          <a:effectLst/>
                        </a:rPr>
                        <a:t>Not-processed</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Conformant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tc>
                  <a:txBody>
                    <a:bodyPr/>
                    <a:lstStyle/>
                    <a:p>
                      <a:pPr marL="0" marR="0" algn="l">
                        <a:spcBef>
                          <a:spcPts val="300"/>
                        </a:spcBef>
                        <a:spcAft>
                          <a:spcPts val="300"/>
                        </a:spcAft>
                      </a:pPr>
                      <a:r>
                        <a:rPr lang="en-US" sz="1200" kern="1000" dirty="0">
                          <a:effectLst/>
                        </a:rPr>
                        <a:t>Should raise an exception</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705831026"/>
                  </a:ext>
                </a:extLst>
              </a:tr>
              <a:tr h="168275">
                <a:tc rowSpan="2">
                  <a:txBody>
                    <a:bodyPr/>
                    <a:lstStyle/>
                    <a:p>
                      <a:pPr marL="0" marR="0" algn="ctr">
                        <a:spcBef>
                          <a:spcPts val="300"/>
                        </a:spcBef>
                        <a:spcAft>
                          <a:spcPts val="300"/>
                        </a:spcAft>
                      </a:pPr>
                      <a:r>
                        <a:rPr lang="en-US" sz="1200" b="1" kern="1000" dirty="0">
                          <a:solidFill>
                            <a:schemeClr val="bg1"/>
                          </a:solidFill>
                          <a:effectLst/>
                        </a:rPr>
                        <a:t>Unexpected Code (Documented)</a:t>
                      </a:r>
                      <a:endParaRPr lang="en-US" sz="1200" b="1" dirty="0">
                        <a:solidFill>
                          <a:schemeClr val="bg1"/>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rgbClr val="0070C0"/>
                    </a:solidFill>
                  </a:tcPr>
                </a:tc>
                <a:tc rowSpan="2">
                  <a:txBody>
                    <a:bodyPr/>
                    <a:lstStyle/>
                    <a:p>
                      <a:pPr marL="0" marR="0" algn="l">
                        <a:spcBef>
                          <a:spcPts val="300"/>
                        </a:spcBef>
                        <a:spcAft>
                          <a:spcPts val="300"/>
                        </a:spcAft>
                      </a:pPr>
                      <a:r>
                        <a:rPr lang="en-US" sz="1200" kern="1000" dirty="0">
                          <a:effectLst/>
                        </a:rPr>
                        <a:t>Any other code</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rowSpan="2">
                  <a:txBody>
                    <a:bodyPr/>
                    <a:lstStyle/>
                    <a:p>
                      <a:pPr marL="0" marR="0" algn="l">
                        <a:spcBef>
                          <a:spcPts val="300"/>
                        </a:spcBef>
                        <a:spcAft>
                          <a:spcPts val="300"/>
                        </a:spcAft>
                      </a:pPr>
                      <a:r>
                        <a:rPr lang="en-US" sz="1200" kern="1000" dirty="0">
                          <a:effectLst/>
                        </a:rPr>
                        <a:t>Process</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Processed</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Conformant</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a:effectLst/>
                        </a:rPr>
                        <a:t> </a:t>
                      </a:r>
                      <a:endParaRPr lang="en-US" sz="120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862493506"/>
                  </a:ext>
                </a:extLst>
              </a:tr>
              <a:tr h="16827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200" kern="1000" dirty="0">
                          <a:effectLst/>
                        </a:rPr>
                        <a:t>Not-processed</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Non-conformant</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l">
                        <a:spcBef>
                          <a:spcPts val="300"/>
                        </a:spcBef>
                        <a:spcAft>
                          <a:spcPts val="300"/>
                        </a:spcAft>
                      </a:pPr>
                      <a:r>
                        <a:rPr lang="en-US" sz="1200" kern="1000" dirty="0">
                          <a:effectLst/>
                        </a:rPr>
                        <a:t> </a:t>
                      </a:r>
                      <a:endParaRPr lang="en-US" sz="1200" dirty="0">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23893689"/>
                  </a:ext>
                </a:extLst>
              </a:tr>
            </a:tbl>
          </a:graphicData>
        </a:graphic>
      </p:graphicFrame>
    </p:spTree>
    <p:extLst>
      <p:ext uri="{BB962C8B-B14F-4D97-AF65-F5344CB8AC3E}">
        <p14:creationId xmlns:p14="http://schemas.microsoft.com/office/powerpoint/2010/main" val="405087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Code System</a:t>
            </a:r>
          </a:p>
        </p:txBody>
      </p:sp>
      <p:sp>
        <p:nvSpPr>
          <p:cNvPr id="8195" name="Rectangle 3"/>
          <p:cNvSpPr>
            <a:spLocks noGrp="1" noChangeArrowheads="1"/>
          </p:cNvSpPr>
          <p:nvPr>
            <p:ph idx="1"/>
          </p:nvPr>
        </p:nvSpPr>
        <p:spPr>
          <a:xfrm>
            <a:off x="381000" y="1828800"/>
            <a:ext cx="8382000" cy="4572000"/>
          </a:xfrm>
        </p:spPr>
        <p:txBody>
          <a:bodyPr>
            <a:normAutofit fontScale="70000" lnSpcReduction="20000"/>
          </a:bodyPr>
          <a:lstStyle/>
          <a:p>
            <a:r>
              <a:rPr lang="en-US" dirty="0"/>
              <a:t>Is a managed collection of codes that represent concepts used in a particular business or technical area and in which often there are relationships between the coded concepts. </a:t>
            </a:r>
          </a:p>
          <a:p>
            <a:r>
              <a:rPr lang="en-US" dirty="0"/>
              <a:t>Code systems are developed to provide a set of coded concepts for a particular domain, and they are designed for one or many specific or general business uses. </a:t>
            </a:r>
          </a:p>
          <a:p>
            <a:r>
              <a:rPr lang="en-US" dirty="0"/>
              <a:t>A code system may be a simple list of coded concepts, or it may be designed with one or more explicit relationships between the coded concepts (at least hierarchical, and often many other types of relationships in a multi-dimensional fashion). </a:t>
            </a:r>
          </a:p>
          <a:p>
            <a:r>
              <a:rPr lang="en-US" dirty="0"/>
              <a:t>As an example, a concept domain of “Administrative Gender” can contain a concept “male” and a code “M” that represents the concept “male” within the context of the code system.</a:t>
            </a:r>
          </a:p>
          <a:p>
            <a:r>
              <a:rPr lang="en-US" dirty="0"/>
              <a:t>Examples include CVX, NDC, LOINC, etc.</a:t>
            </a:r>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fld id="{235313DE-39FF-4199-8686-1B682DE047CF}" type="datetime1">
              <a:rPr lang="en-US"/>
              <a:pPr/>
              <a:t>3/1/2022</a:t>
            </a:fld>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a:pPr/>
              <a:t>9</a:t>
            </a:fld>
            <a:endParaRPr lang="en-US" dirty="0"/>
          </a:p>
        </p:txBody>
      </p:sp>
    </p:spTree>
    <p:extLst>
      <p:ext uri="{BB962C8B-B14F-4D97-AF65-F5344CB8AC3E}">
        <p14:creationId xmlns:p14="http://schemas.microsoft.com/office/powerpoint/2010/main" val="38333370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838200"/>
            <a:ext cx="6781800" cy="2559050"/>
          </a:xfrm>
        </p:spPr>
        <p:txBody>
          <a:bodyPr/>
          <a:lstStyle/>
          <a:p>
            <a:r>
              <a:rPr lang="en-US" dirty="0"/>
              <a:t>Thank You</a:t>
            </a:r>
            <a:br>
              <a:rPr lang="en-US" dirty="0"/>
            </a:br>
            <a:br>
              <a:rPr lang="en-US" dirty="0"/>
            </a:br>
            <a:br>
              <a:rPr lang="en-US" dirty="0"/>
            </a:br>
            <a:br>
              <a:rPr lang="en-US" dirty="0"/>
            </a:br>
            <a:r>
              <a:rPr lang="en-US" dirty="0"/>
              <a:t>Questions</a:t>
            </a:r>
          </a:p>
        </p:txBody>
      </p:sp>
      <p:sp>
        <p:nvSpPr>
          <p:cNvPr id="2051" name="Rectangle 3"/>
          <p:cNvSpPr>
            <a:spLocks noGrp="1" noChangeArrowheads="1"/>
          </p:cNvSpPr>
          <p:nvPr>
            <p:ph type="subTitle" idx="1"/>
          </p:nvPr>
        </p:nvSpPr>
        <p:spPr/>
        <p:txBody>
          <a:bodyPr/>
          <a:lstStyle/>
          <a:p>
            <a:r>
              <a:rPr lang="en-US" dirty="0"/>
              <a:t>Contact: </a:t>
            </a:r>
            <a:r>
              <a:rPr lang="en-US" dirty="0">
                <a:hlinkClick r:id="rId3"/>
              </a:rPr>
              <a:t>robert.snelick@nist.gov</a:t>
            </a:r>
            <a:endParaRPr lang="en-US" dirty="0"/>
          </a:p>
          <a:p>
            <a:endParaRPr lang="en-US" dirty="0"/>
          </a:p>
        </p:txBody>
      </p:sp>
    </p:spTree>
    <p:extLst>
      <p:ext uri="{BB962C8B-B14F-4D97-AF65-F5344CB8AC3E}">
        <p14:creationId xmlns:p14="http://schemas.microsoft.com/office/powerpoint/2010/main" val="2763372215"/>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solidFill>
          <a:schemeClr val="accent1"/>
        </a:solidFill>
        <a:ln w="38100" cap="flat" cmpd="sng" algn="ctr">
          <a:solidFill>
            <a:schemeClr val="tx1"/>
          </a:solidFill>
          <a:prstDash val="solid"/>
          <a:round/>
          <a:headEnd type="none" w="med" len="med"/>
          <a:tailEnd type="none" w="med" len="med"/>
        </a:ln>
        <a:effectLst/>
      </a:spPr>
      <a:body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51491</TotalTime>
  <Words>7221</Words>
  <Application>Microsoft Office PowerPoint</Application>
  <PresentationFormat>On-screen Show (4:3)</PresentationFormat>
  <Paragraphs>1153</Paragraphs>
  <Slides>90</Slides>
  <Notes>90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8" baseType="lpstr">
      <vt:lpstr>Arial</vt:lpstr>
      <vt:lpstr>Bookman Old Style</vt:lpstr>
      <vt:lpstr>Segoe UI</vt:lpstr>
      <vt:lpstr>Times New Roman</vt:lpstr>
      <vt:lpstr>Verdana</vt:lpstr>
      <vt:lpstr>Wingdings</vt:lpstr>
      <vt:lpstr>Refined</vt:lpstr>
      <vt:lpstr>Slide</vt:lpstr>
      <vt:lpstr>HL7 v2+ Vocabulary Proposal:   HL7 v2+ Base Standard and Profiling </vt:lpstr>
      <vt:lpstr>Basic Premise</vt:lpstr>
      <vt:lpstr>Scope</vt:lpstr>
      <vt:lpstr>Scope of v2+ Base Standard</vt:lpstr>
      <vt:lpstr>v2+ Base Segment Page</vt:lpstr>
      <vt:lpstr>Vocabulary Concepts Summary</vt:lpstr>
      <vt:lpstr>Code Set</vt:lpstr>
      <vt:lpstr>Concept Domain</vt:lpstr>
      <vt:lpstr>Code System</vt:lpstr>
      <vt:lpstr>Value Set</vt:lpstr>
      <vt:lpstr>HL7 v2 Tables (HL7 and User)</vt:lpstr>
      <vt:lpstr>v2+ Base Standard Bindings</vt:lpstr>
      <vt:lpstr>Promote HL7 v2 Tables</vt:lpstr>
      <vt:lpstr>https://terminology.hl7.org/3.1.0/CodeSystem-v2-tables.html</vt:lpstr>
      <vt:lpstr>Base Standard Concepts</vt:lpstr>
      <vt:lpstr>Binding Strength – Base Standard</vt:lpstr>
      <vt:lpstr>v2+ Base Segment Page</vt:lpstr>
      <vt:lpstr>1) Concept Domain – No Example codes</vt:lpstr>
      <vt:lpstr>2) Concept Domain – Example codes</vt:lpstr>
      <vt:lpstr>3) Code System – Representative</vt:lpstr>
      <vt:lpstr>4) Code System – Required</vt:lpstr>
      <vt:lpstr>Link to associated resources</vt:lpstr>
      <vt:lpstr>HL7 v2 Tables Review</vt:lpstr>
      <vt:lpstr>v2+ Tool Implementation Model</vt:lpstr>
      <vt:lpstr>Simplify Coded Elements DTs</vt:lpstr>
      <vt:lpstr>Item Number</vt:lpstr>
      <vt:lpstr>Profiling and Vocabulary</vt:lpstr>
      <vt:lpstr>v2 Implementation Guide Bindings</vt:lpstr>
      <vt:lpstr>v2+ Base Standard Bindings</vt:lpstr>
      <vt:lpstr>Profile Hierarchy</vt:lpstr>
      <vt:lpstr>Profiling is Transitory</vt:lpstr>
      <vt:lpstr>Profile Level Definitions</vt:lpstr>
      <vt:lpstr>Profile Hierarchy</vt:lpstr>
      <vt:lpstr>Profile Hierarchy Example</vt:lpstr>
      <vt:lpstr>v2 Vocabulary Bindings</vt:lpstr>
      <vt:lpstr>v2 Vocabulary Bindings Example</vt:lpstr>
      <vt:lpstr>More Vocabulary Concepts</vt:lpstr>
      <vt:lpstr>Stability</vt:lpstr>
      <vt:lpstr>Extensibility</vt:lpstr>
      <vt:lpstr>Extensibility and Stability</vt:lpstr>
      <vt:lpstr>Binding Parameters Implications</vt:lpstr>
      <vt:lpstr>Binding Parameter Observations</vt:lpstr>
      <vt:lpstr>Review of Existing Tables</vt:lpstr>
      <vt:lpstr>Observations</vt:lpstr>
      <vt:lpstr>Observations</vt:lpstr>
      <vt:lpstr>Observations</vt:lpstr>
      <vt:lpstr>Observations</vt:lpstr>
      <vt:lpstr>Observations</vt:lpstr>
      <vt:lpstr>Assessment of Methodology</vt:lpstr>
      <vt:lpstr>Issues List</vt:lpstr>
      <vt:lpstr>Vocabulary Profiling</vt:lpstr>
      <vt:lpstr>Extra Slides  Vocabulary </vt:lpstr>
      <vt:lpstr>Content: Two Broad Categories</vt:lpstr>
      <vt:lpstr>Vocabulary</vt:lpstr>
      <vt:lpstr>Vocabulary Concepts</vt:lpstr>
      <vt:lpstr>Vocabulary Relationships</vt:lpstr>
      <vt:lpstr>Creating Value Sets</vt:lpstr>
      <vt:lpstr>More Vocabulary Terms</vt:lpstr>
      <vt:lpstr>Vocabulary Binding</vt:lpstr>
      <vt:lpstr>Multiple Views (Definitions)</vt:lpstr>
      <vt:lpstr>Content Definition</vt:lpstr>
      <vt:lpstr>Extensibility</vt:lpstr>
      <vt:lpstr>Stability</vt:lpstr>
      <vt:lpstr>Vocabulary Mechanics</vt:lpstr>
      <vt:lpstr>Coded Elements Structures</vt:lpstr>
      <vt:lpstr>Example Instances</vt:lpstr>
      <vt:lpstr>Code and Code System Link</vt:lpstr>
      <vt:lpstr>Text Exceptions</vt:lpstr>
      <vt:lpstr>Vocabulary Binding Strengths</vt:lpstr>
      <vt:lpstr>NULL Flavors (Values)</vt:lpstr>
      <vt:lpstr>Extra Slides</vt:lpstr>
      <vt:lpstr>Vocabulary Profiling</vt:lpstr>
      <vt:lpstr>Common HL7v2 Specification</vt:lpstr>
      <vt:lpstr>Typical Vocabulary Bindings</vt:lpstr>
      <vt:lpstr>Typical Vocabulary Bindings</vt:lpstr>
      <vt:lpstr>A High-level Perspective</vt:lpstr>
      <vt:lpstr>Extensibility and Stability Use </vt:lpstr>
      <vt:lpstr>Vocabulary Usage - v2 Proposal </vt:lpstr>
      <vt:lpstr>Vocabulary Profiling: Example 1 </vt:lpstr>
      <vt:lpstr>Vocabulary Profiling: Example 2 </vt:lpstr>
      <vt:lpstr>Vocabulary Profiling: Example 3 </vt:lpstr>
      <vt:lpstr>Vocabulary Profiling: Example 4 </vt:lpstr>
      <vt:lpstr>Value Set Collection </vt:lpstr>
      <vt:lpstr>Compatibility (Vocabulary)</vt:lpstr>
      <vt:lpstr>Vocabulary Conformance</vt:lpstr>
      <vt:lpstr>Vocabulary Conformance</vt:lpstr>
      <vt:lpstr>Vocabulary Conformance</vt:lpstr>
      <vt:lpstr>Vocabulary Conformance</vt:lpstr>
      <vt:lpstr>Vocabulary Conformance</vt:lpstr>
      <vt:lpstr>Thank You    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Snelick, Robert D. (Fed)</dc:creator>
  <cp:lastModifiedBy>Snelick, Robert D. (Fed)</cp:lastModifiedBy>
  <cp:revision>1208</cp:revision>
  <cp:lastPrinted>2017-01-06T20:31:30Z</cp:lastPrinted>
  <dcterms:created xsi:type="dcterms:W3CDTF">2008-01-21T06:12:12Z</dcterms:created>
  <dcterms:modified xsi:type="dcterms:W3CDTF">2022-03-03T00:09:10Z</dcterms:modified>
</cp:coreProperties>
</file>