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embeddedFontLst>
    <p:embeddedFont>
      <p:font typeface="Lato" panose="020F0502020204030203" pitchFamily="34" charset="0"/>
      <p:regular r:id="rId56"/>
      <p:bold r:id="rId57"/>
      <p:italic r:id="rId58"/>
      <p:boldItalic r:id="rId59"/>
    </p:embeddedFont>
    <p:embeddedFont>
      <p:font typeface="Raleway"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964"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63"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3.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6.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1.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4.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5.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ffca675a31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ffca675a31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fca675a31_1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fca675a31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ffca675a31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ffca675a31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ffca675a31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ffca675a31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ffca675a31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ffca675a31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ffca675a31_1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ffca675a31_1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836ac87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0836ac87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083b84db69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083b84db69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0836ac878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0836ac87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0836ac878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30836ac878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b5e00804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fb5e00804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0836ac878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0836ac878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083b84db69_2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083b84db69_2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083b84db69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083b84db69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083b84db69_2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3083b84db69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083b84db69_2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083b84db69_2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083b84db69_2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083b84db69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083b84db69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083b84db69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083b84db69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3083b84db69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3083b84db69_2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3083b84db69_2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0db43a82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30db43a82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fb5e00804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fb5e00804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30db43a82f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30db43a82f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0db43a82f0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0db43a82f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0db43a82f0_0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30db43a82f0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0db43a82f0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0db43a82f0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0db43a82f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0db43a82f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0db43a82f0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0db43a82f0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0db43a82f0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0db43a82f0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0db43a82f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30db43a82f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0db43a82f0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0db43a82f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1746d88a9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1746d88a9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b5e008048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b5e008048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1746d88a99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31746d88a99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31746d88a99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31746d88a99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1746d88a99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31746d88a9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31746d88a99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31746d88a9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31746d88a9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31746d88a9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31746d88a9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31746d88a9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31746d88a99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31746d88a9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1746d88a9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1746d88a9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1746d88a99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1746d88a9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fca675a31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fca675a31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ffca675a31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ffca675a31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fca675a31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ffca675a31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fca675a31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fca675a31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ffca675a31_1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ffca675a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uom190346a/sleep-health-and-lifestyle-data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Analyzing the Impact of Lifestyle Factors on Sleep Quality and Health</a:t>
            </a:r>
            <a:endParaRPr>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p>
            <a:pPr marL="5486400" lvl="0" indent="-324484" algn="l" rtl="0">
              <a:lnSpc>
                <a:spcPct val="80000"/>
              </a:lnSpc>
              <a:spcBef>
                <a:spcPts val="0"/>
              </a:spcBef>
              <a:spcAft>
                <a:spcPts val="0"/>
              </a:spcAft>
              <a:buClr>
                <a:schemeClr val="dk2"/>
              </a:buClr>
              <a:buSzPts val="1510"/>
              <a:buFont typeface="Times New Roman"/>
              <a:buChar char="➢"/>
            </a:pPr>
            <a:r>
              <a:rPr lang="en" sz="1510" dirty="0">
                <a:solidFill>
                  <a:schemeClr val="dk2"/>
                </a:solidFill>
                <a:latin typeface="Times New Roman"/>
                <a:ea typeface="Times New Roman"/>
                <a:cs typeface="Times New Roman"/>
                <a:sym typeface="Times New Roman"/>
              </a:rPr>
              <a:t>Manikanta Pudoka</a:t>
            </a:r>
            <a:endParaRPr sz="1510" dirty="0">
              <a:solidFill>
                <a:schemeClr val="dk2"/>
              </a:solidFill>
              <a:latin typeface="Times New Roman"/>
              <a:ea typeface="Times New Roman"/>
              <a:cs typeface="Times New Roman"/>
              <a:sym typeface="Times New Roman"/>
            </a:endParaRPr>
          </a:p>
          <a:p>
            <a:pPr marL="5486400" lvl="0" indent="-324484" algn="l" rtl="0">
              <a:lnSpc>
                <a:spcPct val="80000"/>
              </a:lnSpc>
              <a:spcBef>
                <a:spcPts val="0"/>
              </a:spcBef>
              <a:spcAft>
                <a:spcPts val="0"/>
              </a:spcAft>
              <a:buClr>
                <a:schemeClr val="dk2"/>
              </a:buClr>
              <a:buSzPts val="1510"/>
              <a:buFont typeface="Times New Roman"/>
              <a:buChar char="➢"/>
            </a:pPr>
            <a:r>
              <a:rPr lang="en" sz="1510" dirty="0">
                <a:solidFill>
                  <a:schemeClr val="dk2"/>
                </a:solidFill>
                <a:latin typeface="Times New Roman"/>
                <a:ea typeface="Times New Roman"/>
                <a:cs typeface="Times New Roman"/>
                <a:sym typeface="Times New Roman"/>
              </a:rPr>
              <a:t>Varshitha Mullangi</a:t>
            </a:r>
            <a:endParaRPr sz="1510" dirty="0">
              <a:solidFill>
                <a:schemeClr val="dk2"/>
              </a:solidFill>
              <a:latin typeface="Times New Roman"/>
              <a:ea typeface="Times New Roman"/>
              <a:cs typeface="Times New Roman"/>
              <a:sym typeface="Times New Roman"/>
            </a:endParaRPr>
          </a:p>
          <a:p>
            <a:pPr marL="5486400" lvl="0" indent="-324484" algn="l" rtl="0">
              <a:lnSpc>
                <a:spcPct val="80000"/>
              </a:lnSpc>
              <a:spcBef>
                <a:spcPts val="0"/>
              </a:spcBef>
              <a:spcAft>
                <a:spcPts val="0"/>
              </a:spcAft>
              <a:buClr>
                <a:schemeClr val="dk2"/>
              </a:buClr>
              <a:buSzPts val="1510"/>
              <a:buFont typeface="Times New Roman"/>
              <a:buChar char="➢"/>
            </a:pPr>
            <a:r>
              <a:rPr lang="en" sz="1510" dirty="0">
                <a:solidFill>
                  <a:schemeClr val="dk2"/>
                </a:solidFill>
                <a:latin typeface="Times New Roman"/>
                <a:ea typeface="Times New Roman"/>
                <a:cs typeface="Times New Roman"/>
                <a:sym typeface="Times New Roman"/>
              </a:rPr>
              <a:t>Joshitha Dandlamudi</a:t>
            </a:r>
            <a:endParaRPr sz="1510" dirty="0">
              <a:solidFill>
                <a:schemeClr val="dk2"/>
              </a:solidFill>
              <a:latin typeface="Times New Roman"/>
              <a:ea typeface="Times New Roman"/>
              <a:cs typeface="Times New Roman"/>
              <a:sym typeface="Times New Roman"/>
            </a:endParaRPr>
          </a:p>
          <a:p>
            <a:pPr marL="5486400" lvl="0" indent="-324484" algn="l" rtl="0">
              <a:lnSpc>
                <a:spcPct val="80000"/>
              </a:lnSpc>
              <a:spcBef>
                <a:spcPts val="0"/>
              </a:spcBef>
              <a:spcAft>
                <a:spcPts val="0"/>
              </a:spcAft>
              <a:buClr>
                <a:schemeClr val="dk2"/>
              </a:buClr>
              <a:buSzPts val="1510"/>
              <a:buFont typeface="Times New Roman"/>
              <a:buChar char="➢"/>
            </a:pPr>
            <a:r>
              <a:rPr lang="en" sz="1510" dirty="0">
                <a:solidFill>
                  <a:schemeClr val="dk2"/>
                </a:solidFill>
                <a:latin typeface="Times New Roman"/>
                <a:ea typeface="Times New Roman"/>
                <a:cs typeface="Times New Roman"/>
                <a:sym typeface="Times New Roman"/>
              </a:rPr>
              <a:t>Tejaswini Pallepati</a:t>
            </a:r>
            <a:endParaRPr sz="1510" dirty="0">
              <a:solidFill>
                <a:schemeClr val="dk2"/>
              </a:solidFill>
              <a:latin typeface="Times New Roman"/>
              <a:ea typeface="Times New Roman"/>
              <a:cs typeface="Times New Roman"/>
              <a:sym typeface="Times New Roman"/>
            </a:endParaRPr>
          </a:p>
          <a:p>
            <a:pPr marL="5486400" lvl="0" indent="-324484" algn="l" rtl="0">
              <a:lnSpc>
                <a:spcPct val="80000"/>
              </a:lnSpc>
              <a:spcBef>
                <a:spcPts val="0"/>
              </a:spcBef>
              <a:spcAft>
                <a:spcPts val="0"/>
              </a:spcAft>
              <a:buClr>
                <a:schemeClr val="dk2"/>
              </a:buClr>
              <a:buSzPts val="1510"/>
              <a:buFont typeface="Times New Roman"/>
              <a:buChar char="➢"/>
            </a:pPr>
            <a:r>
              <a:rPr lang="en" sz="1510" dirty="0">
                <a:solidFill>
                  <a:schemeClr val="dk2"/>
                </a:solidFill>
                <a:latin typeface="Times New Roman"/>
                <a:ea typeface="Times New Roman"/>
                <a:cs typeface="Times New Roman"/>
                <a:sym typeface="Times New Roman"/>
              </a:rPr>
              <a:t>Fazaluddin Mohd</a:t>
            </a:r>
            <a:endParaRPr sz="1510" dirty="0">
              <a:solidFill>
                <a:schemeClr val="dk2"/>
              </a:solidFill>
              <a:latin typeface="Times New Roman"/>
              <a:ea typeface="Times New Roman"/>
              <a:cs typeface="Times New Roman"/>
              <a:sym typeface="Times New Roman"/>
            </a:endParaRPr>
          </a:p>
          <a:p>
            <a:pPr marL="0" lvl="0" indent="0" algn="l" rtl="0">
              <a:lnSpc>
                <a:spcPct val="80000"/>
              </a:lnSpc>
              <a:spcBef>
                <a:spcPts val="0"/>
              </a:spcBef>
              <a:spcAft>
                <a:spcPts val="0"/>
              </a:spcAft>
              <a:buSzPts val="358"/>
              <a:buNone/>
            </a:pPr>
            <a:endParaRPr sz="1510" dirty="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PIE CHART:</a:t>
            </a:r>
            <a:endParaRPr>
              <a:latin typeface="Times New Roman"/>
              <a:ea typeface="Times New Roman"/>
              <a:cs typeface="Times New Roman"/>
              <a:sym typeface="Times New Roman"/>
            </a:endParaRPr>
          </a:p>
        </p:txBody>
      </p:sp>
      <p:sp>
        <p:nvSpPr>
          <p:cNvPr id="146" name="Google Shape;146;p22"/>
          <p:cNvSpPr txBox="1">
            <a:spLocks noGrp="1"/>
          </p:cNvSpPr>
          <p:nvPr>
            <p:ph type="body" idx="1"/>
          </p:nvPr>
        </p:nvSpPr>
        <p:spPr>
          <a:xfrm>
            <a:off x="729450" y="1945950"/>
            <a:ext cx="4285800" cy="2718000"/>
          </a:xfrm>
          <a:prstGeom prst="rect">
            <a:avLst/>
          </a:prstGeom>
        </p:spPr>
        <p:txBody>
          <a:bodyPr spcFirstLastPara="1" wrap="square" lIns="91425" tIns="91425" rIns="91425" bIns="91425" anchor="t" anchorCtr="0">
            <a:normAutofit/>
          </a:bodyPr>
          <a:lstStyle/>
          <a:p>
            <a:pPr marL="457200" lvl="0" indent="-317500" algn="just" rtl="0">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BMI CATEGORY:Over half the population falls in the Normal BMI category</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Nearly 42% are classified as Overweight</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Combined Normal and Normal Weight categories make up 57.5%</a:t>
            </a:r>
            <a:endParaRPr sz="1400">
              <a:solidFill>
                <a:srgbClr val="000000"/>
              </a:solidFill>
              <a:latin typeface="Times New Roman"/>
              <a:ea typeface="Times New Roman"/>
              <a:cs typeface="Times New Roman"/>
              <a:sym typeface="Times New Roman"/>
            </a:endParaRPr>
          </a:p>
          <a:p>
            <a:pPr marL="457200" lvl="0" indent="-317500" algn="just" rtl="0">
              <a:lnSpc>
                <a:spcPct val="150000"/>
              </a:lnSpc>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Obesity rate is very low at 0.6%</a:t>
            </a:r>
            <a:endParaRPr sz="1400">
              <a:solidFill>
                <a:srgbClr val="000000"/>
              </a:solidFill>
              <a:latin typeface="Times New Roman"/>
              <a:ea typeface="Times New Roman"/>
              <a:cs typeface="Times New Roman"/>
              <a:sym typeface="Times New Roman"/>
            </a:endParaRPr>
          </a:p>
          <a:p>
            <a:pPr marL="457200" lvl="0" indent="0" algn="just" rtl="0">
              <a:lnSpc>
                <a:spcPct val="150000"/>
              </a:lnSpc>
              <a:spcBef>
                <a:spcPts val="1200"/>
              </a:spcBef>
              <a:spcAft>
                <a:spcPts val="1200"/>
              </a:spcAft>
              <a:buNone/>
            </a:pPr>
            <a:endParaRPr sz="1500">
              <a:latin typeface="Times New Roman"/>
              <a:ea typeface="Times New Roman"/>
              <a:cs typeface="Times New Roman"/>
              <a:sym typeface="Times New Roman"/>
            </a:endParaRPr>
          </a:p>
        </p:txBody>
      </p:sp>
      <p:pic>
        <p:nvPicPr>
          <p:cNvPr id="147" name="Google Shape;147;p22"/>
          <p:cNvPicPr preferRelativeResize="0"/>
          <p:nvPr/>
        </p:nvPicPr>
        <p:blipFill>
          <a:blip r:embed="rId3">
            <a:alphaModFix/>
          </a:blip>
          <a:stretch>
            <a:fillRect/>
          </a:stretch>
        </p:blipFill>
        <p:spPr>
          <a:xfrm>
            <a:off x="5279125" y="2325325"/>
            <a:ext cx="2675076" cy="1768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body" idx="1"/>
          </p:nvPr>
        </p:nvSpPr>
        <p:spPr>
          <a:xfrm>
            <a:off x="647225" y="1718650"/>
            <a:ext cx="4410600" cy="24327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500" b="1">
                <a:solidFill>
                  <a:srgbClr val="000000"/>
                </a:solidFill>
                <a:latin typeface="Times New Roman"/>
                <a:ea typeface="Times New Roman"/>
                <a:cs typeface="Times New Roman"/>
                <a:sym typeface="Times New Roman"/>
              </a:rPr>
              <a:t>GENDER:</a:t>
            </a:r>
            <a:endParaRPr sz="1500" b="1">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a:solidFill>
                  <a:srgbClr val="000000"/>
                </a:solidFill>
                <a:latin typeface="Times New Roman"/>
                <a:ea typeface="Times New Roman"/>
                <a:cs typeface="Times New Roman"/>
                <a:sym typeface="Times New Roman"/>
              </a:rPr>
              <a:t>Nearly equal distribution between males and females</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a:solidFill>
                  <a:srgbClr val="000000"/>
                </a:solidFill>
                <a:latin typeface="Times New Roman"/>
                <a:ea typeface="Times New Roman"/>
                <a:cs typeface="Times New Roman"/>
                <a:sym typeface="Times New Roman"/>
              </a:rPr>
              <a:t>Slight male majority, but difference is minimal (1%)</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p>
        </p:txBody>
      </p:sp>
      <p:pic>
        <p:nvPicPr>
          <p:cNvPr id="153" name="Google Shape;153;p23"/>
          <p:cNvPicPr preferRelativeResize="0"/>
          <p:nvPr/>
        </p:nvPicPr>
        <p:blipFill>
          <a:blip r:embed="rId3">
            <a:alphaModFix/>
          </a:blip>
          <a:stretch>
            <a:fillRect/>
          </a:stretch>
        </p:blipFill>
        <p:spPr>
          <a:xfrm>
            <a:off x="4770850" y="2217575"/>
            <a:ext cx="3007875" cy="198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456800" y="1178525"/>
            <a:ext cx="7961400" cy="539100"/>
          </a:xfrm>
          <a:prstGeom prst="rect">
            <a:avLst/>
          </a:prstGeom>
        </p:spPr>
        <p:txBody>
          <a:bodyPr spcFirstLastPara="1" wrap="square" lIns="91425" tIns="91425" rIns="91425" bIns="91425" anchor="t" anchorCtr="0">
            <a:normAutofit fontScale="90000"/>
          </a:bodyPr>
          <a:lstStyle/>
          <a:p>
            <a:pPr marL="0" lvl="0" indent="0" algn="just" rtl="0">
              <a:spcBef>
                <a:spcPts val="0"/>
              </a:spcBef>
              <a:spcAft>
                <a:spcPts val="0"/>
              </a:spcAft>
              <a:buNone/>
            </a:pPr>
            <a:r>
              <a:rPr lang="en">
                <a:latin typeface="Times New Roman"/>
                <a:ea typeface="Times New Roman"/>
                <a:cs typeface="Times New Roman"/>
                <a:sym typeface="Times New Roman"/>
              </a:rPr>
              <a:t>BOX PLOT:</a:t>
            </a:r>
            <a:endParaRPr>
              <a:latin typeface="Times New Roman"/>
              <a:ea typeface="Times New Roman"/>
              <a:cs typeface="Times New Roman"/>
              <a:sym typeface="Times New Roman"/>
            </a:endParaRPr>
          </a:p>
        </p:txBody>
      </p:sp>
      <p:sp>
        <p:nvSpPr>
          <p:cNvPr id="159" name="Google Shape;159;p24"/>
          <p:cNvSpPr txBox="1">
            <a:spLocks noGrp="1"/>
          </p:cNvSpPr>
          <p:nvPr>
            <p:ph type="body" idx="1"/>
          </p:nvPr>
        </p:nvSpPr>
        <p:spPr>
          <a:xfrm>
            <a:off x="527725" y="1644450"/>
            <a:ext cx="4955400" cy="3276900"/>
          </a:xfrm>
          <a:prstGeom prst="rect">
            <a:avLst/>
          </a:prstGeom>
        </p:spPr>
        <p:txBody>
          <a:bodyPr spcFirstLastPara="1" wrap="square" lIns="91425" tIns="91425" rIns="91425" bIns="91425" anchor="t" anchorCtr="0">
            <a:noAutofit/>
          </a:bodyPr>
          <a:lstStyle/>
          <a:p>
            <a:pPr marL="457200" lvl="0" indent="-317817" algn="just" rtl="0">
              <a:lnSpc>
                <a:spcPct val="95000"/>
              </a:lnSpc>
              <a:spcBef>
                <a:spcPts val="0"/>
              </a:spcBef>
              <a:spcAft>
                <a:spcPts val="0"/>
              </a:spcAft>
              <a:buClr>
                <a:srgbClr val="000000"/>
              </a:buClr>
              <a:buSzPts val="1405"/>
              <a:buFont typeface="Times New Roman"/>
              <a:buChar char="➢"/>
            </a:pPr>
            <a:r>
              <a:rPr lang="en" sz="1405" b="1">
                <a:solidFill>
                  <a:srgbClr val="000000"/>
                </a:solidFill>
                <a:latin typeface="Times New Roman"/>
                <a:ea typeface="Times New Roman"/>
                <a:cs typeface="Times New Roman"/>
                <a:sym typeface="Times New Roman"/>
              </a:rPr>
              <a:t>Median:</a:t>
            </a:r>
            <a:r>
              <a:rPr lang="en" sz="1405">
                <a:solidFill>
                  <a:srgbClr val="000000"/>
                </a:solidFill>
                <a:latin typeface="Times New Roman"/>
                <a:ea typeface="Times New Roman"/>
                <a:cs typeface="Times New Roman"/>
                <a:sym typeface="Times New Roman"/>
              </a:rPr>
              <a:t> Normal and Normal Weight categories have the highest sleep quality (7.5-8), while Obese has the lowest (5.5-6).</a:t>
            </a:r>
            <a:endParaRPr sz="1405">
              <a:solidFill>
                <a:srgbClr val="000000"/>
              </a:solidFill>
              <a:latin typeface="Times New Roman"/>
              <a:ea typeface="Times New Roman"/>
              <a:cs typeface="Times New Roman"/>
              <a:sym typeface="Times New Roman"/>
            </a:endParaRPr>
          </a:p>
          <a:p>
            <a:pPr marL="457200" lvl="0" indent="-317817" algn="just" rtl="0">
              <a:lnSpc>
                <a:spcPct val="95000"/>
              </a:lnSpc>
              <a:spcBef>
                <a:spcPts val="0"/>
              </a:spcBef>
              <a:spcAft>
                <a:spcPts val="0"/>
              </a:spcAft>
              <a:buClr>
                <a:srgbClr val="000000"/>
              </a:buClr>
              <a:buSzPts val="1405"/>
              <a:buFont typeface="Times New Roman"/>
              <a:buChar char="➢"/>
            </a:pPr>
            <a:r>
              <a:rPr lang="en" sz="1405" b="1">
                <a:solidFill>
                  <a:srgbClr val="000000"/>
                </a:solidFill>
                <a:latin typeface="Times New Roman"/>
                <a:ea typeface="Times New Roman"/>
                <a:cs typeface="Times New Roman"/>
                <a:sym typeface="Times New Roman"/>
              </a:rPr>
              <a:t>Spread: </a:t>
            </a:r>
            <a:r>
              <a:rPr lang="en" sz="1405">
                <a:solidFill>
                  <a:srgbClr val="000000"/>
                </a:solidFill>
                <a:latin typeface="Times New Roman"/>
                <a:ea typeface="Times New Roman"/>
                <a:cs typeface="Times New Roman"/>
                <a:sym typeface="Times New Roman"/>
              </a:rPr>
              <a:t>Obese category shows the largest variability in sleep quality, followed by Overweight.</a:t>
            </a:r>
            <a:endParaRPr sz="1405">
              <a:solidFill>
                <a:srgbClr val="000000"/>
              </a:solidFill>
              <a:latin typeface="Times New Roman"/>
              <a:ea typeface="Times New Roman"/>
              <a:cs typeface="Times New Roman"/>
              <a:sym typeface="Times New Roman"/>
            </a:endParaRPr>
          </a:p>
          <a:p>
            <a:pPr marL="457200" lvl="0" indent="-317817" algn="just" rtl="0">
              <a:lnSpc>
                <a:spcPct val="95000"/>
              </a:lnSpc>
              <a:spcBef>
                <a:spcPts val="0"/>
              </a:spcBef>
              <a:spcAft>
                <a:spcPts val="0"/>
              </a:spcAft>
              <a:buClr>
                <a:srgbClr val="000000"/>
              </a:buClr>
              <a:buSzPts val="1405"/>
              <a:buFont typeface="Times New Roman"/>
              <a:buChar char="➢"/>
            </a:pPr>
            <a:r>
              <a:rPr lang="en" sz="1405" b="1">
                <a:solidFill>
                  <a:srgbClr val="000000"/>
                </a:solidFill>
                <a:latin typeface="Times New Roman"/>
                <a:ea typeface="Times New Roman"/>
                <a:cs typeface="Times New Roman"/>
                <a:sym typeface="Times New Roman"/>
              </a:rPr>
              <a:t>Range: </a:t>
            </a:r>
            <a:r>
              <a:rPr lang="en" sz="1405">
                <a:solidFill>
                  <a:srgbClr val="000000"/>
                </a:solidFill>
                <a:latin typeface="Times New Roman"/>
                <a:ea typeface="Times New Roman"/>
                <a:cs typeface="Times New Roman"/>
                <a:sym typeface="Times New Roman"/>
              </a:rPr>
              <a:t>Obese category spans the widest range (4-9), while others range from 6 to 9.</a:t>
            </a:r>
            <a:endParaRPr sz="1405">
              <a:solidFill>
                <a:srgbClr val="000000"/>
              </a:solidFill>
              <a:latin typeface="Times New Roman"/>
              <a:ea typeface="Times New Roman"/>
              <a:cs typeface="Times New Roman"/>
              <a:sym typeface="Times New Roman"/>
            </a:endParaRPr>
          </a:p>
          <a:p>
            <a:pPr marL="457200" lvl="0" indent="-317817" algn="just" rtl="0">
              <a:lnSpc>
                <a:spcPct val="95000"/>
              </a:lnSpc>
              <a:spcBef>
                <a:spcPts val="0"/>
              </a:spcBef>
              <a:spcAft>
                <a:spcPts val="0"/>
              </a:spcAft>
              <a:buClr>
                <a:srgbClr val="000000"/>
              </a:buClr>
              <a:buSzPts val="1405"/>
              <a:buFont typeface="Times New Roman"/>
              <a:buChar char="➢"/>
            </a:pPr>
            <a:r>
              <a:rPr lang="en" sz="1405" b="1">
                <a:solidFill>
                  <a:srgbClr val="000000"/>
                </a:solidFill>
                <a:latin typeface="Times New Roman"/>
                <a:ea typeface="Times New Roman"/>
                <a:cs typeface="Times New Roman"/>
                <a:sym typeface="Times New Roman"/>
              </a:rPr>
              <a:t>Outliers:</a:t>
            </a:r>
            <a:r>
              <a:rPr lang="en" sz="1405">
                <a:solidFill>
                  <a:srgbClr val="000000"/>
                </a:solidFill>
                <a:latin typeface="Times New Roman"/>
                <a:ea typeface="Times New Roman"/>
                <a:cs typeface="Times New Roman"/>
                <a:sym typeface="Times New Roman"/>
              </a:rPr>
              <a:t> Outliers are present in the Normal Weight and Overweight categories.</a:t>
            </a:r>
            <a:endParaRPr sz="1405">
              <a:solidFill>
                <a:srgbClr val="000000"/>
              </a:solidFill>
              <a:latin typeface="Times New Roman"/>
              <a:ea typeface="Times New Roman"/>
              <a:cs typeface="Times New Roman"/>
              <a:sym typeface="Times New Roman"/>
            </a:endParaRPr>
          </a:p>
          <a:p>
            <a:pPr marL="457200" lvl="0" indent="-317817" algn="just" rtl="0">
              <a:lnSpc>
                <a:spcPct val="95000"/>
              </a:lnSpc>
              <a:spcBef>
                <a:spcPts val="0"/>
              </a:spcBef>
              <a:spcAft>
                <a:spcPts val="0"/>
              </a:spcAft>
              <a:buClr>
                <a:srgbClr val="000000"/>
              </a:buClr>
              <a:buSzPts val="1405"/>
              <a:buFont typeface="Times New Roman"/>
              <a:buChar char="➢"/>
            </a:pPr>
            <a:r>
              <a:rPr lang="en" sz="1405" b="1">
                <a:solidFill>
                  <a:srgbClr val="000000"/>
                </a:solidFill>
                <a:latin typeface="Times New Roman"/>
                <a:ea typeface="Times New Roman"/>
                <a:cs typeface="Times New Roman"/>
                <a:sym typeface="Times New Roman"/>
              </a:rPr>
              <a:t>Overall Trend:</a:t>
            </a:r>
            <a:r>
              <a:rPr lang="en" sz="1405">
                <a:solidFill>
                  <a:srgbClr val="000000"/>
                </a:solidFill>
                <a:latin typeface="Times New Roman"/>
                <a:ea typeface="Times New Roman"/>
                <a:cs typeface="Times New Roman"/>
                <a:sym typeface="Times New Roman"/>
              </a:rPr>
              <a:t> Sleep quality decreases as BMI increases, with more variability in higher BMI categories.</a:t>
            </a:r>
            <a:endParaRPr sz="1405">
              <a:solidFill>
                <a:srgbClr val="000000"/>
              </a:solidFill>
              <a:latin typeface="Times New Roman"/>
              <a:ea typeface="Times New Roman"/>
              <a:cs typeface="Times New Roman"/>
              <a:sym typeface="Times New Roman"/>
            </a:endParaRPr>
          </a:p>
          <a:p>
            <a:pPr marL="457200" lvl="0" indent="-317817" algn="just" rtl="0">
              <a:lnSpc>
                <a:spcPct val="95000"/>
              </a:lnSpc>
              <a:spcBef>
                <a:spcPts val="0"/>
              </a:spcBef>
              <a:spcAft>
                <a:spcPts val="0"/>
              </a:spcAft>
              <a:buClr>
                <a:srgbClr val="000000"/>
              </a:buClr>
              <a:buSzPts val="1405"/>
              <a:buFont typeface="Times New Roman"/>
              <a:buChar char="➢"/>
            </a:pPr>
            <a:r>
              <a:rPr lang="en" sz="1405" b="1">
                <a:solidFill>
                  <a:srgbClr val="000000"/>
                </a:solidFill>
                <a:latin typeface="Times New Roman"/>
                <a:ea typeface="Times New Roman"/>
                <a:cs typeface="Times New Roman"/>
                <a:sym typeface="Times New Roman"/>
              </a:rPr>
              <a:t>Skewness:</a:t>
            </a:r>
            <a:r>
              <a:rPr lang="en" sz="1405">
                <a:solidFill>
                  <a:srgbClr val="000000"/>
                </a:solidFill>
                <a:latin typeface="Times New Roman"/>
                <a:ea typeface="Times New Roman"/>
                <a:cs typeface="Times New Roman"/>
                <a:sym typeface="Times New Roman"/>
              </a:rPr>
              <a:t> Overweight is slightly skewed towards lower sleep quality, while Obese shows slight skew towards higher values.</a:t>
            </a:r>
            <a:endParaRPr sz="1405">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105"/>
          </a:p>
        </p:txBody>
      </p:sp>
      <p:pic>
        <p:nvPicPr>
          <p:cNvPr id="160" name="Google Shape;160;p24"/>
          <p:cNvPicPr preferRelativeResize="0"/>
          <p:nvPr/>
        </p:nvPicPr>
        <p:blipFill>
          <a:blip r:embed="rId3">
            <a:alphaModFix/>
          </a:blip>
          <a:stretch>
            <a:fillRect/>
          </a:stretch>
        </p:blipFill>
        <p:spPr>
          <a:xfrm>
            <a:off x="5670825" y="2089500"/>
            <a:ext cx="2963325" cy="243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5"/>
          <p:cNvSpPr txBox="1">
            <a:spLocks noGrp="1"/>
          </p:cNvSpPr>
          <p:nvPr>
            <p:ph type="body" idx="1"/>
          </p:nvPr>
        </p:nvSpPr>
        <p:spPr>
          <a:xfrm>
            <a:off x="650425" y="1324700"/>
            <a:ext cx="4100400" cy="3441900"/>
          </a:xfrm>
          <a:prstGeom prst="rect">
            <a:avLst/>
          </a:prstGeom>
        </p:spPr>
        <p:txBody>
          <a:bodyPr spcFirstLastPara="1" wrap="square" lIns="91425" tIns="91425" rIns="91425" bIns="91425" anchor="t" anchorCtr="0">
            <a:noAutofit/>
          </a:bodyPr>
          <a:lstStyle/>
          <a:p>
            <a:pPr marL="457200" lvl="0" indent="-324167" algn="just" rtl="0">
              <a:lnSpc>
                <a:spcPct val="95000"/>
              </a:lnSpc>
              <a:spcBef>
                <a:spcPts val="0"/>
              </a:spcBef>
              <a:spcAft>
                <a:spcPts val="0"/>
              </a:spcAft>
              <a:buClr>
                <a:srgbClr val="000000"/>
              </a:buClr>
              <a:buSzPts val="1505"/>
              <a:buFont typeface="Times New Roman"/>
              <a:buChar char="➢"/>
            </a:pPr>
            <a:r>
              <a:rPr lang="en" sz="1505" b="1">
                <a:solidFill>
                  <a:srgbClr val="000000"/>
                </a:solidFill>
                <a:latin typeface="Times New Roman"/>
                <a:ea typeface="Times New Roman"/>
                <a:cs typeface="Times New Roman"/>
                <a:sym typeface="Times New Roman"/>
              </a:rPr>
              <a:t>Median: </a:t>
            </a:r>
            <a:r>
              <a:rPr lang="en" sz="1505">
                <a:solidFill>
                  <a:srgbClr val="000000"/>
                </a:solidFill>
                <a:latin typeface="Times New Roman"/>
                <a:ea typeface="Times New Roman"/>
                <a:cs typeface="Times New Roman"/>
                <a:sym typeface="Times New Roman"/>
              </a:rPr>
              <a:t>Females have a higher median sleep quality (8) than males (7).</a:t>
            </a:r>
            <a:endParaRPr sz="1505">
              <a:solidFill>
                <a:srgbClr val="000000"/>
              </a:solidFill>
              <a:latin typeface="Times New Roman"/>
              <a:ea typeface="Times New Roman"/>
              <a:cs typeface="Times New Roman"/>
              <a:sym typeface="Times New Roman"/>
            </a:endParaRPr>
          </a:p>
          <a:p>
            <a:pPr marL="457200" lvl="0" indent="-324167" algn="just" rtl="0">
              <a:lnSpc>
                <a:spcPct val="95000"/>
              </a:lnSpc>
              <a:spcBef>
                <a:spcPts val="0"/>
              </a:spcBef>
              <a:spcAft>
                <a:spcPts val="0"/>
              </a:spcAft>
              <a:buClr>
                <a:srgbClr val="000000"/>
              </a:buClr>
              <a:buSzPts val="1505"/>
              <a:buFont typeface="Times New Roman"/>
              <a:buChar char="➢"/>
            </a:pPr>
            <a:r>
              <a:rPr lang="en" sz="1505" b="1">
                <a:solidFill>
                  <a:srgbClr val="000000"/>
                </a:solidFill>
                <a:latin typeface="Times New Roman"/>
                <a:ea typeface="Times New Roman"/>
                <a:cs typeface="Times New Roman"/>
                <a:sym typeface="Times New Roman"/>
              </a:rPr>
              <a:t>Spread:</a:t>
            </a:r>
            <a:r>
              <a:rPr lang="en" sz="1505">
                <a:solidFill>
                  <a:srgbClr val="000000"/>
                </a:solidFill>
                <a:latin typeface="Times New Roman"/>
                <a:ea typeface="Times New Roman"/>
                <a:cs typeface="Times New Roman"/>
                <a:sym typeface="Times New Roman"/>
              </a:rPr>
              <a:t> Female sleep quality is more consistent with a smaller interquartile range.</a:t>
            </a:r>
            <a:endParaRPr sz="1505">
              <a:solidFill>
                <a:srgbClr val="000000"/>
              </a:solidFill>
              <a:latin typeface="Times New Roman"/>
              <a:ea typeface="Times New Roman"/>
              <a:cs typeface="Times New Roman"/>
              <a:sym typeface="Times New Roman"/>
            </a:endParaRPr>
          </a:p>
          <a:p>
            <a:pPr marL="457200" lvl="0" indent="-324167" algn="just" rtl="0">
              <a:lnSpc>
                <a:spcPct val="95000"/>
              </a:lnSpc>
              <a:spcBef>
                <a:spcPts val="0"/>
              </a:spcBef>
              <a:spcAft>
                <a:spcPts val="0"/>
              </a:spcAft>
              <a:buClr>
                <a:srgbClr val="000000"/>
              </a:buClr>
              <a:buSzPts val="1505"/>
              <a:buFont typeface="Times New Roman"/>
              <a:buChar char="➢"/>
            </a:pPr>
            <a:r>
              <a:rPr lang="en" sz="1505" b="1">
                <a:solidFill>
                  <a:srgbClr val="000000"/>
                </a:solidFill>
                <a:latin typeface="Times New Roman"/>
                <a:ea typeface="Times New Roman"/>
                <a:cs typeface="Times New Roman"/>
                <a:sym typeface="Times New Roman"/>
              </a:rPr>
              <a:t>Range:</a:t>
            </a:r>
            <a:r>
              <a:rPr lang="en" sz="1505">
                <a:solidFill>
                  <a:srgbClr val="000000"/>
                </a:solidFill>
                <a:latin typeface="Times New Roman"/>
                <a:ea typeface="Times New Roman"/>
                <a:cs typeface="Times New Roman"/>
                <a:sym typeface="Times New Roman"/>
              </a:rPr>
              <a:t> Both genders have similar overall ranges, from 4 to 9.</a:t>
            </a:r>
            <a:endParaRPr sz="1505">
              <a:solidFill>
                <a:srgbClr val="000000"/>
              </a:solidFill>
              <a:latin typeface="Times New Roman"/>
              <a:ea typeface="Times New Roman"/>
              <a:cs typeface="Times New Roman"/>
              <a:sym typeface="Times New Roman"/>
            </a:endParaRPr>
          </a:p>
          <a:p>
            <a:pPr marL="457200" lvl="0" indent="-324167" algn="just" rtl="0">
              <a:lnSpc>
                <a:spcPct val="95000"/>
              </a:lnSpc>
              <a:spcBef>
                <a:spcPts val="0"/>
              </a:spcBef>
              <a:spcAft>
                <a:spcPts val="0"/>
              </a:spcAft>
              <a:buClr>
                <a:srgbClr val="000000"/>
              </a:buClr>
              <a:buSzPts val="1505"/>
              <a:buFont typeface="Times New Roman"/>
              <a:buChar char="➢"/>
            </a:pPr>
            <a:r>
              <a:rPr lang="en" sz="1505" b="1">
                <a:solidFill>
                  <a:srgbClr val="000000"/>
                </a:solidFill>
                <a:latin typeface="Times New Roman"/>
                <a:ea typeface="Times New Roman"/>
                <a:cs typeface="Times New Roman"/>
                <a:sym typeface="Times New Roman"/>
              </a:rPr>
              <a:t>Skewness:</a:t>
            </a:r>
            <a:r>
              <a:rPr lang="en" sz="1505">
                <a:solidFill>
                  <a:srgbClr val="000000"/>
                </a:solidFill>
                <a:latin typeface="Times New Roman"/>
                <a:ea typeface="Times New Roman"/>
                <a:cs typeface="Times New Roman"/>
                <a:sym typeface="Times New Roman"/>
              </a:rPr>
              <a:t> Female data is skewed towards lower values, while male data is more symmetrical.</a:t>
            </a:r>
            <a:endParaRPr sz="1505">
              <a:solidFill>
                <a:srgbClr val="000000"/>
              </a:solidFill>
              <a:latin typeface="Times New Roman"/>
              <a:ea typeface="Times New Roman"/>
              <a:cs typeface="Times New Roman"/>
              <a:sym typeface="Times New Roman"/>
            </a:endParaRPr>
          </a:p>
          <a:p>
            <a:pPr marL="457200" lvl="0" indent="-324167" algn="just" rtl="0">
              <a:lnSpc>
                <a:spcPct val="95000"/>
              </a:lnSpc>
              <a:spcBef>
                <a:spcPts val="0"/>
              </a:spcBef>
              <a:spcAft>
                <a:spcPts val="0"/>
              </a:spcAft>
              <a:buClr>
                <a:srgbClr val="000000"/>
              </a:buClr>
              <a:buSzPts val="1505"/>
              <a:buFont typeface="Times New Roman"/>
              <a:buChar char="➢"/>
            </a:pPr>
            <a:r>
              <a:rPr lang="en" sz="1505" b="1">
                <a:solidFill>
                  <a:srgbClr val="000000"/>
                </a:solidFill>
                <a:latin typeface="Times New Roman"/>
                <a:ea typeface="Times New Roman"/>
                <a:cs typeface="Times New Roman"/>
                <a:sym typeface="Times New Roman"/>
              </a:rPr>
              <a:t>Outliers: </a:t>
            </a:r>
            <a:r>
              <a:rPr lang="en" sz="1505">
                <a:solidFill>
                  <a:srgbClr val="000000"/>
                </a:solidFill>
                <a:latin typeface="Times New Roman"/>
                <a:ea typeface="Times New Roman"/>
                <a:cs typeface="Times New Roman"/>
                <a:sym typeface="Times New Roman"/>
              </a:rPr>
              <a:t>No visible outliers for either gender.</a:t>
            </a:r>
            <a:endParaRPr sz="1505">
              <a:solidFill>
                <a:srgbClr val="000000"/>
              </a:solidFill>
              <a:latin typeface="Times New Roman"/>
              <a:ea typeface="Times New Roman"/>
              <a:cs typeface="Times New Roman"/>
              <a:sym typeface="Times New Roman"/>
            </a:endParaRPr>
          </a:p>
          <a:p>
            <a:pPr marL="457200" lvl="0" indent="-324167" algn="just" rtl="0">
              <a:lnSpc>
                <a:spcPct val="95000"/>
              </a:lnSpc>
              <a:spcBef>
                <a:spcPts val="0"/>
              </a:spcBef>
              <a:spcAft>
                <a:spcPts val="0"/>
              </a:spcAft>
              <a:buClr>
                <a:srgbClr val="000000"/>
              </a:buClr>
              <a:buSzPts val="1505"/>
              <a:buFont typeface="Times New Roman"/>
              <a:buChar char="➢"/>
            </a:pPr>
            <a:r>
              <a:rPr lang="en" sz="1505" b="1">
                <a:solidFill>
                  <a:srgbClr val="000000"/>
                </a:solidFill>
                <a:latin typeface="Times New Roman"/>
                <a:ea typeface="Times New Roman"/>
                <a:cs typeface="Times New Roman"/>
                <a:sym typeface="Times New Roman"/>
              </a:rPr>
              <a:t>Overall Comparison:</a:t>
            </a:r>
            <a:r>
              <a:rPr lang="en" sz="1505">
                <a:solidFill>
                  <a:srgbClr val="000000"/>
                </a:solidFill>
                <a:latin typeface="Times New Roman"/>
                <a:ea typeface="Times New Roman"/>
                <a:cs typeface="Times New Roman"/>
                <a:sym typeface="Times New Roman"/>
              </a:rPr>
              <a:t> Females report slightly higher and more consistent sleep quality, while males show more variability</a:t>
            </a:r>
            <a:endParaRPr sz="1505">
              <a:solidFill>
                <a:srgbClr val="000000"/>
              </a:solidFill>
              <a:latin typeface="Times New Roman"/>
              <a:ea typeface="Times New Roman"/>
              <a:cs typeface="Times New Roman"/>
              <a:sym typeface="Times New Roman"/>
            </a:endParaRPr>
          </a:p>
          <a:p>
            <a:pPr marL="0" lvl="0" indent="0" algn="just" rtl="0">
              <a:lnSpc>
                <a:spcPct val="95000"/>
              </a:lnSpc>
              <a:spcBef>
                <a:spcPts val="1200"/>
              </a:spcBef>
              <a:spcAft>
                <a:spcPts val="1200"/>
              </a:spcAft>
              <a:buSzPts val="935"/>
              <a:buNone/>
            </a:pPr>
            <a:endParaRPr sz="1205">
              <a:latin typeface="Times New Roman"/>
              <a:ea typeface="Times New Roman"/>
              <a:cs typeface="Times New Roman"/>
              <a:sym typeface="Times New Roman"/>
            </a:endParaRPr>
          </a:p>
        </p:txBody>
      </p:sp>
      <p:pic>
        <p:nvPicPr>
          <p:cNvPr id="166" name="Google Shape;166;p25"/>
          <p:cNvPicPr preferRelativeResize="0"/>
          <p:nvPr/>
        </p:nvPicPr>
        <p:blipFill>
          <a:blip r:embed="rId3">
            <a:alphaModFix/>
          </a:blip>
          <a:stretch>
            <a:fillRect/>
          </a:stretch>
        </p:blipFill>
        <p:spPr>
          <a:xfrm>
            <a:off x="5153175" y="1986525"/>
            <a:ext cx="3263174" cy="2407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6"/>
          <p:cNvSpPr txBox="1">
            <a:spLocks noGrp="1"/>
          </p:cNvSpPr>
          <p:nvPr>
            <p:ph type="title"/>
          </p:nvPr>
        </p:nvSpPr>
        <p:spPr>
          <a:xfrm>
            <a:off x="475075" y="1279025"/>
            <a:ext cx="7943100" cy="51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40">
                <a:latin typeface="Times New Roman"/>
                <a:ea typeface="Times New Roman"/>
                <a:cs typeface="Times New Roman"/>
                <a:sym typeface="Times New Roman"/>
              </a:rPr>
              <a:t>HISTOGRAM:</a:t>
            </a:r>
            <a:endParaRPr sz="2340">
              <a:latin typeface="Times New Roman"/>
              <a:ea typeface="Times New Roman"/>
              <a:cs typeface="Times New Roman"/>
              <a:sym typeface="Times New Roman"/>
            </a:endParaRPr>
          </a:p>
        </p:txBody>
      </p:sp>
      <p:sp>
        <p:nvSpPr>
          <p:cNvPr id="172" name="Google Shape;172;p26"/>
          <p:cNvSpPr txBox="1">
            <a:spLocks noGrp="1"/>
          </p:cNvSpPr>
          <p:nvPr>
            <p:ph type="body" idx="1"/>
          </p:nvPr>
        </p:nvSpPr>
        <p:spPr>
          <a:xfrm>
            <a:off x="588525" y="1869600"/>
            <a:ext cx="4437300" cy="2931900"/>
          </a:xfrm>
          <a:prstGeom prst="rect">
            <a:avLst/>
          </a:prstGeom>
        </p:spPr>
        <p:txBody>
          <a:bodyPr spcFirstLastPara="1" wrap="square" lIns="91425" tIns="91425" rIns="91425" bIns="91425" anchor="t" anchorCtr="0">
            <a:noAutofit/>
          </a:bodyPr>
          <a:lstStyle/>
          <a:p>
            <a:pPr marL="457200" lvl="0" indent="-323850" algn="just" rtl="0">
              <a:lnSpc>
                <a:spcPct val="95000"/>
              </a:lnSpc>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Range: </a:t>
            </a:r>
            <a:r>
              <a:rPr lang="en" sz="1500">
                <a:solidFill>
                  <a:srgbClr val="000000"/>
                </a:solidFill>
                <a:latin typeface="Times New Roman"/>
                <a:ea typeface="Times New Roman"/>
                <a:cs typeface="Times New Roman"/>
                <a:sym typeface="Times New Roman"/>
              </a:rPr>
              <a:t>Sleep quality is rated from 4 to 9.</a:t>
            </a:r>
            <a:endParaRPr sz="1500">
              <a:solidFill>
                <a:srgbClr val="000000"/>
              </a:solidFill>
              <a:latin typeface="Times New Roman"/>
              <a:ea typeface="Times New Roman"/>
              <a:cs typeface="Times New Roman"/>
              <a:sym typeface="Times New Roman"/>
            </a:endParaRPr>
          </a:p>
          <a:p>
            <a:pPr marL="457200" lvl="0" indent="-323850" algn="just" rtl="0">
              <a:lnSpc>
                <a:spcPct val="95000"/>
              </a:lnSpc>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Distribution:</a:t>
            </a:r>
            <a:r>
              <a:rPr lang="en" sz="1500">
                <a:solidFill>
                  <a:srgbClr val="000000"/>
                </a:solidFill>
                <a:latin typeface="Times New Roman"/>
                <a:ea typeface="Times New Roman"/>
                <a:cs typeface="Times New Roman"/>
                <a:sym typeface="Times New Roman"/>
              </a:rPr>
              <a:t> Multimodal with two peaks at 6 and 8, slightly right-skewed.</a:t>
            </a:r>
            <a:endParaRPr sz="1500">
              <a:solidFill>
                <a:srgbClr val="000000"/>
              </a:solidFill>
              <a:latin typeface="Times New Roman"/>
              <a:ea typeface="Times New Roman"/>
              <a:cs typeface="Times New Roman"/>
              <a:sym typeface="Times New Roman"/>
            </a:endParaRPr>
          </a:p>
          <a:p>
            <a:pPr marL="457200" lvl="0" indent="-323850" algn="just" rtl="0">
              <a:lnSpc>
                <a:spcPct val="95000"/>
              </a:lnSpc>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Peaks:</a:t>
            </a:r>
            <a:r>
              <a:rPr lang="en" sz="1500">
                <a:solidFill>
                  <a:srgbClr val="000000"/>
                </a:solidFill>
                <a:latin typeface="Times New Roman"/>
                <a:ea typeface="Times New Roman"/>
                <a:cs typeface="Times New Roman"/>
                <a:sym typeface="Times New Roman"/>
              </a:rPr>
              <a:t> Most common ratings are 6 and 8, followed by 7.</a:t>
            </a:r>
            <a:endParaRPr sz="1500">
              <a:solidFill>
                <a:srgbClr val="000000"/>
              </a:solidFill>
              <a:latin typeface="Times New Roman"/>
              <a:ea typeface="Times New Roman"/>
              <a:cs typeface="Times New Roman"/>
              <a:sym typeface="Times New Roman"/>
            </a:endParaRPr>
          </a:p>
          <a:p>
            <a:pPr marL="457200" lvl="0" indent="-323850" algn="just" rtl="0">
              <a:lnSpc>
                <a:spcPct val="95000"/>
              </a:lnSpc>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Frequency: </a:t>
            </a:r>
            <a:r>
              <a:rPr lang="en" sz="1500">
                <a:solidFill>
                  <a:srgbClr val="000000"/>
                </a:solidFill>
                <a:latin typeface="Times New Roman"/>
                <a:ea typeface="Times New Roman"/>
                <a:cs typeface="Times New Roman"/>
                <a:sym typeface="Times New Roman"/>
              </a:rPr>
              <a:t>Highest frequencies at 100-110 for 6 and 8 ratings.</a:t>
            </a:r>
            <a:endParaRPr sz="1500">
              <a:solidFill>
                <a:srgbClr val="000000"/>
              </a:solidFill>
              <a:latin typeface="Times New Roman"/>
              <a:ea typeface="Times New Roman"/>
              <a:cs typeface="Times New Roman"/>
              <a:sym typeface="Times New Roman"/>
            </a:endParaRPr>
          </a:p>
          <a:p>
            <a:pPr marL="457200" lvl="0" indent="-323850" algn="just" rtl="0">
              <a:lnSpc>
                <a:spcPct val="95000"/>
              </a:lnSpc>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Low/High Ratings:</a:t>
            </a:r>
            <a:r>
              <a:rPr lang="en" sz="1500">
                <a:solidFill>
                  <a:srgbClr val="000000"/>
                </a:solidFill>
                <a:latin typeface="Times New Roman"/>
                <a:ea typeface="Times New Roman"/>
                <a:cs typeface="Times New Roman"/>
                <a:sym typeface="Times New Roman"/>
              </a:rPr>
              <a:t> Few report poor sleep (4-5), while many report good sleep (8-9).</a:t>
            </a:r>
            <a:endParaRPr sz="1500">
              <a:solidFill>
                <a:srgbClr val="000000"/>
              </a:solidFill>
              <a:latin typeface="Times New Roman"/>
              <a:ea typeface="Times New Roman"/>
              <a:cs typeface="Times New Roman"/>
              <a:sym typeface="Times New Roman"/>
            </a:endParaRPr>
          </a:p>
          <a:p>
            <a:pPr marL="457200" lvl="0" indent="-323850" algn="just" rtl="0">
              <a:lnSpc>
                <a:spcPct val="95000"/>
              </a:lnSpc>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Overall: </a:t>
            </a:r>
            <a:r>
              <a:rPr lang="en" sz="1500">
                <a:solidFill>
                  <a:srgbClr val="000000"/>
                </a:solidFill>
                <a:latin typeface="Times New Roman"/>
                <a:ea typeface="Times New Roman"/>
                <a:cs typeface="Times New Roman"/>
                <a:sym typeface="Times New Roman"/>
              </a:rPr>
              <a:t>Most people experience average to good sleep quality, with no clear outliers.</a:t>
            </a:r>
            <a:endParaRPr sz="1500">
              <a:solidFill>
                <a:srgbClr val="000000"/>
              </a:solidFill>
              <a:latin typeface="Times New Roman"/>
              <a:ea typeface="Times New Roman"/>
              <a:cs typeface="Times New Roman"/>
              <a:sym typeface="Times New Roman"/>
            </a:endParaRPr>
          </a:p>
          <a:p>
            <a:pPr marL="0" lvl="0" indent="0" algn="just" rtl="0">
              <a:lnSpc>
                <a:spcPct val="105000"/>
              </a:lnSpc>
              <a:spcBef>
                <a:spcPts val="1200"/>
              </a:spcBef>
              <a:spcAft>
                <a:spcPts val="1200"/>
              </a:spcAft>
              <a:buSzPts val="770"/>
              <a:buNone/>
            </a:pPr>
            <a:endParaRPr sz="992">
              <a:latin typeface="Times New Roman"/>
              <a:ea typeface="Times New Roman"/>
              <a:cs typeface="Times New Roman"/>
              <a:sym typeface="Times New Roman"/>
            </a:endParaRPr>
          </a:p>
        </p:txBody>
      </p:sp>
      <p:pic>
        <p:nvPicPr>
          <p:cNvPr id="173" name="Google Shape;173;p26"/>
          <p:cNvPicPr preferRelativeResize="0"/>
          <p:nvPr/>
        </p:nvPicPr>
        <p:blipFill>
          <a:blip r:embed="rId3">
            <a:alphaModFix/>
          </a:blip>
          <a:stretch>
            <a:fillRect/>
          </a:stretch>
        </p:blipFill>
        <p:spPr>
          <a:xfrm>
            <a:off x="5253525" y="2078875"/>
            <a:ext cx="3373725" cy="2490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body" idx="1"/>
          </p:nvPr>
        </p:nvSpPr>
        <p:spPr>
          <a:xfrm>
            <a:off x="416175" y="1580500"/>
            <a:ext cx="4814100" cy="31521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endParaRPr>
              <a:latin typeface="Times New Roman"/>
              <a:ea typeface="Times New Roman"/>
              <a:cs typeface="Times New Roman"/>
              <a:sym typeface="Times New Roman"/>
            </a:endParaRPr>
          </a:p>
          <a:p>
            <a:pPr marL="0" lvl="0" indent="0" algn="just" rtl="0">
              <a:lnSpc>
                <a:spcPct val="100000"/>
              </a:lnSpc>
              <a:spcBef>
                <a:spcPts val="1200"/>
              </a:spcBef>
              <a:spcAft>
                <a:spcPts val="0"/>
              </a:spcAft>
              <a:buNone/>
            </a:pPr>
            <a:r>
              <a:rPr lang="en" sz="1500">
                <a:solidFill>
                  <a:srgbClr val="000000"/>
                </a:solidFill>
                <a:latin typeface="Times New Roman"/>
                <a:ea typeface="Times New Roman"/>
                <a:cs typeface="Times New Roman"/>
                <a:sym typeface="Times New Roman"/>
              </a:rPr>
              <a:t>Most individuals sleep between 6.5 and 8.0 hours, with many meeting the recommended 7-9 hours. Some have shorter (6.0-6.5) or longer (8.0-8.5) sleep durations, indicating variability in sleep patterns. There's a noticeable dip in frequency around 7.0 hours. While most people fall within the healthy sleep range, subgroups may have sleep deficiencies or excess.</a:t>
            </a:r>
            <a:endParaRPr sz="1500">
              <a:solidFill>
                <a:srgbClr val="000000"/>
              </a:solidFill>
              <a:latin typeface="Times New Roman"/>
              <a:ea typeface="Times New Roman"/>
              <a:cs typeface="Times New Roman"/>
              <a:sym typeface="Times New Roman"/>
            </a:endParaRPr>
          </a:p>
          <a:p>
            <a:pPr marL="0" lvl="0" indent="0" algn="just" rtl="0">
              <a:lnSpc>
                <a:spcPct val="100000"/>
              </a:lnSpc>
              <a:spcBef>
                <a:spcPts val="1200"/>
              </a:spcBef>
              <a:spcAft>
                <a:spcPts val="1200"/>
              </a:spcAft>
              <a:buNone/>
            </a:pPr>
            <a:endParaRPr sz="1000">
              <a:latin typeface="Times New Roman"/>
              <a:ea typeface="Times New Roman"/>
              <a:cs typeface="Times New Roman"/>
              <a:sym typeface="Times New Roman"/>
            </a:endParaRPr>
          </a:p>
        </p:txBody>
      </p:sp>
      <p:pic>
        <p:nvPicPr>
          <p:cNvPr id="179" name="Google Shape;179;p27"/>
          <p:cNvPicPr preferRelativeResize="0"/>
          <p:nvPr/>
        </p:nvPicPr>
        <p:blipFill>
          <a:blip r:embed="rId3">
            <a:alphaModFix/>
          </a:blip>
          <a:stretch>
            <a:fillRect/>
          </a:stretch>
        </p:blipFill>
        <p:spPr>
          <a:xfrm>
            <a:off x="5307400" y="1580500"/>
            <a:ext cx="2986225" cy="24155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Times New Roman"/>
                <a:ea typeface="Times New Roman"/>
                <a:cs typeface="Times New Roman"/>
                <a:sym typeface="Times New Roman"/>
              </a:rPr>
              <a:t>EDA</a:t>
            </a:r>
            <a:endParaRPr sz="2040">
              <a:latin typeface="Times New Roman"/>
              <a:ea typeface="Times New Roman"/>
              <a:cs typeface="Times New Roman"/>
              <a:sym typeface="Times New Roman"/>
            </a:endParaRPr>
          </a:p>
        </p:txBody>
      </p:sp>
      <p:sp>
        <p:nvSpPr>
          <p:cNvPr id="185" name="Google Shape;185;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chemeClr val="dk2"/>
                </a:solidFill>
                <a:latin typeface="Times New Roman"/>
                <a:ea typeface="Times New Roman"/>
                <a:cs typeface="Times New Roman"/>
                <a:sym typeface="Times New Roman"/>
              </a:rPr>
              <a:t>Data Preprocessing:</a:t>
            </a:r>
            <a:endParaRPr b="1">
              <a:solidFill>
                <a:schemeClr val="dk2"/>
              </a:solidFill>
              <a:latin typeface="Times New Roman"/>
              <a:ea typeface="Times New Roman"/>
              <a:cs typeface="Times New Roman"/>
              <a:sym typeface="Times New Roman"/>
            </a:endParaRPr>
          </a:p>
        </p:txBody>
      </p:sp>
      <p:pic>
        <p:nvPicPr>
          <p:cNvPr id="186" name="Google Shape;186;p28"/>
          <p:cNvPicPr preferRelativeResize="0"/>
          <p:nvPr/>
        </p:nvPicPr>
        <p:blipFill>
          <a:blip r:embed="rId3">
            <a:alphaModFix/>
          </a:blip>
          <a:stretch>
            <a:fillRect/>
          </a:stretch>
        </p:blipFill>
        <p:spPr>
          <a:xfrm>
            <a:off x="829400" y="2495600"/>
            <a:ext cx="4898550" cy="1525800"/>
          </a:xfrm>
          <a:prstGeom prst="rect">
            <a:avLst/>
          </a:prstGeom>
          <a:noFill/>
          <a:ln>
            <a:noFill/>
          </a:ln>
        </p:spPr>
      </p:pic>
      <p:sp>
        <p:nvSpPr>
          <p:cNvPr id="187" name="Google Shape;187;p28"/>
          <p:cNvSpPr txBox="1"/>
          <p:nvPr/>
        </p:nvSpPr>
        <p:spPr>
          <a:xfrm>
            <a:off x="5844600" y="2446050"/>
            <a:ext cx="2216100" cy="16425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 sz="1200">
                <a:latin typeface="Times New Roman"/>
                <a:ea typeface="Times New Roman"/>
                <a:cs typeface="Times New Roman"/>
                <a:sym typeface="Times New Roman"/>
              </a:rPr>
              <a:t>*The 'Blood Pressure' column is split into two new columns using string manipulation and are converted into the float type.</a:t>
            </a:r>
            <a:endParaRPr sz="1200">
              <a:latin typeface="Times New Roman"/>
              <a:ea typeface="Times New Roman"/>
              <a:cs typeface="Times New Roman"/>
              <a:sym typeface="Times New Roman"/>
            </a:endParaRPr>
          </a:p>
          <a:p>
            <a:pPr marL="0" lvl="0" indent="0" algn="l" rtl="0">
              <a:spcBef>
                <a:spcPts val="0"/>
              </a:spcBef>
              <a:spcAft>
                <a:spcPts val="0"/>
              </a:spcAft>
              <a:buNone/>
            </a:pPr>
            <a:endParaRPr sz="1000">
              <a:solidFill>
                <a:schemeClr val="accent1"/>
              </a:solidFill>
              <a:latin typeface="Times New Roman"/>
              <a:ea typeface="Times New Roman"/>
              <a:cs typeface="Times New Roman"/>
              <a:sym typeface="Times New Roman"/>
            </a:endParaRPr>
          </a:p>
          <a:p>
            <a:pPr marL="0" lvl="0" indent="0" algn="l" rtl="0">
              <a:spcBef>
                <a:spcPts val="0"/>
              </a:spcBef>
              <a:spcAft>
                <a:spcPts val="0"/>
              </a:spcAft>
              <a:buNone/>
            </a:pPr>
            <a:r>
              <a:rPr lang="en" sz="1100"/>
              <a:t>*</a:t>
            </a:r>
            <a:r>
              <a:rPr lang="en" sz="1200">
                <a:latin typeface="Times New Roman"/>
                <a:ea typeface="Times New Roman"/>
                <a:cs typeface="Times New Roman"/>
                <a:sym typeface="Times New Roman"/>
              </a:rPr>
              <a:t>Categorical features are converted into numeric values using Label encoder</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Logistic Regression</a:t>
            </a:r>
            <a:endParaRPr/>
          </a:p>
        </p:txBody>
      </p:sp>
      <p:sp>
        <p:nvSpPr>
          <p:cNvPr id="193" name="Google Shape;193;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4" name="Google Shape;194;p29"/>
          <p:cNvPicPr preferRelativeResize="0"/>
          <p:nvPr/>
        </p:nvPicPr>
        <p:blipFill>
          <a:blip r:embed="rId3">
            <a:alphaModFix/>
          </a:blip>
          <a:stretch>
            <a:fillRect/>
          </a:stretch>
        </p:blipFill>
        <p:spPr>
          <a:xfrm>
            <a:off x="729450" y="1926475"/>
            <a:ext cx="7535274" cy="2586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0"/>
          <p:cNvPicPr preferRelativeResize="0"/>
          <p:nvPr/>
        </p:nvPicPr>
        <p:blipFill>
          <a:blip r:embed="rId3">
            <a:alphaModFix/>
          </a:blip>
          <a:stretch>
            <a:fillRect/>
          </a:stretch>
        </p:blipFill>
        <p:spPr>
          <a:xfrm>
            <a:off x="694875" y="1318650"/>
            <a:ext cx="6816926" cy="329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title"/>
          </p:nvPr>
        </p:nvSpPr>
        <p:spPr>
          <a:xfrm>
            <a:off x="729450" y="1318650"/>
            <a:ext cx="7688700" cy="291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1940">
                <a:latin typeface="Times New Roman"/>
                <a:ea typeface="Times New Roman"/>
                <a:cs typeface="Times New Roman"/>
                <a:sym typeface="Times New Roman"/>
              </a:rPr>
              <a:t> </a:t>
            </a:r>
            <a:r>
              <a:rPr lang="en" sz="2040">
                <a:latin typeface="Times New Roman"/>
                <a:ea typeface="Times New Roman"/>
                <a:cs typeface="Times New Roman"/>
                <a:sym typeface="Times New Roman"/>
              </a:rPr>
              <a:t>Results</a:t>
            </a:r>
            <a:endParaRPr sz="2040">
              <a:latin typeface="Times New Roman"/>
              <a:ea typeface="Times New Roman"/>
              <a:cs typeface="Times New Roman"/>
              <a:sym typeface="Times New Roman"/>
            </a:endParaRPr>
          </a:p>
          <a:p>
            <a:pPr marL="0" lvl="0" indent="0" algn="l" rtl="0">
              <a:spcBef>
                <a:spcPts val="0"/>
              </a:spcBef>
              <a:spcAft>
                <a:spcPts val="0"/>
              </a:spcAft>
              <a:buSzPts val="990"/>
              <a:buNone/>
            </a:pPr>
            <a:endParaRPr sz="1940">
              <a:latin typeface="Times New Roman"/>
              <a:ea typeface="Times New Roman"/>
              <a:cs typeface="Times New Roman"/>
              <a:sym typeface="Times New Roman"/>
            </a:endParaRPr>
          </a:p>
        </p:txBody>
      </p:sp>
      <p:sp>
        <p:nvSpPr>
          <p:cNvPr id="205" name="Google Shape;205;p31"/>
          <p:cNvSpPr txBox="1">
            <a:spLocks noGrp="1"/>
          </p:cNvSpPr>
          <p:nvPr>
            <p:ph type="body" idx="1"/>
          </p:nvPr>
        </p:nvSpPr>
        <p:spPr>
          <a:xfrm>
            <a:off x="729450" y="1817450"/>
            <a:ext cx="7688700" cy="2522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000000"/>
              </a:buClr>
              <a:buSzPts val="1400"/>
              <a:buFont typeface="Arial"/>
              <a:buAutoNum type="arabicPeriod"/>
            </a:pPr>
            <a:r>
              <a:rPr lang="en" sz="1400" b="1">
                <a:solidFill>
                  <a:srgbClr val="000000"/>
                </a:solidFill>
                <a:latin typeface="Times New Roman"/>
                <a:ea typeface="Times New Roman"/>
                <a:cs typeface="Times New Roman"/>
                <a:sym typeface="Times New Roman"/>
              </a:rPr>
              <a:t>Overall Accuracy</a:t>
            </a:r>
            <a:r>
              <a:rPr lang="en" sz="1400">
                <a:solidFill>
                  <a:srgbClr val="000000"/>
                </a:solidFill>
                <a:latin typeface="Times New Roman"/>
                <a:ea typeface="Times New Roman"/>
                <a:cs typeface="Times New Roman"/>
                <a:sym typeface="Times New Roman"/>
              </a:rPr>
              <a:t>: 71%</a:t>
            </a:r>
            <a:endParaRPr sz="1400">
              <a:solidFill>
                <a:srgbClr val="000000"/>
              </a:solidFill>
              <a:latin typeface="Times New Roman"/>
              <a:ea typeface="Times New Roman"/>
              <a:cs typeface="Times New Roman"/>
              <a:sym typeface="Times New Roman"/>
            </a:endParaRPr>
          </a:p>
          <a:p>
            <a:pPr marL="457200" lvl="0" indent="-317500" algn="l" rtl="0">
              <a:spcBef>
                <a:spcPts val="0"/>
              </a:spcBef>
              <a:spcAft>
                <a:spcPts val="0"/>
              </a:spcAft>
              <a:buClr>
                <a:srgbClr val="000000"/>
              </a:buClr>
              <a:buSzPts val="1400"/>
              <a:buFont typeface="Arial"/>
              <a:buAutoNum type="arabicPeriod"/>
            </a:pPr>
            <a:r>
              <a:rPr lang="en" sz="1400" b="1">
                <a:solidFill>
                  <a:srgbClr val="000000"/>
                </a:solidFill>
                <a:latin typeface="Times New Roman"/>
                <a:ea typeface="Times New Roman"/>
                <a:cs typeface="Times New Roman"/>
                <a:sym typeface="Times New Roman"/>
              </a:rPr>
              <a:t>Class Precision/Recall (Sleep Apnea, Insomnia, None)</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9144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Sleep Apnea (Class 1) has high recall, indicating it correctly identifies most cases of Sleep Apnea.</a:t>
            </a:r>
            <a:endParaRPr sz="1400">
              <a:solidFill>
                <a:srgbClr val="000000"/>
              </a:solidFill>
              <a:latin typeface="Times New Roman"/>
              <a:ea typeface="Times New Roman"/>
              <a:cs typeface="Times New Roman"/>
              <a:sym typeface="Times New Roman"/>
            </a:endParaRPr>
          </a:p>
          <a:p>
            <a:pPr marL="9144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Insomnia (Class 2) has decent precision, but lower recall, meaning some cases of Insomnia are misclassified.</a:t>
            </a:r>
            <a:endParaRPr sz="1400">
              <a:solidFill>
                <a:srgbClr val="000000"/>
              </a:solidFill>
              <a:latin typeface="Times New Roman"/>
              <a:ea typeface="Times New Roman"/>
              <a:cs typeface="Times New Roman"/>
              <a:sym typeface="Times New Roman"/>
            </a:endParaRPr>
          </a:p>
          <a:p>
            <a:pPr marL="914400" lvl="0" indent="-317500" algn="l" rtl="0">
              <a:spcBef>
                <a:spcPts val="0"/>
              </a:spcBef>
              <a:spcAft>
                <a:spcPts val="0"/>
              </a:spcAft>
              <a:buClr>
                <a:srgbClr val="000000"/>
              </a:buClr>
              <a:buSzPts val="1400"/>
              <a:buFont typeface="Times New Roman"/>
              <a:buChar char="➢"/>
            </a:pPr>
            <a:r>
              <a:rPr lang="en" sz="1400">
                <a:solidFill>
                  <a:srgbClr val="000000"/>
                </a:solidFill>
                <a:latin typeface="Times New Roman"/>
                <a:ea typeface="Times New Roman"/>
                <a:cs typeface="Times New Roman"/>
                <a:sym typeface="Times New Roman"/>
              </a:rPr>
              <a:t>None (Class 0) has lower precision, with more misclassifications into other classes.</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TABLE OF CONTENTS:</a:t>
            </a:r>
            <a:endParaRPr>
              <a:latin typeface="Times New Roman"/>
              <a:ea typeface="Times New Roman"/>
              <a:cs typeface="Times New Roman"/>
              <a:sym typeface="Times New Roman"/>
            </a:endParaRPr>
          </a:p>
        </p:txBody>
      </p:sp>
      <p:sp>
        <p:nvSpPr>
          <p:cNvPr id="93" name="Google Shape;93;p14"/>
          <p:cNvSpPr txBox="1">
            <a:spLocks noGrp="1"/>
          </p:cNvSpPr>
          <p:nvPr>
            <p:ph type="body" idx="1"/>
          </p:nvPr>
        </p:nvSpPr>
        <p:spPr>
          <a:xfrm>
            <a:off x="930450" y="2060600"/>
            <a:ext cx="30345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2"/>
                </a:solidFill>
                <a:latin typeface="Times New Roman"/>
                <a:ea typeface="Times New Roman"/>
                <a:cs typeface="Times New Roman"/>
                <a:sym typeface="Times New Roman"/>
              </a:rPr>
              <a:t>1.DATA DESCRIPTION</a:t>
            </a:r>
            <a:endParaRPr b="1">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2"/>
                </a:solidFill>
                <a:latin typeface="Times New Roman"/>
                <a:ea typeface="Times New Roman"/>
                <a:cs typeface="Times New Roman"/>
                <a:sym typeface="Times New Roman"/>
              </a:rPr>
              <a:t>2.DATA ATTRIBUTES</a:t>
            </a:r>
            <a:endParaRPr b="1">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2"/>
                </a:solidFill>
                <a:latin typeface="Times New Roman"/>
                <a:ea typeface="Times New Roman"/>
                <a:cs typeface="Times New Roman"/>
                <a:sym typeface="Times New Roman"/>
              </a:rPr>
              <a:t>3.SCATTER PLOT OF ALL FEATURES</a:t>
            </a:r>
            <a:endParaRPr b="1">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2"/>
                </a:solidFill>
                <a:latin typeface="Times New Roman"/>
                <a:ea typeface="Times New Roman"/>
                <a:cs typeface="Times New Roman"/>
                <a:sym typeface="Times New Roman"/>
              </a:rPr>
              <a:t>4.SELECTED FEATURES</a:t>
            </a:r>
            <a:endParaRPr b="1">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2"/>
                </a:solidFill>
                <a:latin typeface="Times New Roman"/>
                <a:ea typeface="Times New Roman"/>
                <a:cs typeface="Times New Roman"/>
                <a:sym typeface="Times New Roman"/>
              </a:rPr>
              <a:t>5.PLOTS</a:t>
            </a:r>
            <a:endParaRPr b="1">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endParaRPr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b="1">
              <a:solidFill>
                <a:schemeClr val="dk2"/>
              </a:solidFill>
              <a:latin typeface="Times New Roman"/>
              <a:ea typeface="Times New Roman"/>
              <a:cs typeface="Times New Roman"/>
              <a:sym typeface="Times New Roman"/>
            </a:endParaRPr>
          </a:p>
        </p:txBody>
      </p:sp>
      <p:sp>
        <p:nvSpPr>
          <p:cNvPr id="94" name="Google Shape;94;p14"/>
          <p:cNvSpPr txBox="1"/>
          <p:nvPr/>
        </p:nvSpPr>
        <p:spPr>
          <a:xfrm>
            <a:off x="1338400" y="-235550"/>
            <a:ext cx="616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
        <p:nvSpPr>
          <p:cNvPr id="95" name="Google Shape;95;p14"/>
          <p:cNvSpPr txBox="1"/>
          <p:nvPr/>
        </p:nvSpPr>
        <p:spPr>
          <a:xfrm>
            <a:off x="4778050" y="2060600"/>
            <a:ext cx="2877900" cy="214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b="1">
                <a:solidFill>
                  <a:schemeClr val="dk2"/>
                </a:solidFill>
                <a:latin typeface="Times New Roman"/>
                <a:ea typeface="Times New Roman"/>
                <a:cs typeface="Times New Roman"/>
                <a:sym typeface="Times New Roman"/>
              </a:rPr>
              <a:t>6.EDA</a:t>
            </a:r>
            <a:endParaRPr sz="11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11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100" b="1">
                <a:solidFill>
                  <a:schemeClr val="dk2"/>
                </a:solidFill>
                <a:latin typeface="Times New Roman"/>
                <a:ea typeface="Times New Roman"/>
                <a:cs typeface="Times New Roman"/>
                <a:sym typeface="Times New Roman"/>
              </a:rPr>
              <a:t>7.CONFUSION MATRIX</a:t>
            </a:r>
            <a:endParaRPr sz="11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11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100" b="1">
                <a:solidFill>
                  <a:schemeClr val="dk2"/>
                </a:solidFill>
                <a:latin typeface="Times New Roman"/>
                <a:ea typeface="Times New Roman"/>
                <a:cs typeface="Times New Roman"/>
                <a:sym typeface="Times New Roman"/>
              </a:rPr>
              <a:t>8.COEFFICIENTS OF LINEAR REG</a:t>
            </a:r>
            <a:endParaRPr sz="11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11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r>
              <a:rPr lang="en" sz="1100" b="1">
                <a:solidFill>
                  <a:schemeClr val="dk2"/>
                </a:solidFill>
                <a:latin typeface="Times New Roman"/>
                <a:ea typeface="Times New Roman"/>
                <a:cs typeface="Times New Roman"/>
                <a:sym typeface="Times New Roman"/>
              </a:rPr>
              <a:t>9.KNN &amp; NB </a:t>
            </a:r>
            <a:endParaRPr sz="1100" b="1">
              <a:solidFill>
                <a:schemeClr val="dk2"/>
              </a:solidFill>
              <a:latin typeface="Times New Roman"/>
              <a:ea typeface="Times New Roman"/>
              <a:cs typeface="Times New Roman"/>
              <a:sym typeface="Times New Roman"/>
            </a:endParaRPr>
          </a:p>
          <a:p>
            <a:pPr marL="0" lvl="0" indent="0" algn="l" rtl="0">
              <a:spcBef>
                <a:spcPts val="0"/>
              </a:spcBef>
              <a:spcAft>
                <a:spcPts val="0"/>
              </a:spcAft>
              <a:buNone/>
            </a:pPr>
            <a:endParaRPr sz="1100" b="1">
              <a:solidFill>
                <a:schemeClr val="dk2"/>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2"/>
          <p:cNvSpPr txBox="1">
            <a:spLocks noGrp="1"/>
          </p:cNvSpPr>
          <p:nvPr>
            <p:ph type="title"/>
          </p:nvPr>
        </p:nvSpPr>
        <p:spPr>
          <a:xfrm>
            <a:off x="729450" y="1367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Confusion Matrix</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211" name="Google Shape;211;p32"/>
          <p:cNvPicPr preferRelativeResize="0"/>
          <p:nvPr/>
        </p:nvPicPr>
        <p:blipFill>
          <a:blip r:embed="rId3">
            <a:alphaModFix/>
          </a:blip>
          <a:stretch>
            <a:fillRect/>
          </a:stretch>
        </p:blipFill>
        <p:spPr>
          <a:xfrm>
            <a:off x="896900" y="2177148"/>
            <a:ext cx="5600700" cy="2076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a:latin typeface="Times New Roman"/>
                <a:ea typeface="Times New Roman"/>
                <a:cs typeface="Times New Roman"/>
                <a:sym typeface="Times New Roman"/>
              </a:rPr>
              <a:t>Interpretation</a:t>
            </a:r>
            <a:endParaRPr sz="2000">
              <a:latin typeface="Times New Roman"/>
              <a:ea typeface="Times New Roman"/>
              <a:cs typeface="Times New Roman"/>
              <a:sym typeface="Times New Roman"/>
            </a:endParaRPr>
          </a:p>
        </p:txBody>
      </p:sp>
      <p:sp>
        <p:nvSpPr>
          <p:cNvPr id="217" name="Google Shape;217;p33"/>
          <p:cNvSpPr txBox="1">
            <a:spLocks noGrp="1"/>
          </p:cNvSpPr>
          <p:nvPr>
            <p:ph type="body" idx="1"/>
          </p:nvPr>
        </p:nvSpPr>
        <p:spPr>
          <a:xfrm>
            <a:off x="729450" y="1577475"/>
            <a:ext cx="7335300" cy="243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endParaRPr sz="1200">
              <a:solidFill>
                <a:schemeClr val="dk2"/>
              </a:solidFill>
              <a:latin typeface="Times New Roman"/>
              <a:ea typeface="Times New Roman"/>
              <a:cs typeface="Times New Roman"/>
              <a:sym typeface="Times New Roman"/>
            </a:endParaRPr>
          </a:p>
          <a:p>
            <a:pPr marL="457200" lvl="0" indent="-304800" algn="l" rtl="0">
              <a:spcBef>
                <a:spcPts val="1200"/>
              </a:spcBef>
              <a:spcAft>
                <a:spcPts val="0"/>
              </a:spcAft>
              <a:buClr>
                <a:schemeClr val="dk2"/>
              </a:buClr>
              <a:buSzPts val="1200"/>
              <a:buFont typeface="Times New Roman"/>
              <a:buChar char="➢"/>
            </a:pPr>
            <a:r>
              <a:rPr lang="en" sz="1200">
                <a:solidFill>
                  <a:srgbClr val="000000"/>
                </a:solidFill>
                <a:latin typeface="Times New Roman"/>
                <a:ea typeface="Times New Roman"/>
                <a:cs typeface="Times New Roman"/>
                <a:sym typeface="Times New Roman"/>
              </a:rPr>
              <a:t>Class 0 (None): The model is struggling with classifying "None" correctly, as there are 7 false negatives where "None" was predicted as "Sleep Apnea."</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a:solidFill>
                  <a:schemeClr val="dk2"/>
                </a:solidFill>
                <a:latin typeface="Times New Roman"/>
                <a:ea typeface="Times New Roman"/>
                <a:cs typeface="Times New Roman"/>
                <a:sym typeface="Times New Roman"/>
              </a:rPr>
              <a:t>Class 1 (Sleep Apnea): The model performs well at identifying Sleep Apnea, with 36 correct predictions and relatively fewer misclassifications compared to the other classes.</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a:solidFill>
                  <a:srgbClr val="000000"/>
                </a:solidFill>
                <a:latin typeface="Times New Roman"/>
                <a:ea typeface="Times New Roman"/>
                <a:cs typeface="Times New Roman"/>
                <a:sym typeface="Times New Roman"/>
              </a:rPr>
              <a:t>Class 2 (Insomnia): The model has some trouble distinguishing between "Insomnia" and "Sleep Apnea", as 7 cases of "Insomnia" were incorrectly predicted as "Sleep Apnea."</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a:solidFill>
                  <a:srgbClr val="000000"/>
                </a:solidFill>
                <a:latin typeface="Times New Roman"/>
                <a:ea typeface="Times New Roman"/>
                <a:cs typeface="Times New Roman"/>
                <a:sym typeface="Times New Roman"/>
              </a:rPr>
              <a:t>There are significant false negatives for the "None" class, leading to misclassification as "Sleep Apnea."</a:t>
            </a:r>
            <a:endParaRPr sz="1200">
              <a:solidFill>
                <a:srgbClr val="000000"/>
              </a:solidFill>
              <a:latin typeface="Times New Roman"/>
              <a:ea typeface="Times New Roman"/>
              <a:cs typeface="Times New Roman"/>
              <a:sym typeface="Times New Roman"/>
            </a:endParaRPr>
          </a:p>
          <a:p>
            <a:pPr marL="457200" lvl="0" indent="-304800" algn="l" rtl="0">
              <a:spcBef>
                <a:spcPts val="0"/>
              </a:spcBef>
              <a:spcAft>
                <a:spcPts val="0"/>
              </a:spcAft>
              <a:buClr>
                <a:schemeClr val="dk2"/>
              </a:buClr>
              <a:buSzPts val="1200"/>
              <a:buFont typeface="Times New Roman"/>
              <a:buChar char="➢"/>
            </a:pPr>
            <a:r>
              <a:rPr lang="en" sz="1200">
                <a:solidFill>
                  <a:srgbClr val="000000"/>
                </a:solidFill>
                <a:latin typeface="Times New Roman"/>
                <a:ea typeface="Times New Roman"/>
                <a:cs typeface="Times New Roman"/>
                <a:sym typeface="Times New Roman"/>
              </a:rPr>
              <a:t>"Insomnia" is frequently confused with "Sleep Apnea," indicating a challenge in differentiation between these two classes by the model.</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Times New Roman"/>
                <a:ea typeface="Times New Roman"/>
                <a:cs typeface="Times New Roman"/>
                <a:sym typeface="Times New Roman"/>
              </a:rPr>
              <a:t>Linear Regression</a:t>
            </a:r>
            <a:endParaRPr sz="2040">
              <a:latin typeface="Times New Roman"/>
              <a:ea typeface="Times New Roman"/>
              <a:cs typeface="Times New Roman"/>
              <a:sym typeface="Times New Roman"/>
            </a:endParaRPr>
          </a:p>
        </p:txBody>
      </p:sp>
      <p:pic>
        <p:nvPicPr>
          <p:cNvPr id="223" name="Google Shape;223;p34"/>
          <p:cNvPicPr preferRelativeResize="0"/>
          <p:nvPr/>
        </p:nvPicPr>
        <p:blipFill>
          <a:blip r:embed="rId3">
            <a:alphaModFix/>
          </a:blip>
          <a:stretch>
            <a:fillRect/>
          </a:stretch>
        </p:blipFill>
        <p:spPr>
          <a:xfrm>
            <a:off x="771075" y="1853850"/>
            <a:ext cx="7551950" cy="29265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Times New Roman"/>
                <a:ea typeface="Times New Roman"/>
                <a:cs typeface="Times New Roman"/>
                <a:sym typeface="Times New Roman"/>
              </a:rPr>
              <a:t>MSE and R-Squared</a:t>
            </a:r>
            <a:endParaRPr sz="2040">
              <a:latin typeface="Times New Roman"/>
              <a:ea typeface="Times New Roman"/>
              <a:cs typeface="Times New Roman"/>
              <a:sym typeface="Times New Roman"/>
            </a:endParaRPr>
          </a:p>
        </p:txBody>
      </p:sp>
      <p:pic>
        <p:nvPicPr>
          <p:cNvPr id="229" name="Google Shape;229;p35"/>
          <p:cNvPicPr preferRelativeResize="0"/>
          <p:nvPr/>
        </p:nvPicPr>
        <p:blipFill>
          <a:blip r:embed="rId3">
            <a:alphaModFix/>
          </a:blip>
          <a:stretch>
            <a:fillRect/>
          </a:stretch>
        </p:blipFill>
        <p:spPr>
          <a:xfrm>
            <a:off x="868275" y="1911325"/>
            <a:ext cx="7208925" cy="2462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Times New Roman"/>
                <a:ea typeface="Times New Roman"/>
                <a:cs typeface="Times New Roman"/>
                <a:sym typeface="Times New Roman"/>
              </a:rPr>
              <a:t>Interpretation</a:t>
            </a:r>
            <a:endParaRPr sz="2040">
              <a:latin typeface="Times New Roman"/>
              <a:ea typeface="Times New Roman"/>
              <a:cs typeface="Times New Roman"/>
              <a:sym typeface="Times New Roman"/>
            </a:endParaRPr>
          </a:p>
        </p:txBody>
      </p:sp>
      <p:sp>
        <p:nvSpPr>
          <p:cNvPr id="235" name="Google Shape;235;p36"/>
          <p:cNvSpPr txBox="1">
            <a:spLocks noGrp="1"/>
          </p:cNvSpPr>
          <p:nvPr>
            <p:ph type="body" idx="1"/>
          </p:nvPr>
        </p:nvSpPr>
        <p:spPr>
          <a:xfrm>
            <a:off x="729450" y="1754850"/>
            <a:ext cx="7688700" cy="2585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Font typeface="Arial"/>
              <a:buChar char="➢"/>
            </a:pPr>
            <a:r>
              <a:rPr lang="en">
                <a:solidFill>
                  <a:srgbClr val="000000"/>
                </a:solidFill>
                <a:latin typeface="Times New Roman"/>
                <a:ea typeface="Times New Roman"/>
                <a:cs typeface="Times New Roman"/>
                <a:sym typeface="Times New Roman"/>
              </a:rPr>
              <a:t>The MSE value of </a:t>
            </a:r>
            <a:r>
              <a:rPr lang="en" b="1">
                <a:solidFill>
                  <a:srgbClr val="000000"/>
                </a:solidFill>
                <a:latin typeface="Times New Roman"/>
                <a:ea typeface="Times New Roman"/>
                <a:cs typeface="Times New Roman"/>
                <a:sym typeface="Times New Roman"/>
              </a:rPr>
              <a:t>14.28</a:t>
            </a:r>
            <a:r>
              <a:rPr lang="en">
                <a:solidFill>
                  <a:srgbClr val="000000"/>
                </a:solidFill>
                <a:latin typeface="Times New Roman"/>
                <a:ea typeface="Times New Roman"/>
                <a:cs typeface="Times New Roman"/>
                <a:sym typeface="Times New Roman"/>
              </a:rPr>
              <a:t> means that, on average, the squared difference between your predicted sleep outcomes (e.g., sleep disorder, sleep quality) and the actual outcomes is about 14.28 units.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If you're predicting something like sleep quality, this means the predictions deviate from actual values by a substantial margin, leading to prediction errors.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Arial"/>
              <a:buChar char="➢"/>
            </a:pPr>
            <a:r>
              <a:rPr lang="en">
                <a:solidFill>
                  <a:srgbClr val="000000"/>
                </a:solidFill>
                <a:latin typeface="Times New Roman"/>
                <a:ea typeface="Times New Roman"/>
                <a:cs typeface="Times New Roman"/>
                <a:sym typeface="Times New Roman"/>
              </a:rPr>
              <a:t>The R² value of </a:t>
            </a:r>
            <a:r>
              <a:rPr lang="en" b="1">
                <a:solidFill>
                  <a:srgbClr val="000000"/>
                </a:solidFill>
                <a:latin typeface="Times New Roman"/>
                <a:ea typeface="Times New Roman"/>
                <a:cs typeface="Times New Roman"/>
                <a:sym typeface="Times New Roman"/>
              </a:rPr>
              <a:t>0.278</a:t>
            </a:r>
            <a:r>
              <a:rPr lang="en">
                <a:solidFill>
                  <a:srgbClr val="000000"/>
                </a:solidFill>
                <a:latin typeface="Times New Roman"/>
                <a:ea typeface="Times New Roman"/>
                <a:cs typeface="Times New Roman"/>
                <a:sym typeface="Times New Roman"/>
              </a:rPr>
              <a:t> means that only </a:t>
            </a:r>
            <a:r>
              <a:rPr lang="en" b="1">
                <a:solidFill>
                  <a:srgbClr val="000000"/>
                </a:solidFill>
                <a:latin typeface="Times New Roman"/>
                <a:ea typeface="Times New Roman"/>
                <a:cs typeface="Times New Roman"/>
                <a:sym typeface="Times New Roman"/>
              </a:rPr>
              <a:t>27.8%</a:t>
            </a:r>
            <a:r>
              <a:rPr lang="en">
                <a:solidFill>
                  <a:srgbClr val="000000"/>
                </a:solidFill>
                <a:latin typeface="Times New Roman"/>
                <a:ea typeface="Times New Roman"/>
                <a:cs typeface="Times New Roman"/>
                <a:sym typeface="Times New Roman"/>
              </a:rPr>
              <a:t> of the variability in the target variable (such as sleep disorder or quality) is explained by the features in the model (e.g., sleep duration, stress level, physical activity).</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This low R² indicates that your model is not capturing most of the factors that contribute to variability in the sleep outcome. The remaining 72.2% of variability is unexplained, implying that other factors, which are not included in the model, might play a significant role.</a:t>
            </a:r>
            <a:endParaRPr>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Times New Roman"/>
                <a:ea typeface="Times New Roman"/>
                <a:cs typeface="Times New Roman"/>
                <a:sym typeface="Times New Roman"/>
              </a:rPr>
              <a:t>Coefficients of Linear regression</a:t>
            </a:r>
            <a:endParaRPr sz="2040">
              <a:latin typeface="Times New Roman"/>
              <a:ea typeface="Times New Roman"/>
              <a:cs typeface="Times New Roman"/>
              <a:sym typeface="Times New Roman"/>
            </a:endParaRPr>
          </a:p>
        </p:txBody>
      </p:sp>
      <p:sp>
        <p:nvSpPr>
          <p:cNvPr id="241" name="Google Shape;241;p37"/>
          <p:cNvSpPr txBox="1">
            <a:spLocks noGrp="1"/>
          </p:cNvSpPr>
          <p:nvPr>
            <p:ph type="body" idx="1"/>
          </p:nvPr>
        </p:nvSpPr>
        <p:spPr>
          <a:xfrm>
            <a:off x="729450" y="3643225"/>
            <a:ext cx="7688700" cy="1130100"/>
          </a:xfrm>
          <a:prstGeom prst="rect">
            <a:avLst/>
          </a:prstGeom>
        </p:spPr>
        <p:txBody>
          <a:bodyPr spcFirstLastPara="1" wrap="square" lIns="91425" tIns="91425" rIns="91425" bIns="91425" anchor="t" anchorCtr="0">
            <a:normAutofit lnSpcReduction="10000"/>
          </a:bodyPr>
          <a:lstStyle/>
          <a:p>
            <a:pPr marL="457200" lvl="0" indent="-323850" algn="l" rtl="0">
              <a:spcBef>
                <a:spcPts val="120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The full regression equation based on your coefficients and intercept is:</a:t>
            </a:r>
            <a:endParaRPr sz="150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sz="1500" b="1">
                <a:solidFill>
                  <a:schemeClr val="dk2"/>
                </a:solidFill>
                <a:latin typeface="Times New Roman"/>
                <a:ea typeface="Times New Roman"/>
                <a:cs typeface="Times New Roman"/>
                <a:sym typeface="Times New Roman"/>
              </a:rPr>
              <a:t>                                          y=−2.62X+88.78</a:t>
            </a:r>
            <a:endParaRPr sz="1500" b="1">
              <a:solidFill>
                <a:schemeClr val="dk2"/>
              </a:solidFill>
              <a:latin typeface="Times New Roman"/>
              <a:ea typeface="Times New Roman"/>
              <a:cs typeface="Times New Roman"/>
              <a:sym typeface="Times New Roman"/>
            </a:endParaRPr>
          </a:p>
        </p:txBody>
      </p:sp>
      <p:pic>
        <p:nvPicPr>
          <p:cNvPr id="242" name="Google Shape;242;p37"/>
          <p:cNvPicPr preferRelativeResize="0"/>
          <p:nvPr/>
        </p:nvPicPr>
        <p:blipFill>
          <a:blip r:embed="rId3">
            <a:alphaModFix/>
          </a:blip>
          <a:stretch>
            <a:fillRect/>
          </a:stretch>
        </p:blipFill>
        <p:spPr>
          <a:xfrm>
            <a:off x="790500" y="1853850"/>
            <a:ext cx="7186699" cy="1595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Times New Roman"/>
                <a:ea typeface="Times New Roman"/>
                <a:cs typeface="Times New Roman"/>
                <a:sym typeface="Times New Roman"/>
              </a:rPr>
              <a:t>Visualization</a:t>
            </a:r>
            <a:endParaRPr sz="2040">
              <a:latin typeface="Times New Roman"/>
              <a:ea typeface="Times New Roman"/>
              <a:cs typeface="Times New Roman"/>
              <a:sym typeface="Times New Roman"/>
            </a:endParaRPr>
          </a:p>
        </p:txBody>
      </p:sp>
      <p:pic>
        <p:nvPicPr>
          <p:cNvPr id="248" name="Google Shape;248;p38"/>
          <p:cNvPicPr preferRelativeResize="0"/>
          <p:nvPr/>
        </p:nvPicPr>
        <p:blipFill>
          <a:blip r:embed="rId3">
            <a:alphaModFix/>
          </a:blip>
          <a:stretch>
            <a:fillRect/>
          </a:stretch>
        </p:blipFill>
        <p:spPr>
          <a:xfrm>
            <a:off x="975175" y="1853850"/>
            <a:ext cx="7303800" cy="2515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39"/>
          <p:cNvPicPr preferRelativeResize="0"/>
          <p:nvPr/>
        </p:nvPicPr>
        <p:blipFill>
          <a:blip r:embed="rId3">
            <a:alphaModFix/>
          </a:blip>
          <a:stretch>
            <a:fillRect/>
          </a:stretch>
        </p:blipFill>
        <p:spPr>
          <a:xfrm>
            <a:off x="897425" y="1431450"/>
            <a:ext cx="5355700" cy="32042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0"/>
          <p:cNvSpPr txBox="1">
            <a:spLocks noGrp="1"/>
          </p:cNvSpPr>
          <p:nvPr>
            <p:ph type="title"/>
          </p:nvPr>
        </p:nvSpPr>
        <p:spPr>
          <a:xfrm>
            <a:off x="729450" y="1289500"/>
            <a:ext cx="7688700" cy="535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40">
                <a:latin typeface="Times New Roman"/>
                <a:ea typeface="Times New Roman"/>
                <a:cs typeface="Times New Roman"/>
                <a:sym typeface="Times New Roman"/>
              </a:rPr>
              <a:t>Interpretation</a:t>
            </a:r>
            <a:endParaRPr sz="2040">
              <a:latin typeface="Times New Roman"/>
              <a:ea typeface="Times New Roman"/>
              <a:cs typeface="Times New Roman"/>
              <a:sym typeface="Times New Roman"/>
            </a:endParaRPr>
          </a:p>
        </p:txBody>
      </p:sp>
      <p:sp>
        <p:nvSpPr>
          <p:cNvPr id="259" name="Google Shape;259;p40"/>
          <p:cNvSpPr txBox="1">
            <a:spLocks noGrp="1"/>
          </p:cNvSpPr>
          <p:nvPr>
            <p:ph type="body" idx="1"/>
          </p:nvPr>
        </p:nvSpPr>
        <p:spPr>
          <a:xfrm>
            <a:off x="653250" y="1824700"/>
            <a:ext cx="7688700" cy="2515200"/>
          </a:xfrm>
          <a:prstGeom prst="rect">
            <a:avLst/>
          </a:prstGeom>
        </p:spPr>
        <p:txBody>
          <a:bodyPr spcFirstLastPara="1" wrap="square" lIns="91425" tIns="91425" rIns="91425" bIns="91425" anchor="t" anchorCtr="0">
            <a:normAutofit/>
          </a:bodyPr>
          <a:lstStyle/>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 The red line slopes downward, indicating a negative relationship between sleep duration and heart rate. This suggests that as sleep duration increases, the predicted heart rate decreases slightly.</a:t>
            </a:r>
            <a:endParaRPr sz="140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The model captures the general negative trend between sleep duration and heart rate.</a:t>
            </a:r>
            <a:endParaRPr sz="140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 But the scatter of data points suggests that the linear model is not a perfect fit for predicting heart rate based on sleep duration alone.</a:t>
            </a:r>
            <a:endParaRPr sz="140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The linear regression suggests that longer sleep is associated with lower heart rate, but the scatter in actual values suggests that other factors contribute to heart rate variability, making sleep duration just one part of the equation.</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KNN (K-Nearest Neighbour)</a:t>
            </a:r>
            <a:endParaRPr>
              <a:latin typeface="Times New Roman"/>
              <a:ea typeface="Times New Roman"/>
              <a:cs typeface="Times New Roman"/>
              <a:sym typeface="Times New Roman"/>
            </a:endParaRPr>
          </a:p>
        </p:txBody>
      </p:sp>
      <p:pic>
        <p:nvPicPr>
          <p:cNvPr id="265" name="Google Shape;265;p41"/>
          <p:cNvPicPr preferRelativeResize="0"/>
          <p:nvPr/>
        </p:nvPicPr>
        <p:blipFill>
          <a:blip r:embed="rId3">
            <a:alphaModFix/>
          </a:blip>
          <a:stretch>
            <a:fillRect/>
          </a:stretch>
        </p:blipFill>
        <p:spPr>
          <a:xfrm>
            <a:off x="799550" y="1937850"/>
            <a:ext cx="7618599" cy="2407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 DESCRIPTION:</a:t>
            </a:r>
            <a:endParaRPr>
              <a:latin typeface="Times New Roman"/>
              <a:ea typeface="Times New Roman"/>
              <a:cs typeface="Times New Roman"/>
              <a:sym typeface="Times New Roman"/>
            </a:endParaRPr>
          </a:p>
        </p:txBody>
      </p:sp>
      <p:sp>
        <p:nvSpPr>
          <p:cNvPr id="101" name="Google Shape;101;p15"/>
          <p:cNvSpPr txBox="1">
            <a:spLocks noGrp="1"/>
          </p:cNvSpPr>
          <p:nvPr>
            <p:ph type="body" idx="1"/>
          </p:nvPr>
        </p:nvSpPr>
        <p:spPr>
          <a:xfrm>
            <a:off x="729450" y="2078875"/>
            <a:ext cx="7688700" cy="2261100"/>
          </a:xfrm>
          <a:prstGeom prst="rect">
            <a:avLst/>
          </a:prstGeom>
          <a:solidFill>
            <a:schemeClr val="lt1"/>
          </a:solidFill>
        </p:spPr>
        <p:txBody>
          <a:bodyPr spcFirstLastPara="1" wrap="square" lIns="91425" tIns="91425" rIns="91425" bIns="91425" anchor="t" anchorCtr="0">
            <a:normAutofit/>
          </a:bodyPr>
          <a:lstStyle/>
          <a:p>
            <a:pPr marL="0" lvl="0" indent="0" algn="l" rtl="0">
              <a:spcBef>
                <a:spcPts val="0"/>
              </a:spcBef>
              <a:spcAft>
                <a:spcPts val="0"/>
              </a:spcAft>
              <a:buNone/>
            </a:pPr>
            <a:r>
              <a:rPr lang="en" sz="1500">
                <a:solidFill>
                  <a:schemeClr val="dk2"/>
                </a:solidFill>
                <a:latin typeface="Times New Roman"/>
                <a:ea typeface="Times New Roman"/>
                <a:cs typeface="Times New Roman"/>
                <a:sym typeface="Times New Roman"/>
              </a:rPr>
              <a:t>This project utilizes the Sleep Health and Lifestyle Dataset from Kaggle, which contains information about individuals' sleep patterns, lifestyle choices, and health indicators.</a:t>
            </a:r>
            <a:endParaRPr sz="150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sz="1500">
                <a:solidFill>
                  <a:schemeClr val="dk2"/>
                </a:solidFill>
                <a:latin typeface="Times New Roman"/>
                <a:ea typeface="Times New Roman"/>
                <a:cs typeface="Times New Roman"/>
                <a:sym typeface="Times New Roman"/>
              </a:rPr>
              <a:t>Source: Kaggle </a:t>
            </a:r>
            <a:r>
              <a:rPr lang="en" sz="1500">
                <a:solidFill>
                  <a:schemeClr val="dk1"/>
                </a:solidFill>
                <a:latin typeface="Times New Roman"/>
                <a:ea typeface="Times New Roman"/>
                <a:cs typeface="Times New Roman"/>
                <a:sym typeface="Times New Roman"/>
              </a:rPr>
              <a:t>(</a:t>
            </a:r>
            <a:r>
              <a:rPr lang="en" sz="1500" u="sng">
                <a:solidFill>
                  <a:schemeClr val="hlink"/>
                </a:solidFill>
                <a:latin typeface="Times New Roman"/>
                <a:ea typeface="Times New Roman"/>
                <a:cs typeface="Times New Roman"/>
                <a:sym typeface="Times New Roman"/>
                <a:hlinkClick r:id="rId3"/>
              </a:rPr>
              <a:t>https://www.kaggle.com/datasets/uom190346a/sleep-health-and-lifestyle-dataset</a:t>
            </a:r>
            <a:r>
              <a:rPr lang="en" sz="1500">
                <a:solidFill>
                  <a:schemeClr val="dk1"/>
                </a:solidFill>
                <a:latin typeface="Times New Roman"/>
                <a:ea typeface="Times New Roman"/>
                <a:cs typeface="Times New Roman"/>
                <a:sym typeface="Times New Roman"/>
              </a:rPr>
              <a:t>)</a:t>
            </a:r>
            <a:endParaRPr sz="15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sz="1500">
                <a:solidFill>
                  <a:schemeClr val="dk2"/>
                </a:solidFill>
                <a:latin typeface="Times New Roman"/>
                <a:ea typeface="Times New Roman"/>
                <a:cs typeface="Times New Roman"/>
                <a:sym typeface="Times New Roman"/>
              </a:rPr>
              <a:t>The dataset comprises records of individuals' sleep health and lifestyle factors. It includes various sleep-related metrics, daily habits, and health indicators that can potentially influence sleep quality and overall well-being.</a:t>
            </a:r>
            <a:endParaRPr sz="1500">
              <a:solidFill>
                <a:schemeClr val="dk2"/>
              </a:solidFill>
              <a:latin typeface="Times New Roman"/>
              <a:ea typeface="Times New Roman"/>
              <a:cs typeface="Times New Roman"/>
              <a:sym typeface="Times New Roman"/>
            </a:endParaRPr>
          </a:p>
        </p:txBody>
      </p:sp>
      <p:sp>
        <p:nvSpPr>
          <p:cNvPr id="102" name="Google Shape;102;p15"/>
          <p:cNvSpPr txBox="1"/>
          <p:nvPr/>
        </p:nvSpPr>
        <p:spPr>
          <a:xfrm>
            <a:off x="3394200" y="3865325"/>
            <a:ext cx="5771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71" name="Google Shape;271;p42"/>
          <p:cNvPicPr preferRelativeResize="0"/>
          <p:nvPr/>
        </p:nvPicPr>
        <p:blipFill>
          <a:blip r:embed="rId3">
            <a:alphaModFix/>
          </a:blip>
          <a:stretch>
            <a:fillRect/>
          </a:stretch>
        </p:blipFill>
        <p:spPr>
          <a:xfrm>
            <a:off x="729450" y="1423375"/>
            <a:ext cx="5155248" cy="2916601"/>
          </a:xfrm>
          <a:prstGeom prst="rect">
            <a:avLst/>
          </a:prstGeom>
          <a:noFill/>
          <a:ln>
            <a:noFill/>
          </a:ln>
        </p:spPr>
      </p:pic>
      <p:sp>
        <p:nvSpPr>
          <p:cNvPr id="272" name="Google Shape;272;p42"/>
          <p:cNvSpPr txBox="1"/>
          <p:nvPr/>
        </p:nvSpPr>
        <p:spPr>
          <a:xfrm>
            <a:off x="5983225" y="1423150"/>
            <a:ext cx="2434800" cy="2916600"/>
          </a:xfrm>
          <a:prstGeom prst="rect">
            <a:avLst/>
          </a:prstGeom>
          <a:noFill/>
          <a:ln>
            <a:noFill/>
          </a:ln>
        </p:spPr>
        <p:txBody>
          <a:bodyPr spcFirstLastPara="1" wrap="square" lIns="91425" tIns="91425" rIns="91425" bIns="91425" anchor="t" anchorCtr="0">
            <a:noAutofit/>
          </a:bodyPr>
          <a:lstStyle/>
          <a:p>
            <a:pPr marL="457200" lvl="0" indent="-323850" algn="l" rtl="0">
              <a:spcBef>
                <a:spcPts val="0"/>
              </a:spcBef>
              <a:spcAft>
                <a:spcPts val="0"/>
              </a:spcAft>
              <a:buClr>
                <a:schemeClr val="dk2"/>
              </a:buClr>
              <a:buSzPts val="1500"/>
              <a:buFont typeface="Times New Roman"/>
              <a:buChar char="●"/>
            </a:pPr>
            <a:r>
              <a:rPr lang="en" sz="1500">
                <a:solidFill>
                  <a:schemeClr val="dk2"/>
                </a:solidFill>
                <a:latin typeface="Times New Roman"/>
                <a:ea typeface="Times New Roman"/>
                <a:cs typeface="Times New Roman"/>
                <a:sym typeface="Times New Roman"/>
              </a:rPr>
              <a:t>From the plot , K=5.</a:t>
            </a:r>
            <a:r>
              <a:rPr lang="en" sz="1500">
                <a:highlight>
                  <a:srgbClr val="FFFFFF"/>
                </a:highlight>
                <a:latin typeface="Times New Roman"/>
                <a:ea typeface="Times New Roman"/>
                <a:cs typeface="Times New Roman"/>
                <a:sym typeface="Times New Roman"/>
              </a:rPr>
              <a:t>It shows a sharp drop from k = 1 to k = 5, and after k = 5, the slope starts to flatten out.</a:t>
            </a:r>
            <a:endParaRPr sz="1500">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highlight>
                  <a:srgbClr val="FFFFFF"/>
                </a:highlight>
                <a:latin typeface="Times New Roman"/>
                <a:ea typeface="Times New Roman"/>
                <a:cs typeface="Times New Roman"/>
                <a:sym typeface="Times New Roman"/>
              </a:rPr>
              <a:t>This is called the Elbow point.</a:t>
            </a:r>
            <a:endParaRPr sz="1500">
              <a:highlight>
                <a:srgbClr val="FFFFFF"/>
              </a:highlight>
              <a:latin typeface="Times New Roman"/>
              <a:ea typeface="Times New Roman"/>
              <a:cs typeface="Times New Roman"/>
              <a:sym typeface="Times New Roman"/>
            </a:endParaRPr>
          </a:p>
          <a:p>
            <a:pPr marL="457200" lvl="0" indent="-323850" algn="l" rtl="0">
              <a:spcBef>
                <a:spcPts val="0"/>
              </a:spcBef>
              <a:spcAft>
                <a:spcPts val="0"/>
              </a:spcAft>
              <a:buSzPts val="1500"/>
              <a:buFont typeface="Times New Roman"/>
              <a:buChar char="●"/>
            </a:pPr>
            <a:r>
              <a:rPr lang="en" sz="1500">
                <a:highlight>
                  <a:srgbClr val="FFFFFF"/>
                </a:highlight>
                <a:latin typeface="Times New Roman"/>
                <a:ea typeface="Times New Roman"/>
                <a:cs typeface="Times New Roman"/>
                <a:sym typeface="Times New Roman"/>
              </a:rPr>
              <a:t>based on the shape of this curve, k = 5 seems to be the optimal value.</a:t>
            </a:r>
            <a:endParaRPr sz="1500">
              <a:highlight>
                <a:srgbClr val="FFFFFF"/>
              </a:highlight>
              <a:latin typeface="Times New Roman"/>
              <a:ea typeface="Times New Roman"/>
              <a:cs typeface="Times New Roman"/>
              <a:sym typeface="Times New Roman"/>
            </a:endParaRPr>
          </a:p>
          <a:p>
            <a:pPr marL="457200" lvl="0" indent="0" algn="l" rtl="0">
              <a:spcBef>
                <a:spcPts val="0"/>
              </a:spcBef>
              <a:spcAft>
                <a:spcPts val="0"/>
              </a:spcAft>
              <a:buNone/>
            </a:pPr>
            <a:endParaRPr sz="1500">
              <a:solidFill>
                <a:schemeClr val="dk2"/>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pic>
        <p:nvPicPr>
          <p:cNvPr id="277" name="Google Shape;277;p43"/>
          <p:cNvPicPr preferRelativeResize="0"/>
          <p:nvPr/>
        </p:nvPicPr>
        <p:blipFill>
          <a:blip r:embed="rId3">
            <a:alphaModFix/>
          </a:blip>
          <a:stretch>
            <a:fillRect/>
          </a:stretch>
        </p:blipFill>
        <p:spPr>
          <a:xfrm>
            <a:off x="716025" y="1538250"/>
            <a:ext cx="7711950" cy="33665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729450" y="12201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KNN plot</a:t>
            </a:r>
            <a:endParaRPr>
              <a:latin typeface="Times New Roman"/>
              <a:ea typeface="Times New Roman"/>
              <a:cs typeface="Times New Roman"/>
              <a:sym typeface="Times New Roman"/>
            </a:endParaRPr>
          </a:p>
        </p:txBody>
      </p:sp>
      <p:sp>
        <p:nvSpPr>
          <p:cNvPr id="283" name="Google Shape;283;p4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84" name="Google Shape;284;p44"/>
          <p:cNvPicPr preferRelativeResize="0"/>
          <p:nvPr/>
        </p:nvPicPr>
        <p:blipFill>
          <a:blip r:embed="rId3">
            <a:alphaModFix/>
          </a:blip>
          <a:stretch>
            <a:fillRect/>
          </a:stretch>
        </p:blipFill>
        <p:spPr>
          <a:xfrm>
            <a:off x="729450" y="1755300"/>
            <a:ext cx="7323000" cy="31659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NB (Naive Bayes)</a:t>
            </a:r>
            <a:endParaRPr>
              <a:latin typeface="Times New Roman"/>
              <a:ea typeface="Times New Roman"/>
              <a:cs typeface="Times New Roman"/>
              <a:sym typeface="Times New Roman"/>
            </a:endParaRPr>
          </a:p>
        </p:txBody>
      </p:sp>
      <p:sp>
        <p:nvSpPr>
          <p:cNvPr id="290" name="Google Shape;290;p4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91" name="Google Shape;291;p45"/>
          <p:cNvPicPr preferRelativeResize="0"/>
          <p:nvPr/>
        </p:nvPicPr>
        <p:blipFill>
          <a:blip r:embed="rId3">
            <a:alphaModFix/>
          </a:blip>
          <a:stretch>
            <a:fillRect/>
          </a:stretch>
        </p:blipFill>
        <p:spPr>
          <a:xfrm>
            <a:off x="729450" y="1871875"/>
            <a:ext cx="7914225" cy="30165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6"/>
          <p:cNvPicPr preferRelativeResize="0"/>
          <p:nvPr/>
        </p:nvPicPr>
        <p:blipFill>
          <a:blip r:embed="rId3">
            <a:alphaModFix/>
          </a:blip>
          <a:stretch>
            <a:fillRect/>
          </a:stretch>
        </p:blipFill>
        <p:spPr>
          <a:xfrm>
            <a:off x="974400" y="1374025"/>
            <a:ext cx="6191249" cy="36381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Accuracies</a:t>
            </a:r>
            <a:endParaRPr>
              <a:latin typeface="Times New Roman"/>
              <a:ea typeface="Times New Roman"/>
              <a:cs typeface="Times New Roman"/>
              <a:sym typeface="Times New Roman"/>
            </a:endParaRPr>
          </a:p>
        </p:txBody>
      </p:sp>
      <p:pic>
        <p:nvPicPr>
          <p:cNvPr id="302" name="Google Shape;302;p47"/>
          <p:cNvPicPr preferRelativeResize="0"/>
          <p:nvPr/>
        </p:nvPicPr>
        <p:blipFill>
          <a:blip r:embed="rId3">
            <a:alphaModFix/>
          </a:blip>
          <a:stretch>
            <a:fillRect/>
          </a:stretch>
        </p:blipFill>
        <p:spPr>
          <a:xfrm>
            <a:off x="2271775" y="2129450"/>
            <a:ext cx="4089175" cy="19707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8"/>
          <p:cNvSpPr txBox="1">
            <a:spLocks noGrp="1"/>
          </p:cNvSpPr>
          <p:nvPr>
            <p:ph type="body" idx="1"/>
          </p:nvPr>
        </p:nvSpPr>
        <p:spPr>
          <a:xfrm>
            <a:off x="729450" y="1603925"/>
            <a:ext cx="7688700" cy="273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b="1">
                <a:solidFill>
                  <a:srgbClr val="000000"/>
                </a:solidFill>
                <a:highlight>
                  <a:srgbClr val="FFFFFF"/>
                </a:highlight>
                <a:latin typeface="Times New Roman"/>
                <a:ea typeface="Times New Roman"/>
                <a:cs typeface="Times New Roman"/>
                <a:sym typeface="Times New Roman"/>
              </a:rPr>
              <a:t>Gaussian Naive Bayes:</a:t>
            </a:r>
            <a:endParaRPr sz="1600" b="1">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rgbClr val="000000"/>
                </a:solidFill>
                <a:highlight>
                  <a:srgbClr val="FFFFFF"/>
                </a:highlight>
                <a:latin typeface="Times New Roman"/>
                <a:ea typeface="Times New Roman"/>
                <a:cs typeface="Times New Roman"/>
                <a:sym typeface="Times New Roman"/>
              </a:rPr>
              <a:t>Moderate accuracy:</a:t>
            </a:r>
            <a:r>
              <a:rPr lang="en" sz="1050">
                <a:solidFill>
                  <a:srgbClr val="000000"/>
                </a:solidFill>
                <a:highlight>
                  <a:srgbClr val="FFFFFF"/>
                </a:highlight>
                <a:latin typeface="Arial"/>
                <a:ea typeface="Arial"/>
                <a:cs typeface="Arial"/>
                <a:sym typeface="Arial"/>
              </a:rPr>
              <a:t> </a:t>
            </a:r>
            <a:r>
              <a:rPr lang="en" sz="1600">
                <a:solidFill>
                  <a:schemeClr val="dk2"/>
                </a:solidFill>
                <a:latin typeface="Times New Roman"/>
                <a:ea typeface="Times New Roman"/>
                <a:cs typeface="Times New Roman"/>
                <a:sym typeface="Times New Roman"/>
              </a:rPr>
              <a:t>Naive Bayes has testing and training accuracies that fall between 60 and 70 percent. The model does rather well on both the training and test data, as evidenced by this modest degree of accuracy. The Naive Bayes model appears to generalize reasonably well, meaning it does not overfit to the training data, as indicated by the narrow difference between the training accuracy (66.89%) and testing accuracy (65.33%). It works similarly with test data that isn't visible.</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9"/>
          <p:cNvSpPr txBox="1">
            <a:spLocks noGrp="1"/>
          </p:cNvSpPr>
          <p:nvPr>
            <p:ph type="body" idx="1"/>
          </p:nvPr>
        </p:nvSpPr>
        <p:spPr>
          <a:xfrm>
            <a:off x="729450" y="1636775"/>
            <a:ext cx="7688700" cy="27033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b="1">
                <a:solidFill>
                  <a:srgbClr val="000000"/>
                </a:solidFill>
                <a:highlight>
                  <a:srgbClr val="FFFFFF"/>
                </a:highlight>
                <a:latin typeface="Times New Roman"/>
                <a:ea typeface="Times New Roman"/>
                <a:cs typeface="Times New Roman"/>
                <a:sym typeface="Times New Roman"/>
              </a:rPr>
              <a:t>K-Nearest Neighbors (KNN):</a:t>
            </a:r>
            <a:endParaRPr sz="16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chemeClr val="dk2"/>
                </a:solidFill>
                <a:latin typeface="Times New Roman"/>
                <a:ea typeface="Times New Roman"/>
                <a:cs typeface="Times New Roman"/>
                <a:sym typeface="Times New Roman"/>
              </a:rPr>
              <a:t>High training accuracy: On the training set, the KNN model achieves a very high accuracy of 92.31%. This implies that a large portion of the training data's complexity and patterns are being captured by KNN. Test accuracy slightly declines: KNN's test accuracy of 86.67% is still high but lower than the training accuracy. The model may be learning some patterns in the training data that don't transfer as well to the test set, which could be the cause of the KNN's test accuracy being marginally lower than its training accuracy. However, this overfitting isn't severe because the test accuracy is still fairly high.</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5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What model works better?</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318" name="Google Shape;318;p50"/>
          <p:cNvSpPr txBox="1">
            <a:spLocks noGrp="1"/>
          </p:cNvSpPr>
          <p:nvPr>
            <p:ph type="body" idx="1"/>
          </p:nvPr>
        </p:nvSpPr>
        <p:spPr>
          <a:xfrm>
            <a:off x="729450" y="1768150"/>
            <a:ext cx="7688700" cy="2571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600">
              <a:solidFill>
                <a:schemeClr val="dk2"/>
              </a:solidFill>
              <a:highlight>
                <a:srgbClr val="FFFFFF"/>
              </a:highlight>
              <a:latin typeface="Times New Roman"/>
              <a:ea typeface="Times New Roman"/>
              <a:cs typeface="Times New Roman"/>
              <a:sym typeface="Times New Roman"/>
            </a:endParaRPr>
          </a:p>
          <a:p>
            <a:pPr marL="457200" lvl="0" indent="-330200" algn="l" rtl="0">
              <a:spcBef>
                <a:spcPts val="120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Gaussian NB:This model has moderate accuracy and appears to generalize fairly well.</a:t>
            </a:r>
            <a:endParaRPr sz="160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KNN has higher accuracy but shows signs of potential overfitting.</a:t>
            </a:r>
            <a:endParaRPr sz="1600">
              <a:solidFill>
                <a:srgbClr val="000000"/>
              </a:solidFill>
              <a:highlight>
                <a:srgbClr val="FFFFFF"/>
              </a:highlight>
              <a:latin typeface="Times New Roman"/>
              <a:ea typeface="Times New Roman"/>
              <a:cs typeface="Times New Roman"/>
              <a:sym typeface="Times New Roman"/>
            </a:endParaRPr>
          </a:p>
          <a:p>
            <a:pPr marL="457200" lvl="0" indent="-330200" algn="l" rtl="0">
              <a:spcBef>
                <a:spcPts val="0"/>
              </a:spcBef>
              <a:spcAft>
                <a:spcPts val="0"/>
              </a:spcAft>
              <a:buClr>
                <a:srgbClr val="000000"/>
              </a:buClr>
              <a:buSzPts val="1600"/>
              <a:buFont typeface="Times New Roman"/>
              <a:buChar char="●"/>
            </a:pPr>
            <a:r>
              <a:rPr lang="en" sz="1600">
                <a:solidFill>
                  <a:srgbClr val="000000"/>
                </a:solidFill>
                <a:highlight>
                  <a:srgbClr val="FFFFFF"/>
                </a:highlight>
                <a:latin typeface="Times New Roman"/>
                <a:ea typeface="Times New Roman"/>
                <a:cs typeface="Times New Roman"/>
                <a:sym typeface="Times New Roman"/>
              </a:rPr>
              <a:t>In general, KNN is performing better in terms of accuracy compared to Naive Bayes, but it may come at the cost of some overfitting, while Naive Bayes provides a more balanced, though less accurate, model.Based on the accuracies KNN is the best model.</a:t>
            </a:r>
            <a:endParaRPr sz="1600">
              <a:solidFill>
                <a:srgbClr val="000000"/>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5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SVM &amp; KERNELS</a:t>
            </a:r>
            <a:endParaRPr>
              <a:latin typeface="Times New Roman"/>
              <a:ea typeface="Times New Roman"/>
              <a:cs typeface="Times New Roman"/>
              <a:sym typeface="Times New Roman"/>
            </a:endParaRPr>
          </a:p>
        </p:txBody>
      </p:sp>
      <p:sp>
        <p:nvSpPr>
          <p:cNvPr id="324" name="Google Shape;324;p5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600">
                <a:solidFill>
                  <a:schemeClr val="dk2"/>
                </a:solidFill>
                <a:latin typeface="Times New Roman"/>
                <a:ea typeface="Times New Roman"/>
                <a:cs typeface="Times New Roman"/>
                <a:sym typeface="Times New Roman"/>
              </a:rPr>
              <a:t>Selecting  2 training and 1 target variables:</a:t>
            </a:r>
            <a:endParaRPr sz="1600">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r>
              <a:rPr lang="en" sz="1600">
                <a:solidFill>
                  <a:schemeClr val="dk2"/>
                </a:solidFill>
                <a:latin typeface="Times New Roman"/>
                <a:ea typeface="Times New Roman"/>
                <a:cs typeface="Times New Roman"/>
                <a:sym typeface="Times New Roman"/>
              </a:rPr>
              <a:t>Heart Rate and Physical Activity Level as training features and Sleep Disorder as target column</a:t>
            </a:r>
            <a:endParaRPr sz="1600">
              <a:solidFill>
                <a:schemeClr val="dk2"/>
              </a:solidFill>
              <a:latin typeface="Times New Roman"/>
              <a:ea typeface="Times New Roman"/>
              <a:cs typeface="Times New Roman"/>
              <a:sym typeface="Times New Roman"/>
            </a:endParaRPr>
          </a:p>
        </p:txBody>
      </p:sp>
      <p:pic>
        <p:nvPicPr>
          <p:cNvPr id="325" name="Google Shape;325;p51"/>
          <p:cNvPicPr preferRelativeResize="0"/>
          <p:nvPr/>
        </p:nvPicPr>
        <p:blipFill>
          <a:blip r:embed="rId3">
            <a:alphaModFix/>
          </a:blip>
          <a:stretch>
            <a:fillRect/>
          </a:stretch>
        </p:blipFill>
        <p:spPr>
          <a:xfrm>
            <a:off x="862200" y="3319963"/>
            <a:ext cx="6924675" cy="866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6"/>
          <p:cNvSpPr txBox="1">
            <a:spLocks noGrp="1"/>
          </p:cNvSpPr>
          <p:nvPr>
            <p:ph type="title"/>
          </p:nvPr>
        </p:nvSpPr>
        <p:spPr>
          <a:xfrm>
            <a:off x="727650" y="14364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DATA ATTRIBUTES:</a:t>
            </a:r>
            <a:endParaRPr>
              <a:latin typeface="Times New Roman"/>
              <a:ea typeface="Times New Roman"/>
              <a:cs typeface="Times New Roman"/>
              <a:sym typeface="Times New Roman"/>
            </a:endParaRPr>
          </a:p>
        </p:txBody>
      </p:sp>
      <p:sp>
        <p:nvSpPr>
          <p:cNvPr id="108" name="Google Shape;108;p16"/>
          <p:cNvSpPr txBox="1">
            <a:spLocks noGrp="1"/>
          </p:cNvSpPr>
          <p:nvPr>
            <p:ph type="body" idx="1"/>
          </p:nvPr>
        </p:nvSpPr>
        <p:spPr>
          <a:xfrm>
            <a:off x="727650" y="1971625"/>
            <a:ext cx="7688700" cy="2567400"/>
          </a:xfrm>
          <a:prstGeom prst="rect">
            <a:avLst/>
          </a:prstGeom>
        </p:spPr>
        <p:txBody>
          <a:bodyPr spcFirstLastPara="1" wrap="square" lIns="91425" tIns="91425" rIns="91425" bIns="91425" anchor="t" anchorCtr="0">
            <a:noAutofit/>
          </a:bodyPr>
          <a:lstStyle/>
          <a:p>
            <a:pPr marL="457200" lvl="0" indent="-317976" algn="l" rtl="0">
              <a:lnSpc>
                <a:spcPct val="115000"/>
              </a:lnSpc>
              <a:spcBef>
                <a:spcPts val="0"/>
              </a:spcBef>
              <a:spcAft>
                <a:spcPts val="0"/>
              </a:spcAft>
              <a:buClr>
                <a:schemeClr val="dk2"/>
              </a:buClr>
              <a:buSzPts val="1408"/>
              <a:buFont typeface="Times New Roman"/>
              <a:buAutoNum type="arabicPeriod"/>
            </a:pPr>
            <a:r>
              <a:rPr lang="en" sz="1407">
                <a:solidFill>
                  <a:schemeClr val="dk2"/>
                </a:solidFill>
                <a:latin typeface="Times New Roman"/>
                <a:ea typeface="Times New Roman"/>
                <a:cs typeface="Times New Roman"/>
                <a:sym typeface="Times New Roman"/>
              </a:rPr>
              <a:t>BMI:This column contains the body mass index (BMI) category of the individuals, classified as:Normal,overweight and Obese.         </a:t>
            </a:r>
            <a:endParaRPr sz="1407">
              <a:solidFill>
                <a:schemeClr val="dk2"/>
              </a:solidFill>
              <a:latin typeface="Times New Roman"/>
              <a:ea typeface="Times New Roman"/>
              <a:cs typeface="Times New Roman"/>
              <a:sym typeface="Times New Roman"/>
            </a:endParaRPr>
          </a:p>
          <a:p>
            <a:pPr marL="457200" lvl="0" indent="-317976" algn="l" rtl="0">
              <a:lnSpc>
                <a:spcPct val="115000"/>
              </a:lnSpc>
              <a:spcBef>
                <a:spcPts val="0"/>
              </a:spcBef>
              <a:spcAft>
                <a:spcPts val="0"/>
              </a:spcAft>
              <a:buClr>
                <a:schemeClr val="dk2"/>
              </a:buClr>
              <a:buSzPts val="1408"/>
              <a:buFont typeface="Times New Roman"/>
              <a:buAutoNum type="arabicPeriod"/>
            </a:pPr>
            <a:r>
              <a:rPr lang="en" sz="1407">
                <a:solidFill>
                  <a:schemeClr val="dk2"/>
                </a:solidFill>
                <a:latin typeface="Times New Roman"/>
                <a:ea typeface="Times New Roman"/>
                <a:cs typeface="Times New Roman"/>
                <a:sym typeface="Times New Roman"/>
              </a:rPr>
              <a:t>Gender: It contains the gender of the individuals</a:t>
            </a:r>
            <a:endParaRPr sz="1407">
              <a:solidFill>
                <a:schemeClr val="dk2"/>
              </a:solidFill>
              <a:latin typeface="Times New Roman"/>
              <a:ea typeface="Times New Roman"/>
              <a:cs typeface="Times New Roman"/>
              <a:sym typeface="Times New Roman"/>
            </a:endParaRPr>
          </a:p>
          <a:p>
            <a:pPr marL="457200" lvl="0" indent="-317976" algn="l" rtl="0">
              <a:lnSpc>
                <a:spcPct val="115000"/>
              </a:lnSpc>
              <a:spcBef>
                <a:spcPts val="0"/>
              </a:spcBef>
              <a:spcAft>
                <a:spcPts val="0"/>
              </a:spcAft>
              <a:buClr>
                <a:schemeClr val="dk2"/>
              </a:buClr>
              <a:buSzPts val="1408"/>
              <a:buFont typeface="Times New Roman"/>
              <a:buAutoNum type="arabicPeriod"/>
            </a:pPr>
            <a:r>
              <a:rPr lang="en" sz="1407">
                <a:solidFill>
                  <a:schemeClr val="dk2"/>
                </a:solidFill>
                <a:latin typeface="Times New Roman"/>
                <a:ea typeface="Times New Roman"/>
                <a:cs typeface="Times New Roman"/>
                <a:sym typeface="Times New Roman"/>
              </a:rPr>
              <a:t>Quality of sleep:A Subjective rating of sleep quality(Scale:1-10)</a:t>
            </a:r>
            <a:endParaRPr sz="1407">
              <a:solidFill>
                <a:schemeClr val="dk2"/>
              </a:solidFill>
              <a:latin typeface="Times New Roman"/>
              <a:ea typeface="Times New Roman"/>
              <a:cs typeface="Times New Roman"/>
              <a:sym typeface="Times New Roman"/>
            </a:endParaRPr>
          </a:p>
          <a:p>
            <a:pPr marL="457200" lvl="0" indent="-317976" algn="l" rtl="0">
              <a:lnSpc>
                <a:spcPct val="115000"/>
              </a:lnSpc>
              <a:spcBef>
                <a:spcPts val="0"/>
              </a:spcBef>
              <a:spcAft>
                <a:spcPts val="0"/>
              </a:spcAft>
              <a:buClr>
                <a:schemeClr val="dk2"/>
              </a:buClr>
              <a:buSzPts val="1408"/>
              <a:buFont typeface="Times New Roman"/>
              <a:buAutoNum type="arabicPeriod"/>
            </a:pPr>
            <a:r>
              <a:rPr lang="en" sz="1407">
                <a:solidFill>
                  <a:schemeClr val="dk2"/>
                </a:solidFill>
                <a:latin typeface="Times New Roman"/>
                <a:ea typeface="Times New Roman"/>
                <a:cs typeface="Times New Roman"/>
                <a:sym typeface="Times New Roman"/>
              </a:rPr>
              <a:t>Heart Rate:It represents the number of heartbeats per minute (BPM)</a:t>
            </a:r>
            <a:endParaRPr sz="1407">
              <a:solidFill>
                <a:schemeClr val="dk2"/>
              </a:solidFill>
              <a:latin typeface="Times New Roman"/>
              <a:ea typeface="Times New Roman"/>
              <a:cs typeface="Times New Roman"/>
              <a:sym typeface="Times New Roman"/>
            </a:endParaRPr>
          </a:p>
          <a:p>
            <a:pPr marL="457200" lvl="0" indent="-317976" algn="l" rtl="0">
              <a:lnSpc>
                <a:spcPct val="115000"/>
              </a:lnSpc>
              <a:spcBef>
                <a:spcPts val="0"/>
              </a:spcBef>
              <a:spcAft>
                <a:spcPts val="0"/>
              </a:spcAft>
              <a:buClr>
                <a:schemeClr val="dk2"/>
              </a:buClr>
              <a:buSzPts val="1408"/>
              <a:buFont typeface="Times New Roman"/>
              <a:buAutoNum type="arabicPeriod"/>
            </a:pPr>
            <a:r>
              <a:rPr lang="en" sz="1407">
                <a:solidFill>
                  <a:schemeClr val="dk2"/>
                </a:solidFill>
                <a:latin typeface="Times New Roman"/>
                <a:ea typeface="Times New Roman"/>
                <a:cs typeface="Times New Roman"/>
                <a:sym typeface="Times New Roman"/>
              </a:rPr>
              <a:t>Physical activity level:A rating of physical activity (Scale:1-100)</a:t>
            </a:r>
            <a:endParaRPr sz="1407">
              <a:solidFill>
                <a:schemeClr val="dk2"/>
              </a:solidFill>
              <a:latin typeface="Times New Roman"/>
              <a:ea typeface="Times New Roman"/>
              <a:cs typeface="Times New Roman"/>
              <a:sym typeface="Times New Roman"/>
            </a:endParaRPr>
          </a:p>
          <a:p>
            <a:pPr marL="457200" lvl="0" indent="-317976" algn="l" rtl="0">
              <a:lnSpc>
                <a:spcPct val="115000"/>
              </a:lnSpc>
              <a:spcBef>
                <a:spcPts val="0"/>
              </a:spcBef>
              <a:spcAft>
                <a:spcPts val="0"/>
              </a:spcAft>
              <a:buClr>
                <a:schemeClr val="dk2"/>
              </a:buClr>
              <a:buSzPts val="1408"/>
              <a:buFont typeface="Times New Roman"/>
              <a:buAutoNum type="arabicPeriod"/>
            </a:pPr>
            <a:r>
              <a:rPr lang="en" sz="1407">
                <a:solidFill>
                  <a:schemeClr val="dk2"/>
                </a:solidFill>
                <a:latin typeface="Times New Roman"/>
                <a:ea typeface="Times New Roman"/>
                <a:cs typeface="Times New Roman"/>
                <a:sym typeface="Times New Roman"/>
              </a:rPr>
              <a:t>sleep disorder:mentioning the disorder types</a:t>
            </a:r>
            <a:endParaRPr sz="1407">
              <a:solidFill>
                <a:schemeClr val="dk2"/>
              </a:solidFill>
              <a:latin typeface="Times New Roman"/>
              <a:ea typeface="Times New Roman"/>
              <a:cs typeface="Times New Roman"/>
              <a:sym typeface="Times New Roman"/>
            </a:endParaRPr>
          </a:p>
          <a:p>
            <a:pPr marL="457200" lvl="0" indent="0" algn="l" rtl="0">
              <a:lnSpc>
                <a:spcPct val="115000"/>
              </a:lnSpc>
              <a:spcBef>
                <a:spcPts val="1200"/>
              </a:spcBef>
              <a:spcAft>
                <a:spcPts val="1200"/>
              </a:spcAft>
              <a:buNone/>
            </a:pPr>
            <a:endParaRPr sz="1407">
              <a:solidFill>
                <a:schemeClr val="dk2"/>
              </a:solidFill>
              <a:latin typeface="Times New Roman"/>
              <a:ea typeface="Times New Roman"/>
              <a:cs typeface="Times New Roman"/>
              <a:sym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SVM models</a:t>
            </a:r>
            <a:endParaRPr>
              <a:latin typeface="Times New Roman"/>
              <a:ea typeface="Times New Roman"/>
              <a:cs typeface="Times New Roman"/>
              <a:sym typeface="Times New Roman"/>
            </a:endParaRPr>
          </a:p>
        </p:txBody>
      </p:sp>
      <p:pic>
        <p:nvPicPr>
          <p:cNvPr id="331" name="Google Shape;331;p52"/>
          <p:cNvPicPr preferRelativeResize="0"/>
          <p:nvPr/>
        </p:nvPicPr>
        <p:blipFill>
          <a:blip r:embed="rId3">
            <a:alphaModFix/>
          </a:blip>
          <a:stretch>
            <a:fillRect/>
          </a:stretch>
        </p:blipFill>
        <p:spPr>
          <a:xfrm>
            <a:off x="729450" y="1772625"/>
            <a:ext cx="6543675" cy="3208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latin typeface="Times New Roman"/>
                <a:ea typeface="Times New Roman"/>
                <a:cs typeface="Times New Roman"/>
                <a:sym typeface="Times New Roman"/>
              </a:rPr>
              <a:t>Accuracies:</a:t>
            </a:r>
            <a:endParaRPr dirty="0">
              <a:latin typeface="Times New Roman"/>
              <a:ea typeface="Times New Roman"/>
              <a:cs typeface="Times New Roman"/>
              <a:sym typeface="Times New Roman"/>
            </a:endParaRPr>
          </a:p>
        </p:txBody>
      </p:sp>
      <p:pic>
        <p:nvPicPr>
          <p:cNvPr id="337" name="Google Shape;337;p53"/>
          <p:cNvPicPr preferRelativeResize="0"/>
          <p:nvPr/>
        </p:nvPicPr>
        <p:blipFill>
          <a:blip r:embed="rId3">
            <a:alphaModFix/>
          </a:blip>
          <a:stretch>
            <a:fillRect/>
          </a:stretch>
        </p:blipFill>
        <p:spPr>
          <a:xfrm>
            <a:off x="1121700" y="2330550"/>
            <a:ext cx="5049850" cy="16912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Interpretation for accuracies</a:t>
            </a:r>
            <a:endParaRPr>
              <a:latin typeface="Times New Roman"/>
              <a:ea typeface="Times New Roman"/>
              <a:cs typeface="Times New Roman"/>
              <a:sym typeface="Times New Roman"/>
            </a:endParaRPr>
          </a:p>
        </p:txBody>
      </p:sp>
      <p:sp>
        <p:nvSpPr>
          <p:cNvPr id="343" name="Google Shape;343;p54"/>
          <p:cNvSpPr txBox="1">
            <a:spLocks noGrp="1"/>
          </p:cNvSpPr>
          <p:nvPr>
            <p:ph type="body" idx="1"/>
          </p:nvPr>
        </p:nvSpPr>
        <p:spPr>
          <a:xfrm>
            <a:off x="729450" y="1853850"/>
            <a:ext cx="7688700" cy="2486400"/>
          </a:xfrm>
          <a:prstGeom prst="rect">
            <a:avLst/>
          </a:prstGeom>
        </p:spPr>
        <p:txBody>
          <a:bodyPr spcFirstLastPara="1" wrap="square" lIns="91425" tIns="91425" rIns="91425" bIns="91425" anchor="t" anchorCtr="0">
            <a:noAutofit/>
          </a:bodyPr>
          <a:lstStyle/>
          <a:p>
            <a:pPr marL="457200" lvl="0" indent="-319722" algn="l" rtl="0">
              <a:lnSpc>
                <a:spcPct val="95000"/>
              </a:lnSpc>
              <a:spcBef>
                <a:spcPts val="1200"/>
              </a:spcBef>
              <a:spcAft>
                <a:spcPts val="0"/>
              </a:spcAft>
              <a:buClr>
                <a:srgbClr val="000000"/>
              </a:buClr>
              <a:buSzPts val="1435"/>
              <a:buFont typeface="Times New Roman"/>
              <a:buChar char="➢"/>
            </a:pPr>
            <a:r>
              <a:rPr lang="en" sz="1435" b="1">
                <a:solidFill>
                  <a:srgbClr val="000000"/>
                </a:solidFill>
                <a:latin typeface="Times New Roman"/>
                <a:ea typeface="Times New Roman"/>
                <a:cs typeface="Times New Roman"/>
                <a:sym typeface="Times New Roman"/>
              </a:rPr>
              <a:t>Linear SVM (66.31% Accuracy)</a:t>
            </a:r>
            <a:endParaRPr sz="1435" b="1">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Times New Roman"/>
              <a:buChar char="○"/>
            </a:pPr>
            <a:r>
              <a:rPr lang="en" sz="1435">
                <a:solidFill>
                  <a:srgbClr val="000000"/>
                </a:solidFill>
                <a:latin typeface="Times New Roman"/>
                <a:ea typeface="Times New Roman"/>
                <a:cs typeface="Times New Roman"/>
                <a:sym typeface="Times New Roman"/>
              </a:rPr>
              <a:t>Limited performance with a simple linear boundary.</a:t>
            </a:r>
            <a:endParaRPr sz="1435">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Times New Roman"/>
              <a:buChar char="○"/>
            </a:pPr>
            <a:r>
              <a:rPr lang="en" sz="1435">
                <a:solidFill>
                  <a:srgbClr val="000000"/>
                </a:solidFill>
                <a:latin typeface="Times New Roman"/>
                <a:ea typeface="Times New Roman"/>
                <a:cs typeface="Times New Roman"/>
                <a:sym typeface="Times New Roman"/>
              </a:rPr>
              <a:t>Linear relationship does not sufficiently capture data patterns.</a:t>
            </a:r>
            <a:endParaRPr sz="1435">
              <a:solidFill>
                <a:srgbClr val="000000"/>
              </a:solidFill>
              <a:latin typeface="Times New Roman"/>
              <a:ea typeface="Times New Roman"/>
              <a:cs typeface="Times New Roman"/>
              <a:sym typeface="Times New Roman"/>
            </a:endParaRPr>
          </a:p>
          <a:p>
            <a:pPr marL="457200" lvl="0" indent="-319722" algn="l" rtl="0">
              <a:lnSpc>
                <a:spcPct val="95000"/>
              </a:lnSpc>
              <a:spcBef>
                <a:spcPts val="0"/>
              </a:spcBef>
              <a:spcAft>
                <a:spcPts val="0"/>
              </a:spcAft>
              <a:buClr>
                <a:srgbClr val="000000"/>
              </a:buClr>
              <a:buSzPts val="1435"/>
              <a:buFont typeface="Times New Roman"/>
              <a:buChar char="➢"/>
            </a:pPr>
            <a:r>
              <a:rPr lang="en" sz="1435" b="1">
                <a:solidFill>
                  <a:srgbClr val="000000"/>
                </a:solidFill>
                <a:latin typeface="Times New Roman"/>
                <a:ea typeface="Times New Roman"/>
                <a:cs typeface="Times New Roman"/>
                <a:sym typeface="Times New Roman"/>
              </a:rPr>
              <a:t>LinearSVC (68.18% Accuracy)</a:t>
            </a:r>
            <a:endParaRPr sz="1435" b="1">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Times New Roman"/>
              <a:buChar char="○"/>
            </a:pPr>
            <a:r>
              <a:rPr lang="en" sz="1435">
                <a:solidFill>
                  <a:srgbClr val="000000"/>
                </a:solidFill>
                <a:latin typeface="Times New Roman"/>
                <a:ea typeface="Times New Roman"/>
                <a:cs typeface="Times New Roman"/>
                <a:sym typeface="Times New Roman"/>
              </a:rPr>
              <a:t>Slightly better than Linear SVM but still limited.</a:t>
            </a:r>
            <a:endParaRPr sz="1435">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Times New Roman"/>
              <a:buChar char="○"/>
            </a:pPr>
            <a:r>
              <a:rPr lang="en" sz="1435">
                <a:solidFill>
                  <a:srgbClr val="000000"/>
                </a:solidFill>
                <a:latin typeface="Times New Roman"/>
                <a:ea typeface="Times New Roman"/>
                <a:cs typeface="Times New Roman"/>
                <a:sym typeface="Times New Roman"/>
              </a:rPr>
              <a:t>Not suited for complex data patterns.</a:t>
            </a:r>
            <a:endParaRPr sz="1435">
              <a:solidFill>
                <a:srgbClr val="000000"/>
              </a:solidFill>
              <a:latin typeface="Times New Roman"/>
              <a:ea typeface="Times New Roman"/>
              <a:cs typeface="Times New Roman"/>
              <a:sym typeface="Times New Roman"/>
            </a:endParaRPr>
          </a:p>
          <a:p>
            <a:pPr marL="457200" lvl="0" indent="-319722" algn="l" rtl="0">
              <a:lnSpc>
                <a:spcPct val="95000"/>
              </a:lnSpc>
              <a:spcBef>
                <a:spcPts val="0"/>
              </a:spcBef>
              <a:spcAft>
                <a:spcPts val="0"/>
              </a:spcAft>
              <a:buClr>
                <a:srgbClr val="000000"/>
              </a:buClr>
              <a:buSzPts val="1435"/>
              <a:buFont typeface="Times New Roman"/>
              <a:buChar char="➢"/>
            </a:pPr>
            <a:r>
              <a:rPr lang="en" sz="1435" b="1">
                <a:solidFill>
                  <a:srgbClr val="000000"/>
                </a:solidFill>
                <a:latin typeface="Times New Roman"/>
                <a:ea typeface="Times New Roman"/>
                <a:cs typeface="Times New Roman"/>
                <a:sym typeface="Times New Roman"/>
              </a:rPr>
              <a:t>RBF SVM (91.71% Accuracy)</a:t>
            </a:r>
            <a:endParaRPr sz="1435" b="1">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Times New Roman"/>
              <a:buChar char="○"/>
            </a:pPr>
            <a:r>
              <a:rPr lang="en" sz="1435">
                <a:solidFill>
                  <a:srgbClr val="000000"/>
                </a:solidFill>
                <a:latin typeface="Times New Roman"/>
                <a:ea typeface="Times New Roman"/>
                <a:cs typeface="Times New Roman"/>
                <a:sym typeface="Times New Roman"/>
              </a:rPr>
              <a:t>Significantly higher accuracy with a non-linear boundary.</a:t>
            </a:r>
            <a:endParaRPr sz="1435">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Times New Roman"/>
              <a:buChar char="○"/>
            </a:pPr>
            <a:r>
              <a:rPr lang="en" sz="1435">
                <a:solidFill>
                  <a:srgbClr val="000000"/>
                </a:solidFill>
                <a:latin typeface="Times New Roman"/>
                <a:ea typeface="Times New Roman"/>
                <a:cs typeface="Times New Roman"/>
                <a:sym typeface="Times New Roman"/>
              </a:rPr>
              <a:t>Captures complex relationships effectively.</a:t>
            </a:r>
            <a:endParaRPr sz="1435">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Arial"/>
              <a:buChar char="○"/>
            </a:pPr>
            <a:r>
              <a:rPr lang="en" sz="1435" b="1">
                <a:solidFill>
                  <a:srgbClr val="000000"/>
                </a:solidFill>
                <a:latin typeface="Times New Roman"/>
                <a:ea typeface="Times New Roman"/>
                <a:cs typeface="Times New Roman"/>
                <a:sym typeface="Times New Roman"/>
              </a:rPr>
              <a:t>Best-performing model</a:t>
            </a:r>
            <a:r>
              <a:rPr lang="en" sz="1435">
                <a:solidFill>
                  <a:srgbClr val="000000"/>
                </a:solidFill>
                <a:latin typeface="Times New Roman"/>
                <a:ea typeface="Times New Roman"/>
                <a:cs typeface="Times New Roman"/>
                <a:sym typeface="Times New Roman"/>
              </a:rPr>
              <a:t> for this dataset.</a:t>
            </a:r>
            <a:endParaRPr sz="1435">
              <a:solidFill>
                <a:srgbClr val="000000"/>
              </a:solidFill>
              <a:latin typeface="Times New Roman"/>
              <a:ea typeface="Times New Roman"/>
              <a:cs typeface="Times New Roman"/>
              <a:sym typeface="Times New Roman"/>
            </a:endParaRPr>
          </a:p>
          <a:p>
            <a:pPr marL="457200" lvl="0" indent="-319722" algn="l" rtl="0">
              <a:lnSpc>
                <a:spcPct val="95000"/>
              </a:lnSpc>
              <a:spcBef>
                <a:spcPts val="0"/>
              </a:spcBef>
              <a:spcAft>
                <a:spcPts val="0"/>
              </a:spcAft>
              <a:buClr>
                <a:srgbClr val="000000"/>
              </a:buClr>
              <a:buSzPts val="1435"/>
              <a:buFont typeface="Times New Roman"/>
              <a:buChar char="➢"/>
            </a:pPr>
            <a:r>
              <a:rPr lang="en" sz="1435" b="1">
                <a:solidFill>
                  <a:srgbClr val="000000"/>
                </a:solidFill>
                <a:latin typeface="Times New Roman"/>
                <a:ea typeface="Times New Roman"/>
                <a:cs typeface="Times New Roman"/>
                <a:sym typeface="Times New Roman"/>
              </a:rPr>
              <a:t>Polynomial SVM (72.73% Accuracy)</a:t>
            </a:r>
            <a:endParaRPr sz="1435" b="1">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Times New Roman"/>
              <a:buChar char="○"/>
            </a:pPr>
            <a:r>
              <a:rPr lang="en" sz="1435">
                <a:solidFill>
                  <a:srgbClr val="000000"/>
                </a:solidFill>
                <a:latin typeface="Times New Roman"/>
                <a:ea typeface="Times New Roman"/>
                <a:cs typeface="Times New Roman"/>
                <a:sym typeface="Times New Roman"/>
              </a:rPr>
              <a:t>Better than linear models but less effective than RBF.</a:t>
            </a:r>
            <a:endParaRPr sz="1435">
              <a:solidFill>
                <a:srgbClr val="000000"/>
              </a:solidFill>
              <a:latin typeface="Times New Roman"/>
              <a:ea typeface="Times New Roman"/>
              <a:cs typeface="Times New Roman"/>
              <a:sym typeface="Times New Roman"/>
            </a:endParaRPr>
          </a:p>
          <a:p>
            <a:pPr marL="914400" lvl="1" indent="-319722" algn="l" rtl="0">
              <a:lnSpc>
                <a:spcPct val="95000"/>
              </a:lnSpc>
              <a:spcBef>
                <a:spcPts val="0"/>
              </a:spcBef>
              <a:spcAft>
                <a:spcPts val="0"/>
              </a:spcAft>
              <a:buClr>
                <a:srgbClr val="000000"/>
              </a:buClr>
              <a:buSzPts val="1435"/>
              <a:buFont typeface="Times New Roman"/>
              <a:buChar char="○"/>
            </a:pPr>
            <a:r>
              <a:rPr lang="en" sz="1435">
                <a:solidFill>
                  <a:srgbClr val="000000"/>
                </a:solidFill>
                <a:latin typeface="Times New Roman"/>
                <a:ea typeface="Times New Roman"/>
                <a:cs typeface="Times New Roman"/>
                <a:sym typeface="Times New Roman"/>
              </a:rPr>
              <a:t>Some non-linear relationships captured, but limited flexibility.</a:t>
            </a:r>
            <a:endParaRPr sz="1435">
              <a:solidFill>
                <a:srgbClr val="000000"/>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935"/>
              <a:buNone/>
            </a:pPr>
            <a:endParaRPr sz="1105"/>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5"/>
          <p:cNvSpPr txBox="1">
            <a:spLocks noGrp="1"/>
          </p:cNvSpPr>
          <p:nvPr>
            <p:ph type="title"/>
          </p:nvPr>
        </p:nvSpPr>
        <p:spPr>
          <a:xfrm>
            <a:off x="337100" y="1284425"/>
            <a:ext cx="8081100" cy="470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Kernels</a:t>
            </a:r>
            <a:endParaRPr>
              <a:latin typeface="Times New Roman"/>
              <a:ea typeface="Times New Roman"/>
              <a:cs typeface="Times New Roman"/>
              <a:sym typeface="Times New Roman"/>
            </a:endParaRPr>
          </a:p>
        </p:txBody>
      </p:sp>
      <p:sp>
        <p:nvSpPr>
          <p:cNvPr id="349" name="Google Shape;349;p5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0" name="Google Shape;350;p55"/>
          <p:cNvPicPr preferRelativeResize="0"/>
          <p:nvPr/>
        </p:nvPicPr>
        <p:blipFill>
          <a:blip r:embed="rId3">
            <a:alphaModFix/>
          </a:blip>
          <a:stretch>
            <a:fillRect/>
          </a:stretch>
        </p:blipFill>
        <p:spPr>
          <a:xfrm>
            <a:off x="215050" y="1853850"/>
            <a:ext cx="8403949" cy="316180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Linear kernel</a:t>
            </a:r>
            <a:endParaRPr>
              <a:latin typeface="Times New Roman"/>
              <a:ea typeface="Times New Roman"/>
              <a:cs typeface="Times New Roman"/>
              <a:sym typeface="Times New Roman"/>
            </a:endParaRPr>
          </a:p>
        </p:txBody>
      </p:sp>
      <p:sp>
        <p:nvSpPr>
          <p:cNvPr id="356" name="Google Shape;356;p5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57" name="Google Shape;357;p56"/>
          <p:cNvPicPr preferRelativeResize="0"/>
          <p:nvPr/>
        </p:nvPicPr>
        <p:blipFill>
          <a:blip r:embed="rId3">
            <a:alphaModFix/>
          </a:blip>
          <a:stretch>
            <a:fillRect/>
          </a:stretch>
        </p:blipFill>
        <p:spPr>
          <a:xfrm>
            <a:off x="612450" y="1853850"/>
            <a:ext cx="3959549" cy="2917549"/>
          </a:xfrm>
          <a:prstGeom prst="rect">
            <a:avLst/>
          </a:prstGeom>
          <a:noFill/>
          <a:ln>
            <a:noFill/>
          </a:ln>
        </p:spPr>
      </p:pic>
      <p:sp>
        <p:nvSpPr>
          <p:cNvPr id="358" name="Google Shape;358;p56"/>
          <p:cNvSpPr txBox="1"/>
          <p:nvPr/>
        </p:nvSpPr>
        <p:spPr>
          <a:xfrm>
            <a:off x="4957525" y="2165200"/>
            <a:ext cx="3382500" cy="25191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Clr>
                <a:schemeClr val="dk2"/>
              </a:buClr>
              <a:buSzPts val="1400"/>
              <a:buFont typeface="Times New Roman"/>
              <a:buChar char="➢"/>
            </a:pPr>
            <a:r>
              <a:rPr lang="en">
                <a:solidFill>
                  <a:schemeClr val="dk2"/>
                </a:solidFill>
                <a:highlight>
                  <a:srgbClr val="FFFFFF"/>
                </a:highlight>
                <a:latin typeface="Times New Roman"/>
                <a:ea typeface="Times New Roman"/>
                <a:cs typeface="Times New Roman"/>
                <a:sym typeface="Times New Roman"/>
              </a:rPr>
              <a:t>A straight-line decision boundary shows limited flexibility, dividing the space into two primary regions (light blue and red). </a:t>
            </a:r>
            <a:endParaRPr>
              <a:solidFill>
                <a:schemeClr val="dk2"/>
              </a:solidFill>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a:solidFill>
                  <a:schemeClr val="dk2"/>
                </a:solidFill>
                <a:highlight>
                  <a:srgbClr val="FFFFFF"/>
                </a:highlight>
                <a:latin typeface="Times New Roman"/>
                <a:ea typeface="Times New Roman"/>
                <a:cs typeface="Times New Roman"/>
                <a:sym typeface="Times New Roman"/>
              </a:rPr>
              <a:t>Misclassifications indicate it struggles to capture the actual data patterns, and its low accuracy highlights difficulty in handling non-linear relationships.</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7"/>
          <p:cNvSpPr txBox="1">
            <a:spLocks noGrp="1"/>
          </p:cNvSpPr>
          <p:nvPr>
            <p:ph type="title"/>
          </p:nvPr>
        </p:nvSpPr>
        <p:spPr>
          <a:xfrm>
            <a:off x="727650" y="12995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Linear SVC</a:t>
            </a:r>
            <a:endParaRPr>
              <a:latin typeface="Times New Roman"/>
              <a:ea typeface="Times New Roman"/>
              <a:cs typeface="Times New Roman"/>
              <a:sym typeface="Times New Roman"/>
            </a:endParaRPr>
          </a:p>
        </p:txBody>
      </p:sp>
      <p:pic>
        <p:nvPicPr>
          <p:cNvPr id="364" name="Google Shape;364;p57"/>
          <p:cNvPicPr preferRelativeResize="0"/>
          <p:nvPr/>
        </p:nvPicPr>
        <p:blipFill>
          <a:blip r:embed="rId3">
            <a:alphaModFix/>
          </a:blip>
          <a:stretch>
            <a:fillRect/>
          </a:stretch>
        </p:blipFill>
        <p:spPr>
          <a:xfrm>
            <a:off x="557400" y="2078875"/>
            <a:ext cx="3702701" cy="2667651"/>
          </a:xfrm>
          <a:prstGeom prst="rect">
            <a:avLst/>
          </a:prstGeom>
          <a:noFill/>
          <a:ln>
            <a:noFill/>
          </a:ln>
        </p:spPr>
      </p:pic>
      <p:sp>
        <p:nvSpPr>
          <p:cNvPr id="365" name="Google Shape;365;p57"/>
          <p:cNvSpPr txBox="1"/>
          <p:nvPr/>
        </p:nvSpPr>
        <p:spPr>
          <a:xfrm>
            <a:off x="4521625" y="2156075"/>
            <a:ext cx="3556800" cy="2590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A similar straight-line boundary with slight differences in positioning. </a:t>
            </a:r>
            <a:endParaRPr>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Misclassifications occur due to limited ability to handle complex patterns. While accuracy is slightly better than the linear kernel, it remains constrained by its linear nature.</a:t>
            </a:r>
            <a:endParaRPr>
              <a:solidFill>
                <a:schemeClr val="accent1"/>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Rbf</a:t>
            </a:r>
            <a:endParaRPr>
              <a:latin typeface="Times New Roman"/>
              <a:ea typeface="Times New Roman"/>
              <a:cs typeface="Times New Roman"/>
              <a:sym typeface="Times New Roman"/>
            </a:endParaRPr>
          </a:p>
        </p:txBody>
      </p:sp>
      <p:pic>
        <p:nvPicPr>
          <p:cNvPr id="371" name="Google Shape;371;p58"/>
          <p:cNvPicPr preferRelativeResize="0"/>
          <p:nvPr/>
        </p:nvPicPr>
        <p:blipFill>
          <a:blip r:embed="rId3">
            <a:alphaModFix/>
          </a:blip>
          <a:stretch>
            <a:fillRect/>
          </a:stretch>
        </p:blipFill>
        <p:spPr>
          <a:xfrm>
            <a:off x="377075" y="2078875"/>
            <a:ext cx="3970199" cy="2706849"/>
          </a:xfrm>
          <a:prstGeom prst="rect">
            <a:avLst/>
          </a:prstGeom>
          <a:noFill/>
          <a:ln>
            <a:noFill/>
          </a:ln>
        </p:spPr>
      </p:pic>
      <p:sp>
        <p:nvSpPr>
          <p:cNvPr id="372" name="Google Shape;372;p58"/>
          <p:cNvSpPr txBox="1"/>
          <p:nvPr/>
        </p:nvSpPr>
        <p:spPr>
          <a:xfrm>
            <a:off x="4730850" y="2256550"/>
            <a:ext cx="3835800" cy="2320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A complex, non-linear decision boundary with "islands" or "pockets" that effectively separates clusters and minimizes misclassification. </a:t>
            </a:r>
            <a:endParaRPr>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a:highlight>
                  <a:srgbClr val="FFFFFF"/>
                </a:highlight>
                <a:latin typeface="Times New Roman"/>
                <a:ea typeface="Times New Roman"/>
                <a:cs typeface="Times New Roman"/>
                <a:sym typeface="Times New Roman"/>
              </a:rPr>
              <a:t>The high accuracy reflects a strong capacity to capture intricate data patterns.</a:t>
            </a:r>
            <a:endParaRPr sz="1700">
              <a:solidFill>
                <a:schemeClr val="accent1"/>
              </a:solidFill>
              <a:latin typeface="Times New Roman"/>
              <a:ea typeface="Times New Roman"/>
              <a:cs typeface="Times New Roman"/>
              <a:sym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440">
                <a:latin typeface="Times New Roman"/>
                <a:ea typeface="Times New Roman"/>
                <a:cs typeface="Times New Roman"/>
                <a:sym typeface="Times New Roman"/>
              </a:rPr>
              <a:t>Poly</a:t>
            </a:r>
            <a:endParaRPr sz="2440">
              <a:latin typeface="Times New Roman"/>
              <a:ea typeface="Times New Roman"/>
              <a:cs typeface="Times New Roman"/>
              <a:sym typeface="Times New Roman"/>
            </a:endParaRPr>
          </a:p>
        </p:txBody>
      </p:sp>
      <p:pic>
        <p:nvPicPr>
          <p:cNvPr id="378" name="Google Shape;378;p59"/>
          <p:cNvPicPr preferRelativeResize="0"/>
          <p:nvPr/>
        </p:nvPicPr>
        <p:blipFill>
          <a:blip r:embed="rId3">
            <a:alphaModFix/>
          </a:blip>
          <a:stretch>
            <a:fillRect/>
          </a:stretch>
        </p:blipFill>
        <p:spPr>
          <a:xfrm>
            <a:off x="566225" y="1999275"/>
            <a:ext cx="3850799" cy="2894325"/>
          </a:xfrm>
          <a:prstGeom prst="rect">
            <a:avLst/>
          </a:prstGeom>
          <a:noFill/>
          <a:ln>
            <a:noFill/>
          </a:ln>
        </p:spPr>
      </p:pic>
      <p:sp>
        <p:nvSpPr>
          <p:cNvPr id="379" name="Google Shape;379;p59"/>
          <p:cNvSpPr txBox="1"/>
          <p:nvPr/>
        </p:nvSpPr>
        <p:spPr>
          <a:xfrm>
            <a:off x="4670250" y="2201750"/>
            <a:ext cx="3923100" cy="25002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Times New Roman"/>
              <a:buChar char="➢"/>
            </a:pPr>
            <a:r>
              <a:rPr lang="en" dirty="0">
                <a:highlight>
                  <a:srgbClr val="FFFFFF"/>
                </a:highlight>
                <a:latin typeface="Times New Roman"/>
                <a:ea typeface="Times New Roman"/>
                <a:cs typeface="Times New Roman"/>
                <a:sym typeface="Times New Roman"/>
              </a:rPr>
              <a:t>A non-linear boundary with defined curvature, providing better separation than linear models but less adaptability than RBF.</a:t>
            </a:r>
            <a:endParaRPr dirty="0">
              <a:highlight>
                <a:srgbClr val="FFFFFF"/>
              </a:highlight>
              <a:latin typeface="Times New Roman"/>
              <a:ea typeface="Times New Roman"/>
              <a:cs typeface="Times New Roman"/>
              <a:sym typeface="Times New Roman"/>
            </a:endParaRPr>
          </a:p>
          <a:p>
            <a:pPr marL="457200" lvl="0" indent="-317500" algn="l" rtl="0">
              <a:spcBef>
                <a:spcPts val="0"/>
              </a:spcBef>
              <a:spcAft>
                <a:spcPts val="0"/>
              </a:spcAft>
              <a:buSzPts val="1400"/>
              <a:buFont typeface="Times New Roman"/>
              <a:buChar char="➢"/>
            </a:pPr>
            <a:r>
              <a:rPr lang="en" dirty="0">
                <a:highlight>
                  <a:srgbClr val="FFFFFF"/>
                </a:highlight>
                <a:latin typeface="Times New Roman"/>
                <a:ea typeface="Times New Roman"/>
                <a:cs typeface="Times New Roman"/>
                <a:sym typeface="Times New Roman"/>
              </a:rPr>
              <a:t> Shows moderate performance, capturing some non-linearity, though less effectively than RBF.</a:t>
            </a:r>
            <a:endParaRPr dirty="0">
              <a:solidFill>
                <a:schemeClr val="accent1"/>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highlight>
                  <a:srgbClr val="FFFFFF"/>
                </a:highlight>
                <a:latin typeface="Times New Roman"/>
                <a:ea typeface="Times New Roman"/>
                <a:cs typeface="Times New Roman"/>
                <a:sym typeface="Times New Roman"/>
              </a:rPr>
              <a:t>Best Performing Model: </a:t>
            </a:r>
            <a:endParaRPr sz="4000">
              <a:latin typeface="Times New Roman"/>
              <a:ea typeface="Times New Roman"/>
              <a:cs typeface="Times New Roman"/>
              <a:sym typeface="Times New Roman"/>
            </a:endParaRPr>
          </a:p>
        </p:txBody>
      </p:sp>
      <p:sp>
        <p:nvSpPr>
          <p:cNvPr id="385" name="Google Shape;385;p60"/>
          <p:cNvSpPr txBox="1">
            <a:spLocks noGrp="1"/>
          </p:cNvSpPr>
          <p:nvPr>
            <p:ph type="body" idx="1"/>
          </p:nvPr>
        </p:nvSpPr>
        <p:spPr>
          <a:xfrm>
            <a:off x="729450" y="2103900"/>
            <a:ext cx="7688700" cy="2236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743" dirty="0">
                <a:solidFill>
                  <a:srgbClr val="000000"/>
                </a:solidFill>
                <a:highlight>
                  <a:srgbClr val="FFFFFF"/>
                </a:highlight>
                <a:latin typeface="Times New Roman"/>
                <a:ea typeface="Times New Roman"/>
                <a:cs typeface="Times New Roman"/>
                <a:sym typeface="Times New Roman"/>
              </a:rPr>
              <a:t>RBF Kernel has the maximum accuracy because of its ability to capture complicated, non-linear interactions. Perfect for datasets with complex patterns that are too complex for linear models to handle. Limitations of Linear Models Low accuracy results from the straight-line boundaries produced by both linear kernel and linear SVC. Poor classification performance is the outcome of an inability to adjust to non-linear patterns. Perspectives on Polynomial Kernels offers some non-linear flexibility as a compromise. surpasses linear models in performance but falls short of the RBF kernel efficacy. Suggestion The RBF kernel is the suggested option for the best classification of data according to Age and Medication.</a:t>
            </a:r>
            <a:endParaRPr sz="1743" dirty="0">
              <a:solidFill>
                <a:srgbClr val="000000"/>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ED8A5-90B0-DB64-6012-49327851C038}"/>
              </a:ext>
            </a:extLst>
          </p:cNvPr>
          <p:cNvSpPr>
            <a:spLocks noGrp="1"/>
          </p:cNvSpPr>
          <p:nvPr>
            <p:ph type="title"/>
          </p:nvPr>
        </p:nvSpPr>
        <p:spPr>
          <a:xfrm>
            <a:off x="729450" y="1159329"/>
            <a:ext cx="7688700" cy="636813"/>
          </a:xfrm>
        </p:spPr>
        <p:txBody>
          <a:bodyPr>
            <a:noAutofit/>
          </a:bodyPr>
          <a:lstStyle/>
          <a:p>
            <a:r>
              <a:rPr lang="en-US" sz="2400" dirty="0">
                <a:latin typeface="Times New Roman" panose="02020603050405020304" pitchFamily="18" charset="0"/>
                <a:cs typeface="Times New Roman" panose="02020603050405020304" pitchFamily="18" charset="0"/>
              </a:rPr>
              <a:t>RANDOM FOREST</a:t>
            </a:r>
          </a:p>
        </p:txBody>
      </p:sp>
      <p:sp>
        <p:nvSpPr>
          <p:cNvPr id="3" name="Text Placeholder 2">
            <a:extLst>
              <a:ext uri="{FF2B5EF4-FFF2-40B4-BE49-F238E27FC236}">
                <a16:creationId xmlns:a16="http://schemas.microsoft.com/office/drawing/2014/main" id="{0A3B3751-CA45-1490-2D5E-79A64CEB99CD}"/>
              </a:ext>
            </a:extLst>
          </p:cNvPr>
          <p:cNvSpPr>
            <a:spLocks noGrp="1"/>
          </p:cNvSpPr>
          <p:nvPr>
            <p:ph type="body" idx="1"/>
          </p:nvPr>
        </p:nvSpPr>
        <p:spPr/>
        <p:txBody>
          <a:bodyPr/>
          <a:lstStyle/>
          <a:p>
            <a:endParaRPr lang="en-US" dirty="0"/>
          </a:p>
        </p:txBody>
      </p:sp>
      <p:pic>
        <p:nvPicPr>
          <p:cNvPr id="9" name="Picture 8">
            <a:extLst>
              <a:ext uri="{FF2B5EF4-FFF2-40B4-BE49-F238E27FC236}">
                <a16:creationId xmlns:a16="http://schemas.microsoft.com/office/drawing/2014/main" id="{FF480A3A-5ED5-8191-876C-68C8F429B98C}"/>
              </a:ext>
            </a:extLst>
          </p:cNvPr>
          <p:cNvPicPr>
            <a:picLocks noChangeAspect="1"/>
          </p:cNvPicPr>
          <p:nvPr/>
        </p:nvPicPr>
        <p:blipFill>
          <a:blip r:embed="rId2"/>
          <a:stretch>
            <a:fillRect/>
          </a:stretch>
        </p:blipFill>
        <p:spPr>
          <a:xfrm>
            <a:off x="285750" y="1721533"/>
            <a:ext cx="8319407" cy="2850467"/>
          </a:xfrm>
          <a:prstGeom prst="rect">
            <a:avLst/>
          </a:prstGeom>
        </p:spPr>
      </p:pic>
    </p:spTree>
    <p:extLst>
      <p:ext uri="{BB962C8B-B14F-4D97-AF65-F5344CB8AC3E}">
        <p14:creationId xmlns:p14="http://schemas.microsoft.com/office/powerpoint/2010/main" val="3147855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9450" y="1123725"/>
            <a:ext cx="7688700" cy="575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SCATTER PLOT OF ALL FEATURES:</a:t>
            </a:r>
            <a:endParaRPr>
              <a:latin typeface="Times New Roman"/>
              <a:ea typeface="Times New Roman"/>
              <a:cs typeface="Times New Roman"/>
              <a:sym typeface="Times New Roman"/>
            </a:endParaRPr>
          </a:p>
        </p:txBody>
      </p:sp>
      <p:sp>
        <p:nvSpPr>
          <p:cNvPr id="114" name="Google Shape;114;p17"/>
          <p:cNvSpPr txBox="1">
            <a:spLocks noGrp="1"/>
          </p:cNvSpPr>
          <p:nvPr>
            <p:ph type="body" idx="1"/>
          </p:nvPr>
        </p:nvSpPr>
        <p:spPr>
          <a:xfrm>
            <a:off x="729450" y="1754100"/>
            <a:ext cx="3972900" cy="3128700"/>
          </a:xfrm>
          <a:prstGeom prst="rect">
            <a:avLst/>
          </a:prstGeom>
        </p:spPr>
        <p:txBody>
          <a:bodyPr spcFirstLastPara="1" wrap="square" lIns="91425" tIns="91425" rIns="91425" bIns="91425" anchor="t" anchorCtr="0">
            <a:noAutofit/>
          </a:bodyPr>
          <a:lstStyle/>
          <a:p>
            <a:pPr marL="457200" lvl="0" indent="-311150" algn="just" rtl="0">
              <a:lnSpc>
                <a:spcPct val="10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Strong Positive Correlations: Physical Activity Level &amp; Daily Steps, Quality of Sleep &amp; Sleep Duration.</a:t>
            </a:r>
            <a:endParaRPr>
              <a:solidFill>
                <a:srgbClr val="000000"/>
              </a:solidFill>
              <a:latin typeface="Times New Roman"/>
              <a:ea typeface="Times New Roman"/>
              <a:cs typeface="Times New Roman"/>
              <a:sym typeface="Times New Roman"/>
            </a:endParaRPr>
          </a:p>
          <a:p>
            <a:pPr marL="457200" lvl="0" indent="-311150" algn="just" rtl="0">
              <a:lnSpc>
                <a:spcPct val="10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Moderate Negative Correlations: Stress Level with Quality of Sleep &amp; Physical Activity.</a:t>
            </a:r>
            <a:endParaRPr>
              <a:solidFill>
                <a:srgbClr val="000000"/>
              </a:solidFill>
              <a:latin typeface="Times New Roman"/>
              <a:ea typeface="Times New Roman"/>
              <a:cs typeface="Times New Roman"/>
              <a:sym typeface="Times New Roman"/>
            </a:endParaRPr>
          </a:p>
          <a:p>
            <a:pPr marL="457200" lvl="0" indent="-311150" algn="just" rtl="0">
              <a:lnSpc>
                <a:spcPct val="10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Weak/No Correlations: Age and Person ID with most other variables.</a:t>
            </a:r>
            <a:endParaRPr>
              <a:solidFill>
                <a:srgbClr val="000000"/>
              </a:solidFill>
              <a:latin typeface="Times New Roman"/>
              <a:ea typeface="Times New Roman"/>
              <a:cs typeface="Times New Roman"/>
              <a:sym typeface="Times New Roman"/>
            </a:endParaRPr>
          </a:p>
          <a:p>
            <a:pPr marL="457200" lvl="0" indent="-311150" algn="just" rtl="0">
              <a:lnSpc>
                <a:spcPct val="10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Key Observations: More physical activity increases steps; better sleep quality is linked to longer sleep; higher stress reduces sleep quality and physical activity.</a:t>
            </a:r>
            <a:endParaRPr>
              <a:solidFill>
                <a:srgbClr val="000000"/>
              </a:solidFill>
              <a:latin typeface="Times New Roman"/>
              <a:ea typeface="Times New Roman"/>
              <a:cs typeface="Times New Roman"/>
              <a:sym typeface="Times New Roman"/>
            </a:endParaRPr>
          </a:p>
          <a:p>
            <a:pPr marL="457200" lvl="0" indent="-311150" algn="just" rtl="0">
              <a:lnSpc>
                <a:spcPct val="105000"/>
              </a:lnSpc>
              <a:spcBef>
                <a:spcPts val="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Potential Insights: Promoting physical activity and stress reduction may improve health metrics; sleep quality and duration are closely linked.</a:t>
            </a:r>
            <a:endParaRPr>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1200"/>
              </a:spcAft>
              <a:buSzPts val="935"/>
              <a:buNone/>
            </a:pPr>
            <a:endParaRPr sz="1500">
              <a:latin typeface="Times New Roman"/>
              <a:ea typeface="Times New Roman"/>
              <a:cs typeface="Times New Roman"/>
              <a:sym typeface="Times New Roman"/>
            </a:endParaRPr>
          </a:p>
        </p:txBody>
      </p:sp>
      <p:pic>
        <p:nvPicPr>
          <p:cNvPr id="115" name="Google Shape;115;p17"/>
          <p:cNvPicPr preferRelativeResize="0"/>
          <p:nvPr/>
        </p:nvPicPr>
        <p:blipFill>
          <a:blip r:embed="rId3">
            <a:alphaModFix/>
          </a:blip>
          <a:stretch>
            <a:fillRect/>
          </a:stretch>
        </p:blipFill>
        <p:spPr>
          <a:xfrm>
            <a:off x="4821300" y="2175750"/>
            <a:ext cx="3235050" cy="20673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E02A7-13A3-3DC5-FA42-6F066815FDC0}"/>
              </a:ext>
            </a:extLst>
          </p:cNvPr>
          <p:cNvSpPr>
            <a:spLocks noGrp="1"/>
          </p:cNvSpPr>
          <p:nvPr>
            <p:ph type="title"/>
          </p:nvPr>
        </p:nvSpPr>
        <p:spPr/>
        <p:txBody>
          <a:bodyPr>
            <a:normAutofit fontScale="90000"/>
          </a:bodyPr>
          <a:lstStyle/>
          <a:p>
            <a:r>
              <a:rPr lang="en" dirty="0">
                <a:latin typeface="Times New Roman"/>
                <a:ea typeface="Times New Roman"/>
                <a:cs typeface="Times New Roman"/>
                <a:sym typeface="Times New Roman"/>
              </a:rPr>
              <a:t>Output:</a:t>
            </a:r>
            <a:endParaRPr lang="en-US" dirty="0"/>
          </a:p>
        </p:txBody>
      </p:sp>
      <p:sp>
        <p:nvSpPr>
          <p:cNvPr id="3" name="Text Placeholder 2">
            <a:extLst>
              <a:ext uri="{FF2B5EF4-FFF2-40B4-BE49-F238E27FC236}">
                <a16:creationId xmlns:a16="http://schemas.microsoft.com/office/drawing/2014/main" id="{37F8E9DF-55F5-BD94-D725-9895F5444CCC}"/>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D223D4CB-0616-BF35-8930-C0ABA121B10A}"/>
              </a:ext>
            </a:extLst>
          </p:cNvPr>
          <p:cNvPicPr>
            <a:picLocks noChangeAspect="1"/>
          </p:cNvPicPr>
          <p:nvPr/>
        </p:nvPicPr>
        <p:blipFill>
          <a:blip r:embed="rId2"/>
          <a:stretch>
            <a:fillRect/>
          </a:stretch>
        </p:blipFill>
        <p:spPr>
          <a:xfrm>
            <a:off x="555171" y="1960592"/>
            <a:ext cx="8139793" cy="2668558"/>
          </a:xfrm>
          <a:prstGeom prst="rect">
            <a:avLst/>
          </a:prstGeom>
        </p:spPr>
      </p:pic>
    </p:spTree>
    <p:extLst>
      <p:ext uri="{BB962C8B-B14F-4D97-AF65-F5344CB8AC3E}">
        <p14:creationId xmlns:p14="http://schemas.microsoft.com/office/powerpoint/2010/main" val="26805140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7F06-D9CD-804F-4F89-536088A35619}"/>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Interpretation:</a:t>
            </a:r>
          </a:p>
        </p:txBody>
      </p:sp>
      <p:sp>
        <p:nvSpPr>
          <p:cNvPr id="5" name="Rectangle 2">
            <a:extLst>
              <a:ext uri="{FF2B5EF4-FFF2-40B4-BE49-F238E27FC236}">
                <a16:creationId xmlns:a16="http://schemas.microsoft.com/office/drawing/2014/main" id="{EFB6F80C-3345-8E50-A0D0-C8908B755367}"/>
              </a:ext>
            </a:extLst>
          </p:cNvPr>
          <p:cNvSpPr>
            <a:spLocks noGrp="1" noChangeArrowheads="1"/>
          </p:cNvSpPr>
          <p:nvPr>
            <p:ph type="body" idx="1"/>
          </p:nvPr>
        </p:nvSpPr>
        <p:spPr bwMode="auto">
          <a:xfrm>
            <a:off x="729450" y="1966948"/>
            <a:ext cx="729634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2"/>
                </a:solidFill>
                <a:effectLst/>
                <a:latin typeface="Times New Roman" panose="02020603050405020304" pitchFamily="18" charset="0"/>
                <a:cs typeface="Times New Roman" panose="02020603050405020304" pitchFamily="18" charset="0"/>
              </a:rPr>
              <a:t>The model scored an exceptional overall accuracy of 90.27%, with particularly strong performance in Class 1, which displayed both high precision (94%), and recall (97%). Class 0 likewise produced good results, with a precision of 82% and a recall of 90%. Class 2, while still good with 88% precision, trailed somewhat in recall at 76%, indicating room for growth. The model's effectiveness implies that, while it excels at detecting Class 1, improvements might be made to better distinguish Class 2, either by further tuning of model parameters or feature refinement to better discriminate between the classes.</a:t>
            </a:r>
          </a:p>
        </p:txBody>
      </p:sp>
    </p:spTree>
    <p:extLst>
      <p:ext uri="{BB962C8B-B14F-4D97-AF65-F5344CB8AC3E}">
        <p14:creationId xmlns:p14="http://schemas.microsoft.com/office/powerpoint/2010/main" val="20633445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57FC5-2F58-6A4A-F899-B8DAA228FD86}"/>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Random forest</a:t>
            </a:r>
          </a:p>
        </p:txBody>
      </p:sp>
      <p:sp>
        <p:nvSpPr>
          <p:cNvPr id="10" name="AutoShape 4">
            <a:extLst>
              <a:ext uri="{FF2B5EF4-FFF2-40B4-BE49-F238E27FC236}">
                <a16:creationId xmlns:a16="http://schemas.microsoft.com/office/drawing/2014/main" id="{9FD9D24B-DCC1-CD5E-BBB5-1AF737DFAC55}"/>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4" name="Picture 13" descr="A screenshot of a computer program&#10;&#10;Description automatically generated">
            <a:extLst>
              <a:ext uri="{FF2B5EF4-FFF2-40B4-BE49-F238E27FC236}">
                <a16:creationId xmlns:a16="http://schemas.microsoft.com/office/drawing/2014/main" id="{4BFBC81D-CF91-27B7-202D-4F77AF96D587}"/>
              </a:ext>
            </a:extLst>
          </p:cNvPr>
          <p:cNvPicPr>
            <a:picLocks noChangeAspect="1"/>
          </p:cNvPicPr>
          <p:nvPr/>
        </p:nvPicPr>
        <p:blipFill>
          <a:blip r:embed="rId2"/>
          <a:stretch>
            <a:fillRect/>
          </a:stretch>
        </p:blipFill>
        <p:spPr>
          <a:xfrm>
            <a:off x="621166" y="2000838"/>
            <a:ext cx="8032977" cy="2432369"/>
          </a:xfrm>
          <a:prstGeom prst="rect">
            <a:avLst/>
          </a:prstGeom>
        </p:spPr>
      </p:pic>
    </p:spTree>
    <p:extLst>
      <p:ext uri="{BB962C8B-B14F-4D97-AF65-F5344CB8AC3E}">
        <p14:creationId xmlns:p14="http://schemas.microsoft.com/office/powerpoint/2010/main" val="6745634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A2263-EDA8-1125-7858-57675590207D}"/>
              </a:ext>
            </a:extLst>
          </p:cNvPr>
          <p:cNvSpPr>
            <a:spLocks noGrp="1"/>
          </p:cNvSpPr>
          <p:nvPr>
            <p:ph type="title"/>
          </p:nvPr>
        </p:nvSpPr>
        <p:spPr>
          <a:xfrm>
            <a:off x="729450" y="612322"/>
            <a:ext cx="7688700" cy="791936"/>
          </a:xfrm>
        </p:spPr>
        <p:txBody>
          <a:bodyPr>
            <a:normAutofit/>
          </a:bodyPr>
          <a:lstStyle/>
          <a:p>
            <a:r>
              <a:rPr lang="en-US" dirty="0">
                <a:latin typeface="Times New Roman" panose="02020603050405020304" pitchFamily="18" charset="0"/>
                <a:cs typeface="Times New Roman" panose="02020603050405020304" pitchFamily="18" charset="0"/>
              </a:rPr>
              <a:t>Random forest tree:</a:t>
            </a:r>
          </a:p>
        </p:txBody>
      </p:sp>
      <p:sp>
        <p:nvSpPr>
          <p:cNvPr id="3" name="Text Placeholder 2">
            <a:extLst>
              <a:ext uri="{FF2B5EF4-FFF2-40B4-BE49-F238E27FC236}">
                <a16:creationId xmlns:a16="http://schemas.microsoft.com/office/drawing/2014/main" id="{F295A484-5D22-34E6-E8F3-08DA11F9C993}"/>
              </a:ext>
            </a:extLst>
          </p:cNvPr>
          <p:cNvSpPr>
            <a:spLocks noGrp="1"/>
          </p:cNvSpPr>
          <p:nvPr>
            <p:ph type="body" idx="1"/>
          </p:nvPr>
        </p:nvSpPr>
        <p:spPr>
          <a:xfrm>
            <a:off x="729450" y="2658558"/>
            <a:ext cx="7688700" cy="1570156"/>
          </a:xfrm>
        </p:spPr>
        <p:txBody>
          <a:bodyPr/>
          <a:lstStyle/>
          <a:p>
            <a:endParaRPr lang="en-US" dirty="0"/>
          </a:p>
        </p:txBody>
      </p:sp>
      <p:pic>
        <p:nvPicPr>
          <p:cNvPr id="2050" name="Picture 2" descr="No description has been provided for this image">
            <a:extLst>
              <a:ext uri="{FF2B5EF4-FFF2-40B4-BE49-F238E27FC236}">
                <a16:creationId xmlns:a16="http://schemas.microsoft.com/office/drawing/2014/main" id="{77B0597B-8EEB-969A-E34D-EDB9B6293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993" y="1318650"/>
            <a:ext cx="7927521" cy="3571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5994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233350"/>
            <a:ext cx="7688700" cy="520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SELECTED FEATURES:</a:t>
            </a:r>
            <a:endParaRPr>
              <a:latin typeface="Times New Roman"/>
              <a:ea typeface="Times New Roman"/>
              <a:cs typeface="Times New Roman"/>
              <a:sym typeface="Times New Roman"/>
            </a:endParaRPr>
          </a:p>
        </p:txBody>
      </p:sp>
      <p:sp>
        <p:nvSpPr>
          <p:cNvPr id="121" name="Google Shape;121;p18"/>
          <p:cNvSpPr txBox="1">
            <a:spLocks noGrp="1"/>
          </p:cNvSpPr>
          <p:nvPr>
            <p:ph type="body" idx="1"/>
          </p:nvPr>
        </p:nvSpPr>
        <p:spPr>
          <a:xfrm>
            <a:off x="729450" y="1754150"/>
            <a:ext cx="3548100" cy="2585700"/>
          </a:xfrm>
          <a:prstGeom prst="rect">
            <a:avLst/>
          </a:prstGeom>
        </p:spPr>
        <p:txBody>
          <a:bodyPr spcFirstLastPara="1" wrap="square" lIns="91425" tIns="91425" rIns="91425" bIns="91425" anchor="t" anchorCtr="0">
            <a:noAutofit/>
          </a:bodyPr>
          <a:lstStyle/>
          <a:p>
            <a:pPr marL="457200" lvl="0" indent="0" algn="just" rtl="0">
              <a:lnSpc>
                <a:spcPct val="95000"/>
              </a:lnSpc>
              <a:spcBef>
                <a:spcPts val="1400"/>
              </a:spcBef>
              <a:spcAft>
                <a:spcPts val="0"/>
              </a:spcAft>
              <a:buNone/>
            </a:pPr>
            <a:r>
              <a:rPr lang="en" b="1">
                <a:solidFill>
                  <a:srgbClr val="000000"/>
                </a:solidFill>
                <a:latin typeface="Times New Roman"/>
                <a:ea typeface="Times New Roman"/>
                <a:cs typeface="Times New Roman"/>
                <a:sym typeface="Times New Roman"/>
              </a:rPr>
              <a:t>Positive Correlations:</a:t>
            </a:r>
            <a:endParaRPr b="1">
              <a:solidFill>
                <a:srgbClr val="000000"/>
              </a:solidFill>
              <a:latin typeface="Times New Roman"/>
              <a:ea typeface="Times New Roman"/>
              <a:cs typeface="Times New Roman"/>
              <a:sym typeface="Times New Roman"/>
            </a:endParaRPr>
          </a:p>
          <a:p>
            <a:pPr marL="457200" lvl="0" indent="-311150" algn="just" rtl="0">
              <a:lnSpc>
                <a:spcPct val="100000"/>
              </a:lnSpc>
              <a:spcBef>
                <a:spcPts val="1200"/>
              </a:spcBef>
              <a:spcAft>
                <a:spcPts val="0"/>
              </a:spcAft>
              <a:buClr>
                <a:srgbClr val="000000"/>
              </a:buClr>
              <a:buSzPts val="1300"/>
              <a:buFont typeface="Times New Roman"/>
              <a:buChar char="●"/>
            </a:pPr>
            <a:r>
              <a:rPr lang="en" b="1">
                <a:solidFill>
                  <a:srgbClr val="000000"/>
                </a:solidFill>
                <a:latin typeface="Times New Roman"/>
                <a:ea typeface="Times New Roman"/>
                <a:cs typeface="Times New Roman"/>
                <a:sym typeface="Times New Roman"/>
              </a:rPr>
              <a:t>Sleep Duration</a:t>
            </a:r>
            <a:r>
              <a:rPr lang="en">
                <a:solidFill>
                  <a:srgbClr val="000000"/>
                </a:solidFill>
                <a:latin typeface="Times New Roman"/>
                <a:ea typeface="Times New Roman"/>
                <a:cs typeface="Times New Roman"/>
                <a:sym typeface="Times New Roman"/>
              </a:rPr>
              <a:t> and </a:t>
            </a:r>
            <a:r>
              <a:rPr lang="en" b="1">
                <a:solidFill>
                  <a:srgbClr val="000000"/>
                </a:solidFill>
                <a:latin typeface="Times New Roman"/>
                <a:ea typeface="Times New Roman"/>
                <a:cs typeface="Times New Roman"/>
                <a:sym typeface="Times New Roman"/>
              </a:rPr>
              <a:t>Quality of Sleep:</a:t>
            </a:r>
            <a:r>
              <a:rPr lang="en">
                <a:solidFill>
                  <a:srgbClr val="000000"/>
                </a:solidFill>
                <a:latin typeface="Times New Roman"/>
                <a:ea typeface="Times New Roman"/>
                <a:cs typeface="Times New Roman"/>
                <a:sym typeface="Times New Roman"/>
              </a:rPr>
              <a:t> These two features appear to be positively correlated. This suggests that longer sleep duration tends to be associated with better sleep quality.</a:t>
            </a:r>
            <a:endParaRPr>
              <a:solidFill>
                <a:srgbClr val="000000"/>
              </a:solidFill>
              <a:latin typeface="Times New Roman"/>
              <a:ea typeface="Times New Roman"/>
              <a:cs typeface="Times New Roman"/>
              <a:sym typeface="Times New Roman"/>
            </a:endParaRPr>
          </a:p>
          <a:p>
            <a:pPr marL="457200" lvl="0" indent="-311150" algn="just" rtl="0">
              <a:lnSpc>
                <a:spcPct val="95000"/>
              </a:lnSpc>
              <a:spcBef>
                <a:spcPts val="0"/>
              </a:spcBef>
              <a:spcAft>
                <a:spcPts val="0"/>
              </a:spcAft>
              <a:buClr>
                <a:srgbClr val="000000"/>
              </a:buClr>
              <a:buSzPts val="1300"/>
              <a:buFont typeface="Times New Roman"/>
              <a:buChar char="●"/>
            </a:pPr>
            <a:r>
              <a:rPr lang="en" b="1">
                <a:solidFill>
                  <a:srgbClr val="000000"/>
                </a:solidFill>
                <a:latin typeface="Times New Roman"/>
                <a:ea typeface="Times New Roman"/>
                <a:cs typeface="Times New Roman"/>
                <a:sym typeface="Times New Roman"/>
              </a:rPr>
              <a:t>Daily Steps</a:t>
            </a:r>
            <a:r>
              <a:rPr lang="en">
                <a:solidFill>
                  <a:srgbClr val="000000"/>
                </a:solidFill>
                <a:latin typeface="Times New Roman"/>
                <a:ea typeface="Times New Roman"/>
                <a:cs typeface="Times New Roman"/>
                <a:sym typeface="Times New Roman"/>
              </a:rPr>
              <a:t> and </a:t>
            </a:r>
            <a:r>
              <a:rPr lang="en" b="1">
                <a:solidFill>
                  <a:srgbClr val="000000"/>
                </a:solidFill>
                <a:latin typeface="Times New Roman"/>
                <a:ea typeface="Times New Roman"/>
                <a:cs typeface="Times New Roman"/>
                <a:sym typeface="Times New Roman"/>
              </a:rPr>
              <a:t>Physical Activity Level: </a:t>
            </a:r>
            <a:r>
              <a:rPr lang="en">
                <a:solidFill>
                  <a:srgbClr val="000000"/>
                </a:solidFill>
                <a:latin typeface="Times New Roman"/>
                <a:ea typeface="Times New Roman"/>
                <a:cs typeface="Times New Roman"/>
                <a:sym typeface="Times New Roman"/>
              </a:rPr>
              <a:t>There is a strong positive correlation, which makes sense, as a higher number of daily steps likely reflects higher physical activity levels.</a:t>
            </a:r>
            <a:endParaRPr>
              <a:solidFill>
                <a:srgbClr val="000000"/>
              </a:solidFill>
              <a:latin typeface="Times New Roman"/>
              <a:ea typeface="Times New Roman"/>
              <a:cs typeface="Times New Roman"/>
              <a:sym typeface="Times New Roman"/>
            </a:endParaRPr>
          </a:p>
          <a:p>
            <a:pPr marL="457200" lvl="0" indent="-311150" algn="just" rtl="0">
              <a:lnSpc>
                <a:spcPct val="100000"/>
              </a:lnSpc>
              <a:spcBef>
                <a:spcPts val="0"/>
              </a:spcBef>
              <a:spcAft>
                <a:spcPts val="0"/>
              </a:spcAft>
              <a:buClr>
                <a:srgbClr val="000000"/>
              </a:buClr>
              <a:buSzPts val="1300"/>
              <a:buFont typeface="Times New Roman"/>
              <a:buChar char="●"/>
            </a:pPr>
            <a:r>
              <a:rPr lang="en" b="1">
                <a:solidFill>
                  <a:srgbClr val="000000"/>
                </a:solidFill>
                <a:latin typeface="Times New Roman"/>
                <a:ea typeface="Times New Roman"/>
                <a:cs typeface="Times New Roman"/>
                <a:sym typeface="Times New Roman"/>
              </a:rPr>
              <a:t>BloodPressure_Upper</a:t>
            </a:r>
            <a:r>
              <a:rPr lang="en">
                <a:solidFill>
                  <a:srgbClr val="000000"/>
                </a:solidFill>
                <a:latin typeface="Times New Roman"/>
                <a:ea typeface="Times New Roman"/>
                <a:cs typeface="Times New Roman"/>
                <a:sym typeface="Times New Roman"/>
              </a:rPr>
              <a:t> and </a:t>
            </a:r>
            <a:r>
              <a:rPr lang="en" b="1">
                <a:solidFill>
                  <a:srgbClr val="000000"/>
                </a:solidFill>
                <a:latin typeface="Times New Roman"/>
                <a:ea typeface="Times New Roman"/>
                <a:cs typeface="Times New Roman"/>
                <a:sym typeface="Times New Roman"/>
              </a:rPr>
              <a:t>BloodPressure_Lower:</a:t>
            </a:r>
            <a:r>
              <a:rPr lang="en">
                <a:solidFill>
                  <a:srgbClr val="000000"/>
                </a:solidFill>
                <a:latin typeface="Times New Roman"/>
                <a:ea typeface="Times New Roman"/>
                <a:cs typeface="Times New Roman"/>
                <a:sym typeface="Times New Roman"/>
              </a:rPr>
              <a:t> These two measures of blood pressure are also highly positively correlated, as expected.</a:t>
            </a:r>
            <a:endParaRPr>
              <a:solidFill>
                <a:srgbClr val="000000"/>
              </a:solidFill>
              <a:latin typeface="Times New Roman"/>
              <a:ea typeface="Times New Roman"/>
              <a:cs typeface="Times New Roman"/>
              <a:sym typeface="Times New Roman"/>
            </a:endParaRPr>
          </a:p>
          <a:p>
            <a:pPr marL="457200" lvl="0" indent="0" algn="l" rtl="0">
              <a:lnSpc>
                <a:spcPct val="95000"/>
              </a:lnSpc>
              <a:spcBef>
                <a:spcPts val="1200"/>
              </a:spcBef>
              <a:spcAft>
                <a:spcPts val="1200"/>
              </a:spcAft>
              <a:buNone/>
            </a:pPr>
            <a:endParaRPr sz="900">
              <a:latin typeface="Times New Roman"/>
              <a:ea typeface="Times New Roman"/>
              <a:cs typeface="Times New Roman"/>
              <a:sym typeface="Times New Roman"/>
            </a:endParaRPr>
          </a:p>
        </p:txBody>
      </p:sp>
      <p:pic>
        <p:nvPicPr>
          <p:cNvPr id="122" name="Google Shape;122;p18"/>
          <p:cNvPicPr preferRelativeResize="0"/>
          <p:nvPr/>
        </p:nvPicPr>
        <p:blipFill>
          <a:blip r:embed="rId3">
            <a:alphaModFix/>
          </a:blip>
          <a:stretch>
            <a:fillRect/>
          </a:stretch>
        </p:blipFill>
        <p:spPr>
          <a:xfrm>
            <a:off x="4572000" y="2325313"/>
            <a:ext cx="3282274" cy="1768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body" idx="1"/>
          </p:nvPr>
        </p:nvSpPr>
        <p:spPr>
          <a:xfrm>
            <a:off x="729450" y="1342975"/>
            <a:ext cx="7688700" cy="3645300"/>
          </a:xfrm>
          <a:prstGeom prst="rect">
            <a:avLst/>
          </a:prstGeom>
        </p:spPr>
        <p:txBody>
          <a:bodyPr spcFirstLastPara="1" wrap="square" lIns="91425" tIns="91425" rIns="91425" bIns="91425" anchor="t" anchorCtr="0">
            <a:noAutofit/>
          </a:bodyPr>
          <a:lstStyle/>
          <a:p>
            <a:pPr marL="457200" lvl="0" indent="0" algn="just" rtl="0">
              <a:spcBef>
                <a:spcPts val="1400"/>
              </a:spcBef>
              <a:spcAft>
                <a:spcPts val="0"/>
              </a:spcAft>
              <a:buNone/>
            </a:pPr>
            <a:r>
              <a:rPr lang="en" sz="1500" b="1">
                <a:solidFill>
                  <a:srgbClr val="000000"/>
                </a:solidFill>
                <a:latin typeface="Times New Roman"/>
                <a:ea typeface="Times New Roman"/>
                <a:cs typeface="Times New Roman"/>
                <a:sym typeface="Times New Roman"/>
              </a:rPr>
              <a:t>Negative Correlations:</a:t>
            </a:r>
            <a:endParaRPr sz="1500" b="1">
              <a:solidFill>
                <a:srgbClr val="000000"/>
              </a:solidFill>
              <a:latin typeface="Times New Roman"/>
              <a:ea typeface="Times New Roman"/>
              <a:cs typeface="Times New Roman"/>
              <a:sym typeface="Times New Roman"/>
            </a:endParaRPr>
          </a:p>
          <a:p>
            <a:pPr marL="457200" lvl="0" indent="-323850" algn="just" rtl="0">
              <a:spcBef>
                <a:spcPts val="120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Stress Level</a:t>
            </a:r>
            <a:r>
              <a:rPr lang="en" sz="1500">
                <a:solidFill>
                  <a:srgbClr val="000000"/>
                </a:solidFill>
                <a:latin typeface="Times New Roman"/>
                <a:ea typeface="Times New Roman"/>
                <a:cs typeface="Times New Roman"/>
                <a:sym typeface="Times New Roman"/>
              </a:rPr>
              <a:t> and </a:t>
            </a:r>
            <a:r>
              <a:rPr lang="en" sz="1500" b="1">
                <a:solidFill>
                  <a:srgbClr val="000000"/>
                </a:solidFill>
                <a:latin typeface="Times New Roman"/>
                <a:ea typeface="Times New Roman"/>
                <a:cs typeface="Times New Roman"/>
                <a:sym typeface="Times New Roman"/>
              </a:rPr>
              <a:t>Quality of Sleep</a:t>
            </a:r>
            <a:r>
              <a:rPr lang="en" sz="1500">
                <a:solidFill>
                  <a:srgbClr val="000000"/>
                </a:solidFill>
                <a:latin typeface="Times New Roman"/>
                <a:ea typeface="Times New Roman"/>
                <a:cs typeface="Times New Roman"/>
                <a:sym typeface="Times New Roman"/>
              </a:rPr>
              <a:t>: These two variables show a strong negative correlation, indicating that higher stress levels are associated with poorer sleep quality.</a:t>
            </a:r>
            <a:endParaRPr sz="1500">
              <a:solidFill>
                <a:srgbClr val="000000"/>
              </a:solidFill>
              <a:latin typeface="Times New Roman"/>
              <a:ea typeface="Times New Roman"/>
              <a:cs typeface="Times New Roman"/>
              <a:sym typeface="Times New Roman"/>
            </a:endParaRPr>
          </a:p>
          <a:p>
            <a:pPr marL="457200" lvl="0" indent="-323850" algn="just" rtl="0">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Stress Level</a:t>
            </a:r>
            <a:r>
              <a:rPr lang="en" sz="1500">
                <a:solidFill>
                  <a:srgbClr val="000000"/>
                </a:solidFill>
                <a:latin typeface="Times New Roman"/>
                <a:ea typeface="Times New Roman"/>
                <a:cs typeface="Times New Roman"/>
                <a:sym typeface="Times New Roman"/>
              </a:rPr>
              <a:t> and </a:t>
            </a:r>
            <a:r>
              <a:rPr lang="en" sz="1500" b="1">
                <a:solidFill>
                  <a:srgbClr val="000000"/>
                </a:solidFill>
                <a:latin typeface="Times New Roman"/>
                <a:ea typeface="Times New Roman"/>
                <a:cs typeface="Times New Roman"/>
                <a:sym typeface="Times New Roman"/>
              </a:rPr>
              <a:t>Sleep Duration</a:t>
            </a:r>
            <a:r>
              <a:rPr lang="en" sz="1500">
                <a:solidFill>
                  <a:srgbClr val="000000"/>
                </a:solidFill>
                <a:latin typeface="Times New Roman"/>
                <a:ea typeface="Times New Roman"/>
                <a:cs typeface="Times New Roman"/>
                <a:sym typeface="Times New Roman"/>
              </a:rPr>
              <a:t>: There's a negative relationship between these variables, suggesting that higher stress might reduce sleep duration.</a:t>
            </a:r>
            <a:endParaRPr sz="1500">
              <a:solidFill>
                <a:srgbClr val="000000"/>
              </a:solidFill>
              <a:latin typeface="Times New Roman"/>
              <a:ea typeface="Times New Roman"/>
              <a:cs typeface="Times New Roman"/>
              <a:sym typeface="Times New Roman"/>
            </a:endParaRPr>
          </a:p>
          <a:p>
            <a:pPr marL="457200" lvl="0" indent="-323850" algn="just" rtl="0">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Feature Selection Strategy:</a:t>
            </a:r>
            <a:endParaRPr sz="1500" b="1">
              <a:solidFill>
                <a:srgbClr val="000000"/>
              </a:solidFill>
              <a:latin typeface="Times New Roman"/>
              <a:ea typeface="Times New Roman"/>
              <a:cs typeface="Times New Roman"/>
              <a:sym typeface="Times New Roman"/>
            </a:endParaRPr>
          </a:p>
          <a:p>
            <a:pPr marL="457200" lvl="0" indent="-323850" algn="just" rtl="0">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Variables to be selected :</a:t>
            </a:r>
            <a:endParaRPr sz="1500">
              <a:solidFill>
                <a:srgbClr val="000000"/>
              </a:solidFill>
              <a:latin typeface="Times New Roman"/>
              <a:ea typeface="Times New Roman"/>
              <a:cs typeface="Times New Roman"/>
              <a:sym typeface="Times New Roman"/>
            </a:endParaRPr>
          </a:p>
          <a:p>
            <a:pPr marL="914400" lvl="1" indent="-323850" algn="just" rtl="0">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Sleep Duration</a:t>
            </a:r>
            <a:r>
              <a:rPr lang="en" sz="1500">
                <a:solidFill>
                  <a:srgbClr val="000000"/>
                </a:solidFill>
                <a:latin typeface="Times New Roman"/>
                <a:ea typeface="Times New Roman"/>
                <a:cs typeface="Times New Roman"/>
                <a:sym typeface="Times New Roman"/>
              </a:rPr>
              <a:t> (positive correlation with Quality of Sleep)</a:t>
            </a:r>
            <a:endParaRPr sz="1500">
              <a:solidFill>
                <a:srgbClr val="000000"/>
              </a:solidFill>
              <a:latin typeface="Times New Roman"/>
              <a:ea typeface="Times New Roman"/>
              <a:cs typeface="Times New Roman"/>
              <a:sym typeface="Times New Roman"/>
            </a:endParaRPr>
          </a:p>
          <a:p>
            <a:pPr marL="914400" lvl="1" indent="-323850" algn="just" rtl="0">
              <a:spcBef>
                <a:spcPts val="0"/>
              </a:spcBef>
              <a:spcAft>
                <a:spcPts val="0"/>
              </a:spcAft>
              <a:buClr>
                <a:srgbClr val="000000"/>
              </a:buClr>
              <a:buSzPts val="1500"/>
              <a:buFont typeface="Times New Roman"/>
              <a:buChar char="○"/>
            </a:pPr>
            <a:r>
              <a:rPr lang="en" sz="1500" b="1">
                <a:solidFill>
                  <a:srgbClr val="000000"/>
                </a:solidFill>
                <a:latin typeface="Times New Roman"/>
                <a:ea typeface="Times New Roman"/>
                <a:cs typeface="Times New Roman"/>
                <a:sym typeface="Times New Roman"/>
              </a:rPr>
              <a:t>Stress Level</a:t>
            </a:r>
            <a:r>
              <a:rPr lang="en" sz="1500">
                <a:solidFill>
                  <a:srgbClr val="000000"/>
                </a:solidFill>
                <a:latin typeface="Times New Roman"/>
                <a:ea typeface="Times New Roman"/>
                <a:cs typeface="Times New Roman"/>
                <a:sym typeface="Times New Roman"/>
              </a:rPr>
              <a:t> (negative correlation with Quality of Sleep)</a:t>
            </a:r>
            <a:endParaRPr sz="1500">
              <a:solidFill>
                <a:srgbClr val="000000"/>
              </a:solidFill>
              <a:latin typeface="Times New Roman"/>
              <a:ea typeface="Times New Roman"/>
              <a:cs typeface="Times New Roman"/>
              <a:sym typeface="Times New Roman"/>
            </a:endParaRPr>
          </a:p>
          <a:p>
            <a:pPr marL="457200" lvl="0" indent="-323850" algn="just" rtl="0">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Understanding how sleep duration and quality interact with stress and other factors can be critical in health, productivity, and lifestyle analysis.Along with the demographics features these can be selected.</a:t>
            </a:r>
            <a:endParaRPr sz="1500">
              <a:solidFill>
                <a:srgbClr val="000000"/>
              </a:solidFill>
              <a:latin typeface="Times New Roman"/>
              <a:ea typeface="Times New Roman"/>
              <a:cs typeface="Times New Roman"/>
              <a:sym typeface="Times New Roman"/>
            </a:endParaRPr>
          </a:p>
          <a:p>
            <a:pPr marL="0" lvl="0" indent="0" algn="just" rtl="0">
              <a:spcBef>
                <a:spcPts val="0"/>
              </a:spcBef>
              <a:spcAft>
                <a:spcPts val="1200"/>
              </a:spcAft>
              <a:buNone/>
            </a:pP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latin typeface="Times New Roman"/>
                <a:ea typeface="Times New Roman"/>
                <a:cs typeface="Times New Roman"/>
                <a:sym typeface="Times New Roman"/>
              </a:rPr>
              <a:t>BAR CHART:</a:t>
            </a:r>
            <a:endParaRPr>
              <a:latin typeface="Times New Roman"/>
              <a:ea typeface="Times New Roman"/>
              <a:cs typeface="Times New Roman"/>
              <a:sym typeface="Times New Roman"/>
            </a:endParaRPr>
          </a:p>
        </p:txBody>
      </p:sp>
      <p:sp>
        <p:nvSpPr>
          <p:cNvPr id="133" name="Google Shape;133;p20"/>
          <p:cNvSpPr txBox="1">
            <a:spLocks noGrp="1"/>
          </p:cNvSpPr>
          <p:nvPr>
            <p:ph type="body" idx="1"/>
          </p:nvPr>
        </p:nvSpPr>
        <p:spPr>
          <a:xfrm>
            <a:off x="729450" y="1853850"/>
            <a:ext cx="4391700" cy="2486100"/>
          </a:xfrm>
          <a:prstGeom prst="rect">
            <a:avLst/>
          </a:prstGeom>
        </p:spPr>
        <p:txBody>
          <a:bodyPr spcFirstLastPara="1" wrap="square" lIns="91425" tIns="91425" rIns="91425" bIns="91425" anchor="ctr" anchorCtr="0">
            <a:normAutofit/>
          </a:bodyPr>
          <a:lstStyle/>
          <a:p>
            <a:pPr marL="0" lvl="0" indent="0" algn="just" rtl="0">
              <a:spcBef>
                <a:spcPts val="0"/>
              </a:spcBef>
              <a:spcAft>
                <a:spcPts val="1200"/>
              </a:spcAft>
              <a:buNone/>
            </a:pPr>
            <a:r>
              <a:rPr lang="en">
                <a:latin typeface="Times New Roman"/>
                <a:ea typeface="Times New Roman"/>
                <a:cs typeface="Times New Roman"/>
                <a:sym typeface="Times New Roman"/>
              </a:rPr>
              <a:t> </a:t>
            </a:r>
            <a:r>
              <a:rPr lang="en" sz="1500" b="1">
                <a:solidFill>
                  <a:schemeClr val="dk2"/>
                </a:solidFill>
                <a:latin typeface="Times New Roman"/>
                <a:ea typeface="Times New Roman"/>
                <a:cs typeface="Times New Roman"/>
                <a:sym typeface="Times New Roman"/>
              </a:rPr>
              <a:t>BMI CATEGORY</a:t>
            </a:r>
            <a:r>
              <a:rPr lang="en" sz="1500" b="1">
                <a:latin typeface="Times New Roman"/>
                <a:ea typeface="Times New Roman"/>
                <a:cs typeface="Times New Roman"/>
                <a:sym typeface="Times New Roman"/>
              </a:rPr>
              <a:t>:</a:t>
            </a:r>
            <a:r>
              <a:rPr lang="en" sz="1500">
                <a:latin typeface="Times New Roman"/>
                <a:ea typeface="Times New Roman"/>
                <a:cs typeface="Times New Roman"/>
                <a:sym typeface="Times New Roman"/>
              </a:rPr>
              <a:t> </a:t>
            </a:r>
            <a:r>
              <a:rPr lang="en" sz="1500">
                <a:solidFill>
                  <a:srgbClr val="000000"/>
                </a:solidFill>
                <a:latin typeface="Times New Roman"/>
                <a:ea typeface="Times New Roman"/>
                <a:cs typeface="Times New Roman"/>
                <a:sym typeface="Times New Roman"/>
              </a:rPr>
              <a:t>The population has a healthy weight distribution, with the majority in the Normal BMI category (195 individuals), followed by Overweight (150). The Normal Weight and Obese categories are smaller, with 25 and 10 individuals, respectively. There may be a need for weight management interventions for the Overweight group.</a:t>
            </a:r>
            <a:endParaRPr sz="1500">
              <a:solidFill>
                <a:srgbClr val="000000"/>
              </a:solidFill>
              <a:latin typeface="Times New Roman"/>
              <a:ea typeface="Times New Roman"/>
              <a:cs typeface="Times New Roman"/>
              <a:sym typeface="Times New Roman"/>
            </a:endParaRPr>
          </a:p>
        </p:txBody>
      </p:sp>
      <p:pic>
        <p:nvPicPr>
          <p:cNvPr id="134" name="Google Shape;134;p20"/>
          <p:cNvPicPr preferRelativeResize="0"/>
          <p:nvPr/>
        </p:nvPicPr>
        <p:blipFill>
          <a:blip r:embed="rId3">
            <a:alphaModFix/>
          </a:blip>
          <a:stretch>
            <a:fillRect/>
          </a:stretch>
        </p:blipFill>
        <p:spPr>
          <a:xfrm>
            <a:off x="5372600" y="2143425"/>
            <a:ext cx="2558001" cy="191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body" idx="1"/>
          </p:nvPr>
        </p:nvSpPr>
        <p:spPr>
          <a:xfrm>
            <a:off x="729450" y="1671875"/>
            <a:ext cx="4269000" cy="2490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b="1">
                <a:solidFill>
                  <a:srgbClr val="000000"/>
                </a:solidFill>
                <a:latin typeface="Times New Roman"/>
                <a:ea typeface="Times New Roman"/>
                <a:cs typeface="Times New Roman"/>
                <a:sym typeface="Times New Roman"/>
              </a:rPr>
              <a:t>GENDER:</a:t>
            </a:r>
            <a:r>
              <a:rPr lang="en" sz="1500">
                <a:solidFill>
                  <a:srgbClr val="000000"/>
                </a:solidFill>
                <a:latin typeface="Times New Roman"/>
                <a:ea typeface="Times New Roman"/>
                <a:cs typeface="Times New Roman"/>
                <a:sym typeface="Times New Roman"/>
              </a:rPr>
              <a:t>The distribution between males and females is very close to equal.</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a:solidFill>
                  <a:srgbClr val="000000"/>
                </a:solidFill>
                <a:latin typeface="Times New Roman"/>
                <a:ea typeface="Times New Roman"/>
                <a:cs typeface="Times New Roman"/>
                <a:sym typeface="Times New Roman"/>
              </a:rPr>
              <a:t>There is a slightly higher number of males than females, but the difference is minimal.</a:t>
            </a:r>
            <a:endParaRPr sz="1500">
              <a:solidFill>
                <a:srgbClr val="000000"/>
              </a:solidFill>
              <a:latin typeface="Times New Roman"/>
              <a:ea typeface="Times New Roman"/>
              <a:cs typeface="Times New Roman"/>
              <a:sym typeface="Times New Roman"/>
            </a:endParaRPr>
          </a:p>
          <a:p>
            <a:pPr marL="0" lvl="0" indent="0" algn="just" rtl="0">
              <a:spcBef>
                <a:spcPts val="1200"/>
              </a:spcBef>
              <a:spcAft>
                <a:spcPts val="0"/>
              </a:spcAft>
              <a:buNone/>
            </a:pPr>
            <a:r>
              <a:rPr lang="en" sz="1500">
                <a:solidFill>
                  <a:srgbClr val="000000"/>
                </a:solidFill>
                <a:latin typeface="Times New Roman"/>
                <a:ea typeface="Times New Roman"/>
                <a:cs typeface="Times New Roman"/>
                <a:sym typeface="Times New Roman"/>
              </a:rPr>
              <a:t>The y-axis (Count) starts at 0 and goes up to about 200, giving a clear representation of the actual numbers.</a:t>
            </a:r>
            <a:endParaRPr sz="15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500">
              <a:latin typeface="Times New Roman"/>
              <a:ea typeface="Times New Roman"/>
              <a:cs typeface="Times New Roman"/>
              <a:sym typeface="Times New Roman"/>
            </a:endParaRPr>
          </a:p>
        </p:txBody>
      </p:sp>
      <p:pic>
        <p:nvPicPr>
          <p:cNvPr id="140" name="Google Shape;140;p21"/>
          <p:cNvPicPr preferRelativeResize="0"/>
          <p:nvPr/>
        </p:nvPicPr>
        <p:blipFill>
          <a:blip r:embed="rId3">
            <a:alphaModFix/>
          </a:blip>
          <a:stretch>
            <a:fillRect/>
          </a:stretch>
        </p:blipFill>
        <p:spPr>
          <a:xfrm>
            <a:off x="5247100" y="2256925"/>
            <a:ext cx="2698775" cy="1905000"/>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2639</Words>
  <Application>Microsoft Office PowerPoint</Application>
  <PresentationFormat>On-screen Show (16:9)</PresentationFormat>
  <Paragraphs>178</Paragraphs>
  <Slides>53</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Times New Roman</vt:lpstr>
      <vt:lpstr>Arial</vt:lpstr>
      <vt:lpstr>Raleway</vt:lpstr>
      <vt:lpstr>Lato</vt:lpstr>
      <vt:lpstr>Streamline</vt:lpstr>
      <vt:lpstr>Analyzing the Impact of Lifestyle Factors on Sleep Quality and Health</vt:lpstr>
      <vt:lpstr>TABLE OF CONTENTS:</vt:lpstr>
      <vt:lpstr>DATA DESCRIPTION:</vt:lpstr>
      <vt:lpstr>DATA ATTRIBUTES:</vt:lpstr>
      <vt:lpstr>SCATTER PLOT OF ALL FEATURES:</vt:lpstr>
      <vt:lpstr>SELECTED FEATURES:</vt:lpstr>
      <vt:lpstr>PowerPoint Presentation</vt:lpstr>
      <vt:lpstr>BAR CHART:</vt:lpstr>
      <vt:lpstr>PowerPoint Presentation</vt:lpstr>
      <vt:lpstr>PIE CHART:</vt:lpstr>
      <vt:lpstr>PowerPoint Presentation</vt:lpstr>
      <vt:lpstr>BOX PLOT:</vt:lpstr>
      <vt:lpstr>PowerPoint Presentation</vt:lpstr>
      <vt:lpstr>HISTOGRAM:</vt:lpstr>
      <vt:lpstr>PowerPoint Presentation</vt:lpstr>
      <vt:lpstr>EDA</vt:lpstr>
      <vt:lpstr>Logistic Regression</vt:lpstr>
      <vt:lpstr>PowerPoint Presentation</vt:lpstr>
      <vt:lpstr> Results </vt:lpstr>
      <vt:lpstr>Confusion Matrix </vt:lpstr>
      <vt:lpstr>Interpretation</vt:lpstr>
      <vt:lpstr>Linear Regression</vt:lpstr>
      <vt:lpstr>MSE and R-Squared</vt:lpstr>
      <vt:lpstr>Interpretation</vt:lpstr>
      <vt:lpstr>Coefficients of Linear regression</vt:lpstr>
      <vt:lpstr>Visualization</vt:lpstr>
      <vt:lpstr>PowerPoint Presentation</vt:lpstr>
      <vt:lpstr>Interpretation</vt:lpstr>
      <vt:lpstr>KNN (K-Nearest Neighbour)</vt:lpstr>
      <vt:lpstr>PowerPoint Presentation</vt:lpstr>
      <vt:lpstr>PowerPoint Presentation</vt:lpstr>
      <vt:lpstr>KNN plot</vt:lpstr>
      <vt:lpstr>NB (Naive Bayes)</vt:lpstr>
      <vt:lpstr>PowerPoint Presentation</vt:lpstr>
      <vt:lpstr>Accuracies</vt:lpstr>
      <vt:lpstr>PowerPoint Presentation</vt:lpstr>
      <vt:lpstr>PowerPoint Presentation</vt:lpstr>
      <vt:lpstr>What model works better? </vt:lpstr>
      <vt:lpstr>SVM &amp; KERNELS</vt:lpstr>
      <vt:lpstr>SVM models</vt:lpstr>
      <vt:lpstr>Accuracies:</vt:lpstr>
      <vt:lpstr>Interpretation for accuracies</vt:lpstr>
      <vt:lpstr>Kernels</vt:lpstr>
      <vt:lpstr>Linear kernel</vt:lpstr>
      <vt:lpstr>Linear SVC</vt:lpstr>
      <vt:lpstr>Rbf</vt:lpstr>
      <vt:lpstr>Poly</vt:lpstr>
      <vt:lpstr>Best Performing Model: </vt:lpstr>
      <vt:lpstr>RANDOM FOREST</vt:lpstr>
      <vt:lpstr>Output:</vt:lpstr>
      <vt:lpstr>Interpretation:</vt:lpstr>
      <vt:lpstr>Random forest</vt:lpstr>
      <vt:lpstr>Random forest tree: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Tejaswini Pallepati</dc:creator>
  <cp:lastModifiedBy>Tejaswini Pallepati</cp:lastModifiedBy>
  <cp:revision>3</cp:revision>
  <dcterms:modified xsi:type="dcterms:W3CDTF">2024-11-22T05:40:03Z</dcterms:modified>
</cp:coreProperties>
</file>