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3" r:id="rId3"/>
    <p:sldId id="274" r:id="rId4"/>
    <p:sldId id="259" r:id="rId5"/>
    <p:sldId id="269" r:id="rId6"/>
    <p:sldId id="263" r:id="rId7"/>
    <p:sldId id="264" r:id="rId8"/>
    <p:sldId id="267" r:id="rId9"/>
    <p:sldId id="266" r:id="rId10"/>
    <p:sldId id="271" r:id="rId11"/>
    <p:sldId id="270" r:id="rId12"/>
    <p:sldId id="268" r:id="rId13"/>
    <p:sldId id="26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894"/>
    <a:srgbClr val="7B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D586EE-1009-4899-AC9B-1F7175307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D8CF2-A524-488A-B591-B5DA9DD9C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D80CE-3E0E-4DEB-A475-565BE216E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3B0E-BCC2-448D-BB05-D725C392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C899-32C8-4C60-8E21-2EA235C615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D62A-AD17-458B-BA3E-CD1B0F1D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6BD71-9040-452E-9ADA-1E4B10D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952-02C6-479A-9ADE-06E7A0C76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4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479BE-FBE8-469D-8F4C-9F13AC877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9EC2-CEDD-4E36-9FDB-A57954D1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C899-32C8-4C60-8E21-2EA235C615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6AF9E-100E-46C6-87CF-F21828DB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B07C-DFCC-4942-92BA-9D09EAEA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952-02C6-479A-9ADE-06E7A0C76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D25F2-90CC-46DF-BCA9-725DC2171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86152-34F1-4790-94C2-2028EDAC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4F1B-072C-48E2-B0A2-1C3D5AC1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C899-32C8-4C60-8E21-2EA235C615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DA37-6774-4D04-811C-812E656F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DB02-493A-4891-9BEB-CCDB3FCE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952-02C6-479A-9ADE-06E7A0C76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99C03-B149-45C4-BF43-810139F0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3CF5F-3B45-408B-9584-18E2CB00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C899-32C8-4C60-8E21-2EA235C615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7C01E-116D-4E44-B2CB-E2866A17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D8EC-0AC2-4CB1-9B6D-39B3F2E2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952-02C6-479A-9ADE-06E7A0C76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9CCF-56E8-43D3-A86E-089FA559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4B72C-57F6-49C8-A611-6FEE95D9C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7674-09CD-4FBB-BEB6-681C90EB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C899-32C8-4C60-8E21-2EA235C615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B694-DC8B-483A-855A-24A8967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8499-5A59-48ED-9F15-CFFD7461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952-02C6-479A-9ADE-06E7A0C76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2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5B92-F0D3-4860-9EEE-1FCB96C31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59D72-4036-4AC2-8318-C72765DBD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242BD-256D-4A86-8052-4C7453FF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C899-32C8-4C60-8E21-2EA235C615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7A95A-E982-4B9C-98F7-45E18B79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9C222-BF04-4E69-9439-ECE9E07F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952-02C6-479A-9ADE-06E7A0C76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4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243B-A448-4229-99AC-231F0A3F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BE68B-9C0D-4094-AFAC-4C2AEB70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C1A4F-7499-490A-BC34-38B86C21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86981-6F0E-47F2-91B9-0D728D4D7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2420C-F887-43BD-B312-D92B15ED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C899-32C8-4C60-8E21-2EA235C615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1BA0B-5210-4E9E-9456-1D86A494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91297-386E-44B7-9428-CCDE1B54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952-02C6-479A-9ADE-06E7A0C76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F3F17-9B33-4980-9E66-09EE3B83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C899-32C8-4C60-8E21-2EA235C615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3E817-36A0-4AD9-A7A2-C5479DC2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C9E4E-B550-4E5C-B0DA-69679B98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952-02C6-479A-9ADE-06E7A0C76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1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4AEE8-D88B-4891-9E34-E8927CED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C899-32C8-4C60-8E21-2EA235C615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D7011-DEE0-4A96-936B-BA098D99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2BE6-E2C7-491D-B441-26D19E7F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952-02C6-479A-9ADE-06E7A0C76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1B56-EFF9-4878-8F73-2EC93D60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063D5-EDA3-4447-A8EC-AEA637C2E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08CCD-4466-4935-BCA8-8E1DB388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C899-32C8-4C60-8E21-2EA235C615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91F5-548A-49CF-AE1A-8BC8712F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59274-4443-4D1C-9F21-66E05C7F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952-02C6-479A-9ADE-06E7A0C76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DFA3C-9723-419F-B3A4-D9ABB03C2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AA929-65AA-49D2-8592-1D36FA492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6F03A-DF90-4039-8CDF-921E38A2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C899-32C8-4C60-8E21-2EA235C615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A168-8D9B-44F5-9081-8696DA83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D7FC0-55AD-4DC6-9BED-857EB722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7952-02C6-479A-9ADE-06E7A0C76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E5F28B-C7DC-401F-A09D-06D93AEFF2D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F8234-3632-41A0-A390-102D5D83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AF4B-7A0F-4ABB-8168-E08EB2C50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DC899-32C8-4C60-8E21-2EA235C615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082D6-DEDF-4982-9030-A797D1F77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C0A9-A6AB-4DDE-BB03-57AA9CCD7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C7952-02C6-479A-9ADE-06E7A0C76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fdali/copy-fracture-2D/blob/main/get_aperture_Indiana.py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39B12-2FBD-49CD-BDCE-3C2C2427F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C8FD6E-82B3-488A-BD16-761FC8860F38}"/>
              </a:ext>
            </a:extLst>
          </p:cNvPr>
          <p:cNvSpPr txBox="1"/>
          <p:nvPr/>
        </p:nvSpPr>
        <p:spPr>
          <a:xfrm>
            <a:off x="1469850" y="1162050"/>
            <a:ext cx="91757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BR </a:t>
            </a:r>
            <a:r>
              <a:rPr lang="en-US" sz="46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Fraturas</a:t>
            </a:r>
            <a:endParaRPr lang="en-US" sz="46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46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Estudo</a:t>
            </a:r>
            <a:r>
              <a:rPr lang="en-US" sz="46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 </a:t>
            </a:r>
            <a:r>
              <a:rPr lang="en-US" sz="46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numérico</a:t>
            </a:r>
            <a:endParaRPr lang="en-US" sz="4000" dirty="0">
              <a:solidFill>
                <a:srgbClr val="002060"/>
              </a:solidFill>
              <a:latin typeface="3ds" panose="0200050302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BEFE7-C8D4-4EF2-975B-20A0D60A434D}"/>
              </a:ext>
            </a:extLst>
          </p:cNvPr>
          <p:cNvSpPr txBox="1"/>
          <p:nvPr/>
        </p:nvSpPr>
        <p:spPr>
          <a:xfrm>
            <a:off x="1469850" y="5321300"/>
            <a:ext cx="918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Monique Dali, </a:t>
            </a:r>
            <a:r>
              <a:rPr lang="en-US" sz="28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Frederico</a:t>
            </a:r>
            <a:r>
              <a:rPr lang="en-US" sz="28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Carvalho</a:t>
            </a:r>
            <a:r>
              <a:rPr lang="en-US" sz="28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US" sz="28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Marcio</a:t>
            </a:r>
            <a:r>
              <a:rPr lang="en-US" sz="28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Carvalho</a:t>
            </a:r>
            <a:endParaRPr lang="en-US" sz="28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9"/>
    </mc:Choice>
    <mc:Fallback xmlns="">
      <p:transition spd="slow" advTm="85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74" y="2450230"/>
            <a:ext cx="6577264" cy="418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1C979E-5AFD-417A-BCC6-809CCED61B0D}"/>
              </a:ext>
            </a:extLst>
          </p:cNvPr>
          <p:cNvSpPr txBox="1"/>
          <p:nvPr/>
        </p:nvSpPr>
        <p:spPr>
          <a:xfrm>
            <a:off x="2028649" y="463551"/>
            <a:ext cx="339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Paraview</a:t>
            </a:r>
            <a:endParaRPr lang="en-US" sz="40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  <a:p>
            <a:endParaRPr lang="en-US" sz="4000" dirty="0">
              <a:solidFill>
                <a:srgbClr val="002060"/>
              </a:solidFill>
              <a:latin typeface="3ds" panose="0200050302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2"/>
          </p:nvPr>
        </p:nvSpPr>
        <p:spPr>
          <a:xfrm>
            <a:off x="839788" y="1428750"/>
            <a:ext cx="10635288" cy="4760913"/>
          </a:xfrm>
        </p:spPr>
        <p:txBody>
          <a:bodyPr/>
          <a:lstStyle/>
          <a:p>
            <a:r>
              <a:rPr lang="pt-BR" dirty="0"/>
              <a:t>Captura da nuvem de pontos de cada superfície</a:t>
            </a:r>
          </a:p>
          <a:p>
            <a:pPr lvl="1"/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spreadsheet</a:t>
            </a:r>
            <a:endParaRPr lang="pt-BR" dirty="0"/>
          </a:p>
          <a:p>
            <a:pPr lvl="2"/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700212" y="2630907"/>
            <a:ext cx="385010" cy="33688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376AEA-4E75-4BD7-9D6C-EAF0E7A2CE3D}"/>
              </a:ext>
            </a:extLst>
          </p:cNvPr>
          <p:cNvSpPr txBox="1"/>
          <p:nvPr/>
        </p:nvSpPr>
        <p:spPr>
          <a:xfrm>
            <a:off x="8229600" y="658942"/>
            <a:ext cx="379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Atenção!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Aumentar precisão antes de exportar</a:t>
            </a:r>
          </a:p>
        </p:txBody>
      </p:sp>
      <p:sp>
        <p:nvSpPr>
          <p:cNvPr id="12" name="Elipse 11"/>
          <p:cNvSpPr/>
          <p:nvPr/>
        </p:nvSpPr>
        <p:spPr>
          <a:xfrm>
            <a:off x="6489033" y="2606844"/>
            <a:ext cx="778460" cy="39303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74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4"/>
    </mc:Choice>
    <mc:Fallback xmlns="">
      <p:transition spd="slow" advTm="624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39B12-2FBD-49CD-BDCE-3C2C2427F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C8FD6E-82B3-488A-BD16-761FC8860F38}"/>
              </a:ext>
            </a:extLst>
          </p:cNvPr>
          <p:cNvSpPr txBox="1"/>
          <p:nvPr/>
        </p:nvSpPr>
        <p:spPr>
          <a:xfrm>
            <a:off x="1508110" y="2136338"/>
            <a:ext cx="91757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Somente</a:t>
            </a:r>
            <a:r>
              <a:rPr lang="en-US" sz="54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superfície</a:t>
            </a:r>
            <a:r>
              <a:rPr lang="en-US" sz="54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 da </a:t>
            </a:r>
            <a:r>
              <a:rPr lang="en-US" sz="54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fratura</a:t>
            </a:r>
            <a:endParaRPr lang="en-US" sz="54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54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Arquivo</a:t>
            </a:r>
            <a:r>
              <a:rPr lang="en-US" sz="54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 .</a:t>
            </a:r>
            <a:r>
              <a:rPr lang="en-US" sz="54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stl</a:t>
            </a:r>
            <a:endParaRPr lang="en-US" sz="4800" dirty="0">
              <a:solidFill>
                <a:srgbClr val="002060"/>
              </a:solidFill>
              <a:latin typeface="3ds" panose="0200050302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9"/>
    </mc:Choice>
    <mc:Fallback xmlns="">
      <p:transition spd="slow" advTm="855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C979E-5AFD-417A-BCC6-809CCED61B0D}"/>
              </a:ext>
            </a:extLst>
          </p:cNvPr>
          <p:cNvSpPr txBox="1"/>
          <p:nvPr/>
        </p:nvSpPr>
        <p:spPr>
          <a:xfrm>
            <a:off x="2028649" y="463551"/>
            <a:ext cx="339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Paraview</a:t>
            </a:r>
            <a:endParaRPr lang="en-US" sz="40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  <a:p>
            <a:endParaRPr lang="en-US" sz="4000" dirty="0">
              <a:solidFill>
                <a:srgbClr val="002060"/>
              </a:solidFill>
              <a:latin typeface="3ds" panose="0200050302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2"/>
          </p:nvPr>
        </p:nvSpPr>
        <p:spPr>
          <a:xfrm>
            <a:off x="839788" y="1428750"/>
            <a:ext cx="10635288" cy="4760913"/>
          </a:xfrm>
        </p:spPr>
        <p:txBody>
          <a:bodyPr/>
          <a:lstStyle/>
          <a:p>
            <a:r>
              <a:rPr lang="pt-BR" dirty="0"/>
              <a:t>Captura da nuvem de pontos de cada superfície</a:t>
            </a:r>
          </a:p>
          <a:p>
            <a:pPr lvl="1"/>
            <a:r>
              <a:rPr lang="pt-BR" dirty="0"/>
              <a:t>Open .</a:t>
            </a:r>
            <a:r>
              <a:rPr lang="pt-BR" dirty="0" err="1"/>
              <a:t>stl</a:t>
            </a:r>
            <a:r>
              <a:rPr lang="pt-BR" dirty="0"/>
              <a:t> -&gt; </a:t>
            </a:r>
            <a:r>
              <a:rPr lang="pt-BR" dirty="0" err="1"/>
              <a:t>Spreadsheet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-&gt; </a:t>
            </a: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spreadsheet</a:t>
            </a:r>
            <a:endParaRPr lang="pt-BR" dirty="0"/>
          </a:p>
          <a:p>
            <a:pPr lvl="2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324907"/>
            <a:ext cx="4190999" cy="40711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6" y="2348114"/>
            <a:ext cx="3543299" cy="4186036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714751" y="5886450"/>
            <a:ext cx="952500" cy="25717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648951" y="3057525"/>
            <a:ext cx="333374" cy="2667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376AEA-4E75-4BD7-9D6C-EAF0E7A2CE3D}"/>
              </a:ext>
            </a:extLst>
          </p:cNvPr>
          <p:cNvSpPr txBox="1"/>
          <p:nvPr/>
        </p:nvSpPr>
        <p:spPr>
          <a:xfrm>
            <a:off x="9003031" y="1516008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Atenção!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Verificar escala e precisão</a:t>
            </a:r>
          </a:p>
        </p:txBody>
      </p:sp>
    </p:spTree>
    <p:extLst>
      <p:ext uri="{BB962C8B-B14F-4D97-AF65-F5344CB8AC3E}">
        <p14:creationId xmlns:p14="http://schemas.microsoft.com/office/powerpoint/2010/main" val="142110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4"/>
    </mc:Choice>
    <mc:Fallback xmlns="">
      <p:transition spd="slow" advTm="624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C979E-5AFD-417A-BCC6-809CCED61B0D}"/>
              </a:ext>
            </a:extLst>
          </p:cNvPr>
          <p:cNvSpPr txBox="1"/>
          <p:nvPr/>
        </p:nvSpPr>
        <p:spPr>
          <a:xfrm>
            <a:off x="2028649" y="463551"/>
            <a:ext cx="339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Python</a:t>
            </a:r>
          </a:p>
          <a:p>
            <a:endParaRPr lang="en-US" sz="4000" dirty="0">
              <a:solidFill>
                <a:srgbClr val="002060"/>
              </a:solidFill>
              <a:latin typeface="3ds" panose="0200050302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839788" y="1269035"/>
            <a:ext cx="10622409" cy="823912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Somente Fratura 2D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2"/>
          </p:nvPr>
        </p:nvSpPr>
        <p:spPr>
          <a:xfrm>
            <a:off x="839788" y="2112135"/>
            <a:ext cx="10635288" cy="4077528"/>
          </a:xfrm>
        </p:spPr>
        <p:txBody>
          <a:bodyPr/>
          <a:lstStyle/>
          <a:p>
            <a:r>
              <a:rPr lang="pt-BR" dirty="0"/>
              <a:t>Captura da distância entre as superfícies</a:t>
            </a:r>
          </a:p>
          <a:p>
            <a:pPr lvl="1"/>
            <a:r>
              <a:rPr lang="pt-BR" dirty="0">
                <a:hlinkClick r:id="rId2"/>
              </a:rPr>
              <a:t>https://github.com/mfdali/copy-fracture-2D/blob/main/get_aperture_Indiana.py</a:t>
            </a:r>
            <a:endParaRPr lang="pt-BR" dirty="0"/>
          </a:p>
          <a:p>
            <a:pPr lvl="1"/>
            <a:r>
              <a:rPr lang="pt-BR" dirty="0"/>
              <a:t>Update em:</a:t>
            </a:r>
          </a:p>
          <a:p>
            <a:pPr lvl="2"/>
            <a:r>
              <a:rPr lang="pt-BR"/>
              <a:t>https://github.com/mfdali/copy-fracture-2D/blob/main/fracture_aperture_from_core_sample_url.ipynb</a:t>
            </a: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6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4"/>
    </mc:Choice>
    <mc:Fallback xmlns="">
      <p:transition spd="slow" advTm="624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id="{82A47B43-DED2-47A2-B47F-C473AA320104}"/>
              </a:ext>
            </a:extLst>
          </p:cNvPr>
          <p:cNvSpPr/>
          <p:nvPr/>
        </p:nvSpPr>
        <p:spPr>
          <a:xfrm>
            <a:off x="6096000" y="2648160"/>
            <a:ext cx="5347990" cy="32106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3A895-1BC2-469D-8B0A-8A8EB5B21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349" y="3291011"/>
            <a:ext cx="1142138" cy="20021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9F8617-E127-4650-9CB4-A35114FF84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36" y="1714997"/>
            <a:ext cx="2475408" cy="1057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256D98-429A-4253-958C-6BDAB0D32AB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28" y="1565964"/>
            <a:ext cx="1464093" cy="1355560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527DA434-A320-4C7D-B553-FA7CB247A3F2}"/>
              </a:ext>
            </a:extLst>
          </p:cNvPr>
          <p:cNvSpPr txBox="1"/>
          <p:nvPr/>
        </p:nvSpPr>
        <p:spPr>
          <a:xfrm>
            <a:off x="7913464" y="2772492"/>
            <a:ext cx="1713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More info</a:t>
            </a:r>
          </a:p>
          <a:p>
            <a:endParaRPr lang="en-US" sz="3200" dirty="0">
              <a:solidFill>
                <a:srgbClr val="002060"/>
              </a:solidFill>
              <a:latin typeface="3ds" panose="0200050302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41420A8-498A-4AEE-B736-20990067C0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7" t="10815" r="34816" b="57671"/>
          <a:stretch/>
        </p:blipFill>
        <p:spPr>
          <a:xfrm>
            <a:off x="6563352" y="4602478"/>
            <a:ext cx="655923" cy="6588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0D83403-17E9-4D4B-9B17-F7555BE66C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7" t="47145" r="3165" b="21617"/>
          <a:stretch/>
        </p:blipFill>
        <p:spPr>
          <a:xfrm>
            <a:off x="6568167" y="3935914"/>
            <a:ext cx="646294" cy="65788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2ED8350-B19C-4599-A249-616B0CA0D00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13" y="3351240"/>
            <a:ext cx="576000" cy="576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01EA5D3-FA01-429C-BE7B-34C4D92A79C8}"/>
              </a:ext>
            </a:extLst>
          </p:cNvPr>
          <p:cNvSpPr txBox="1"/>
          <p:nvPr/>
        </p:nvSpPr>
        <p:spPr>
          <a:xfrm>
            <a:off x="7214461" y="4772432"/>
            <a:ext cx="1778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@lmmp_pucrio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E30AABC-2664-4B22-BF25-9C4DEA0FB7A1}"/>
              </a:ext>
            </a:extLst>
          </p:cNvPr>
          <p:cNvSpPr txBox="1"/>
          <p:nvPr/>
        </p:nvSpPr>
        <p:spPr>
          <a:xfrm>
            <a:off x="7179313" y="4136475"/>
            <a:ext cx="5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https://www.linkedin.com/company/lmmp-puc-rio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915E744-2136-474E-AA05-201BC5B1A236}"/>
              </a:ext>
            </a:extLst>
          </p:cNvPr>
          <p:cNvSpPr/>
          <p:nvPr/>
        </p:nvSpPr>
        <p:spPr>
          <a:xfrm>
            <a:off x="7179313" y="3485351"/>
            <a:ext cx="3877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http://lmmp.mec.puc-rio.br/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12BD01B-5B73-48EC-A983-E3F13A76A33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1" y="3912564"/>
            <a:ext cx="2214525" cy="8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3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6"/>
    </mc:Choice>
    <mc:Fallback xmlns="">
      <p:transition spd="slow" advTm="1041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7B60F-7E42-4139-B303-8EE52893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1C979E-5AFD-417A-BCC6-809CCED61B0D}"/>
              </a:ext>
            </a:extLst>
          </p:cNvPr>
          <p:cNvSpPr txBox="1"/>
          <p:nvPr/>
        </p:nvSpPr>
        <p:spPr>
          <a:xfrm>
            <a:off x="2028649" y="463551"/>
            <a:ext cx="339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Objetivo</a:t>
            </a:r>
            <a:endParaRPr lang="en-US" sz="40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  <a:p>
            <a:endParaRPr lang="en-US" sz="4000" dirty="0">
              <a:solidFill>
                <a:srgbClr val="002060"/>
              </a:solidFill>
              <a:latin typeface="3ds" panose="0200050302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839788" y="1269035"/>
            <a:ext cx="10622409" cy="823912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Simular o escoamento de fluidos no interior de fraturas reais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2"/>
          </p:nvPr>
        </p:nvSpPr>
        <p:spPr>
          <a:xfrm>
            <a:off x="839788" y="2112135"/>
            <a:ext cx="10635288" cy="4077528"/>
          </a:xfrm>
        </p:spPr>
        <p:txBody>
          <a:bodyPr/>
          <a:lstStyle/>
          <a:p>
            <a:r>
              <a:rPr lang="pt-BR" dirty="0"/>
              <a:t>Para isto devemos:</a:t>
            </a:r>
          </a:p>
          <a:p>
            <a:pPr lvl="1"/>
            <a:r>
              <a:rPr lang="pt-BR" dirty="0"/>
              <a:t>Obter a abertura de amostras submetidas ao </a:t>
            </a:r>
            <a:r>
              <a:rPr lang="pt-BR" dirty="0" err="1"/>
              <a:t>fraturamento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Adquirir as coordenadas de cada superfície da amostra;</a:t>
            </a:r>
          </a:p>
          <a:p>
            <a:pPr lvl="1"/>
            <a:r>
              <a:rPr lang="pt-BR" dirty="0"/>
              <a:t>Calcular a distância entre as coordenadas z dessas superfícies;</a:t>
            </a:r>
          </a:p>
          <a:p>
            <a:pPr lvl="1"/>
            <a:r>
              <a:rPr lang="pt-BR" dirty="0"/>
              <a:t>Criar uma malha 2D com as mesmas dimensões (</a:t>
            </a:r>
            <a:r>
              <a:rPr lang="pt-BR" dirty="0" err="1"/>
              <a:t>x,y</a:t>
            </a:r>
            <a:r>
              <a:rPr lang="pt-BR" dirty="0"/>
              <a:t>) do domínio da fratura;</a:t>
            </a:r>
          </a:p>
          <a:p>
            <a:pPr lvl="1"/>
            <a:r>
              <a:rPr lang="pt-BR" dirty="0"/>
              <a:t>Associar uma altura Z a cada par de coordenadas (</a:t>
            </a:r>
            <a:r>
              <a:rPr lang="pt-BR" dirty="0" err="1"/>
              <a:t>x,y</a:t>
            </a:r>
            <a:r>
              <a:rPr lang="pt-BR" dirty="0"/>
              <a:t>); </a:t>
            </a:r>
          </a:p>
          <a:p>
            <a:pPr lvl="1"/>
            <a:r>
              <a:rPr lang="pt-BR" dirty="0"/>
              <a:t>Utilizar a equação de Stokes para modelar o escoamento;</a:t>
            </a:r>
          </a:p>
          <a:p>
            <a:pPr lvl="1"/>
            <a:r>
              <a:rPr lang="pt-BR" dirty="0"/>
              <a:t>Comparar a permeabilidade simulada com a permeabilidade da fratura pela lei cúbica.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3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4"/>
    </mc:Choice>
    <mc:Fallback xmlns="">
      <p:transition spd="slow" advTm="62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39B12-2FBD-49CD-BDCE-3C2C2427F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C8FD6E-82B3-488A-BD16-761FC8860F38}"/>
              </a:ext>
            </a:extLst>
          </p:cNvPr>
          <p:cNvSpPr txBox="1"/>
          <p:nvPr/>
        </p:nvSpPr>
        <p:spPr>
          <a:xfrm>
            <a:off x="1508110" y="2136339"/>
            <a:ext cx="91757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Aquisição das coordenadas de cada superfície fraturada</a:t>
            </a:r>
            <a:endParaRPr lang="en-US" sz="54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2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9"/>
    </mc:Choice>
    <mc:Fallback xmlns="">
      <p:transition spd="slow" advTm="855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7B60F-7E42-4139-B303-8EE52893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1C979E-5AFD-417A-BCC6-809CCED61B0D}"/>
              </a:ext>
            </a:extLst>
          </p:cNvPr>
          <p:cNvSpPr txBox="1"/>
          <p:nvPr/>
        </p:nvSpPr>
        <p:spPr>
          <a:xfrm>
            <a:off x="2028649" y="463551"/>
            <a:ext cx="339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Fratura</a:t>
            </a:r>
            <a:r>
              <a:rPr lang="en-US" sz="4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 2D</a:t>
            </a:r>
          </a:p>
          <a:p>
            <a:endParaRPr lang="en-US" sz="4000" dirty="0">
              <a:solidFill>
                <a:srgbClr val="002060"/>
              </a:solidFill>
              <a:latin typeface="3ds" panose="0200050302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839788" y="1269035"/>
            <a:ext cx="10622409" cy="823912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Somente Fratura 2D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2"/>
          </p:nvPr>
        </p:nvSpPr>
        <p:spPr>
          <a:xfrm>
            <a:off x="839788" y="2112135"/>
            <a:ext cx="10635288" cy="4077528"/>
          </a:xfrm>
        </p:spPr>
        <p:txBody>
          <a:bodyPr/>
          <a:lstStyle/>
          <a:p>
            <a:r>
              <a:rPr lang="pt-BR" dirty="0"/>
              <a:t>Captura dos pontos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rgbClr val="0070C0"/>
                </a:solidFill>
              </a:rPr>
              <a:t>Arquivo </a:t>
            </a:r>
            <a:r>
              <a:rPr lang="pt-BR" dirty="0" err="1">
                <a:solidFill>
                  <a:srgbClr val="0070C0"/>
                </a:solidFill>
              </a:rPr>
              <a:t>stl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 err="1">
                <a:solidFill>
                  <a:srgbClr val="0070C0"/>
                </a:solidFill>
              </a:rPr>
              <a:t>vtk</a:t>
            </a:r>
            <a:endParaRPr lang="pt-BR" dirty="0">
              <a:solidFill>
                <a:srgbClr val="0070C0"/>
              </a:solidFill>
            </a:endParaRPr>
          </a:p>
          <a:p>
            <a:pPr lvl="2"/>
            <a:r>
              <a:rPr lang="pt-BR" dirty="0" err="1"/>
              <a:t>Paraview</a:t>
            </a:r>
            <a:r>
              <a:rPr lang="pt-BR" dirty="0"/>
              <a:t> -&gt; </a:t>
            </a:r>
            <a:r>
              <a:rPr lang="pt-BR" dirty="0" err="1"/>
              <a:t>csv</a:t>
            </a: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ou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>
                <a:solidFill>
                  <a:srgbClr val="0070C0"/>
                </a:solidFill>
              </a:rPr>
              <a:t>Arquivo </a:t>
            </a:r>
            <a:r>
              <a:rPr lang="pt-BR" dirty="0" err="1">
                <a:solidFill>
                  <a:srgbClr val="0070C0"/>
                </a:solidFill>
              </a:rPr>
              <a:t>obj</a:t>
            </a:r>
            <a:endParaRPr lang="pt-BR" dirty="0">
              <a:solidFill>
                <a:srgbClr val="0070C0"/>
              </a:solidFill>
            </a:endParaRPr>
          </a:p>
          <a:p>
            <a:pPr lvl="2"/>
            <a:r>
              <a:rPr lang="pt-BR" dirty="0" err="1"/>
              <a:t>Blender</a:t>
            </a:r>
            <a:r>
              <a:rPr lang="pt-BR" dirty="0"/>
              <a:t> -&gt; </a:t>
            </a: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stl</a:t>
            </a:r>
            <a:r>
              <a:rPr lang="pt-BR" dirty="0"/>
              <a:t> -&gt; </a:t>
            </a:r>
            <a:r>
              <a:rPr lang="pt-BR" dirty="0" err="1"/>
              <a:t>Paraview</a:t>
            </a:r>
            <a:r>
              <a:rPr lang="pt-BR" dirty="0"/>
              <a:t>-&gt; </a:t>
            </a:r>
            <a:r>
              <a:rPr lang="pt-BR" dirty="0" err="1"/>
              <a:t>csv</a:t>
            </a: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0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4"/>
    </mc:Choice>
    <mc:Fallback xmlns="">
      <p:transition spd="slow" advTm="62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39B12-2FBD-49CD-BDCE-3C2C2427F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C8FD6E-82B3-488A-BD16-761FC8860F38}"/>
              </a:ext>
            </a:extLst>
          </p:cNvPr>
          <p:cNvSpPr txBox="1"/>
          <p:nvPr/>
        </p:nvSpPr>
        <p:spPr>
          <a:xfrm>
            <a:off x="1508110" y="3028891"/>
            <a:ext cx="9175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Arquivo</a:t>
            </a:r>
            <a:r>
              <a:rPr lang="en-US" sz="54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 .</a:t>
            </a:r>
            <a:r>
              <a:rPr lang="en-US" sz="54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obj</a:t>
            </a:r>
            <a:endParaRPr lang="en-US" sz="4800" dirty="0">
              <a:solidFill>
                <a:srgbClr val="002060"/>
              </a:solidFill>
              <a:latin typeface="3ds" panose="0200050302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8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9"/>
    </mc:Choice>
    <mc:Fallback xmlns="">
      <p:transition spd="slow" advTm="85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C979E-5AFD-417A-BCC6-809CCED61B0D}"/>
              </a:ext>
            </a:extLst>
          </p:cNvPr>
          <p:cNvSpPr txBox="1"/>
          <p:nvPr/>
        </p:nvSpPr>
        <p:spPr>
          <a:xfrm>
            <a:off x="2028649" y="463551"/>
            <a:ext cx="339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Blender</a:t>
            </a:r>
          </a:p>
          <a:p>
            <a:endParaRPr lang="en-US" sz="4000" dirty="0">
              <a:solidFill>
                <a:srgbClr val="002060"/>
              </a:solidFill>
              <a:latin typeface="3ds" panose="0200050302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839788" y="1269035"/>
            <a:ext cx="10622409" cy="823912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File -&gt; </a:t>
            </a:r>
            <a:r>
              <a:rPr lang="pt-BR" dirty="0" err="1">
                <a:solidFill>
                  <a:srgbClr val="0070C0"/>
                </a:solidFill>
              </a:rPr>
              <a:t>Import</a:t>
            </a:r>
            <a:r>
              <a:rPr lang="pt-BR" dirty="0">
                <a:solidFill>
                  <a:srgbClr val="0070C0"/>
                </a:solidFill>
              </a:rPr>
              <a:t> .</a:t>
            </a:r>
            <a:r>
              <a:rPr lang="pt-BR" dirty="0" err="1">
                <a:solidFill>
                  <a:srgbClr val="0070C0"/>
                </a:solidFill>
              </a:rPr>
              <a:t>obj</a:t>
            </a:r>
            <a:r>
              <a:rPr lang="pt-BR" dirty="0">
                <a:solidFill>
                  <a:srgbClr val="0070C0"/>
                </a:solidFill>
              </a:rPr>
              <a:t> -&gt; </a:t>
            </a:r>
            <a:r>
              <a:rPr lang="pt-BR" dirty="0" err="1">
                <a:solidFill>
                  <a:srgbClr val="0070C0"/>
                </a:solidFill>
              </a:rPr>
              <a:t>Export</a:t>
            </a:r>
            <a:r>
              <a:rPr lang="pt-BR" dirty="0">
                <a:solidFill>
                  <a:srgbClr val="0070C0"/>
                </a:solidFill>
              </a:rPr>
              <a:t> .</a:t>
            </a:r>
            <a:r>
              <a:rPr lang="pt-BR" dirty="0" err="1">
                <a:solidFill>
                  <a:srgbClr val="0070C0"/>
                </a:solidFill>
              </a:rPr>
              <a:t>stl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0019" b="18838"/>
          <a:stretch/>
        </p:blipFill>
        <p:spPr>
          <a:xfrm>
            <a:off x="1537620" y="2169657"/>
            <a:ext cx="9507370" cy="43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4"/>
    </mc:Choice>
    <mc:Fallback xmlns="">
      <p:transition spd="slow" advTm="62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C979E-5AFD-417A-BCC6-809CCED61B0D}"/>
              </a:ext>
            </a:extLst>
          </p:cNvPr>
          <p:cNvSpPr txBox="1"/>
          <p:nvPr/>
        </p:nvSpPr>
        <p:spPr>
          <a:xfrm>
            <a:off x="2028649" y="463551"/>
            <a:ext cx="339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Paraview</a:t>
            </a:r>
            <a:endParaRPr lang="en-US" sz="40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  <a:p>
            <a:endParaRPr lang="en-US" sz="4000" dirty="0">
              <a:solidFill>
                <a:srgbClr val="002060"/>
              </a:solidFill>
              <a:latin typeface="3ds" panose="0200050302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2"/>
          </p:nvPr>
        </p:nvSpPr>
        <p:spPr>
          <a:xfrm>
            <a:off x="839788" y="1428750"/>
            <a:ext cx="10635288" cy="4760913"/>
          </a:xfrm>
        </p:spPr>
        <p:txBody>
          <a:bodyPr/>
          <a:lstStyle/>
          <a:p>
            <a:r>
              <a:rPr lang="pt-BR" dirty="0"/>
              <a:t>Captura da nuvem de pontos de cada superfície</a:t>
            </a:r>
          </a:p>
          <a:p>
            <a:pPr lvl="1"/>
            <a:r>
              <a:rPr lang="pt-BR" dirty="0"/>
              <a:t>Open .</a:t>
            </a:r>
            <a:r>
              <a:rPr lang="pt-BR" dirty="0" err="1"/>
              <a:t>stl</a:t>
            </a:r>
            <a:r>
              <a:rPr lang="pt-BR" dirty="0"/>
              <a:t> -&gt;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Cells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Polygon</a:t>
            </a:r>
            <a:endParaRPr lang="pt-BR" dirty="0"/>
          </a:p>
          <a:p>
            <a:pPr lvl="2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5" y="2744485"/>
            <a:ext cx="6684795" cy="3544319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2015090" y="2685447"/>
            <a:ext cx="179470" cy="21526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511166" y="3253339"/>
            <a:ext cx="5967663" cy="259882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1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4"/>
    </mc:Choice>
    <mc:Fallback xmlns="">
      <p:transition spd="slow" advTm="62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C979E-5AFD-417A-BCC6-809CCED61B0D}"/>
              </a:ext>
            </a:extLst>
          </p:cNvPr>
          <p:cNvSpPr txBox="1"/>
          <p:nvPr/>
        </p:nvSpPr>
        <p:spPr>
          <a:xfrm>
            <a:off x="2028649" y="463551"/>
            <a:ext cx="339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Paraview</a:t>
            </a:r>
            <a:endParaRPr lang="en-US" sz="40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  <a:p>
            <a:endParaRPr lang="en-US" sz="4000" dirty="0">
              <a:solidFill>
                <a:srgbClr val="002060"/>
              </a:solidFill>
              <a:latin typeface="3ds" panose="0200050302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2"/>
          </p:nvPr>
        </p:nvSpPr>
        <p:spPr>
          <a:xfrm>
            <a:off x="839788" y="1428750"/>
            <a:ext cx="10635288" cy="4760913"/>
          </a:xfrm>
        </p:spPr>
        <p:txBody>
          <a:bodyPr/>
          <a:lstStyle/>
          <a:p>
            <a:r>
              <a:rPr lang="pt-BR" dirty="0"/>
              <a:t>Captura da nuvem de pontos de cada superfície</a:t>
            </a:r>
          </a:p>
          <a:p>
            <a:pPr lvl="1"/>
            <a:r>
              <a:rPr lang="pt-BR" dirty="0" err="1"/>
              <a:t>Filters</a:t>
            </a:r>
            <a:r>
              <a:rPr lang="pt-BR" dirty="0"/>
              <a:t> -&gt; </a:t>
            </a:r>
            <a:r>
              <a:rPr lang="pt-BR" dirty="0" err="1"/>
              <a:t>Alphabetical</a:t>
            </a:r>
            <a:r>
              <a:rPr lang="pt-BR" dirty="0"/>
              <a:t> -&gt; </a:t>
            </a:r>
            <a:r>
              <a:rPr lang="pt-BR" dirty="0" err="1"/>
              <a:t>Extract</a:t>
            </a:r>
            <a:r>
              <a:rPr lang="pt-BR" dirty="0"/>
              <a:t> </a:t>
            </a:r>
            <a:r>
              <a:rPr lang="pt-BR" dirty="0" err="1"/>
              <a:t>Selection</a:t>
            </a:r>
            <a:endParaRPr lang="pt-BR" dirty="0"/>
          </a:p>
          <a:p>
            <a:pPr lvl="2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8" y="2258064"/>
            <a:ext cx="6363502" cy="4395598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2486728" y="2897202"/>
            <a:ext cx="256472" cy="25026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4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4"/>
    </mc:Choice>
    <mc:Fallback xmlns="">
      <p:transition spd="slow" advTm="624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b="8146"/>
          <a:stretch/>
        </p:blipFill>
        <p:spPr>
          <a:xfrm>
            <a:off x="2037347" y="2406316"/>
            <a:ext cx="7948366" cy="4106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1C979E-5AFD-417A-BCC6-809CCED61B0D}"/>
              </a:ext>
            </a:extLst>
          </p:cNvPr>
          <p:cNvSpPr txBox="1"/>
          <p:nvPr/>
        </p:nvSpPr>
        <p:spPr>
          <a:xfrm>
            <a:off x="2028649" y="463551"/>
            <a:ext cx="339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Paraview</a:t>
            </a:r>
            <a:endParaRPr lang="en-US" sz="40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  <a:p>
            <a:endParaRPr lang="en-US" sz="4000" dirty="0">
              <a:solidFill>
                <a:srgbClr val="002060"/>
              </a:solidFill>
              <a:latin typeface="3ds" panose="0200050302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2"/>
          </p:nvPr>
        </p:nvSpPr>
        <p:spPr>
          <a:xfrm>
            <a:off x="839788" y="1428750"/>
            <a:ext cx="10635288" cy="4760913"/>
          </a:xfrm>
        </p:spPr>
        <p:txBody>
          <a:bodyPr/>
          <a:lstStyle/>
          <a:p>
            <a:r>
              <a:rPr lang="pt-BR" dirty="0"/>
              <a:t>Captura da nuvem de pontos de cada superfície</a:t>
            </a:r>
          </a:p>
          <a:p>
            <a:pPr lvl="1"/>
            <a:r>
              <a:rPr lang="pt-BR" dirty="0" err="1"/>
              <a:t>Spreadsheet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-&gt; </a:t>
            </a: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spreadsheet</a:t>
            </a: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4"/>
    </mc:Choice>
    <mc:Fallback xmlns="">
      <p:transition spd="slow" advTm="624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343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3ds</vt:lpstr>
      <vt:lpstr>Arial</vt:lpstr>
      <vt:lpstr>Calibri</vt:lpstr>
      <vt:lpstr>Calibri Light</vt:lpstr>
      <vt:lpstr>Segoe UI Black</vt:lpstr>
      <vt:lpstr>Segoe UI Semibold</vt:lpstr>
      <vt:lpstr>Tahoma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Nicolle Lima</dc:creator>
  <cp:lastModifiedBy>monique</cp:lastModifiedBy>
  <cp:revision>61</cp:revision>
  <dcterms:created xsi:type="dcterms:W3CDTF">2020-06-19T20:03:15Z</dcterms:created>
  <dcterms:modified xsi:type="dcterms:W3CDTF">2024-01-08T19:25:36Z</dcterms:modified>
</cp:coreProperties>
</file>