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">
          <p15:clr>
            <a:srgbClr val="9AA0A6"/>
          </p15:clr>
        </p15:guide>
        <p15:guide id="4" orient="horz" pos="312">
          <p15:clr>
            <a:srgbClr val="9AA0A6"/>
          </p15:clr>
        </p15:guide>
        <p15:guide id="5" orient="horz" pos="4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" orient="horz"/>
        <p:guide pos="312" orient="horz"/>
        <p:guide pos="4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50" y="1362125"/>
            <a:ext cx="4344300" cy="54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400" y="1362125"/>
            <a:ext cx="4344300" cy="507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84161" y="14065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582250" y="1406514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70213" y="1451100"/>
            <a:ext cx="3897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890450" y="1386525"/>
            <a:ext cx="3677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84149" y="32070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72450" y="3239150"/>
            <a:ext cx="3726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970550" y="3239150"/>
            <a:ext cx="3677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84149" y="47976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22288" y="47976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570225" y="4827375"/>
            <a:ext cx="3628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921850" y="4829750"/>
            <a:ext cx="3726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0" y="1735824"/>
            <a:ext cx="4324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Monalco Mining faces significant headwinds in ore pricing contrasting increased capital expenditures, as current ore prices projected to plummet from $110 to 50M / ton</a:t>
            </a:r>
            <a:r>
              <a:rPr lang="en-AU" sz="1070"/>
              <a:t> 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Maintenance</a:t>
            </a:r>
            <a:r>
              <a:rPr lang="en-AU" sz="1070"/>
              <a:t> costs simultaneously increasing and identified as parasitic to profit margin ($30M to $45M on current track)</a:t>
            </a:r>
            <a:endParaRPr sz="1070"/>
          </a:p>
          <a:p>
            <a:pPr indent="-247945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○"/>
            </a:pPr>
            <a:r>
              <a:rPr lang="en-AU" sz="1070"/>
              <a:t>Over-utilization on ore crushing capital equipment in 80% of cases / Current maintenance frequency exceeds OEM maintenance recommendation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</p:txBody>
      </p:sp>
      <p:sp>
        <p:nvSpPr>
          <p:cNvPr id="35" name="Google Shape;35;p3"/>
          <p:cNvSpPr txBox="1"/>
          <p:nvPr/>
        </p:nvSpPr>
        <p:spPr>
          <a:xfrm>
            <a:off x="153450" y="3547600"/>
            <a:ext cx="43443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Identification of vendor identified ore-crusher upgrades and potential purchases by EOQ1 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Identification of potential ore-crushing process improvements EOQ1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Analysis of maintenance data logs complete by EOQ3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Implementation of new maintenance strategy by EOQ3.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Potential Ore Crushing Capital upgrades by EOQ4 </a:t>
            </a:r>
            <a:endParaRPr sz="1071"/>
          </a:p>
        </p:txBody>
      </p:sp>
      <p:sp>
        <p:nvSpPr>
          <p:cNvPr id="36" name="Google Shape;36;p3"/>
          <p:cNvSpPr txBox="1"/>
          <p:nvPr/>
        </p:nvSpPr>
        <p:spPr>
          <a:xfrm>
            <a:off x="121750" y="5085975"/>
            <a:ext cx="43896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Identification of capital-based strategy (ore-crushing equipment improvements, increased capacity analysis, and cost-study on expansion. (Vendor, Asset Integrity, Reliability)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Collection and Analysis of previous maintenance schedules and ore-crusher telemetry data. (Maintenance, Historian, Data)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Synthesis of maintenance data channels and implementation of new predictive maintenance system. (Data, Maint, and IT)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Research and identification of potential of new ore-crushing process and cost-study.</a:t>
            </a:r>
            <a:endParaRPr sz="1071"/>
          </a:p>
        </p:txBody>
      </p:sp>
      <p:sp>
        <p:nvSpPr>
          <p:cNvPr id="37" name="Google Shape;37;p3"/>
          <p:cNvSpPr txBox="1"/>
          <p:nvPr/>
        </p:nvSpPr>
        <p:spPr>
          <a:xfrm>
            <a:off x="4558225" y="1735823"/>
            <a:ext cx="43245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Historical maintenance logs on two disparate systems / ore-crusher data on third data source</a:t>
            </a:r>
            <a:endParaRPr sz="1070"/>
          </a:p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Cost overhead with potential capital purchases or improvements</a:t>
            </a:r>
            <a:endParaRPr sz="1070"/>
          </a:p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Resistance to reduction of maintenance cycles</a:t>
            </a:r>
            <a:endParaRPr sz="1070"/>
          </a:p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Potential resistance to ore-crushing process</a:t>
            </a:r>
            <a:endParaRPr sz="1070"/>
          </a:p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Completion of project coincides with price reduction</a:t>
            </a:r>
            <a:endParaRPr sz="1070"/>
          </a:p>
        </p:txBody>
      </p:sp>
      <p:sp>
        <p:nvSpPr>
          <p:cNvPr id="38" name="Google Shape;38;p3"/>
          <p:cNvSpPr txBox="1"/>
          <p:nvPr/>
        </p:nvSpPr>
        <p:spPr>
          <a:xfrm>
            <a:off x="4590925" y="5085175"/>
            <a:ext cx="43245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Data Historian - Total tonnes of Ore processed with crushers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Ellipse - Old work orders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SAP - New work orders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T3000 - DCS - Raw streaming on vibration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Ore Crusher System - Process map for ore-crusher models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Vendor recommendations for ore-crusher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Ore-Crushing process</a:t>
            </a:r>
            <a:endParaRPr sz="107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483380" y="648303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25"/>
            <a:ext cx="8076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Chanel Adams - Reliability Engineer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Jonas Richards - Asset Integrity Manager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Jane Steere - Principal Maintenance / </a:t>
            </a:r>
            <a:r>
              <a:rPr lang="en-AU" sz="1071"/>
              <a:t>Tara Starr - Maintenance SME</a:t>
            </a:r>
            <a:endParaRPr sz="1071"/>
          </a:p>
          <a:p>
            <a:pPr indent="-338007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Bruce Banner - Maintenance Subject Matter Expert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Fargo Williams - Change Manager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Ore Crushing Vendor</a:t>
            </a:r>
            <a:endParaRPr sz="1071"/>
          </a:p>
        </p:txBody>
      </p:sp>
      <p:sp>
        <p:nvSpPr>
          <p:cNvPr id="47" name="Google Shape;47;p3"/>
          <p:cNvSpPr txBox="1"/>
          <p:nvPr/>
        </p:nvSpPr>
        <p:spPr>
          <a:xfrm>
            <a:off x="184150" y="214525"/>
            <a:ext cx="74475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Identify opportunities for Monalco Mining to improve profit margin in next calendar year by researching and implementing cost reductions in process and maintenance plans of ore-crusher equipment by 20%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