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9" r:id="rId4"/>
  </p:sldMasterIdLst>
  <p:notesMasterIdLst>
    <p:notesMasterId r:id="rId5"/>
  </p:notesMasterIdLst>
  <p:sldIdLst>
    <p:sldId id="256" r:id="rId6"/>
  </p:sldIdLst>
  <p:sldSz cy="6858000" cx="9144000"/>
  <p:notesSz cx="6858000" cy="9144000"/>
  <p:embeddedFontLst>
    <p:embeddedFont>
      <p:font typeface="Quattrocento Sans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">
          <p15:clr>
            <a:srgbClr val="9AA0A6"/>
          </p15:clr>
        </p15:guide>
        <p15:guide id="4" orient="horz" pos="312">
          <p15:clr>
            <a:srgbClr val="9AA0A6"/>
          </p15:clr>
        </p15:guide>
        <p15:guide id="5" orient="horz" pos="40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  <p:guide pos="216" orient="horz"/>
        <p:guide pos="312" orient="horz"/>
        <p:guide pos="40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QuattrocentoSans-boldItalic.fntdata"/><Relationship Id="rId9" Type="http://schemas.openxmlformats.org/officeDocument/2006/relationships/font" Target="fonts/Quattrocento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QuattrocentoSans-regular.fntdata"/><Relationship Id="rId8" Type="http://schemas.openxmlformats.org/officeDocument/2006/relationships/font" Target="fonts/Quattrocento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/>
          <p:nvPr>
            <p:ph idx="12" type="sldNum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AU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/>
          <p:nvPr>
            <p:ph idx="2" type="sldImg"/>
          </p:nvPr>
        </p:nvSpPr>
        <p:spPr>
          <a:xfrm>
            <a:off x="-2319338" y="1265238"/>
            <a:ext cx="11201401" cy="8401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/>
          <p:nvPr>
            <p:ph idx="1" type="body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AU"/>
              <a:t>Hypothesis: </a:t>
            </a:r>
            <a:r>
              <a:rPr b="0" i="1" lang="en-A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b="1" i="1" lang="en-A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n-AU" sz="1200"/>
              <a:t>S – Specific, M – Measurable, A – Achievable, R – Realistic, T – Timebound). </a:t>
            </a:r>
            <a:r>
              <a:rPr b="0" i="0" lang="en-AU" sz="1200"/>
              <a:t>If you cannot do this, you </a:t>
            </a:r>
            <a:r>
              <a:rPr b="1" i="0" lang="en-AU" sz="1200"/>
              <a:t>do not</a:t>
            </a:r>
            <a:r>
              <a:rPr b="0" i="0" lang="en-AU" sz="1200"/>
              <a:t> have a good grasp on the business problem.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AU"/>
              <a:t>Context: </a:t>
            </a:r>
            <a:r>
              <a:rPr lang="en-AU" sz="1200"/>
              <a:t>With context, we have </a:t>
            </a:r>
            <a:r>
              <a:rPr b="1" lang="en-AU" sz="1200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Criteria for Success</a:t>
            </a:r>
            <a:r>
              <a:rPr b="0" lang="en-AU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Scope of Solution Space: </a:t>
            </a:r>
            <a:r>
              <a:rPr b="0" lang="en-AU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Constraints within Solution Space: </a:t>
            </a:r>
            <a:r>
              <a:rPr b="0" lang="en-AU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Stakeholders to provide key insight: </a:t>
            </a:r>
            <a:r>
              <a:rPr b="0" lang="en-AU"/>
              <a:t>Who are the people I need to speak to, to get the answers I need for my data analysis?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What key data sources are required</a:t>
            </a:r>
            <a:r>
              <a:rPr b="0" lang="en-AU"/>
              <a:t>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AU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r>
              <a:t/>
            </a:r>
            <a:endParaRPr b="0" i="0" sz="816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814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2933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2933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0801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0801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0801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0802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0802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137950" y="1362125"/>
            <a:ext cx="4344300" cy="5428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t/>
            </a:r>
            <a:endParaRPr b="0" i="0" sz="142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4587400" y="1362125"/>
            <a:ext cx="4344300" cy="5075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t/>
            </a:r>
            <a:endParaRPr b="0" i="0" sz="142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184161" y="1406527"/>
            <a:ext cx="288300" cy="28830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2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4582250" y="1406514"/>
            <a:ext cx="288300" cy="28830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570213" y="1451100"/>
            <a:ext cx="38973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4890450" y="1386525"/>
            <a:ext cx="36777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184149" y="3207096"/>
            <a:ext cx="288300" cy="28830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472450" y="3239150"/>
            <a:ext cx="37263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4970550" y="3239150"/>
            <a:ext cx="36777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184149" y="4797685"/>
            <a:ext cx="288300" cy="28830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4622288" y="4797675"/>
            <a:ext cx="288300" cy="28830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570225" y="4827375"/>
            <a:ext cx="36285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4921850" y="4829750"/>
            <a:ext cx="37263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data sources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"/>
          <p:cNvSpPr txBox="1"/>
          <p:nvPr/>
        </p:nvSpPr>
        <p:spPr>
          <a:xfrm>
            <a:off x="143100" y="1735824"/>
            <a:ext cx="4324500" cy="14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7944" lvl="0" marL="17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"/>
              <a:buChar char="●"/>
            </a:pPr>
            <a:r>
              <a:rPr lang="en-AU" sz="1070"/>
              <a:t>Nordic Sensor Company (NSC) is top 5 player in IoT sensor space with InSense energy tracking sensor product line.</a:t>
            </a:r>
            <a:endParaRPr sz="1070"/>
          </a:p>
          <a:p>
            <a:pPr indent="-247944" lvl="0" marL="17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"/>
              <a:buChar char="●"/>
            </a:pPr>
            <a:r>
              <a:rPr lang="en-AU" sz="1070"/>
              <a:t>Historical testing of InSense has typical failure rate of 1-2%.</a:t>
            </a:r>
            <a:endParaRPr sz="1070"/>
          </a:p>
          <a:p>
            <a:pPr indent="-247944" lvl="0" marL="17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"/>
              <a:buChar char="●"/>
            </a:pPr>
            <a:r>
              <a:rPr lang="en-AU" sz="1070"/>
              <a:t>Recent failure rate has unexpectedly increased to 15% in Singapore operation - order ship promises at risk.</a:t>
            </a:r>
            <a:endParaRPr sz="1070"/>
          </a:p>
          <a:p>
            <a:pPr indent="-247944" lvl="0" marL="17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"/>
              <a:buChar char="●"/>
            </a:pPr>
            <a:r>
              <a:rPr lang="en-AU" sz="1070"/>
              <a:t>Cause of fallout unknown at this time.</a:t>
            </a:r>
            <a:endParaRPr sz="1070"/>
          </a:p>
          <a:p>
            <a:pPr indent="-247944" lvl="0" marL="17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"/>
              <a:buChar char="●"/>
            </a:pPr>
            <a:r>
              <a:rPr lang="en-AU" sz="1070"/>
              <a:t>Data from failures available, albeit limited in size.</a:t>
            </a:r>
            <a:endParaRPr sz="1070"/>
          </a:p>
          <a:p>
            <a:pPr indent="-247944" lvl="0" marL="17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"/>
              <a:buChar char="●"/>
            </a:pPr>
            <a:r>
              <a:rPr lang="en-AU" sz="1070"/>
              <a:t>Time constraints -- risk in not meeting customer orders.</a:t>
            </a:r>
            <a:endParaRPr sz="107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7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7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None/>
            </a:pPr>
            <a:r>
              <a:t/>
            </a:r>
            <a:endParaRPr b="1" sz="107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None/>
            </a:pPr>
            <a:r>
              <a:t/>
            </a:r>
            <a:endParaRPr b="1" sz="107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None/>
            </a:pPr>
            <a:r>
              <a:t/>
            </a:r>
            <a:endParaRPr b="1" sz="1070"/>
          </a:p>
        </p:txBody>
      </p:sp>
      <p:sp>
        <p:nvSpPr>
          <p:cNvPr id="35" name="Google Shape;35;p3"/>
          <p:cNvSpPr txBox="1"/>
          <p:nvPr/>
        </p:nvSpPr>
        <p:spPr>
          <a:xfrm>
            <a:off x="153450" y="3547600"/>
            <a:ext cx="4344300" cy="12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0000" spcFirstLastPara="1" rIns="91425" wrap="square" tIns="45700">
            <a:noAutofit/>
          </a:bodyPr>
          <a:lstStyle/>
          <a:p>
            <a:pPr indent="-338007" lvl="0" marL="17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1"/>
              <a:buChar char="●"/>
            </a:pPr>
            <a:r>
              <a:rPr lang="en-AU" sz="1071"/>
              <a:t>Identification, isolation of test system issues and restoration of systems to last known configuration state.</a:t>
            </a:r>
            <a:endParaRPr sz="1071"/>
          </a:p>
          <a:p>
            <a:pPr indent="-338007" lvl="0" marL="17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1"/>
              <a:buChar char="●"/>
            </a:pPr>
            <a:r>
              <a:rPr lang="en-AU" sz="1071"/>
              <a:t>Maintain vendor relationship by identifying and isolation potential faulty systems before pushing on vendor for claiming part issue</a:t>
            </a:r>
            <a:endParaRPr sz="1071"/>
          </a:p>
          <a:p>
            <a:pPr indent="-338007" lvl="0" marL="17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1"/>
              <a:buChar char="●"/>
            </a:pPr>
            <a:r>
              <a:rPr lang="en-AU" sz="1071"/>
              <a:t>Preserve ship dates for InSense product line.</a:t>
            </a:r>
            <a:endParaRPr sz="1071"/>
          </a:p>
          <a:p>
            <a:pPr indent="-338007" lvl="0" marL="17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1"/>
              <a:buChar char="●"/>
            </a:pPr>
            <a:r>
              <a:rPr lang="en-AU" sz="1071"/>
              <a:t>Successful</a:t>
            </a:r>
            <a:r>
              <a:rPr lang="en-AU" sz="1071"/>
              <a:t> data mining for cert data and potential cause found.</a:t>
            </a:r>
            <a:endParaRPr sz="1071"/>
          </a:p>
          <a:p>
            <a:pPr indent="-338007" lvl="0" marL="17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1"/>
              <a:buChar char="●"/>
            </a:pPr>
            <a:r>
              <a:rPr lang="en-AU" sz="1071"/>
              <a:t>Corrective action taken to ensure similar future issues avoided.</a:t>
            </a:r>
            <a:endParaRPr sz="1071"/>
          </a:p>
        </p:txBody>
      </p:sp>
      <p:sp>
        <p:nvSpPr>
          <p:cNvPr id="36" name="Google Shape;36;p3"/>
          <p:cNvSpPr txBox="1"/>
          <p:nvPr/>
        </p:nvSpPr>
        <p:spPr>
          <a:xfrm>
            <a:off x="121750" y="5085975"/>
            <a:ext cx="4389600" cy="17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6608" lvl="0" marL="269999" rtl="0" algn="l">
              <a:spcBef>
                <a:spcPts val="0"/>
              </a:spcBef>
              <a:spcAft>
                <a:spcPts val="0"/>
              </a:spcAft>
              <a:buSzPts val="1071"/>
              <a:buChar char="●"/>
            </a:pPr>
            <a:r>
              <a:rPr lang="en-AU" sz="1071"/>
              <a:t>Isolate faulty systems in Singapore.  Audit test systems and review configurations to ensure compliance to release status.</a:t>
            </a:r>
            <a:endParaRPr sz="1071"/>
          </a:p>
          <a:p>
            <a:pPr indent="-296608" lvl="0" marL="269999" rtl="0" algn="l">
              <a:spcBef>
                <a:spcPts val="0"/>
              </a:spcBef>
              <a:spcAft>
                <a:spcPts val="0"/>
              </a:spcAft>
              <a:buSzPts val="1071"/>
              <a:buChar char="●"/>
            </a:pPr>
            <a:r>
              <a:rPr lang="en-AU" sz="1071"/>
              <a:t>Quarantine suspected bad parts.  Pull known good parts from stock and attempt A/B testing on culprit systems.</a:t>
            </a:r>
            <a:endParaRPr sz="1071"/>
          </a:p>
          <a:p>
            <a:pPr indent="-296608" lvl="0" marL="269999" rtl="0" algn="l">
              <a:spcBef>
                <a:spcPts val="0"/>
              </a:spcBef>
              <a:spcAft>
                <a:spcPts val="0"/>
              </a:spcAft>
              <a:buSzPts val="1071"/>
              <a:buChar char="●"/>
            </a:pPr>
            <a:r>
              <a:rPr lang="en-AU" sz="1071"/>
              <a:t>Synthesize system certs and perform clustering analysis / unsupervised tests to find commonalities and clusters of cause effect. </a:t>
            </a:r>
            <a:endParaRPr sz="1071"/>
          </a:p>
          <a:p>
            <a:pPr indent="-296608" lvl="0" marL="269999" rtl="0" algn="l">
              <a:spcBef>
                <a:spcPts val="0"/>
              </a:spcBef>
              <a:spcAft>
                <a:spcPts val="0"/>
              </a:spcAft>
              <a:buSzPts val="1071"/>
              <a:buChar char="●"/>
            </a:pPr>
            <a:r>
              <a:rPr lang="en-AU" sz="1071"/>
              <a:t>Seek alternate path to meet critical ship deadlines either by ramping sister manufacturing operation volume.</a:t>
            </a:r>
            <a:endParaRPr sz="1071"/>
          </a:p>
        </p:txBody>
      </p:sp>
      <p:sp>
        <p:nvSpPr>
          <p:cNvPr id="37" name="Google Shape;37;p3"/>
          <p:cNvSpPr txBox="1"/>
          <p:nvPr/>
        </p:nvSpPr>
        <p:spPr>
          <a:xfrm>
            <a:off x="4558225" y="1735823"/>
            <a:ext cx="4324500" cy="13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4645" lvl="0" marL="26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"/>
              <a:buChar char="●"/>
            </a:pPr>
            <a:r>
              <a:rPr lang="en-AU" sz="1070"/>
              <a:t>Time bound solution needs to avoid missing critical ship dates, restoration critical to business.</a:t>
            </a:r>
            <a:endParaRPr sz="1070"/>
          </a:p>
          <a:p>
            <a:pPr indent="-334645" lvl="0" marL="26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"/>
              <a:buChar char="●"/>
            </a:pPr>
            <a:r>
              <a:rPr lang="en-AU" sz="1070"/>
              <a:t>Approach vendor for potential part issues carefully, and only after all local debugging </a:t>
            </a:r>
            <a:r>
              <a:rPr lang="en-AU" sz="1070"/>
              <a:t>techniques</a:t>
            </a:r>
            <a:r>
              <a:rPr lang="en-AU" sz="1070"/>
              <a:t> have been exhausted.</a:t>
            </a:r>
            <a:endParaRPr sz="1070"/>
          </a:p>
          <a:p>
            <a:pPr indent="-337944" lvl="0" marL="269999" rtl="0" algn="l">
              <a:spcBef>
                <a:spcPts val="0"/>
              </a:spcBef>
              <a:spcAft>
                <a:spcPts val="0"/>
              </a:spcAft>
              <a:buSzPts val="1070"/>
              <a:buChar char="●"/>
            </a:pPr>
            <a:r>
              <a:rPr lang="en-AU" sz="1070"/>
              <a:t>Potential limitations to length and data quality - s</a:t>
            </a:r>
            <a:r>
              <a:rPr lang="en-AU" sz="1070"/>
              <a:t>ystem data limited to 20k rows in Excel Format--potential truncation.</a:t>
            </a:r>
            <a:endParaRPr sz="107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70"/>
          </a:p>
        </p:txBody>
      </p:sp>
      <p:sp>
        <p:nvSpPr>
          <p:cNvPr id="38" name="Google Shape;38;p3"/>
          <p:cNvSpPr txBox="1"/>
          <p:nvPr/>
        </p:nvSpPr>
        <p:spPr>
          <a:xfrm>
            <a:off x="4590925" y="5085175"/>
            <a:ext cx="4324500" cy="13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6545" lvl="0" marL="26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"/>
              <a:buChar char="●"/>
            </a:pPr>
            <a:r>
              <a:rPr lang="en-AU" sz="1070"/>
              <a:t>Historical Cert/Certificate data from failing and passing part runs</a:t>
            </a:r>
            <a:endParaRPr sz="1070"/>
          </a:p>
          <a:p>
            <a:pPr indent="-296545" lvl="0" marL="26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"/>
              <a:buChar char="●"/>
            </a:pPr>
            <a:r>
              <a:rPr lang="en-AU" sz="1070"/>
              <a:t>Vendor part data, specifications and lot information</a:t>
            </a:r>
            <a:endParaRPr sz="1070"/>
          </a:p>
          <a:p>
            <a:pPr indent="-296545" lvl="0" marL="26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"/>
              <a:buChar char="●"/>
            </a:pPr>
            <a:r>
              <a:rPr lang="en-AU" sz="1070"/>
              <a:t>Test System test equipment history and certification data.</a:t>
            </a:r>
            <a:endParaRPr sz="1070"/>
          </a:p>
          <a:p>
            <a:pPr indent="-296545" lvl="0" marL="26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"/>
              <a:buChar char="●"/>
            </a:pPr>
            <a:r>
              <a:rPr lang="en-AU" sz="1070"/>
              <a:t>Test System historical data (configurations, procedures, preventative maintenance logs).</a:t>
            </a:r>
            <a:endParaRPr sz="1070"/>
          </a:p>
        </p:txBody>
      </p:sp>
      <p:sp>
        <p:nvSpPr>
          <p:cNvPr id="39" name="Google Shape;39;p3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3"/>
          <p:cNvSpPr/>
          <p:nvPr/>
        </p:nvSpPr>
        <p:spPr>
          <a:xfrm>
            <a:off x="8483380" y="648303"/>
            <a:ext cx="432000" cy="205200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"/>
          <p:cNvSpPr/>
          <p:nvPr/>
        </p:nvSpPr>
        <p:spPr>
          <a:xfrm>
            <a:off x="121750" y="116625"/>
            <a:ext cx="8076000" cy="1137000"/>
          </a:xfrm>
          <a:prstGeom prst="wedgeRectCallout">
            <a:avLst>
              <a:gd fmla="val 53513" name="adj1"/>
              <a:gd fmla="val 6588" name="adj2"/>
            </a:avLst>
          </a:prstGeom>
          <a:solidFill>
            <a:srgbClr val="FEF2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4607125" y="3547600"/>
            <a:ext cx="4324500" cy="11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8007" lvl="0" marL="26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1"/>
              <a:buChar char="●"/>
            </a:pPr>
            <a:r>
              <a:rPr lang="en-AU" sz="1071"/>
              <a:t>Gary Neumont - Head of Manufacturing</a:t>
            </a:r>
            <a:endParaRPr sz="1071"/>
          </a:p>
          <a:p>
            <a:pPr indent="-338007" lvl="0" marL="26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1"/>
              <a:buChar char="●"/>
            </a:pPr>
            <a:r>
              <a:rPr lang="en-AU" sz="1071"/>
              <a:t>Jessica Jones - QA/QC Engineer</a:t>
            </a:r>
            <a:endParaRPr sz="1071"/>
          </a:p>
          <a:p>
            <a:pPr indent="-338007" lvl="0" marL="26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1"/>
              <a:buChar char="●"/>
            </a:pPr>
            <a:r>
              <a:rPr lang="en-AU" sz="1071"/>
              <a:t>Shane Buchholz - Head Engineer</a:t>
            </a:r>
            <a:endParaRPr sz="1071"/>
          </a:p>
          <a:p>
            <a:pPr indent="-338007" lvl="0" marL="26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1"/>
              <a:buChar char="●"/>
            </a:pPr>
            <a:r>
              <a:rPr lang="en-AU" sz="1071"/>
              <a:t>Tony Abraham - InSense VP</a:t>
            </a:r>
            <a:endParaRPr sz="1071"/>
          </a:p>
          <a:p>
            <a:pPr indent="-338007" lvl="0" marL="26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1"/>
              <a:buChar char="●"/>
            </a:pPr>
            <a:r>
              <a:rPr lang="en-AU" sz="1071"/>
              <a:t>Vendor Component Engineers</a:t>
            </a:r>
            <a:endParaRPr sz="1071"/>
          </a:p>
          <a:p>
            <a:pPr indent="-338007" lvl="0" marL="26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1"/>
              <a:buChar char="●"/>
            </a:pPr>
            <a:r>
              <a:rPr lang="en-AU" sz="1071"/>
              <a:t>Vince Maccano - Head of Data Science</a:t>
            </a:r>
            <a:endParaRPr sz="1071"/>
          </a:p>
        </p:txBody>
      </p:sp>
      <p:sp>
        <p:nvSpPr>
          <p:cNvPr id="47" name="Google Shape;47;p3"/>
          <p:cNvSpPr txBox="1"/>
          <p:nvPr/>
        </p:nvSpPr>
        <p:spPr>
          <a:xfrm>
            <a:off x="184150" y="214525"/>
            <a:ext cx="7447500" cy="9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AU"/>
              <a:t>Identify and correct potential causes of Nordic Sensing Co. InSense product line fall out in Singapore operation---improve pass rate by at least 12% and restore delivery </a:t>
            </a:r>
            <a:r>
              <a:rPr b="1" lang="en-AU"/>
              <a:t>capability</a:t>
            </a:r>
            <a:r>
              <a:rPr b="1" lang="en-AU"/>
              <a:t> before the end of the current ship deadline.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