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5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36"/>
      <p:bold r:id="rId37"/>
      <p:italic r:id="rId38"/>
      <p:boldItalic r:id="rId39"/>
    </p:embeddedFont>
    <p:embeddedFont>
      <p:font typeface="Fira Code" panose="020B0809050000020004" pitchFamily="49" charset="0"/>
      <p:regular r:id="rId40"/>
      <p:bold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3" roundtripDataSignature="AMtx7mjczc8FrezoZbNLQpuZF2UWbeFT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374BF37-CB12-4F51-A9E0-C4EFE0969631}">
  <a:tblStyle styleId="{C374BF37-CB12-4F51-A9E0-C4EFE096963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4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1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43" Type="http://customschemas.google.com/relationships/presentationmetadata" Target="meta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3.fntdata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5acd9454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125acd9454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ce2f6bb9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g12ce2f6bb9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ce2f6bb9b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12ce2f6bb9b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ce2f6bb9b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g12ce2f6bb9b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ce2f6bb9b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12ce2f6bb9b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ce2f6bb9b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12ce2f6bb9b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2ce2f6bb9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g12ce2f6bb9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2ce2f6bb9b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12ce2f6bb9b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2ce2f6bb9b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g12ce2f6bb9b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2ce2f6bb9b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g12ce2f6bb9b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2ce2f6bb9b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g12ce2f6bb9b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2ce2f6bb9b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g12ce2f6bb9b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2ce2f6bb9b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g12ce2f6bb9b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2ce2f6bb9b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2" name="Google Shape;252;g12ce2f6bb9b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2ce2f6bb9b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1" name="Google Shape;261;g12ce2f6bb9b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2ce2f6bb9b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8" name="Google Shape;268;g12ce2f6bb9b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2ce2f6bb9b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g12ce2f6bb9b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2ce2f6bb9b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Google Shape;284;g12ce2f6bb9b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22e536b8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8" name="Google Shape;298;g122e536b8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" name="Google Shape;306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5bbdb0af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g125bbdb0af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ce2f6bb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12ce2f6bb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ce2f6bb9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g12ce2f6bb9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String e fatiamento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5acd94546_0_2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" name="Google Shape;133;g125acd94546_0_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  <p:sp>
        <p:nvSpPr>
          <p:cNvPr id="134" name="Google Shape;134;g125acd94546_0_2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25acd94546_0_2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métodos úteis da classe string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125acd94546_0_28"/>
          <p:cNvSpPr txBox="1"/>
          <p:nvPr/>
        </p:nvSpPr>
        <p:spPr>
          <a:xfrm>
            <a:off x="678554" y="262758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125acd94546_0_28"/>
          <p:cNvSpPr/>
          <p:nvPr/>
        </p:nvSpPr>
        <p:spPr>
          <a:xfrm>
            <a:off x="2262751" y="268472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Interpolação de variáveis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125acd94546_0_28"/>
          <p:cNvSpPr txBox="1"/>
          <p:nvPr/>
        </p:nvSpPr>
        <p:spPr>
          <a:xfrm>
            <a:off x="678554" y="3403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125acd94546_0_28"/>
          <p:cNvSpPr/>
          <p:nvPr/>
        </p:nvSpPr>
        <p:spPr>
          <a:xfrm>
            <a:off x="2262751" y="3460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Fatiamento de string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125acd94546_0_28"/>
          <p:cNvSpPr txBox="1"/>
          <p:nvPr/>
        </p:nvSpPr>
        <p:spPr>
          <a:xfrm>
            <a:off x="678554" y="417928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125acd94546_0_28"/>
          <p:cNvSpPr/>
          <p:nvPr/>
        </p:nvSpPr>
        <p:spPr>
          <a:xfrm>
            <a:off x="2262751" y="423642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String múltiplas linhas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2ce2f6bb9b_0_22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12ce2f6bb9b_0_22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8" name="Google Shape;148;g12ce2f6bb9b_0_22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Interpolação de variáveis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9" name="Google Shape;149;g12ce2f6bb9b_0_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12ce2f6bb9b_0_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ce2f6bb9b_0_3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Python temos 3 formas de interpolar variáveis em strings, a primeira é usando o sinal %, a segunda é utilizando o método format e a última é utilizando f strings.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primeira forma não é atualmente recomendada e seu uso em Python 3 é raro, por esse motivo iremos focar nas 2 últimas.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12ce2f6bb9b_0_3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g12ce2f6bb9b_0_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ce2f6bb9b_0_3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g12ce2f6bb9b_0_3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Old style %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4" name="Google Shape;164;g12ce2f6bb9b_0_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65" name="Google Shape;165;g12ce2f6bb9b_0_3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{C374BF37-CB12-4F51-A9E0-C4EFE0969631}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nome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"Guilherme"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idade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28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profissao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"Progamador"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linguagem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"Python"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"Olá, me chamo %s. Eu tenho %d anos de idade, trabalho como %s e estou matriculado no curso de %s."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% (nome, idade, profissao, linguagem))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Olá, me chamo Guilherme. Eu tenho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anos de idade, trabalho como Progamador e utilizo e estou matriculado no curso de Python.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ce2f6bb9b_0_4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12ce2f6bb9b_0_4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 format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2" name="Google Shape;172;g12ce2f6bb9b_0_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73" name="Google Shape;173;g12ce2f6bb9b_0_4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{C374BF37-CB12-4F51-A9E0-C4EFE0969631}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nome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"Guilherme"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idade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28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profissao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"Programador"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linguagem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"Python"</a:t>
                      </a:r>
                      <a:endParaRPr>
                        <a:solidFill>
                          <a:srgbClr val="E6DB74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>
                        <a:solidFill>
                          <a:srgbClr val="E6DB74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"Olá, me chamo {}. Eu tenho {} anos de idade, trabalho como {} e estou matriculado no curso de {}."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.format(nome, idade, profissao, linguagem))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"Olá, me chamo {3}. Eu tenho {2} anos de idade, trabalho como {1} e estou matriculado no curso de {0}."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.format(linguagem, profissao, idade, nome))</a:t>
                      </a:r>
                      <a:endParaRPr>
                        <a:solidFill>
                          <a:srgbClr val="E6DB74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ce2f6bb9b_0_5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12ce2f6bb9b_0_5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 format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0" name="Google Shape;180;g12ce2f6bb9b_0_5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1" name="Google Shape;181;g12ce2f6bb9b_0_5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{C374BF37-CB12-4F51-A9E0-C4EFE0969631}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"Olá, me chamo {nome}. Eu tenho {idade} anos de idade, trabalho como {profissao} e estou matriculado no curso de {linguagem}."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.format(nome=nome, idade=idade, profissao=profissao, linguagem=linguagem))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"Olá, me chamo {nome}. Eu tenho {idade} anos de idade, trabalho como {profissao} e estou matriculado no curso de {linguagem}."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.format(**pessoa))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Olá, me chamo Guilherme. Eu tenho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anos de idade, trabalho como Progamador e estou matriculado no curso de Python.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2ce2f6bb9b_0_5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12ce2f6bb9b_0_5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f-string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" name="Google Shape;188;g12ce2f6bb9b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9" name="Google Shape;189;g12ce2f6bb9b_0_5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{C374BF37-CB12-4F51-A9E0-C4EFE0969631}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nome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"Guilherme"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idade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28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profissao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"Programador"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linguagem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"Python"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f"Olá, me chamo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{nome}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. Eu tenho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{idade}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anos de idade, trabalho como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{profissao}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e estou matriculado no curso de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{linguagem}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."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Olá, me chamo Guilherme. Eu tenho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anos de idade, trabalho como Progamador e utilizo e estou matriculado no curso de Python.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2ce2f6bb9b_0_6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12ce2f6bb9b_0_6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Formatar strings com f-string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g12ce2f6bb9b_0_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7" name="Google Shape;197;g12ce2f6bb9b_0_6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{C374BF37-CB12-4F51-A9E0-C4EFE0969631}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PI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3.14159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f"Valor de PI: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{PI: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.2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f}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"Valor de PI: 3.14"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f"Valor de PI: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{PI: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10.2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f}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"Valor de PI:       3.14"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2ce2f6bb9b_0_7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3" name="Google Shape;203;g12ce2f6bb9b_0_7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sp>
        <p:nvSpPr>
          <p:cNvPr id="204" name="Google Shape;204;g12ce2f6bb9b_0_7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12ce2f6bb9b_0_7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métodos úteis da classe string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12ce2f6bb9b_0_73"/>
          <p:cNvSpPr txBox="1"/>
          <p:nvPr/>
        </p:nvSpPr>
        <p:spPr>
          <a:xfrm>
            <a:off x="678554" y="262758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12ce2f6bb9b_0_73"/>
          <p:cNvSpPr/>
          <p:nvPr/>
        </p:nvSpPr>
        <p:spPr>
          <a:xfrm>
            <a:off x="2262751" y="268472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Interpolação de variáveis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g12ce2f6bb9b_0_73"/>
          <p:cNvSpPr txBox="1"/>
          <p:nvPr/>
        </p:nvSpPr>
        <p:spPr>
          <a:xfrm>
            <a:off x="678554" y="3403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g12ce2f6bb9b_0_73"/>
          <p:cNvSpPr/>
          <p:nvPr/>
        </p:nvSpPr>
        <p:spPr>
          <a:xfrm>
            <a:off x="2262751" y="3460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Fatiamento de string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g12ce2f6bb9b_0_73"/>
          <p:cNvSpPr txBox="1"/>
          <p:nvPr/>
        </p:nvSpPr>
        <p:spPr>
          <a:xfrm>
            <a:off x="678554" y="417928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12ce2f6bb9b_0_73"/>
          <p:cNvSpPr/>
          <p:nvPr/>
        </p:nvSpPr>
        <p:spPr>
          <a:xfrm>
            <a:off x="2262751" y="423642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String múltiplas linhas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2ce2f6bb9b_0_86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12ce2f6bb9b_0_86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8" name="Google Shape;218;g12ce2f6bb9b_0_86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Fatiamento de string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9" name="Google Shape;219;g12ce2f6bb9b_0_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g12ce2f6bb9b_0_8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Conhecer métodos úteis para manipular objetos do tipo string, como interpolar valores de variáveis e entender como funciona o fatiamento.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2ce2f6bb9b_0_1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Fatiamento de strings é uma técnica utilizada para retornar substrings (partes da string original), informando inicio (start), fim (stop) e passo (step): [start: stop[, step]].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12ce2f6bb9b_0_1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7" name="Google Shape;227;g12ce2f6bb9b_0_1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2ce2f6bb9b_0_14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g12ce2f6bb9b_0_14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Fatiamento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4" name="Google Shape;234;g12ce2f6bb9b_0_14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35" name="Google Shape;235;g12ce2f6bb9b_0_141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{C374BF37-CB12-4F51-A9E0-C4EFE0969631}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nome = </a:t>
                      </a:r>
                      <a:r>
                        <a:rPr lang="en-US" sz="7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"Guilherme Arthur de Carvalho"</a:t>
                      </a:r>
                      <a:b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nome[</a:t>
                      </a:r>
                      <a:r>
                        <a:rPr lang="en-US" sz="7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</a:t>
                      </a:r>
                      <a: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]</a:t>
                      </a:r>
                      <a:b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7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 sz="7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"G"</a:t>
                      </a:r>
                      <a:b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nome[:</a:t>
                      </a:r>
                      <a:r>
                        <a:rPr lang="en-US" sz="7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9</a:t>
                      </a:r>
                      <a: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]</a:t>
                      </a:r>
                      <a:b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7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 sz="7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"Guilherme"</a:t>
                      </a:r>
                      <a:b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nome[</a:t>
                      </a:r>
                      <a:r>
                        <a:rPr lang="en-US" sz="7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10</a:t>
                      </a:r>
                      <a: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:]</a:t>
                      </a:r>
                      <a:b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7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 sz="7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"Arthur de Carvalho"</a:t>
                      </a:r>
                      <a:b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nome[</a:t>
                      </a:r>
                      <a:r>
                        <a:rPr lang="en-US" sz="7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10</a:t>
                      </a:r>
                      <a: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:</a:t>
                      </a:r>
                      <a:r>
                        <a:rPr lang="en-US" sz="7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16</a:t>
                      </a:r>
                      <a: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]</a:t>
                      </a:r>
                      <a:b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7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 sz="7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"Arthur"</a:t>
                      </a:r>
                      <a:b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nome[</a:t>
                      </a:r>
                      <a:r>
                        <a:rPr lang="en-US" sz="7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10</a:t>
                      </a:r>
                      <a: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:</a:t>
                      </a:r>
                      <a:r>
                        <a:rPr lang="en-US" sz="7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16</a:t>
                      </a:r>
                      <a: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:</a:t>
                      </a:r>
                      <a:r>
                        <a:rPr lang="en-US" sz="7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</a:t>
                      </a:r>
                      <a: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]</a:t>
                      </a:r>
                      <a:b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7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 sz="7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"Atu"</a:t>
                      </a:r>
                      <a:b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nome[:]</a:t>
                      </a:r>
                      <a:b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7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 sz="7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"Guilherme Arthur de Carvalho"</a:t>
                      </a:r>
                      <a:b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nome[::</a:t>
                      </a:r>
                      <a:r>
                        <a:rPr lang="en-US" sz="7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-1</a:t>
                      </a:r>
                      <a: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]</a:t>
                      </a:r>
                      <a:b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7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 sz="7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"ohlavraC ed ruhtrA emrehliuG"</a:t>
                      </a:r>
                      <a:endParaRPr sz="700"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2ce2f6bb9b_0_9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1" name="Google Shape;241;g12ce2f6bb9b_0_9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sp>
        <p:nvSpPr>
          <p:cNvPr id="242" name="Google Shape;242;g12ce2f6bb9b_0_94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g12ce2f6bb9b_0_94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métodos úteis da classe string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g12ce2f6bb9b_0_94"/>
          <p:cNvSpPr txBox="1"/>
          <p:nvPr/>
        </p:nvSpPr>
        <p:spPr>
          <a:xfrm>
            <a:off x="678554" y="262758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12ce2f6bb9b_0_94"/>
          <p:cNvSpPr/>
          <p:nvPr/>
        </p:nvSpPr>
        <p:spPr>
          <a:xfrm>
            <a:off x="2262751" y="268472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Interpolação de variáveis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g12ce2f6bb9b_0_94"/>
          <p:cNvSpPr txBox="1"/>
          <p:nvPr/>
        </p:nvSpPr>
        <p:spPr>
          <a:xfrm>
            <a:off x="678554" y="3403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g12ce2f6bb9b_0_94"/>
          <p:cNvSpPr/>
          <p:nvPr/>
        </p:nvSpPr>
        <p:spPr>
          <a:xfrm>
            <a:off x="2262751" y="3460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Fatiamento de string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g12ce2f6bb9b_0_94"/>
          <p:cNvSpPr txBox="1"/>
          <p:nvPr/>
        </p:nvSpPr>
        <p:spPr>
          <a:xfrm>
            <a:off x="678554" y="417928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12ce2f6bb9b_0_94"/>
          <p:cNvSpPr/>
          <p:nvPr/>
        </p:nvSpPr>
        <p:spPr>
          <a:xfrm>
            <a:off x="2262751" y="423642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String múltiplas linhas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2ce2f6bb9b_0_107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g12ce2f6bb9b_0_107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6" name="Google Shape;256;g12ce2f6bb9b_0_107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String multiplas linhas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7" name="Google Shape;257;g12ce2f6bb9b_0_1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g12ce2f6bb9b_0_10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2ce2f6bb9b_0_13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Strings de múltiplas linhas são definidas informando 3 aspas simples ou duplas durante a atribuição. Elas podem ocupar várias linhas do código, e todos os espaços em branco são incluídos na string final. 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g12ce2f6bb9b_0_13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5" name="Google Shape;265;g12ce2f6bb9b_0_1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2ce2f6bb9b_0_15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g12ce2f6bb9b_0_15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Strings triplas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2" name="Google Shape;272;g12ce2f6bb9b_0_15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73" name="Google Shape;273;g12ce2f6bb9b_0_150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{C374BF37-CB12-4F51-A9E0-C4EFE0969631}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nome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"Guilherme"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mensagem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f"""</a:t>
                      </a:r>
                      <a:b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Olá meu nome é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{nome}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,</a:t>
                      </a:r>
                      <a:b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Eu estou aprendendo Python</a:t>
                      </a:r>
                      <a:b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"""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Olá meu nome é Guilherme,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Eu estou aprendendo Python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2ce2f6bb9b_0_15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g12ce2f6bb9b_0_15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Strings triplas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0" name="Google Shape;280;g12ce2f6bb9b_0_15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81" name="Google Shape;281;g12ce2f6bb9b_0_159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{C374BF37-CB12-4F51-A9E0-C4EFE0969631}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3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nome = 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"Guilherme"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mensagem = 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f'''</a:t>
                      </a:r>
                      <a:b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  Olá meu nome é 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{nome}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,</a:t>
                      </a:r>
                      <a:b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Eu estou aprendendo Python.</a:t>
                      </a:r>
                      <a:b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    Essa mensagem tem diferentes recuos.</a:t>
                      </a:r>
                      <a:b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'''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3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  Olá meu nome é Guilherme,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Eu estou aprendendo Python.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    Essa mensagem tem diferentes recuos.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endParaRPr sz="1300"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2ce2f6bb9b_0_11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7" name="Google Shape;287;g12ce2f6bb9b_0_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sp>
        <p:nvSpPr>
          <p:cNvPr id="288" name="Google Shape;288;g12ce2f6bb9b_0_115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g12ce2f6bb9b_0_115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métodos úteis da classe string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g12ce2f6bb9b_0_115"/>
          <p:cNvSpPr txBox="1"/>
          <p:nvPr/>
        </p:nvSpPr>
        <p:spPr>
          <a:xfrm>
            <a:off x="678554" y="262758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g12ce2f6bb9b_0_115"/>
          <p:cNvSpPr/>
          <p:nvPr/>
        </p:nvSpPr>
        <p:spPr>
          <a:xfrm>
            <a:off x="2262751" y="268472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Interpolação de variáveis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g12ce2f6bb9b_0_115"/>
          <p:cNvSpPr txBox="1"/>
          <p:nvPr/>
        </p:nvSpPr>
        <p:spPr>
          <a:xfrm>
            <a:off x="678554" y="3403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g12ce2f6bb9b_0_115"/>
          <p:cNvSpPr/>
          <p:nvPr/>
        </p:nvSpPr>
        <p:spPr>
          <a:xfrm>
            <a:off x="2262751" y="3460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Fatiamento de string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g12ce2f6bb9b_0_115"/>
          <p:cNvSpPr txBox="1"/>
          <p:nvPr/>
        </p:nvSpPr>
        <p:spPr>
          <a:xfrm>
            <a:off x="678554" y="417928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g12ce2f6bb9b_0_115"/>
          <p:cNvSpPr/>
          <p:nvPr/>
        </p:nvSpPr>
        <p:spPr>
          <a:xfrm>
            <a:off x="2262751" y="423642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String múltiplas linhas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22e536b825_0_0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1" name="Google Shape;301;g122e536b825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g122e536b825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  <p:sp>
        <p:nvSpPr>
          <p:cNvPr id="303" name="Google Shape;303;g122e536b825_0_0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strike="noStrike" cap="none">
                <a:latin typeface="Calibri"/>
                <a:ea typeface="Calibri"/>
                <a:cs typeface="Calibri"/>
                <a:sym typeface="Calibri"/>
              </a:rPr>
              <a:t>https://github.com/guicarvalho/trilha-python-dio</a:t>
            </a: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https://docs.python.org/pt-br/3/library/string.html</a:t>
            </a:r>
            <a:endParaRPr sz="24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https://docs.python.org/pt-br/3/library/stdtypes.html#textseq</a:t>
            </a:r>
            <a:endParaRPr sz="24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0" name="Google Shape;310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17" name="Google Shape;31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métodos úteis da classe string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62758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68472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Interpolação de variáveis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678554" y="3403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2262751" y="3460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Fatiamento de string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678554" y="417928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7"/>
          <p:cNvSpPr/>
          <p:nvPr/>
        </p:nvSpPr>
        <p:spPr>
          <a:xfrm>
            <a:off x="2262751" y="423642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String múltiplas linhas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4" name="Google Shape;94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Conhecendo métodos úteis da classe string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5" name="Google Shape;9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classe String do Python é famosa por ser rica em métodos e possuir uma interface muito fácil de trabalhar.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algumas linguagens manipular sequências de caracteres não é um trabalho trivial, porém, em Python esse trabalho é muito simples.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3" name="Google Shape;103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5bbdb0af8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g125bbdb0af8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Maiúscula, minúscula e título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0" name="Google Shape;110;g125bbdb0af8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11" name="Google Shape;111;g125bbdb0af8_0_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{C374BF37-CB12-4F51-A9E0-C4EFE0969631}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curso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"pYtHon"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print(curso.upper())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PYTHON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print(curso.lower())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python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print(curso.title())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Python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ce2f6bb9b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2ce2f6bb9b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Eliminando espaços em branco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" name="Google Shape;118;g12ce2f6bb9b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19" name="Google Shape;119;g12ce2f6bb9b_0_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{C374BF37-CB12-4F51-A9E0-C4EFE0969631}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curso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   Python 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print(curso.strip())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"Python"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print(curso.lstrip())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"Python 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print(curso.rstrip())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   Python"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ce2f6bb9b_0_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12ce2f6bb9b_0_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Junções e centralização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g12ce2f6bb9b_0_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7" name="Google Shape;127;g12ce2f6bb9b_0_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{C374BF37-CB12-4F51-A9E0-C4EFE0969631}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curso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"Python"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print(curso.center(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"#"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))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"##Python##"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"."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.join(curso))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"P.y.t.h.o.n"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9" ma:contentTypeDescription="Crie um novo documento." ma:contentTypeScope="" ma:versionID="59f9dd30b52a3a1a79fad08b5e484c81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c742e4e222b222884beae76def05d303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2CD8B7A-4F2D-4049-9BF4-040D8697910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EBE3EA-7CF3-4598-AE3E-762EC6E479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956F68F-F741-42F1-BE4C-DB5BEA9D5B3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30</Slides>
  <Notes>30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1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  <cp:revision>1</cp:revision>
  <dcterms:modified xsi:type="dcterms:W3CDTF">2025-03-24T12:53:19Z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