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3" r:id="rId11"/>
    <p:sldId id="272" r:id="rId12"/>
    <p:sldId id="267" r:id="rId13"/>
    <p:sldId id="268" r:id="rId14"/>
    <p:sldId id="269" r:id="rId15"/>
    <p:sldId id="270" r:id="rId16"/>
    <p:sldId id="271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4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6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4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11642F-7C39-4B15-A2B8-94625C3AA5B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3521F-3137-4466-BC7F-BA0FC94FB1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43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ederalregister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ederalregister.gov/d/2022-1316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2CE5-3542-499A-99E9-04FBD4284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Classifying Federal Register Documents by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CD9B3-48BD-44AF-B9B2-1D4790A0E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Mark Febrizio</a:t>
            </a:r>
          </a:p>
          <a:p>
            <a:r>
              <a:rPr lang="en-US" cap="none" dirty="0"/>
              <a:t>June 22, 2022</a:t>
            </a:r>
          </a:p>
          <a:p>
            <a:r>
              <a:rPr lang="en-US" cap="none" dirty="0"/>
              <a:t>DATS 6103 – Summer 2022</a:t>
            </a:r>
          </a:p>
        </p:txBody>
      </p:sp>
    </p:spTree>
    <p:extLst>
      <p:ext uri="{BB962C8B-B14F-4D97-AF65-F5344CB8AC3E}">
        <p14:creationId xmlns:p14="http://schemas.microsoft.com/office/powerpoint/2010/main" val="256655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 lnSpcReduction="10000"/>
          </a:bodyPr>
          <a:lstStyle/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Imputing missing values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Create/extract new variables from document metadata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Numeric transformer (min-max scaler)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Categorical transformer (one-hot encoder)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Label encoder for target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Text feature extraction (</a:t>
            </a:r>
            <a:r>
              <a:rPr lang="en-US" dirty="0" err="1"/>
              <a:t>tf-idf</a:t>
            </a:r>
            <a:r>
              <a:rPr lang="en-US" dirty="0"/>
              <a:t> vectorizer) 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Train-test split: 70%-30% (116,221 vs. 49,810)</a:t>
            </a:r>
          </a:p>
        </p:txBody>
      </p:sp>
    </p:spTree>
    <p:extLst>
      <p:ext uri="{BB962C8B-B14F-4D97-AF65-F5344CB8AC3E}">
        <p14:creationId xmlns:p14="http://schemas.microsoft.com/office/powerpoint/2010/main" val="66049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 fontScale="92500" lnSpcReduction="10000"/>
          </a:bodyPr>
          <a:lstStyle/>
          <a:p>
            <a:pPr marL="274320" indent="-457200">
              <a:lnSpc>
                <a:spcPct val="114000"/>
              </a:lnSpc>
              <a:buClrTx/>
              <a:buFont typeface="+mj-lt"/>
              <a:buAutoNum type="arabicPeriod"/>
            </a:pPr>
            <a:r>
              <a:rPr lang="en-US" dirty="0"/>
              <a:t>Complement Naïve Bayes (categorical and numeric)</a:t>
            </a:r>
          </a:p>
          <a:p>
            <a:pPr marL="274320" indent="-457200">
              <a:lnSpc>
                <a:spcPct val="114000"/>
              </a:lnSpc>
              <a:spcAft>
                <a:spcPts val="600"/>
              </a:spcAft>
              <a:buClrTx/>
              <a:buFont typeface="+mj-lt"/>
              <a:buAutoNum type="arabicPeriod"/>
            </a:pPr>
            <a:r>
              <a:rPr lang="en-US" dirty="0"/>
              <a:t>AdaBoost (categorical and numeric)</a:t>
            </a:r>
            <a:endParaRPr lang="en-US" sz="1700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>
                <a:sym typeface="Wingdings" panose="05000000000000000000" pitchFamily="2" charset="2"/>
              </a:rPr>
              <a:t>1000 </a:t>
            </a:r>
            <a:r>
              <a:rPr lang="en-US" sz="1700" dirty="0"/>
              <a:t>Complement NB estimators</a:t>
            </a:r>
          </a:p>
          <a:p>
            <a:pPr marL="274320" indent="-457200">
              <a:lnSpc>
                <a:spcPct val="114000"/>
              </a:lnSpc>
              <a:buClrTx/>
              <a:buFont typeface="+mj-lt"/>
              <a:buAutoNum type="arabicPeriod"/>
            </a:pPr>
            <a:r>
              <a:rPr lang="en-US" dirty="0"/>
              <a:t>Voting Classifier (categorical and numeric)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Complement NB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Logistic Regression (balanced weights)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/>
              <a:t>KNN </a:t>
            </a:r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grid search for k == [5, 99, 341]</a:t>
            </a:r>
          </a:p>
          <a:p>
            <a:pPr marL="274320" indent="-457200">
              <a:lnSpc>
                <a:spcPct val="114000"/>
              </a:lnSpc>
              <a:buClrTx/>
              <a:buFont typeface="+mj-lt"/>
              <a:buAutoNum type="arabicPeriod" startAt="4"/>
            </a:pPr>
            <a:r>
              <a:rPr lang="en-US" dirty="0"/>
              <a:t>Complement NB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text)</a:t>
            </a:r>
          </a:p>
          <a:p>
            <a:pPr marL="914400" indent="-45720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sz="1700" dirty="0" err="1"/>
              <a:t>tf</a:t>
            </a:r>
            <a:r>
              <a:rPr lang="en-US" sz="1700" dirty="0"/>
              <a:t>–</a:t>
            </a:r>
            <a:r>
              <a:rPr lang="en-US" sz="1700" dirty="0" err="1"/>
              <a:t>idf</a:t>
            </a:r>
            <a:r>
              <a:rPr lang="en-US" sz="1700" dirty="0"/>
              <a:t>: term-frequency * inverse document-frequency</a:t>
            </a:r>
          </a:p>
          <a:p>
            <a:pPr marL="0" indent="-457200">
              <a:lnSpc>
                <a:spcPct val="114000"/>
              </a:lnSpc>
              <a:buClrTx/>
              <a:buFont typeface="+mj-lt"/>
              <a:buAutoNum type="arabicPeriod" startAt="4"/>
            </a:pPr>
            <a:endParaRPr lang="en-US" dirty="0"/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4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439BE-6ACD-4056-AFF2-25FB2B8D3F15}"/>
              </a:ext>
            </a:extLst>
          </p:cNvPr>
          <p:cNvSpPr txBox="1"/>
          <p:nvPr/>
        </p:nvSpPr>
        <p:spPr>
          <a:xfrm>
            <a:off x="956600" y="2800737"/>
            <a:ext cx="2854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Complement NB</a:t>
            </a:r>
          </a:p>
          <a:p>
            <a:r>
              <a:rPr lang="en-US" sz="2000" b="1" dirty="0"/>
              <a:t>(categorical/numeric)</a:t>
            </a:r>
          </a:p>
        </p:txBody>
      </p:sp>
    </p:spTree>
    <p:extLst>
      <p:ext uri="{BB962C8B-B14F-4D97-AF65-F5344CB8AC3E}">
        <p14:creationId xmlns:p14="http://schemas.microsoft.com/office/powerpoint/2010/main" val="228283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CBDB72-9B97-436B-8A88-18C52CA5CD1C}"/>
              </a:ext>
            </a:extLst>
          </p:cNvPr>
          <p:cNvSpPr txBox="1"/>
          <p:nvPr/>
        </p:nvSpPr>
        <p:spPr>
          <a:xfrm>
            <a:off x="970672" y="2800737"/>
            <a:ext cx="2828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AdaBoost </a:t>
            </a:r>
          </a:p>
          <a:p>
            <a:pPr algn="ctr"/>
            <a:r>
              <a:rPr lang="en-US" sz="2000" b="1" dirty="0"/>
              <a:t>(1000 NB estimators)</a:t>
            </a:r>
          </a:p>
        </p:txBody>
      </p:sp>
    </p:spTree>
    <p:extLst>
      <p:ext uri="{BB962C8B-B14F-4D97-AF65-F5344CB8AC3E}">
        <p14:creationId xmlns:p14="http://schemas.microsoft.com/office/powerpoint/2010/main" val="310445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AEE88-C507-4883-94B1-B8D162453FFF}"/>
              </a:ext>
            </a:extLst>
          </p:cNvPr>
          <p:cNvSpPr txBox="1"/>
          <p:nvPr/>
        </p:nvSpPr>
        <p:spPr>
          <a:xfrm>
            <a:off x="1245715" y="2800737"/>
            <a:ext cx="227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Voting Classifier </a:t>
            </a:r>
          </a:p>
          <a:p>
            <a:pPr algn="ctr"/>
            <a:r>
              <a:rPr lang="en-US" sz="2000" b="1" dirty="0"/>
              <a:t>(NB, Logit, KNN)</a:t>
            </a:r>
          </a:p>
        </p:txBody>
      </p:sp>
    </p:spTree>
    <p:extLst>
      <p:ext uri="{BB962C8B-B14F-4D97-AF65-F5344CB8AC3E}">
        <p14:creationId xmlns:p14="http://schemas.microsoft.com/office/powerpoint/2010/main" val="305185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95D82-D469-4812-92F9-FB632E75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0"/>
            <a:ext cx="6309360" cy="630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0631D-66A0-4582-8239-1C18802CE395}"/>
              </a:ext>
            </a:extLst>
          </p:cNvPr>
          <p:cNvSpPr txBox="1"/>
          <p:nvPr/>
        </p:nvSpPr>
        <p:spPr>
          <a:xfrm>
            <a:off x="1209818" y="2800737"/>
            <a:ext cx="2234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Complement NB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tf-idf</a:t>
            </a:r>
            <a:r>
              <a:rPr lang="en-US" sz="2000" b="1" dirty="0"/>
              <a:t> vectors)</a:t>
            </a:r>
          </a:p>
        </p:txBody>
      </p:sp>
    </p:spTree>
    <p:extLst>
      <p:ext uri="{BB962C8B-B14F-4D97-AF65-F5344CB8AC3E}">
        <p14:creationId xmlns:p14="http://schemas.microsoft.com/office/powerpoint/2010/main" val="139358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182E76-A54E-4578-A46F-F56BDDA7A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3367"/>
              </p:ext>
            </p:extLst>
          </p:nvPr>
        </p:nvGraphicFramePr>
        <p:xfrm>
          <a:off x="1032022" y="536785"/>
          <a:ext cx="10127955" cy="52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591">
                  <a:extLst>
                    <a:ext uri="{9D8B030D-6E8A-4147-A177-3AD203B41FA5}">
                      <a16:colId xmlns:a16="http://schemas.microsoft.com/office/drawing/2014/main" val="4208571222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4081620935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3847192924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308774532"/>
                    </a:ext>
                  </a:extLst>
                </a:gridCol>
                <a:gridCol w="2025591">
                  <a:extLst>
                    <a:ext uri="{9D8B030D-6E8A-4147-A177-3AD203B41FA5}">
                      <a16:colId xmlns:a16="http://schemas.microsoft.com/office/drawing/2014/main" val="1603200950"/>
                    </a:ext>
                  </a:extLst>
                </a:gridCol>
              </a:tblGrid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Classifiers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609557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categorical</a:t>
                      </a:r>
                    </a:p>
                    <a:p>
                      <a:pPr algn="ctr"/>
                      <a:r>
                        <a:rPr lang="en-US" dirty="0"/>
                        <a:t>6 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46163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Boost</a:t>
                      </a:r>
                    </a:p>
                    <a:p>
                      <a:pPr algn="ctr"/>
                      <a:r>
                        <a:rPr lang="en-US" dirty="0"/>
                        <a:t>1000 * 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numeric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79725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 voting</a:t>
                      </a:r>
                    </a:p>
                    <a:p>
                      <a:pPr algn="ctr"/>
                      <a:r>
                        <a:rPr lang="en-US" dirty="0"/>
                        <a:t>NB, Logit, 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numeric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349950"/>
                  </a:ext>
                </a:extLst>
              </a:tr>
              <a:tr h="10574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text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50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/>
          </a:bodyPr>
          <a:lstStyle/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Consider different hyper-parameters for AdaBoost (1000x too high?)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Integrate text features with categorical/numeric features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Analyze full text of documents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tf-idf</a:t>
            </a:r>
            <a:r>
              <a:rPr lang="en-US" dirty="0">
                <a:sym typeface="Wingdings" panose="05000000000000000000" pitchFamily="2" charset="2"/>
              </a:rPr>
              <a:t> vectorizer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Clean up my code…</a:t>
            </a:r>
          </a:p>
          <a:p>
            <a:pPr marL="0" indent="-45720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Any other suggestions?</a:t>
            </a:r>
          </a:p>
        </p:txBody>
      </p:sp>
    </p:spTree>
    <p:extLst>
      <p:ext uri="{BB962C8B-B14F-4D97-AF65-F5344CB8AC3E}">
        <p14:creationId xmlns:p14="http://schemas.microsoft.com/office/powerpoint/2010/main" val="34882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96F58-C091-488D-A244-68C3F3B35A0C}"/>
              </a:ext>
            </a:extLst>
          </p:cNvPr>
          <p:cNvSpPr txBox="1"/>
          <p:nvPr/>
        </p:nvSpPr>
        <p:spPr>
          <a:xfrm>
            <a:off x="3134750" y="2551837"/>
            <a:ext cx="5922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listening!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227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Federal Register?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1" y="1845734"/>
            <a:ext cx="4998720" cy="4023360"/>
          </a:xfrm>
        </p:spPr>
        <p:txBody>
          <a:bodyPr/>
          <a:lstStyle/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Daily journal of the U.S. government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Print and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4 main sections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4 document types: 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Notices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Proposed Rules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Final Rules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Presidential Documents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645E87B7-47E3-40DE-BE99-E2D1BF53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70" y="2742833"/>
            <a:ext cx="687801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Problem: Uncategorized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06DE-55F0-436F-9228-CAE2BBF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500" y="1845734"/>
            <a:ext cx="9323699" cy="4023360"/>
          </a:xfrm>
        </p:spPr>
        <p:txBody>
          <a:bodyPr>
            <a:normAutofit/>
          </a:bodyPr>
          <a:lstStyle/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Particularly an issue in the 1990s data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Available data from 1994–1999: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201,591 total documents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166,031 categorized as 1 of 4 main types</a:t>
            </a:r>
          </a:p>
          <a:p>
            <a:pPr marL="914400" lvl="1" indent="-285750">
              <a:lnSpc>
                <a:spcPct val="114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/>
              <a:t>32,468 lack “type” labels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Problem: Severe undercounting for analysis</a:t>
            </a:r>
          </a:p>
          <a:p>
            <a:pPr indent="-274320">
              <a:lnSpc>
                <a:spcPct val="114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/>
              <a:t>Solution:  use labeled documents to build classifier for document type</a:t>
            </a:r>
          </a:p>
        </p:txBody>
      </p:sp>
    </p:spTree>
    <p:extLst>
      <p:ext uri="{BB962C8B-B14F-4D97-AF65-F5344CB8AC3E}">
        <p14:creationId xmlns:p14="http://schemas.microsoft.com/office/powerpoint/2010/main" val="356533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4A1C286-93CD-4E16-8281-8F1B5C55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19" y="637785"/>
            <a:ext cx="9392961" cy="55824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BEB469-601B-4CA7-86AA-3492AFA9FD1D}"/>
              </a:ext>
            </a:extLst>
          </p:cNvPr>
          <p:cNvSpPr/>
          <p:nvPr/>
        </p:nvSpPr>
        <p:spPr>
          <a:xfrm>
            <a:off x="1518787" y="1166189"/>
            <a:ext cx="4895265" cy="5035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64383-C806-4AD1-80F1-3BBBFDDAEBE8}"/>
              </a:ext>
            </a:extLst>
          </p:cNvPr>
          <p:cNvSpPr/>
          <p:nvPr/>
        </p:nvSpPr>
        <p:spPr>
          <a:xfrm>
            <a:off x="8342245" y="5353878"/>
            <a:ext cx="1364974" cy="510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C26C02-8801-4C2F-8C94-56B0D48B82D0}"/>
              </a:ext>
            </a:extLst>
          </p:cNvPr>
          <p:cNvSpPr/>
          <p:nvPr/>
        </p:nvSpPr>
        <p:spPr>
          <a:xfrm rot="21379190">
            <a:off x="390258" y="12231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A65C27-ABF3-4530-88D6-838EE77FFF10}"/>
              </a:ext>
            </a:extLst>
          </p:cNvPr>
          <p:cNvSpPr/>
          <p:nvPr/>
        </p:nvSpPr>
        <p:spPr>
          <a:xfrm rot="7619545">
            <a:off x="9622203" y="47267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AADAB-A2B5-4527-9302-98BB30C5167B}"/>
              </a:ext>
            </a:extLst>
          </p:cNvPr>
          <p:cNvSpPr/>
          <p:nvPr/>
        </p:nvSpPr>
        <p:spPr>
          <a:xfrm>
            <a:off x="2153481" y="3849758"/>
            <a:ext cx="1364974" cy="7951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FE0004-D7C7-4946-963B-745168943B22}"/>
              </a:ext>
            </a:extLst>
          </p:cNvPr>
          <p:cNvSpPr/>
          <p:nvPr/>
        </p:nvSpPr>
        <p:spPr>
          <a:xfrm rot="2817102">
            <a:off x="1297236" y="31800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1C286-93CD-4E16-8281-8F1B5C55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4433" y="637785"/>
            <a:ext cx="9323133" cy="558242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D86748-AB5E-4D36-BAB3-FACA613CAEDD}"/>
              </a:ext>
            </a:extLst>
          </p:cNvPr>
          <p:cNvSpPr/>
          <p:nvPr/>
        </p:nvSpPr>
        <p:spPr>
          <a:xfrm>
            <a:off x="1518787" y="1232449"/>
            <a:ext cx="6962604" cy="5035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73C58D-A885-4069-807B-B16DA1916342}"/>
              </a:ext>
            </a:extLst>
          </p:cNvPr>
          <p:cNvSpPr/>
          <p:nvPr/>
        </p:nvSpPr>
        <p:spPr>
          <a:xfrm rot="21379190">
            <a:off x="483658" y="13424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2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65B4-9E12-4A80-BEDD-CB528CA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7A067-DAA1-4FB1-BDD2-3293E7A3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27279"/>
            <a:ext cx="5028226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73E0F-FF5E-4FFC-BA1C-6C13615A1515}"/>
              </a:ext>
            </a:extLst>
          </p:cNvPr>
          <p:cNvSpPr txBox="1"/>
          <p:nvPr/>
        </p:nvSpPr>
        <p:spPr>
          <a:xfrm>
            <a:off x="1575429" y="2459504"/>
            <a:ext cx="4042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Processed dataset: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166,031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 numeric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5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 text variables</a:t>
            </a:r>
          </a:p>
        </p:txBody>
      </p:sp>
    </p:spTree>
    <p:extLst>
      <p:ext uri="{BB962C8B-B14F-4D97-AF65-F5344CB8AC3E}">
        <p14:creationId xmlns:p14="http://schemas.microsoft.com/office/powerpoint/2010/main" val="53530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0"/>
            <a:ext cx="8997714" cy="6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314" y="0"/>
            <a:ext cx="8643372" cy="6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9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EE2F0C-52F0-45A7-A81B-6ED98967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4314" y="0"/>
            <a:ext cx="8643372" cy="62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2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9CDE"/>
      </a:accent1>
      <a:accent2>
        <a:srgbClr val="003B5C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78BE20"/>
      </a:hlink>
      <a:folHlink>
        <a:srgbClr val="B26B02"/>
      </a:folHlink>
    </a:clrScheme>
    <a:fontScheme name="Custom 1">
      <a:majorFont>
        <a:latin typeface="AvenirNext LT Pro Medium"/>
        <a:ea typeface=""/>
        <a:cs typeface=""/>
      </a:majorFont>
      <a:minorFont>
        <a:latin typeface="Avenir Next LT Pr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341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AvenirNext LT Pro Medium</vt:lpstr>
      <vt:lpstr>Calibri</vt:lpstr>
      <vt:lpstr>Wingdings</vt:lpstr>
      <vt:lpstr>Retrospect</vt:lpstr>
      <vt:lpstr>Classifying Federal Register Documents by Type</vt:lpstr>
      <vt:lpstr>What is the Federal Register?</vt:lpstr>
      <vt:lpstr>The Problem: Uncategorized Documents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Preprocessing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Federal Register Document Types</dc:title>
  <dc:creator>Febrizio, Mark</dc:creator>
  <cp:lastModifiedBy>Febrizio, Mark</cp:lastModifiedBy>
  <cp:revision>16</cp:revision>
  <dcterms:created xsi:type="dcterms:W3CDTF">2022-06-22T17:31:11Z</dcterms:created>
  <dcterms:modified xsi:type="dcterms:W3CDTF">2022-06-22T22:07:43Z</dcterms:modified>
</cp:coreProperties>
</file>