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80" r:id="rId6"/>
    <p:sldId id="271" r:id="rId7"/>
    <p:sldId id="274" r:id="rId8"/>
    <p:sldId id="276" r:id="rId9"/>
    <p:sldId id="277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DC60A-05A0-4674-B16D-FD1758D9EF8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41A0-E4A5-4497-B7F7-2804200C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41A0-E4A5-4497-B7F7-2804200C6A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41A0-E4A5-4497-B7F7-2804200C6A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9A57-FA4A-4930-A172-CD7A0CDA4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A603-C6CE-4079-9748-2A57DFFF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BC30-C2CE-4AF5-AD2C-7CA07915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CF23-06E7-4BA4-A37E-97C91507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2590-3F2C-423B-A451-1AAC1F92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8D5F-5089-4317-B409-B39FD97B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5915-DA5D-4464-B30D-4176459A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DAD9-34E6-4915-8BAA-0C5B28BD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B104-1AB9-4EEE-A099-D6408469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41A-4869-4F87-8B9A-BC38992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FBD8E-E3AA-413F-A5F1-F70288BA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9F5B-41CA-48D8-87A8-7801E422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C48D-CE77-49DB-BC9D-C856C4F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E4AC-E8C9-41EA-ADD4-51C563F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0096-4C18-460A-88BD-A679341E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6D6-8630-47F2-AC8F-CFF26C2B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A0C1-2B32-47EC-8724-FE0FE88E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C394-D4BD-420D-BC2B-71F77721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9761-BE75-4534-B9CD-F2191948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408C-05C1-47C3-A48B-C092752B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C96-6B86-4F26-AA07-E1A70596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700F-A35B-4394-8ED2-88A2E9B2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029A-7436-4D04-9086-BC5289E0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9BA6-7D54-4EBB-9948-3C743560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5E18-457F-4734-A457-AB5BBC3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C285-4A04-4D23-B9E6-D123E195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792E-2108-4C14-99A7-62CA610FE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4784B-5320-4266-9318-E6EB5F44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63BB-68CA-4D7A-9F73-47C8B497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E6CA-00FE-41DA-81AA-AB7226A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2458-D158-4DA0-8FAD-B2F860A3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A39E-92A0-43DC-9AE2-E34F50AF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B2573-56A0-4CD9-9015-7153BAB3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2713-802B-4565-8EE8-050E98B5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C28F5-0C4B-42DE-8506-54C77AA5D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72FF4-9B6D-4E54-8024-F5C7BF516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47CB-91ED-4692-B73F-D3DBF0A1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1576E-F426-4F4D-B4C3-B9A73DB0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A5B6B-A3D1-4DE9-BF65-B33224DB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D34D-C012-48B6-A64D-DE4F1D58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B7413-C8CB-44B2-ACA2-23CA6648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76F56-E996-406B-B5E5-5792B356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DE99-0B39-4DA9-B6D8-FE87D635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17783-EEA2-4E16-8419-A7127651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C051-BEA6-45DF-90E8-9EC0B008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ED061-7C03-4D45-A5F6-A192421C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931-3ADA-4CFA-AB4B-39BF8831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EC3C-077A-43F7-9FAA-1F001F17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E9B53-4D9D-4BA4-91EC-331176ED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C2D0-59B4-48B4-8B42-84A3E206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DD1D-B2A9-4BC7-9D88-7313F25B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7405-07FE-42D2-B6EC-5ABEA62E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173A-5DDD-4D24-8082-56AB5B06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5E310-7E8A-4C2C-8C1E-B9F206E0C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BA51-8779-454D-ADCE-B949788F8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33F9D-A9F7-46B2-A325-55D59B24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70F7-FA39-4546-BE51-8A8DE28A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A864-0C0C-406E-8C35-C77AB50A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450BC-F83B-4315-8B6A-D65873FB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D812-7CA9-4205-A0C2-6C132052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8745D-10D2-45E0-B738-F8BD14527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3C3B-C1ED-4AB0-95A1-2EE1558A84B7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96ED-2F74-4247-891C-5CAA110A5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01EE-0A35-413E-ABFB-0B08DF3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A089-79B6-4096-AFF2-A67D67F5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EEC4-203E-44CB-AFA6-7A4C785FC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532" y="349163"/>
                <a:ext cx="10515600" cy="6227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Bike </a:t>
                </a:r>
                <a:r>
                  <a:rPr lang="sv-SE" dirty="0" err="1"/>
                  <a:t>model</a:t>
                </a:r>
                <a:r>
                  <a:rPr lang="sv-SE" dirty="0"/>
                  <a:t> :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𝑏𝑖𝑘𝑒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𝑓𝑟𝑜𝑛𝑡</m:t>
                                  </m:r>
                                </m:sub>
                              </m:s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𝑚h</m:t>
                              </m:r>
                            </m:den>
                          </m:f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𝑎𝑉𝑠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𝑏h</m:t>
                          </m:r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Poles 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rad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±4.35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EEC4-203E-44CB-AFA6-7A4C785FC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532" y="349163"/>
                <a:ext cx="10515600" cy="6227806"/>
              </a:xfrm>
              <a:blipFill>
                <a:blip r:embed="rId2"/>
                <a:stretch>
                  <a:fillRect l="-1217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187FD0-1141-46A7-8FC8-309AB904F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t="5349" r="6748" b="4376"/>
          <a:stretch/>
        </p:blipFill>
        <p:spPr>
          <a:xfrm>
            <a:off x="3973585" y="2821193"/>
            <a:ext cx="7166995" cy="38995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BDDD5B4-5E43-47F3-9C02-37DA7DEDC66B}"/>
              </a:ext>
            </a:extLst>
          </p:cNvPr>
          <p:cNvGrpSpPr/>
          <p:nvPr/>
        </p:nvGrpSpPr>
        <p:grpSpPr>
          <a:xfrm>
            <a:off x="3302466" y="606500"/>
            <a:ext cx="2550253" cy="637563"/>
            <a:chOff x="3791824" y="897622"/>
            <a:chExt cx="2550253" cy="637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EB730DA-599F-4769-B381-34814A07D769}"/>
                    </a:ext>
                  </a:extLst>
                </p:cNvPr>
                <p:cNvSpPr/>
                <p:nvPr/>
              </p:nvSpPr>
              <p:spPr>
                <a:xfrm>
                  <a:off x="4462943" y="897622"/>
                  <a:ext cx="1191237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EB730DA-599F-4769-B381-34814A07D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943" y="897622"/>
                  <a:ext cx="1191237" cy="637563"/>
                </a:xfrm>
                <a:prstGeom prst="rect">
                  <a:avLst/>
                </a:prstGeom>
                <a:blipFill>
                  <a:blip r:embed="rId4"/>
                  <a:stretch>
                    <a:fillRect t="-3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9E3714-E767-45DE-A1F6-D2120D3A5CA3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064467" y="1216403"/>
              <a:ext cx="3984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3F4764-A562-4AF6-A392-A352F5F89BD1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5654180" y="1214479"/>
              <a:ext cx="371914" cy="1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DB2F2A1-9BD8-4A57-9941-11C066F63432}"/>
                    </a:ext>
                  </a:extLst>
                </p:cNvPr>
                <p:cNvSpPr txBox="1"/>
                <p:nvPr/>
              </p:nvSpPr>
              <p:spPr>
                <a:xfrm>
                  <a:off x="6026094" y="1023401"/>
                  <a:ext cx="315983" cy="382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DB2F2A1-9BD8-4A57-9941-11C066F63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094" y="1023401"/>
                  <a:ext cx="315983" cy="382156"/>
                </a:xfrm>
                <a:prstGeom prst="rect">
                  <a:avLst/>
                </a:prstGeom>
                <a:blipFill>
                  <a:blip r:embed="rId5"/>
                  <a:stretch>
                    <a:fillRect l="-3846" r="-19231"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ED88DB-1A55-4321-804F-C94C5BF2AC7D}"/>
                    </a:ext>
                  </a:extLst>
                </p:cNvPr>
                <p:cNvSpPr txBox="1"/>
                <p:nvPr/>
              </p:nvSpPr>
              <p:spPr>
                <a:xfrm>
                  <a:off x="3791824" y="1023401"/>
                  <a:ext cx="272643" cy="3860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ED88DB-1A55-4321-804F-C94C5BF2A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824" y="1023401"/>
                  <a:ext cx="272643" cy="386003"/>
                </a:xfrm>
                <a:prstGeom prst="rect">
                  <a:avLst/>
                </a:prstGeom>
                <a:blipFill>
                  <a:blip r:embed="rId6"/>
                  <a:stretch>
                    <a:fillRect r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29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EEC4-203E-44CB-AFA6-7A4C785FC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532" y="349163"/>
                <a:ext cx="10515600" cy="6227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“Bandwidth” of PD controller at +n dB: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sup>
                      </m:sSub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EEC4-203E-44CB-AFA6-7A4C785FC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532" y="349163"/>
                <a:ext cx="10515600" cy="6227806"/>
              </a:xfrm>
              <a:blipFill>
                <a:blip r:embed="rId3"/>
                <a:stretch>
                  <a:fillRect l="-1217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58484A8-053D-4EC3-B166-144C21E6B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897188"/>
                  </p:ext>
                </p:extLst>
              </p:nvPr>
            </p:nvGraphicFramePr>
            <p:xfrm>
              <a:off x="917406" y="2032583"/>
              <a:ext cx="10357187" cy="12911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45302">
                      <a:extLst>
                        <a:ext uri="{9D8B030D-6E8A-4147-A177-3AD203B41FA5}">
                          <a16:colId xmlns:a16="http://schemas.microsoft.com/office/drawing/2014/main" val="1580447500"/>
                        </a:ext>
                      </a:extLst>
                    </a:gridCol>
                    <a:gridCol w="2142308">
                      <a:extLst>
                        <a:ext uri="{9D8B030D-6E8A-4147-A177-3AD203B41FA5}">
                          <a16:colId xmlns:a16="http://schemas.microsoft.com/office/drawing/2014/main" val="1033598791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492567058"/>
                        </a:ext>
                      </a:extLst>
                    </a:gridCol>
                    <a:gridCol w="1907177">
                      <a:extLst>
                        <a:ext uri="{9D8B030D-6E8A-4147-A177-3AD203B41FA5}">
                          <a16:colId xmlns:a16="http://schemas.microsoft.com/office/drawing/2014/main" val="3449389846"/>
                        </a:ext>
                      </a:extLst>
                    </a:gridCol>
                    <a:gridCol w="1959428">
                      <a:extLst>
                        <a:ext uri="{9D8B030D-6E8A-4147-A177-3AD203B41FA5}">
                          <a16:colId xmlns:a16="http://schemas.microsoft.com/office/drawing/2014/main" val="26191811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v-SE" dirty="0"/>
                            <a:t>PD ”</a:t>
                          </a:r>
                          <a:r>
                            <a:rPr lang="sv-SE" dirty="0" err="1"/>
                            <a:t>bandwidth</a:t>
                          </a:r>
                          <a:r>
                            <a:rPr lang="sv-SE" dirty="0"/>
                            <a:t>” +3 dB</a:t>
                          </a:r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sv-SE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=0.001</m:t>
                                </m:r>
                              </m:oMath>
                            </m:oMathPara>
                          </a14:m>
                          <a:endParaRPr lang="sv-SE" sz="18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p>
                                </m:sSub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=158.78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sv-SE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=0.0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sv-SE" sz="18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+3 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p>
                                </m:sSub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15.88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sv-SE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oMath>
                            </m:oMathPara>
                          </a14:m>
                          <a:endParaRPr lang="sv-SE" sz="18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+3 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p>
                                </m:sSub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3.18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sv-SE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sv-SE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sv-SE" sz="1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sv-SE" sz="18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𝑃𝐷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+3 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𝑑𝐵</m:t>
                                    </m:r>
                                  </m:sup>
                                </m:sSub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1.59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9090128"/>
                      </a:ext>
                    </a:extLst>
                  </a:tr>
                  <a:tr h="120511"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Closed</a:t>
                          </a:r>
                          <a:r>
                            <a:rPr lang="sv-SE" dirty="0"/>
                            <a:t>-loop </a:t>
                          </a:r>
                          <a:r>
                            <a:rPr lang="sv-SE" dirty="0" err="1"/>
                            <a:t>bandwidth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=0.6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𝐶𝐿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5598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58484A8-053D-4EC3-B166-144C21E6B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897188"/>
                  </p:ext>
                </p:extLst>
              </p:nvPr>
            </p:nvGraphicFramePr>
            <p:xfrm>
              <a:off x="917406" y="2032583"/>
              <a:ext cx="10357187" cy="12911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45302">
                      <a:extLst>
                        <a:ext uri="{9D8B030D-6E8A-4147-A177-3AD203B41FA5}">
                          <a16:colId xmlns:a16="http://schemas.microsoft.com/office/drawing/2014/main" val="1580447500"/>
                        </a:ext>
                      </a:extLst>
                    </a:gridCol>
                    <a:gridCol w="2142308">
                      <a:extLst>
                        <a:ext uri="{9D8B030D-6E8A-4147-A177-3AD203B41FA5}">
                          <a16:colId xmlns:a16="http://schemas.microsoft.com/office/drawing/2014/main" val="1033598791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1492567058"/>
                        </a:ext>
                      </a:extLst>
                    </a:gridCol>
                    <a:gridCol w="1907177">
                      <a:extLst>
                        <a:ext uri="{9D8B030D-6E8A-4147-A177-3AD203B41FA5}">
                          <a16:colId xmlns:a16="http://schemas.microsoft.com/office/drawing/2014/main" val="3449389846"/>
                        </a:ext>
                      </a:extLst>
                    </a:gridCol>
                    <a:gridCol w="1959428">
                      <a:extLst>
                        <a:ext uri="{9D8B030D-6E8A-4147-A177-3AD203B41FA5}">
                          <a16:colId xmlns:a16="http://schemas.microsoft.com/office/drawing/2014/main" val="2619181156"/>
                        </a:ext>
                      </a:extLst>
                    </a:gridCol>
                  </a:tblGrid>
                  <a:tr h="9253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v-SE" dirty="0"/>
                            <a:t>PD ”</a:t>
                          </a:r>
                          <a:r>
                            <a:rPr lang="sv-SE" dirty="0" err="1"/>
                            <a:t>bandwidth</a:t>
                          </a:r>
                          <a:r>
                            <a:rPr lang="sv-SE" dirty="0"/>
                            <a:t>” +3 dB</a:t>
                          </a:r>
                        </a:p>
                      </a:txBody>
                      <a:tcPr anchor="ctr"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9659" t="-654" r="-274148" b="-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000" t="-654" r="-194207" b="-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0575" t="-654" r="-103514" b="-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8261" t="-654" r="-621" b="-49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9090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Closed</a:t>
                          </a:r>
                          <a:r>
                            <a:rPr lang="sv-SE" dirty="0"/>
                            <a:t>-loop </a:t>
                          </a:r>
                          <a:r>
                            <a:rPr lang="sv-SE" dirty="0" err="1"/>
                            <a:t>bandwidth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9659" t="-256667" r="-27414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000" t="-256667" r="-19420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0575" t="-256667" r="-1035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8261" t="-256667" r="-621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5598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600D513-7684-45B7-9422-D347E401A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55" y="3534272"/>
            <a:ext cx="5978954" cy="29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CF9504-FFFB-414C-B93C-7EDEBBAC9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4911" r="8546" b="5655"/>
          <a:stretch/>
        </p:blipFill>
        <p:spPr>
          <a:xfrm>
            <a:off x="547378" y="764160"/>
            <a:ext cx="11012651" cy="60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04239B-4167-427E-A542-DB5B7E0F2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4677" r="8251" b="6397"/>
          <a:stretch/>
        </p:blipFill>
        <p:spPr>
          <a:xfrm>
            <a:off x="547378" y="745385"/>
            <a:ext cx="11097243" cy="6112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71E02C-84EE-4AA3-B62C-82FC7A7BFC50}"/>
                  </a:ext>
                </a:extLst>
              </p:cNvPr>
              <p:cNvSpPr txBox="1"/>
              <p:nvPr/>
            </p:nvSpPr>
            <p:spPr>
              <a:xfrm>
                <a:off x="838898" y="260059"/>
                <a:ext cx="10561741" cy="48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The bike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balanced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a </a:t>
                </a:r>
                <a:r>
                  <a:rPr lang="sv-SE" dirty="0" err="1"/>
                  <a:t>continuous-time</a:t>
                </a:r>
                <a:r>
                  <a:rPr lang="sv-SE" dirty="0"/>
                  <a:t> proportional feedback </a:t>
                </a:r>
                <a:r>
                  <a:rPr lang="sv-SE" dirty="0" err="1"/>
                  <a:t>such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1.489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=0.6716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71E02C-84EE-4AA3-B62C-82FC7A7BF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8" y="260059"/>
                <a:ext cx="10561741" cy="485326"/>
              </a:xfrm>
              <a:prstGeom prst="rect">
                <a:avLst/>
              </a:prstGeom>
              <a:blipFill>
                <a:blip r:embed="rId3"/>
                <a:stretch>
                  <a:fillRect l="-52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29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CD699-21AB-41C7-85FC-CD6EA4F48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t="4358" r="8366" b="5622"/>
          <a:stretch/>
        </p:blipFill>
        <p:spPr>
          <a:xfrm>
            <a:off x="547378" y="699993"/>
            <a:ext cx="11097243" cy="61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EEC4-203E-44CB-AFA6-7A4C785FC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532" y="349163"/>
                <a:ext cx="10515600" cy="6227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200" dirty="0"/>
                  <a:t>Comparison </a:t>
                </a:r>
                <a:r>
                  <a:rPr lang="sv-SE" sz="2200" dirty="0" err="1"/>
                  <a:t>of</a:t>
                </a:r>
                <a:r>
                  <a:rPr lang="sv-SE" sz="2200" dirty="0"/>
                  <a:t> 4 </a:t>
                </a:r>
                <a:r>
                  <a:rPr lang="sv-SE" sz="2200" dirty="0" err="1"/>
                  <a:t>models</a:t>
                </a:r>
                <a:r>
                  <a:rPr lang="sv-SE" sz="2200" dirty="0"/>
                  <a:t> :</a:t>
                </a:r>
              </a:p>
              <a:p>
                <a:pPr lvl="1"/>
                <a:r>
                  <a:rPr lang="sv-SE" sz="1800" dirty="0"/>
                  <a:t>All simulations </a:t>
                </a:r>
                <a:r>
                  <a:rPr lang="sv-SE" sz="1800" dirty="0" err="1"/>
                  <a:t>are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done</a:t>
                </a:r>
                <a:r>
                  <a:rPr lang="sv-SE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lvl="1"/>
                <a:r>
                  <a:rPr lang="sv-SE" sz="1800" dirty="0" err="1"/>
                  <a:t>Changing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either</a:t>
                </a:r>
                <a:r>
                  <a:rPr lang="sv-SE" sz="1800" dirty="0"/>
                  <a:t> the PD controller to </a:t>
                </a:r>
                <a:r>
                  <a:rPr lang="sv-SE" sz="1800" dirty="0" err="1"/>
                  <a:t>discrete</a:t>
                </a:r>
                <a:r>
                  <a:rPr lang="sv-SE" sz="1800" dirty="0"/>
                  <a:t> or </a:t>
                </a:r>
                <a:r>
                  <a:rPr lang="sv-SE" sz="1800" dirty="0" err="1"/>
                  <a:t>including</a:t>
                </a:r>
                <a:r>
                  <a:rPr lang="sv-SE" sz="1800" dirty="0"/>
                  <a:t> the </a:t>
                </a:r>
                <a:r>
                  <a:rPr lang="sv-SE" sz="1800" dirty="0" err="1"/>
                  <a:t>steering</a:t>
                </a:r>
                <a:r>
                  <a:rPr lang="sv-SE" sz="1800" dirty="0"/>
                  <a:t> motor </a:t>
                </a:r>
                <a:r>
                  <a:rPr lang="sv-SE" sz="1800" dirty="0" err="1"/>
                  <a:t>dynamics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does</a:t>
                </a:r>
                <a:r>
                  <a:rPr lang="sv-SE" sz="1800" dirty="0"/>
                  <a:t> not </a:t>
                </a:r>
                <a:r>
                  <a:rPr lang="sv-SE" sz="1800" dirty="0" err="1"/>
                  <a:t>lead</a:t>
                </a:r>
                <a:r>
                  <a:rPr lang="sv-SE" sz="1800" dirty="0"/>
                  <a:t> to </a:t>
                </a:r>
                <a:r>
                  <a:rPr lang="sv-SE" sz="1800" dirty="0" err="1"/>
                  <a:t>instability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the </a:t>
                </a:r>
                <a:r>
                  <a:rPr lang="sv-SE" sz="1800" dirty="0" err="1"/>
                  <a:t>closed</a:t>
                </a:r>
                <a:r>
                  <a:rPr lang="sv-SE" sz="1800" dirty="0"/>
                  <a:t>-loop and the </a:t>
                </a:r>
                <a:r>
                  <a:rPr lang="sv-SE" sz="1800" dirty="0" err="1"/>
                  <a:t>closed</a:t>
                </a:r>
                <a:r>
                  <a:rPr lang="sv-SE" sz="1800" dirty="0"/>
                  <a:t>-loop </a:t>
                </a:r>
                <a:r>
                  <a:rPr lang="sv-SE" sz="1800" dirty="0" err="1"/>
                  <a:t>remains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stable</a:t>
                </a:r>
                <a:r>
                  <a:rPr lang="sv-SE" sz="1800" dirty="0"/>
                  <a:t> for </a:t>
                </a:r>
                <a:r>
                  <a:rPr lang="sv-SE" sz="1800" dirty="0" err="1"/>
                  <a:t>any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value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sv-SE" sz="1800" dirty="0"/>
                  <a:t>.</a:t>
                </a:r>
              </a:p>
              <a:p>
                <a:pPr lvl="1"/>
                <a:r>
                  <a:rPr lang="sv-SE" sz="1800" dirty="0" err="1"/>
                  <a:t>When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both</a:t>
                </a:r>
                <a:r>
                  <a:rPr lang="sv-SE" sz="1800" dirty="0"/>
                  <a:t> </a:t>
                </a:r>
                <a:r>
                  <a:rPr lang="sv-SE" sz="1800" dirty="0" err="1"/>
                  <a:t>changes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are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included</a:t>
                </a:r>
                <a:r>
                  <a:rPr lang="sv-SE" sz="1800" dirty="0"/>
                  <a:t>, the </a:t>
                </a:r>
                <a:r>
                  <a:rPr lang="sv-SE" sz="1800" dirty="0" err="1"/>
                  <a:t>closed</a:t>
                </a:r>
                <a:r>
                  <a:rPr lang="sv-SE" sz="1800" dirty="0"/>
                  <a:t>-loop is </a:t>
                </a:r>
                <a:r>
                  <a:rPr lang="sv-SE" sz="1800" dirty="0" err="1"/>
                  <a:t>stable</a:t>
                </a:r>
                <a:r>
                  <a:rPr lang="sv-SE" sz="18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sv-SE" sz="1800" b="0" i="1" smtClean="0">
                        <a:latin typeface="Cambria Math" panose="02040503050406030204" pitchFamily="18" charset="0"/>
                      </a:rPr>
                      <m:t>&lt;0.19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sv-SE" sz="1800" dirty="0"/>
                  <a:t>The </a:t>
                </a:r>
                <a:r>
                  <a:rPr lang="sv-SE" sz="1800" dirty="0" err="1"/>
                  <a:t>stability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analysis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the controller must to </a:t>
                </a:r>
                <a:r>
                  <a:rPr lang="sv-SE" sz="1800" dirty="0" err="1"/>
                  <a:t>include</a:t>
                </a:r>
                <a:r>
                  <a:rPr lang="sv-SE" sz="1800" dirty="0"/>
                  <a:t> the </a:t>
                </a:r>
                <a:r>
                  <a:rPr lang="sv-SE" sz="1800" dirty="0" err="1"/>
                  <a:t>steering</a:t>
                </a:r>
                <a:r>
                  <a:rPr lang="sv-SE" sz="1800" dirty="0"/>
                  <a:t> motor </a:t>
                </a:r>
                <a:r>
                  <a:rPr lang="sv-SE" sz="1800" dirty="0" err="1"/>
                  <a:t>dynamics</a:t>
                </a:r>
                <a:r>
                  <a:rPr lang="sv-SE" sz="1800" dirty="0"/>
                  <a:t> and a </a:t>
                </a:r>
                <a:r>
                  <a:rPr lang="sv-SE" sz="1800" dirty="0" err="1"/>
                  <a:t>discrete</a:t>
                </a:r>
                <a:r>
                  <a:rPr lang="sv-SE" sz="1800" dirty="0"/>
                  <a:t> controller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EEC4-203E-44CB-AFA6-7A4C785FC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532" y="349163"/>
                <a:ext cx="10515600" cy="6227806"/>
              </a:xfrm>
              <a:blipFill>
                <a:blip r:embed="rId3"/>
                <a:stretch>
                  <a:fillRect l="-754" t="-1174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58484A8-053D-4EC3-B166-144C21E6B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811633"/>
                  </p:ext>
                </p:extLst>
              </p:nvPr>
            </p:nvGraphicFramePr>
            <p:xfrm>
              <a:off x="737532" y="2473092"/>
              <a:ext cx="1051171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9551">
                      <a:extLst>
                        <a:ext uri="{9D8B030D-6E8A-4147-A177-3AD203B41FA5}">
                          <a16:colId xmlns:a16="http://schemas.microsoft.com/office/drawing/2014/main" val="1580447500"/>
                        </a:ext>
                      </a:extLst>
                    </a:gridCol>
                    <a:gridCol w="3229115">
                      <a:extLst>
                        <a:ext uri="{9D8B030D-6E8A-4147-A177-3AD203B41FA5}">
                          <a16:colId xmlns:a16="http://schemas.microsoft.com/office/drawing/2014/main" val="1033598791"/>
                        </a:ext>
                      </a:extLst>
                    </a:gridCol>
                    <a:gridCol w="5093049">
                      <a:extLst>
                        <a:ext uri="{9D8B030D-6E8A-4147-A177-3AD203B41FA5}">
                          <a16:colId xmlns:a16="http://schemas.microsoft.com/office/drawing/2014/main" val="1492567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v-SE" dirty="0"/>
                            <a:t>PD Controller</a:t>
                          </a:r>
                        </a:p>
                        <a:p>
                          <a:pPr algn="l"/>
                          <a:r>
                            <a:rPr lang="sv-SE" dirty="0" err="1"/>
                            <a:t>Steering</a:t>
                          </a:r>
                          <a:endParaRPr lang="sv-SE" dirty="0"/>
                        </a:p>
                        <a:p>
                          <a:pPr algn="l"/>
                          <a:r>
                            <a:rPr lang="sv-SE" dirty="0"/>
                            <a:t>Motor Dynamics</a:t>
                          </a:r>
                          <a:endParaRPr 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Continuous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Discrete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090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Excluded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Stable</a:t>
                          </a:r>
                          <a:r>
                            <a:rPr lang="sv-SE" dirty="0"/>
                            <a:t> for </a:t>
                          </a:r>
                          <a:r>
                            <a:rPr lang="sv-SE" dirty="0" err="1"/>
                            <a:t>any</a:t>
                          </a:r>
                          <a:r>
                            <a:rPr lang="sv-SE" dirty="0"/>
                            <a:t> </a:t>
                          </a:r>
                          <a:r>
                            <a:rPr lang="sv-SE" dirty="0" err="1"/>
                            <a:t>value</a:t>
                          </a:r>
                          <a:r>
                            <a:rPr lang="sv-SE" dirty="0"/>
                            <a:t> </a:t>
                          </a:r>
                          <a:r>
                            <a:rPr lang="sv-SE" dirty="0" err="1"/>
                            <a:t>of</a:t>
                          </a:r>
                          <a:r>
                            <a:rPr lang="sv-S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sv-S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dirty="0"/>
                            <a:t>Stable for </a:t>
                          </a:r>
                          <a:r>
                            <a:rPr lang="sv-SE" dirty="0" err="1"/>
                            <a:t>any</a:t>
                          </a:r>
                          <a:r>
                            <a:rPr lang="sv-SE" dirty="0"/>
                            <a:t> </a:t>
                          </a:r>
                          <a:r>
                            <a:rPr lang="sv-SE" dirty="0" err="1"/>
                            <a:t>value</a:t>
                          </a:r>
                          <a:r>
                            <a:rPr lang="sv-SE" dirty="0"/>
                            <a:t> </a:t>
                          </a:r>
                          <a:r>
                            <a:rPr lang="sv-SE" dirty="0" err="1"/>
                            <a:t>of</a:t>
                          </a:r>
                          <a:r>
                            <a:rPr lang="sv-S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sv-S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559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Included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dirty="0"/>
                            <a:t>Stable for </a:t>
                          </a:r>
                          <a:r>
                            <a:rPr lang="sv-SE" dirty="0" err="1"/>
                            <a:t>any</a:t>
                          </a:r>
                          <a:r>
                            <a:rPr lang="sv-SE" dirty="0"/>
                            <a:t> </a:t>
                          </a:r>
                          <a:r>
                            <a:rPr lang="sv-SE" dirty="0" err="1"/>
                            <a:t>value</a:t>
                          </a:r>
                          <a:r>
                            <a:rPr lang="sv-SE" dirty="0"/>
                            <a:t> </a:t>
                          </a:r>
                          <a:r>
                            <a:rPr lang="sv-SE" dirty="0" err="1"/>
                            <a:t>of</a:t>
                          </a:r>
                          <a:r>
                            <a:rPr lang="sv-S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sv-S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Stable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sv-S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sv-SE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sv-SE" sz="1800" b="0" i="1" smtClean="0">
                                  <a:latin typeface="Cambria Math" panose="02040503050406030204" pitchFamily="18" charset="0"/>
                                </a:rPr>
                                <m:t>&lt;0.1</m:t>
                              </m:r>
                            </m:oMath>
                          </a14:m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8311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58484A8-053D-4EC3-B166-144C21E6BF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811633"/>
                  </p:ext>
                </p:extLst>
              </p:nvPr>
            </p:nvGraphicFramePr>
            <p:xfrm>
              <a:off x="737532" y="2473092"/>
              <a:ext cx="10511715" cy="3291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89551">
                      <a:extLst>
                        <a:ext uri="{9D8B030D-6E8A-4147-A177-3AD203B41FA5}">
                          <a16:colId xmlns:a16="http://schemas.microsoft.com/office/drawing/2014/main" val="1580447500"/>
                        </a:ext>
                      </a:extLst>
                    </a:gridCol>
                    <a:gridCol w="3229115">
                      <a:extLst>
                        <a:ext uri="{9D8B030D-6E8A-4147-A177-3AD203B41FA5}">
                          <a16:colId xmlns:a16="http://schemas.microsoft.com/office/drawing/2014/main" val="1033598791"/>
                        </a:ext>
                      </a:extLst>
                    </a:gridCol>
                    <a:gridCol w="5093049">
                      <a:extLst>
                        <a:ext uri="{9D8B030D-6E8A-4147-A177-3AD203B41FA5}">
                          <a16:colId xmlns:a16="http://schemas.microsoft.com/office/drawing/2014/main" val="1492567058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sv-SE" dirty="0"/>
                            <a:t>PD Controller</a:t>
                          </a:r>
                        </a:p>
                        <a:p>
                          <a:pPr algn="l"/>
                          <a:r>
                            <a:rPr lang="sv-SE" dirty="0" err="1"/>
                            <a:t>Steering</a:t>
                          </a:r>
                          <a:endParaRPr lang="sv-SE" dirty="0"/>
                        </a:p>
                        <a:p>
                          <a:pPr algn="l"/>
                          <a:r>
                            <a:rPr lang="sv-SE" dirty="0"/>
                            <a:t>Motor Dynamics</a:t>
                          </a:r>
                          <a:endParaRPr 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Continuous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Discrete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909012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Excluded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113" t="-79082" r="-158113" b="-100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579" t="-79082" r="-239" b="-100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55988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sv-SE" dirty="0" err="1"/>
                            <a:t>Included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113" t="-180000" r="-158113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579" t="-180000" r="-239" b="-1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8311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94647-FC0A-441F-ABE0-0F4BFE52FA6E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03" y="3737323"/>
            <a:ext cx="2970611" cy="469370"/>
            <a:chOff x="3214384" y="683124"/>
            <a:chExt cx="4698692" cy="7424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0E50AE-138D-465B-816A-9BA4B340F280}"/>
                    </a:ext>
                  </a:extLst>
                </p:cNvPr>
                <p:cNvSpPr/>
                <p:nvPr/>
              </p:nvSpPr>
              <p:spPr>
                <a:xfrm>
                  <a:off x="5816786" y="787972"/>
                  <a:ext cx="1191237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10E50AE-138D-465B-816A-9BA4B340F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86" y="787972"/>
                  <a:ext cx="1191237" cy="637563"/>
                </a:xfrm>
                <a:prstGeom prst="rect">
                  <a:avLst/>
                </a:prstGeom>
                <a:blipFill>
                  <a:blip r:embed="rId5"/>
                  <a:stretch>
                    <a:fillRect t="-5882"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AD31427-291A-48B1-B21F-171BFBC6565B}"/>
                </a:ext>
              </a:extLst>
            </p:cNvPr>
            <p:cNvCxnSpPr>
              <a:cxnSpLocks/>
              <a:stCxn id="89" idx="3"/>
              <a:endCxn id="85" idx="1"/>
            </p:cNvCxnSpPr>
            <p:nvPr/>
          </p:nvCxnSpPr>
          <p:spPr>
            <a:xfrm>
              <a:off x="5534918" y="1106754"/>
              <a:ext cx="281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CBE6396-0984-49D3-BDE5-888D6278F2F6}"/>
                </a:ext>
              </a:extLst>
            </p:cNvPr>
            <p:cNvCxnSpPr>
              <a:cxnSpLocks/>
              <a:stCxn id="85" idx="3"/>
              <a:endCxn id="88" idx="1"/>
            </p:cNvCxnSpPr>
            <p:nvPr/>
          </p:nvCxnSpPr>
          <p:spPr>
            <a:xfrm>
              <a:off x="7008024" y="1106754"/>
              <a:ext cx="478594" cy="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D70230E-C6FD-4D05-8E8E-5806B37B5EC9}"/>
                    </a:ext>
                  </a:extLst>
                </p:cNvPr>
                <p:cNvSpPr txBox="1"/>
                <p:nvPr/>
              </p:nvSpPr>
              <p:spPr>
                <a:xfrm>
                  <a:off x="7486617" y="881232"/>
                  <a:ext cx="426459" cy="451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D70230E-C6FD-4D05-8E8E-5806B37B5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617" y="881232"/>
                  <a:ext cx="426459" cy="451724"/>
                </a:xfrm>
                <a:prstGeom prst="rect">
                  <a:avLst/>
                </a:prstGeom>
                <a:blipFill>
                  <a:blip r:embed="rId6"/>
                  <a:stretch>
                    <a:fillRect r="-88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FD16EA6-7E65-4F88-A7A9-7A3277142A46}"/>
                    </a:ext>
                  </a:extLst>
                </p:cNvPr>
                <p:cNvSpPr/>
                <p:nvPr/>
              </p:nvSpPr>
              <p:spPr>
                <a:xfrm>
                  <a:off x="4826249" y="946401"/>
                  <a:ext cx="708669" cy="32070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FD16EA6-7E65-4F88-A7A9-7A3277142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249" y="946401"/>
                  <a:ext cx="708669" cy="320706"/>
                </a:xfrm>
                <a:prstGeom prst="rect">
                  <a:avLst/>
                </a:prstGeom>
                <a:blipFill>
                  <a:blip r:embed="rId7"/>
                  <a:stretch>
                    <a:fillRect l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Flowchart: Summing Junction 89">
              <a:extLst>
                <a:ext uri="{FF2B5EF4-FFF2-40B4-BE49-F238E27FC236}">
                  <a16:creationId xmlns:a16="http://schemas.microsoft.com/office/drawing/2014/main" id="{EED85C46-F7B9-48D0-8956-0C05613ADD7E}"/>
                </a:ext>
              </a:extLst>
            </p:cNvPr>
            <p:cNvSpPr/>
            <p:nvPr/>
          </p:nvSpPr>
          <p:spPr>
            <a:xfrm>
              <a:off x="4139777" y="955704"/>
              <a:ext cx="288000" cy="28652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F854AD9-AC5B-4B2B-AE12-AD799A2436DC}"/>
                </a:ext>
              </a:extLst>
            </p:cNvPr>
            <p:cNvCxnSpPr>
              <a:cxnSpLocks/>
              <a:stCxn id="90" idx="6"/>
              <a:endCxn id="89" idx="1"/>
            </p:cNvCxnSpPr>
            <p:nvPr/>
          </p:nvCxnSpPr>
          <p:spPr>
            <a:xfrm>
              <a:off x="4427777" y="1098967"/>
              <a:ext cx="398472" cy="7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16">
              <a:extLst>
                <a:ext uri="{FF2B5EF4-FFF2-40B4-BE49-F238E27FC236}">
                  <a16:creationId xmlns:a16="http://schemas.microsoft.com/office/drawing/2014/main" id="{4234074F-A5F4-4384-9DB8-FB28ED6C26B2}"/>
                </a:ext>
              </a:extLst>
            </p:cNvPr>
            <p:cNvCxnSpPr>
              <a:cxnSpLocks/>
              <a:stCxn id="85" idx="3"/>
              <a:endCxn id="90" idx="4"/>
            </p:cNvCxnSpPr>
            <p:nvPr/>
          </p:nvCxnSpPr>
          <p:spPr>
            <a:xfrm flipH="1">
              <a:off x="4283777" y="1106754"/>
              <a:ext cx="2724246" cy="135475"/>
            </a:xfrm>
            <a:prstGeom prst="bentConnector4">
              <a:avLst>
                <a:gd name="adj1" fmla="val -8391"/>
                <a:gd name="adj2" fmla="val 4040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6B22BF2-E29A-44F8-A756-10C09A095FF2}"/>
                    </a:ext>
                  </a:extLst>
                </p:cNvPr>
                <p:cNvSpPr txBox="1"/>
                <p:nvPr/>
              </p:nvSpPr>
              <p:spPr>
                <a:xfrm>
                  <a:off x="3214384" y="901378"/>
                  <a:ext cx="315983" cy="304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6B22BF2-E29A-44F8-A756-10C09A095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901378"/>
                  <a:ext cx="315983" cy="304635"/>
                </a:xfrm>
                <a:prstGeom prst="rect">
                  <a:avLst/>
                </a:prstGeom>
                <a:blipFill>
                  <a:blip r:embed="rId8"/>
                  <a:stretch>
                    <a:fillRect r="-118182" b="-6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66F53BD-6FD5-463E-9B08-A7567DCE5761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3793761" y="1098967"/>
              <a:ext cx="34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D8A125B-2CEE-46EA-91BA-4F6E708BAB66}"/>
                    </a:ext>
                  </a:extLst>
                </p:cNvPr>
                <p:cNvSpPr txBox="1"/>
                <p:nvPr/>
              </p:nvSpPr>
              <p:spPr>
                <a:xfrm>
                  <a:off x="4309813" y="687781"/>
                  <a:ext cx="315983" cy="285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D8A125B-2CEE-46EA-91BA-4F6E708BA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813" y="687781"/>
                  <a:ext cx="315983" cy="285592"/>
                </a:xfrm>
                <a:prstGeom prst="rect">
                  <a:avLst/>
                </a:prstGeom>
                <a:blipFill>
                  <a:blip r:embed="rId9"/>
                  <a:stretch>
                    <a:fillRect r="-75758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5D1432A-247B-4EBD-B271-9C859B3D425F}"/>
                    </a:ext>
                  </a:extLst>
                </p:cNvPr>
                <p:cNvSpPr txBox="1"/>
                <p:nvPr/>
              </p:nvSpPr>
              <p:spPr>
                <a:xfrm>
                  <a:off x="5458231" y="683124"/>
                  <a:ext cx="315983" cy="288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5D1432A-247B-4EBD-B271-9C859B3D4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231" y="683124"/>
                  <a:ext cx="315983" cy="288156"/>
                </a:xfrm>
                <a:prstGeom prst="rect">
                  <a:avLst/>
                </a:prstGeom>
                <a:blipFill>
                  <a:blip r:embed="rId10"/>
                  <a:stretch>
                    <a:fillRect r="-18182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B70765A-D262-4EEC-8AB0-9656E586BD58}"/>
                </a:ext>
              </a:extLst>
            </p:cNvPr>
            <p:cNvSpPr txBox="1"/>
            <p:nvPr/>
          </p:nvSpPr>
          <p:spPr>
            <a:xfrm>
              <a:off x="4020155" y="928581"/>
              <a:ext cx="285940" cy="34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+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3C7124-D10A-42F4-8C87-49B9467ED42F}"/>
                </a:ext>
              </a:extLst>
            </p:cNvPr>
            <p:cNvSpPr txBox="1"/>
            <p:nvPr/>
          </p:nvSpPr>
          <p:spPr>
            <a:xfrm>
              <a:off x="4120408" y="1008852"/>
              <a:ext cx="285940" cy="34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-</a:t>
              </a:r>
              <a:endParaRPr lang="en-US" sz="8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D402E53-55EB-458D-B3C5-B384FB2C009C}"/>
              </a:ext>
            </a:extLst>
          </p:cNvPr>
          <p:cNvGrpSpPr>
            <a:grpSpLocks noChangeAspect="1"/>
          </p:cNvGrpSpPr>
          <p:nvPr/>
        </p:nvGrpSpPr>
        <p:grpSpPr>
          <a:xfrm>
            <a:off x="3019092" y="4944379"/>
            <a:ext cx="2970611" cy="469370"/>
            <a:chOff x="3214384" y="683124"/>
            <a:chExt cx="4698692" cy="7424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9F8397A-BC2A-4BCC-A3EC-6AF89D380350}"/>
                    </a:ext>
                  </a:extLst>
                </p:cNvPr>
                <p:cNvSpPr/>
                <p:nvPr/>
              </p:nvSpPr>
              <p:spPr>
                <a:xfrm>
                  <a:off x="5816786" y="787972"/>
                  <a:ext cx="1191237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9F8397A-BC2A-4BCC-A3EC-6AF89D380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86" y="787972"/>
                  <a:ext cx="1191237" cy="637563"/>
                </a:xfrm>
                <a:prstGeom prst="rect">
                  <a:avLst/>
                </a:prstGeom>
                <a:blipFill>
                  <a:blip r:embed="rId11"/>
                  <a:stretch>
                    <a:fillRect t="-5882"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DE3619F-D0A3-4955-9B32-8112A8E1C07A}"/>
                </a:ext>
              </a:extLst>
            </p:cNvPr>
            <p:cNvCxnSpPr>
              <a:cxnSpLocks/>
              <a:stCxn id="155" idx="3"/>
              <a:endCxn id="151" idx="1"/>
            </p:cNvCxnSpPr>
            <p:nvPr/>
          </p:nvCxnSpPr>
          <p:spPr>
            <a:xfrm>
              <a:off x="5534918" y="1106754"/>
              <a:ext cx="281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592AE8C-D022-4A97-9E7F-17C47C63F78D}"/>
                </a:ext>
              </a:extLst>
            </p:cNvPr>
            <p:cNvCxnSpPr>
              <a:cxnSpLocks/>
              <a:stCxn id="151" idx="3"/>
              <a:endCxn id="154" idx="1"/>
            </p:cNvCxnSpPr>
            <p:nvPr/>
          </p:nvCxnSpPr>
          <p:spPr>
            <a:xfrm>
              <a:off x="7008024" y="1106754"/>
              <a:ext cx="478594" cy="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AF57253-64E2-4506-AF0F-F89D12E77A6D}"/>
                    </a:ext>
                  </a:extLst>
                </p:cNvPr>
                <p:cNvSpPr txBox="1"/>
                <p:nvPr/>
              </p:nvSpPr>
              <p:spPr>
                <a:xfrm>
                  <a:off x="7486617" y="881232"/>
                  <a:ext cx="426459" cy="4517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AF57253-64E2-4506-AF0F-F89D12E77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617" y="881232"/>
                  <a:ext cx="426459" cy="451724"/>
                </a:xfrm>
                <a:prstGeom prst="rect">
                  <a:avLst/>
                </a:prstGeom>
                <a:blipFill>
                  <a:blip r:embed="rId6"/>
                  <a:stretch>
                    <a:fillRect r="-88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8ACF3787-0C5B-48FA-AAB0-B4D75CB76B6D}"/>
                    </a:ext>
                  </a:extLst>
                </p:cNvPr>
                <p:cNvSpPr/>
                <p:nvPr/>
              </p:nvSpPr>
              <p:spPr>
                <a:xfrm>
                  <a:off x="4826249" y="946401"/>
                  <a:ext cx="708669" cy="32070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8ACF3787-0C5B-48FA-AAB0-B4D75CB76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6249" y="946401"/>
                  <a:ext cx="708669" cy="320706"/>
                </a:xfrm>
                <a:prstGeom prst="rect">
                  <a:avLst/>
                </a:prstGeom>
                <a:blipFill>
                  <a:blip r:embed="rId12"/>
                  <a:stretch>
                    <a:fillRect l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Flowchart: Summing Junction 155">
              <a:extLst>
                <a:ext uri="{FF2B5EF4-FFF2-40B4-BE49-F238E27FC236}">
                  <a16:creationId xmlns:a16="http://schemas.microsoft.com/office/drawing/2014/main" id="{4D3411BC-2248-4184-9F4F-48E1FE997793}"/>
                </a:ext>
              </a:extLst>
            </p:cNvPr>
            <p:cNvSpPr/>
            <p:nvPr/>
          </p:nvSpPr>
          <p:spPr>
            <a:xfrm>
              <a:off x="4139777" y="955704"/>
              <a:ext cx="288000" cy="28652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39F121C-AEF3-4451-95A9-13DD9F6ABD61}"/>
                </a:ext>
              </a:extLst>
            </p:cNvPr>
            <p:cNvCxnSpPr>
              <a:cxnSpLocks/>
              <a:stCxn id="156" idx="6"/>
              <a:endCxn id="155" idx="1"/>
            </p:cNvCxnSpPr>
            <p:nvPr/>
          </p:nvCxnSpPr>
          <p:spPr>
            <a:xfrm>
              <a:off x="4427777" y="1098967"/>
              <a:ext cx="398472" cy="7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6">
              <a:extLst>
                <a:ext uri="{FF2B5EF4-FFF2-40B4-BE49-F238E27FC236}">
                  <a16:creationId xmlns:a16="http://schemas.microsoft.com/office/drawing/2014/main" id="{4B7012E9-E58E-4539-95FA-F9D85A7C80ED}"/>
                </a:ext>
              </a:extLst>
            </p:cNvPr>
            <p:cNvCxnSpPr>
              <a:cxnSpLocks/>
              <a:stCxn id="151" idx="3"/>
              <a:endCxn id="156" idx="4"/>
            </p:cNvCxnSpPr>
            <p:nvPr/>
          </p:nvCxnSpPr>
          <p:spPr>
            <a:xfrm flipH="1">
              <a:off x="4283777" y="1106754"/>
              <a:ext cx="2724246" cy="135475"/>
            </a:xfrm>
            <a:prstGeom prst="bentConnector4">
              <a:avLst>
                <a:gd name="adj1" fmla="val -8391"/>
                <a:gd name="adj2" fmla="val 4040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E3DF6A7-6B75-4651-9365-04ECE67B7A7A}"/>
                    </a:ext>
                  </a:extLst>
                </p:cNvPr>
                <p:cNvSpPr txBox="1"/>
                <p:nvPr/>
              </p:nvSpPr>
              <p:spPr>
                <a:xfrm>
                  <a:off x="3214384" y="901378"/>
                  <a:ext cx="315983" cy="304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EE3DF6A7-6B75-4651-9365-04ECE67B7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384" y="901378"/>
                  <a:ext cx="315983" cy="304635"/>
                </a:xfrm>
                <a:prstGeom prst="rect">
                  <a:avLst/>
                </a:prstGeom>
                <a:blipFill>
                  <a:blip r:embed="rId8"/>
                  <a:stretch>
                    <a:fillRect r="-118182" b="-6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CDB6395-215C-4441-8200-157A740C79D7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>
              <a:off x="3793761" y="1098967"/>
              <a:ext cx="34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8116463-C082-4E84-A779-72034357CE06}"/>
                    </a:ext>
                  </a:extLst>
                </p:cNvPr>
                <p:cNvSpPr txBox="1"/>
                <p:nvPr/>
              </p:nvSpPr>
              <p:spPr>
                <a:xfrm>
                  <a:off x="4309813" y="687781"/>
                  <a:ext cx="315983" cy="285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8116463-C082-4E84-A779-72034357C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813" y="687781"/>
                  <a:ext cx="315983" cy="285592"/>
                </a:xfrm>
                <a:prstGeom prst="rect">
                  <a:avLst/>
                </a:prstGeom>
                <a:blipFill>
                  <a:blip r:embed="rId9"/>
                  <a:stretch>
                    <a:fillRect r="-75758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D23256D-CD92-42B5-8BD8-8BA78A69A045}"/>
                    </a:ext>
                  </a:extLst>
                </p:cNvPr>
                <p:cNvSpPr txBox="1"/>
                <p:nvPr/>
              </p:nvSpPr>
              <p:spPr>
                <a:xfrm>
                  <a:off x="5458231" y="683124"/>
                  <a:ext cx="315983" cy="288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D23256D-CD92-42B5-8BD8-8BA78A69A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231" y="683124"/>
                  <a:ext cx="315983" cy="288156"/>
                </a:xfrm>
                <a:prstGeom prst="rect">
                  <a:avLst/>
                </a:prstGeom>
                <a:blipFill>
                  <a:blip r:embed="rId13"/>
                  <a:stretch>
                    <a:fillRect r="-15152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128B39B-E7D9-483A-9443-2B8F9DFFE9DE}"/>
                </a:ext>
              </a:extLst>
            </p:cNvPr>
            <p:cNvSpPr txBox="1"/>
            <p:nvPr/>
          </p:nvSpPr>
          <p:spPr>
            <a:xfrm>
              <a:off x="4020155" y="928581"/>
              <a:ext cx="285940" cy="34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+</a:t>
              </a:r>
              <a:endParaRPr lang="en-US" sz="8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8E94742-D58D-49E3-8336-1D5ECDD93741}"/>
                </a:ext>
              </a:extLst>
            </p:cNvPr>
            <p:cNvSpPr txBox="1"/>
            <p:nvPr/>
          </p:nvSpPr>
          <p:spPr>
            <a:xfrm>
              <a:off x="4120408" y="1008852"/>
              <a:ext cx="285940" cy="340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-</a:t>
              </a:r>
              <a:endParaRPr lang="en-US" sz="8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CAF8234-2C0A-4213-8CE3-3F66BB95826E}"/>
              </a:ext>
            </a:extLst>
          </p:cNvPr>
          <p:cNvGrpSpPr>
            <a:grpSpLocks noChangeAspect="1"/>
          </p:cNvGrpSpPr>
          <p:nvPr/>
        </p:nvGrpSpPr>
        <p:grpSpPr>
          <a:xfrm>
            <a:off x="6565841" y="3796111"/>
            <a:ext cx="4417706" cy="491646"/>
            <a:chOff x="3275344" y="912899"/>
            <a:chExt cx="7101936" cy="790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76BFAD90-FC93-48A8-A1D5-79FF2F613FF6}"/>
                    </a:ext>
                  </a:extLst>
                </p:cNvPr>
                <p:cNvSpPr/>
                <p:nvPr/>
              </p:nvSpPr>
              <p:spPr>
                <a:xfrm>
                  <a:off x="8438445" y="1065710"/>
                  <a:ext cx="1191237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EB730DA-599F-4769-B381-34814A07D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445" y="1065710"/>
                  <a:ext cx="1191237" cy="637563"/>
                </a:xfrm>
                <a:prstGeom prst="rect">
                  <a:avLst/>
                </a:prstGeom>
                <a:blipFill>
                  <a:blip r:embed="rId14"/>
                  <a:stretch>
                    <a:fillRect t="-3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575274-E383-4215-9768-58BC6C439F4D}"/>
                </a:ext>
              </a:extLst>
            </p:cNvPr>
            <p:cNvCxnSpPr>
              <a:cxnSpLocks/>
              <a:stCxn id="76" idx="3"/>
              <a:endCxn id="119" idx="1"/>
            </p:cNvCxnSpPr>
            <p:nvPr/>
          </p:nvCxnSpPr>
          <p:spPr>
            <a:xfrm>
              <a:off x="5660143" y="1376720"/>
              <a:ext cx="545263" cy="7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F7E9DE-707E-410B-9AC9-BCED134C20DE}"/>
                </a:ext>
              </a:extLst>
            </p:cNvPr>
            <p:cNvCxnSpPr>
              <a:cxnSpLocks/>
              <a:stCxn id="72" idx="3"/>
              <a:endCxn id="75" idx="1"/>
            </p:cNvCxnSpPr>
            <p:nvPr/>
          </p:nvCxnSpPr>
          <p:spPr>
            <a:xfrm flipV="1">
              <a:off x="9629682" y="1380605"/>
              <a:ext cx="512616" cy="3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1D681E9-7833-4A3A-9512-208EC9786977}"/>
                    </a:ext>
                  </a:extLst>
                </p:cNvPr>
                <p:cNvSpPr txBox="1"/>
                <p:nvPr/>
              </p:nvSpPr>
              <p:spPr>
                <a:xfrm>
                  <a:off x="10142298" y="1152777"/>
                  <a:ext cx="234982" cy="455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1D681E9-7833-4A3A-9512-208EC978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298" y="1152777"/>
                  <a:ext cx="234982" cy="455657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012D2FA-D911-4258-82D7-7343B1CE19D8}"/>
                    </a:ext>
                  </a:extLst>
                </p:cNvPr>
                <p:cNvSpPr/>
                <p:nvPr/>
              </p:nvSpPr>
              <p:spPr>
                <a:xfrm>
                  <a:off x="4912544" y="1216367"/>
                  <a:ext cx="747599" cy="32070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012D2FA-D911-4258-82D7-7343B1CE1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44" y="1216367"/>
                  <a:ext cx="747599" cy="320706"/>
                </a:xfrm>
                <a:prstGeom prst="rect">
                  <a:avLst/>
                </a:prstGeom>
                <a:blipFill>
                  <a:blip r:embed="rId16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C3320982-CC8E-491A-BBE7-BD9588498D09}"/>
                </a:ext>
              </a:extLst>
            </p:cNvPr>
            <p:cNvSpPr/>
            <p:nvPr/>
          </p:nvSpPr>
          <p:spPr>
            <a:xfrm>
              <a:off x="4200737" y="1225670"/>
              <a:ext cx="288000" cy="28652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8235641-A659-47B8-B1D0-F7A076108EF0}"/>
                </a:ext>
              </a:extLst>
            </p:cNvPr>
            <p:cNvCxnSpPr>
              <a:cxnSpLocks/>
              <a:stCxn id="77" idx="6"/>
              <a:endCxn id="76" idx="1"/>
            </p:cNvCxnSpPr>
            <p:nvPr/>
          </p:nvCxnSpPr>
          <p:spPr>
            <a:xfrm>
              <a:off x="4488737" y="1368933"/>
              <a:ext cx="423807" cy="7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16">
              <a:extLst>
                <a:ext uri="{FF2B5EF4-FFF2-40B4-BE49-F238E27FC236}">
                  <a16:creationId xmlns:a16="http://schemas.microsoft.com/office/drawing/2014/main" id="{D0CAEF09-6EB7-4866-95B9-B33D13AF0225}"/>
                </a:ext>
              </a:extLst>
            </p:cNvPr>
            <p:cNvCxnSpPr>
              <a:cxnSpLocks/>
              <a:stCxn id="72" idx="3"/>
              <a:endCxn id="77" idx="4"/>
            </p:cNvCxnSpPr>
            <p:nvPr/>
          </p:nvCxnSpPr>
          <p:spPr>
            <a:xfrm flipH="1">
              <a:off x="4344737" y="1384492"/>
              <a:ext cx="5284945" cy="127703"/>
            </a:xfrm>
            <a:prstGeom prst="bentConnector4">
              <a:avLst>
                <a:gd name="adj1" fmla="val -4325"/>
                <a:gd name="adj2" fmla="val 4286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0F60E8D-CA54-41A1-94D8-C785D5AFC8E1}"/>
                    </a:ext>
                  </a:extLst>
                </p:cNvPr>
                <p:cNvSpPr txBox="1"/>
                <p:nvPr/>
              </p:nvSpPr>
              <p:spPr>
                <a:xfrm>
                  <a:off x="3275344" y="1171344"/>
                  <a:ext cx="315983" cy="304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0F60E8D-CA54-41A1-94D8-C785D5AFC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344" y="1171344"/>
                  <a:ext cx="315983" cy="304635"/>
                </a:xfrm>
                <a:prstGeom prst="rect">
                  <a:avLst/>
                </a:prstGeom>
                <a:blipFill>
                  <a:blip r:embed="rId17"/>
                  <a:stretch>
                    <a:fillRect r="-125000" b="-6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23EC30-0CC5-486C-826B-E03D378C1E1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3854721" y="1368933"/>
              <a:ext cx="34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3745924-3270-408C-AB3D-9B560903E321}"/>
                    </a:ext>
                  </a:extLst>
                </p:cNvPr>
                <p:cNvSpPr txBox="1"/>
                <p:nvPr/>
              </p:nvSpPr>
              <p:spPr>
                <a:xfrm>
                  <a:off x="4387345" y="945648"/>
                  <a:ext cx="315983" cy="285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3745924-3270-408C-AB3D-9B560903E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345" y="945648"/>
                  <a:ext cx="315983" cy="285592"/>
                </a:xfrm>
                <a:prstGeom prst="rect">
                  <a:avLst/>
                </a:prstGeom>
                <a:blipFill>
                  <a:blip r:embed="rId18"/>
                  <a:stretch>
                    <a:fillRect r="-81250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7C44A42-99F4-4470-B189-B2B4A60C88C5}"/>
                    </a:ext>
                  </a:extLst>
                </p:cNvPr>
                <p:cNvSpPr txBox="1"/>
                <p:nvPr/>
              </p:nvSpPr>
              <p:spPr>
                <a:xfrm>
                  <a:off x="8037395" y="1002335"/>
                  <a:ext cx="315983" cy="288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7C44A42-99F4-4470-B189-B2B4A60C8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395" y="1002335"/>
                  <a:ext cx="315983" cy="288156"/>
                </a:xfrm>
                <a:prstGeom prst="rect">
                  <a:avLst/>
                </a:prstGeom>
                <a:blipFill>
                  <a:blip r:embed="rId19"/>
                  <a:stretch>
                    <a:fillRect r="-15625" b="-44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56E8FC-43D5-4B1B-92BB-A614514520CA}"/>
                </a:ext>
              </a:extLst>
            </p:cNvPr>
            <p:cNvSpPr txBox="1"/>
            <p:nvPr/>
          </p:nvSpPr>
          <p:spPr>
            <a:xfrm>
              <a:off x="4078413" y="1173536"/>
              <a:ext cx="285939" cy="39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/>
                <a:t>+</a:t>
              </a:r>
              <a:endParaRPr lang="en-US" sz="1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314BB8A-9AC1-489C-BCED-A0F718647189}"/>
                </a:ext>
              </a:extLst>
            </p:cNvPr>
            <p:cNvSpPr txBox="1"/>
            <p:nvPr/>
          </p:nvSpPr>
          <p:spPr>
            <a:xfrm>
              <a:off x="4187436" y="1272884"/>
              <a:ext cx="2859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-</a:t>
              </a:r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7AF56BC-DA2D-4B48-BB23-436F6B531F7F}"/>
                    </a:ext>
                  </a:extLst>
                </p:cNvPr>
                <p:cNvSpPr/>
                <p:nvPr/>
              </p:nvSpPr>
              <p:spPr>
                <a:xfrm>
                  <a:off x="6205406" y="1065710"/>
                  <a:ext cx="1831989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dirty="0"/>
                    <a:t>Steering motor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𝑠𝑡𝑒𝑒𝑟𝑖𝑛𝑔</m:t>
                            </m:r>
                          </m:sub>
                        </m:sSub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00CB71-3D40-47EA-9D59-91D62D953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406" y="1065710"/>
                  <a:ext cx="1831989" cy="637563"/>
                </a:xfrm>
                <a:prstGeom prst="rect">
                  <a:avLst/>
                </a:prstGeom>
                <a:blipFill>
                  <a:blip r:embed="rId20"/>
                  <a:stretch>
                    <a:fillRect t="-5607" b="-74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87CDAAF-0FCA-4CCF-9B66-8E9EC441013A}"/>
                </a:ext>
              </a:extLst>
            </p:cNvPr>
            <p:cNvCxnSpPr>
              <a:cxnSpLocks/>
              <a:stCxn id="119" idx="3"/>
              <a:endCxn id="72" idx="1"/>
            </p:cNvCxnSpPr>
            <p:nvPr/>
          </p:nvCxnSpPr>
          <p:spPr>
            <a:xfrm>
              <a:off x="8037395" y="1384492"/>
              <a:ext cx="40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8FFD55A-5C16-44AF-B4C9-1ED3B2D3299D}"/>
                    </a:ext>
                  </a:extLst>
                </p:cNvPr>
                <p:cNvSpPr txBox="1"/>
                <p:nvPr/>
              </p:nvSpPr>
              <p:spPr>
                <a:xfrm>
                  <a:off x="5598475" y="912899"/>
                  <a:ext cx="315983" cy="288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𝑃𝐼𝐷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8FFD55A-5C16-44AF-B4C9-1ED3B2D32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475" y="912899"/>
                  <a:ext cx="315983" cy="288156"/>
                </a:xfrm>
                <a:prstGeom prst="rect">
                  <a:avLst/>
                </a:prstGeom>
                <a:blipFill>
                  <a:blip r:embed="rId21"/>
                  <a:stretch>
                    <a:fillRect r="-106250" b="-482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60F912-DA57-4DA5-8222-8E5350152510}"/>
              </a:ext>
            </a:extLst>
          </p:cNvPr>
          <p:cNvGrpSpPr>
            <a:grpSpLocks noChangeAspect="1"/>
          </p:cNvGrpSpPr>
          <p:nvPr/>
        </p:nvGrpSpPr>
        <p:grpSpPr>
          <a:xfrm>
            <a:off x="6565841" y="4985968"/>
            <a:ext cx="4417706" cy="491646"/>
            <a:chOff x="3275344" y="912899"/>
            <a:chExt cx="7101936" cy="790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2CA7189-ED26-4AAC-A666-84DBA8FCC975}"/>
                    </a:ext>
                  </a:extLst>
                </p:cNvPr>
                <p:cNvSpPr/>
                <p:nvPr/>
              </p:nvSpPr>
              <p:spPr>
                <a:xfrm>
                  <a:off x="8438445" y="1065710"/>
                  <a:ext cx="1191237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dirty="0"/>
                    <a:t>Bike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𝑏𝑖𝑘𝑒</m:t>
                            </m:r>
                          </m:sub>
                        </m:sSub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EB730DA-599F-4769-B381-34814A07D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445" y="1065710"/>
                  <a:ext cx="1191237" cy="637563"/>
                </a:xfrm>
                <a:prstGeom prst="rect">
                  <a:avLst/>
                </a:prstGeom>
                <a:blipFill>
                  <a:blip r:embed="rId14"/>
                  <a:stretch>
                    <a:fillRect t="-3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BF027EE-F9B1-4963-B4E4-F20F64D71ECB}"/>
                </a:ext>
              </a:extLst>
            </p:cNvPr>
            <p:cNvCxnSpPr>
              <a:cxnSpLocks/>
              <a:stCxn id="127" idx="3"/>
              <a:endCxn id="170" idx="1"/>
            </p:cNvCxnSpPr>
            <p:nvPr/>
          </p:nvCxnSpPr>
          <p:spPr>
            <a:xfrm>
              <a:off x="5660143" y="1376720"/>
              <a:ext cx="545263" cy="7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A6817D-B006-4606-B7EE-9EA5C95AEB38}"/>
                </a:ext>
              </a:extLst>
            </p:cNvPr>
            <p:cNvCxnSpPr>
              <a:cxnSpLocks/>
              <a:stCxn id="123" idx="3"/>
              <a:endCxn id="126" idx="1"/>
            </p:cNvCxnSpPr>
            <p:nvPr/>
          </p:nvCxnSpPr>
          <p:spPr>
            <a:xfrm flipV="1">
              <a:off x="9629682" y="1380605"/>
              <a:ext cx="512616" cy="3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E9278D2-24F2-480A-8297-95DEB7FE342D}"/>
                    </a:ext>
                  </a:extLst>
                </p:cNvPr>
                <p:cNvSpPr txBox="1"/>
                <p:nvPr/>
              </p:nvSpPr>
              <p:spPr>
                <a:xfrm>
                  <a:off x="10142298" y="1152777"/>
                  <a:ext cx="234982" cy="455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E9278D2-24F2-480A-8297-95DEB7FE3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298" y="1152777"/>
                  <a:ext cx="234982" cy="455657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5FE65E0-35BA-4ED3-B2D9-33745512F061}"/>
                    </a:ext>
                  </a:extLst>
                </p:cNvPr>
                <p:cNvSpPr/>
                <p:nvPr/>
              </p:nvSpPr>
              <p:spPr>
                <a:xfrm>
                  <a:off x="4912544" y="1216367"/>
                  <a:ext cx="747599" cy="32070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1200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5FE65E0-35BA-4ED3-B2D9-33745512F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44" y="1216367"/>
                  <a:ext cx="747599" cy="320706"/>
                </a:xfrm>
                <a:prstGeom prst="rect">
                  <a:avLst/>
                </a:prstGeom>
                <a:blipFill>
                  <a:blip r:embed="rId2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Flowchart: Summing Junction 127">
              <a:extLst>
                <a:ext uri="{FF2B5EF4-FFF2-40B4-BE49-F238E27FC236}">
                  <a16:creationId xmlns:a16="http://schemas.microsoft.com/office/drawing/2014/main" id="{400C3D2A-6A96-449C-ACFA-B38692B3B2A6}"/>
                </a:ext>
              </a:extLst>
            </p:cNvPr>
            <p:cNvSpPr/>
            <p:nvPr/>
          </p:nvSpPr>
          <p:spPr>
            <a:xfrm>
              <a:off x="4200737" y="1225670"/>
              <a:ext cx="288000" cy="28652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9ECA4F7-2842-4C0E-9720-692449BC552D}"/>
                </a:ext>
              </a:extLst>
            </p:cNvPr>
            <p:cNvCxnSpPr>
              <a:cxnSpLocks/>
              <a:stCxn id="128" idx="6"/>
              <a:endCxn id="127" idx="1"/>
            </p:cNvCxnSpPr>
            <p:nvPr/>
          </p:nvCxnSpPr>
          <p:spPr>
            <a:xfrm>
              <a:off x="4488737" y="1368933"/>
              <a:ext cx="423807" cy="7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6">
              <a:extLst>
                <a:ext uri="{FF2B5EF4-FFF2-40B4-BE49-F238E27FC236}">
                  <a16:creationId xmlns:a16="http://schemas.microsoft.com/office/drawing/2014/main" id="{D6B9DC91-287F-4A55-8473-B046AFDE2C53}"/>
                </a:ext>
              </a:extLst>
            </p:cNvPr>
            <p:cNvCxnSpPr>
              <a:cxnSpLocks/>
              <a:stCxn id="123" idx="3"/>
              <a:endCxn id="128" idx="4"/>
            </p:cNvCxnSpPr>
            <p:nvPr/>
          </p:nvCxnSpPr>
          <p:spPr>
            <a:xfrm flipH="1">
              <a:off x="4344737" y="1384492"/>
              <a:ext cx="5284945" cy="127703"/>
            </a:xfrm>
            <a:prstGeom prst="bentConnector4">
              <a:avLst>
                <a:gd name="adj1" fmla="val -4325"/>
                <a:gd name="adj2" fmla="val 4286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060FC41-47ED-4F35-8CA3-D74D69F8517F}"/>
                    </a:ext>
                  </a:extLst>
                </p:cNvPr>
                <p:cNvSpPr txBox="1"/>
                <p:nvPr/>
              </p:nvSpPr>
              <p:spPr>
                <a:xfrm>
                  <a:off x="3275344" y="1171344"/>
                  <a:ext cx="315983" cy="304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060FC41-47ED-4F35-8CA3-D74D69F8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344" y="1171344"/>
                  <a:ext cx="315983" cy="304635"/>
                </a:xfrm>
                <a:prstGeom prst="rect">
                  <a:avLst/>
                </a:prstGeom>
                <a:blipFill>
                  <a:blip r:embed="rId17"/>
                  <a:stretch>
                    <a:fillRect r="-125000" b="-6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34E44B9-5853-4635-A92A-30F4E839A85D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>
              <a:off x="3854721" y="1368933"/>
              <a:ext cx="346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E7066F2-84D4-445A-BC04-3942F68DCE37}"/>
                    </a:ext>
                  </a:extLst>
                </p:cNvPr>
                <p:cNvSpPr txBox="1"/>
                <p:nvPr/>
              </p:nvSpPr>
              <p:spPr>
                <a:xfrm>
                  <a:off x="4387345" y="945648"/>
                  <a:ext cx="315983" cy="285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sv-SE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E7066F2-84D4-445A-BC04-3942F68DC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345" y="945648"/>
                  <a:ext cx="315983" cy="285592"/>
                </a:xfrm>
                <a:prstGeom prst="rect">
                  <a:avLst/>
                </a:prstGeom>
                <a:blipFill>
                  <a:blip r:embed="rId18"/>
                  <a:stretch>
                    <a:fillRect r="-81250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5C1FB11-1780-46F4-9014-24D0145974D6}"/>
                    </a:ext>
                  </a:extLst>
                </p:cNvPr>
                <p:cNvSpPr txBox="1"/>
                <p:nvPr/>
              </p:nvSpPr>
              <p:spPr>
                <a:xfrm>
                  <a:off x="8037395" y="1002335"/>
                  <a:ext cx="315983" cy="288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5C1FB11-1780-46F4-9014-24D014597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395" y="1002335"/>
                  <a:ext cx="315983" cy="288156"/>
                </a:xfrm>
                <a:prstGeom prst="rect">
                  <a:avLst/>
                </a:prstGeom>
                <a:blipFill>
                  <a:blip r:embed="rId23"/>
                  <a:stretch>
                    <a:fillRect r="-15625" b="-44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427715C-00F4-40B0-94AF-6653992E352A}"/>
                </a:ext>
              </a:extLst>
            </p:cNvPr>
            <p:cNvSpPr txBox="1"/>
            <p:nvPr/>
          </p:nvSpPr>
          <p:spPr>
            <a:xfrm>
              <a:off x="4078413" y="1173536"/>
              <a:ext cx="285939" cy="39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/>
                <a:t>+</a:t>
              </a:r>
              <a:endParaRPr lang="en-US" sz="10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E6DB08B-914B-4171-8999-F8FC442502AA}"/>
                </a:ext>
              </a:extLst>
            </p:cNvPr>
            <p:cNvSpPr txBox="1"/>
            <p:nvPr/>
          </p:nvSpPr>
          <p:spPr>
            <a:xfrm>
              <a:off x="4187436" y="1272884"/>
              <a:ext cx="2859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/>
                <a:t>-</a:t>
              </a:r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65DBF70-712C-430D-9077-5DBF299B6588}"/>
                    </a:ext>
                  </a:extLst>
                </p:cNvPr>
                <p:cNvSpPr/>
                <p:nvPr/>
              </p:nvSpPr>
              <p:spPr>
                <a:xfrm>
                  <a:off x="6205406" y="1065710"/>
                  <a:ext cx="1831989" cy="63756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200" dirty="0"/>
                    <a:t>Steering motor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𝑠𝑡𝑒𝑒𝑟𝑖𝑛𝑔</m:t>
                            </m:r>
                          </m:sub>
                        </m:sSub>
                        <m:d>
                          <m:d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00CB71-3D40-47EA-9D59-91D62D953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406" y="1065710"/>
                  <a:ext cx="1831989" cy="637563"/>
                </a:xfrm>
                <a:prstGeom prst="rect">
                  <a:avLst/>
                </a:prstGeom>
                <a:blipFill>
                  <a:blip r:embed="rId20"/>
                  <a:stretch>
                    <a:fillRect t="-5607" b="-74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B780122A-7815-4025-9FC0-8E28A9CC5448}"/>
                </a:ext>
              </a:extLst>
            </p:cNvPr>
            <p:cNvCxnSpPr>
              <a:cxnSpLocks/>
              <a:stCxn id="170" idx="3"/>
              <a:endCxn id="123" idx="1"/>
            </p:cNvCxnSpPr>
            <p:nvPr/>
          </p:nvCxnSpPr>
          <p:spPr>
            <a:xfrm>
              <a:off x="8037395" y="1384492"/>
              <a:ext cx="40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A5EA72B-C4F4-4BEE-BC8A-CCFD20FA64E2}"/>
                    </a:ext>
                  </a:extLst>
                </p:cNvPr>
                <p:cNvSpPr txBox="1"/>
                <p:nvPr/>
              </p:nvSpPr>
              <p:spPr>
                <a:xfrm>
                  <a:off x="5598475" y="912899"/>
                  <a:ext cx="315983" cy="288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12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sv-SE" sz="1200" b="0" i="1" smtClean="0">
                                <a:latin typeface="Cambria Math" panose="02040503050406030204" pitchFamily="18" charset="0"/>
                              </a:rPr>
                              <m:t>𝑃𝐼𝐷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A5EA72B-C4F4-4BEE-BC8A-CCFD20FA6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475" y="912899"/>
                  <a:ext cx="315983" cy="288156"/>
                </a:xfrm>
                <a:prstGeom prst="rect">
                  <a:avLst/>
                </a:prstGeom>
                <a:blipFill>
                  <a:blip r:embed="rId21"/>
                  <a:stretch>
                    <a:fillRect r="-106250" b="-482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28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843AF-0F72-41A6-8E4C-DF8A6AE5F26A}"/>
              </a:ext>
            </a:extLst>
          </p:cNvPr>
          <p:cNvSpPr txBox="1"/>
          <p:nvPr/>
        </p:nvSpPr>
        <p:spPr>
          <a:xfrm>
            <a:off x="838898" y="260059"/>
            <a:ext cx="1056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Open</a:t>
            </a:r>
            <a:r>
              <a:rPr lang="sv-SE" dirty="0"/>
              <a:t>-loop Bode </a:t>
            </a:r>
            <a:r>
              <a:rPr lang="sv-SE" dirty="0" err="1"/>
              <a:t>plot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737FFC-F46A-4BA7-A1A5-DA40CF5D4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79458"/>
              </p:ext>
            </p:extLst>
          </p:nvPr>
        </p:nvGraphicFramePr>
        <p:xfrm>
          <a:off x="589410" y="703225"/>
          <a:ext cx="11060715" cy="59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125">
                  <a:extLst>
                    <a:ext uri="{9D8B030D-6E8A-4147-A177-3AD203B41FA5}">
                      <a16:colId xmlns:a16="http://schemas.microsoft.com/office/drawing/2014/main" val="1580447500"/>
                    </a:ext>
                  </a:extLst>
                </a:gridCol>
                <a:gridCol w="5017382">
                  <a:extLst>
                    <a:ext uri="{9D8B030D-6E8A-4147-A177-3AD203B41FA5}">
                      <a16:colId xmlns:a16="http://schemas.microsoft.com/office/drawing/2014/main" val="1033598791"/>
                    </a:ext>
                  </a:extLst>
                </a:gridCol>
                <a:gridCol w="5001208">
                  <a:extLst>
                    <a:ext uri="{9D8B030D-6E8A-4147-A177-3AD203B41FA5}">
                      <a16:colId xmlns:a16="http://schemas.microsoft.com/office/drawing/2014/main" val="1492567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Discrete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90128"/>
                  </a:ext>
                </a:extLst>
              </a:tr>
              <a:tr h="2803530">
                <a:tc>
                  <a:txBody>
                    <a:bodyPr/>
                    <a:lstStyle/>
                    <a:p>
                      <a:r>
                        <a:rPr lang="sv-SE" dirty="0" err="1"/>
                        <a:t>Excluded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9885"/>
                  </a:ext>
                </a:extLst>
              </a:tr>
              <a:tr h="2780522">
                <a:tc>
                  <a:txBody>
                    <a:bodyPr/>
                    <a:lstStyle/>
                    <a:p>
                      <a:r>
                        <a:rPr lang="sv-SE" dirty="0" err="1"/>
                        <a:t>Included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31129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10C1-3D2D-4E04-AC59-63E05102248A}"/>
              </a:ext>
            </a:extLst>
          </p:cNvPr>
          <p:cNvGrpSpPr/>
          <p:nvPr/>
        </p:nvGrpSpPr>
        <p:grpSpPr>
          <a:xfrm>
            <a:off x="1742880" y="1099145"/>
            <a:ext cx="9781736" cy="5488513"/>
            <a:chOff x="1392127" y="1127137"/>
            <a:chExt cx="9781736" cy="5488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704143-9FEA-46A1-9A2F-A636C0CB7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8" t="3946" r="7486" b="5038"/>
            <a:stretch/>
          </p:blipFill>
          <p:spPr>
            <a:xfrm>
              <a:off x="1392127" y="1127137"/>
              <a:ext cx="4834884" cy="27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2627A7-7A69-4B1B-8F3D-A81CC4BE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127" y="3921495"/>
              <a:ext cx="4834884" cy="269415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22183A-771D-41FB-AD0B-1894B2EE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979" y="1130058"/>
              <a:ext cx="4834884" cy="269415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B88C780-D5E6-4F85-9177-EF7BE247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979" y="3926560"/>
              <a:ext cx="4834884" cy="2684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843AF-0F72-41A6-8E4C-DF8A6AE5F26A}"/>
              </a:ext>
            </a:extLst>
          </p:cNvPr>
          <p:cNvSpPr txBox="1"/>
          <p:nvPr/>
        </p:nvSpPr>
        <p:spPr>
          <a:xfrm>
            <a:off x="838898" y="260059"/>
            <a:ext cx="1056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Open</a:t>
            </a:r>
            <a:r>
              <a:rPr lang="sv-SE" dirty="0"/>
              <a:t>-loop Nyquist </a:t>
            </a:r>
            <a:r>
              <a:rPr lang="sv-SE" dirty="0" err="1"/>
              <a:t>plot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737FFC-F46A-4BA7-A1A5-DA40CF5D44B4}"/>
              </a:ext>
            </a:extLst>
          </p:cNvPr>
          <p:cNvGraphicFramePr>
            <a:graphicFrameLocks noGrp="1"/>
          </p:cNvGraphicFramePr>
          <p:nvPr/>
        </p:nvGraphicFramePr>
        <p:xfrm>
          <a:off x="589410" y="703225"/>
          <a:ext cx="11060715" cy="59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125">
                  <a:extLst>
                    <a:ext uri="{9D8B030D-6E8A-4147-A177-3AD203B41FA5}">
                      <a16:colId xmlns:a16="http://schemas.microsoft.com/office/drawing/2014/main" val="1580447500"/>
                    </a:ext>
                  </a:extLst>
                </a:gridCol>
                <a:gridCol w="5017382">
                  <a:extLst>
                    <a:ext uri="{9D8B030D-6E8A-4147-A177-3AD203B41FA5}">
                      <a16:colId xmlns:a16="http://schemas.microsoft.com/office/drawing/2014/main" val="1033598791"/>
                    </a:ext>
                  </a:extLst>
                </a:gridCol>
                <a:gridCol w="5001208">
                  <a:extLst>
                    <a:ext uri="{9D8B030D-6E8A-4147-A177-3AD203B41FA5}">
                      <a16:colId xmlns:a16="http://schemas.microsoft.com/office/drawing/2014/main" val="1492567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Discrete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90128"/>
                  </a:ext>
                </a:extLst>
              </a:tr>
              <a:tr h="2803530">
                <a:tc>
                  <a:txBody>
                    <a:bodyPr/>
                    <a:lstStyle/>
                    <a:p>
                      <a:r>
                        <a:rPr lang="sv-SE" dirty="0" err="1"/>
                        <a:t>Excluded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9885"/>
                  </a:ext>
                </a:extLst>
              </a:tr>
              <a:tr h="2780522">
                <a:tc>
                  <a:txBody>
                    <a:bodyPr/>
                    <a:lstStyle/>
                    <a:p>
                      <a:r>
                        <a:rPr lang="sv-SE" dirty="0" err="1"/>
                        <a:t>Included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31129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10C1-3D2D-4E04-AC59-63E05102248A}"/>
              </a:ext>
            </a:extLst>
          </p:cNvPr>
          <p:cNvGrpSpPr/>
          <p:nvPr/>
        </p:nvGrpSpPr>
        <p:grpSpPr>
          <a:xfrm>
            <a:off x="1758968" y="1099144"/>
            <a:ext cx="9740418" cy="5491437"/>
            <a:chOff x="1408215" y="1127136"/>
            <a:chExt cx="9740418" cy="54914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704143-9FEA-46A1-9A2F-A636C0CB7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4" t="4308" r="7983" b="5195"/>
            <a:stretch/>
          </p:blipFill>
          <p:spPr>
            <a:xfrm>
              <a:off x="1416300" y="1127136"/>
              <a:ext cx="4810711" cy="270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2627A7-7A69-4B1B-8F3D-A81CC4BE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215" y="3918573"/>
              <a:ext cx="4802708" cy="2700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22183A-771D-41FB-AD0B-1894B2EE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256" y="1127136"/>
              <a:ext cx="4778329" cy="27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B88C780-D5E6-4F85-9177-EF7BE247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209" y="3918573"/>
              <a:ext cx="4784424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09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843AF-0F72-41A6-8E4C-DF8A6AE5F26A}"/>
              </a:ext>
            </a:extLst>
          </p:cNvPr>
          <p:cNvSpPr txBox="1"/>
          <p:nvPr/>
        </p:nvSpPr>
        <p:spPr>
          <a:xfrm>
            <a:off x="838898" y="260059"/>
            <a:ext cx="1056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Open</a:t>
            </a:r>
            <a:r>
              <a:rPr lang="sv-SE" dirty="0"/>
              <a:t>-loop Nichols </a:t>
            </a:r>
            <a:r>
              <a:rPr lang="sv-SE" dirty="0" err="1"/>
              <a:t>plot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737FFC-F46A-4BA7-A1A5-DA40CF5D44B4}"/>
              </a:ext>
            </a:extLst>
          </p:cNvPr>
          <p:cNvGraphicFramePr>
            <a:graphicFrameLocks noGrp="1"/>
          </p:cNvGraphicFramePr>
          <p:nvPr/>
        </p:nvGraphicFramePr>
        <p:xfrm>
          <a:off x="589410" y="703225"/>
          <a:ext cx="11060715" cy="5949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125">
                  <a:extLst>
                    <a:ext uri="{9D8B030D-6E8A-4147-A177-3AD203B41FA5}">
                      <a16:colId xmlns:a16="http://schemas.microsoft.com/office/drawing/2014/main" val="1580447500"/>
                    </a:ext>
                  </a:extLst>
                </a:gridCol>
                <a:gridCol w="5017382">
                  <a:extLst>
                    <a:ext uri="{9D8B030D-6E8A-4147-A177-3AD203B41FA5}">
                      <a16:colId xmlns:a16="http://schemas.microsoft.com/office/drawing/2014/main" val="1033598791"/>
                    </a:ext>
                  </a:extLst>
                </a:gridCol>
                <a:gridCol w="5001208">
                  <a:extLst>
                    <a:ext uri="{9D8B030D-6E8A-4147-A177-3AD203B41FA5}">
                      <a16:colId xmlns:a16="http://schemas.microsoft.com/office/drawing/2014/main" val="1492567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Discrete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90128"/>
                  </a:ext>
                </a:extLst>
              </a:tr>
              <a:tr h="2803530">
                <a:tc>
                  <a:txBody>
                    <a:bodyPr/>
                    <a:lstStyle/>
                    <a:p>
                      <a:r>
                        <a:rPr lang="sv-SE" dirty="0" err="1"/>
                        <a:t>Excluded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59885"/>
                  </a:ext>
                </a:extLst>
              </a:tr>
              <a:tr h="2780522">
                <a:tc>
                  <a:txBody>
                    <a:bodyPr/>
                    <a:lstStyle/>
                    <a:p>
                      <a:r>
                        <a:rPr lang="sv-SE" dirty="0" err="1"/>
                        <a:t>Included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31129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10C1-3D2D-4E04-AC59-63E05102248A}"/>
              </a:ext>
            </a:extLst>
          </p:cNvPr>
          <p:cNvGrpSpPr/>
          <p:nvPr/>
        </p:nvGrpSpPr>
        <p:grpSpPr>
          <a:xfrm>
            <a:off x="1742880" y="1103759"/>
            <a:ext cx="9781736" cy="5486822"/>
            <a:chOff x="1392127" y="1131751"/>
            <a:chExt cx="9781736" cy="54868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704143-9FEA-46A1-9A2F-A636C0C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300" y="1135106"/>
              <a:ext cx="4810711" cy="268406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2627A7-7A69-4B1B-8F3D-A81CC4BE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2127" y="3923188"/>
              <a:ext cx="4834884" cy="26907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22183A-771D-41FB-AD0B-1894B2EE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979" y="1131751"/>
              <a:ext cx="4834884" cy="269077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B88C780-D5E6-4F85-9177-EF7BE247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72" y="3918573"/>
              <a:ext cx="4814898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29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6FC-3D7B-470A-8CA6-E7335871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DA0-2B1D-4617-B76A-BFD2A5AC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309</Words>
  <Application>Microsoft Office PowerPoint</Application>
  <PresentationFormat>Widescreen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Feingesicht</dc:creator>
  <cp:lastModifiedBy>Maxime Feingesicht</cp:lastModifiedBy>
  <cp:revision>101</cp:revision>
  <dcterms:created xsi:type="dcterms:W3CDTF">2020-01-13T10:58:34Z</dcterms:created>
  <dcterms:modified xsi:type="dcterms:W3CDTF">2020-01-16T14:50:58Z</dcterms:modified>
</cp:coreProperties>
</file>