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1" r:id="rId1"/>
  </p:sldMasterIdLst>
  <p:notesMasterIdLst>
    <p:notesMasterId r:id="rId64"/>
  </p:notesMasterIdLst>
  <p:handoutMasterIdLst>
    <p:handoutMasterId r:id="rId65"/>
  </p:handoutMasterIdLst>
  <p:sldIdLst>
    <p:sldId id="448" r:id="rId2"/>
    <p:sldId id="449" r:id="rId3"/>
    <p:sldId id="349" r:id="rId4"/>
    <p:sldId id="400" r:id="rId5"/>
    <p:sldId id="403" r:id="rId6"/>
    <p:sldId id="450" r:id="rId7"/>
    <p:sldId id="399" r:id="rId8"/>
    <p:sldId id="385" r:id="rId9"/>
    <p:sldId id="401" r:id="rId10"/>
    <p:sldId id="402" r:id="rId11"/>
    <p:sldId id="426" r:id="rId12"/>
    <p:sldId id="427" r:id="rId13"/>
    <p:sldId id="418" r:id="rId14"/>
    <p:sldId id="451" r:id="rId15"/>
    <p:sldId id="442" r:id="rId16"/>
    <p:sldId id="443" r:id="rId17"/>
    <p:sldId id="428" r:id="rId18"/>
    <p:sldId id="379" r:id="rId19"/>
    <p:sldId id="429" r:id="rId20"/>
    <p:sldId id="430" r:id="rId21"/>
    <p:sldId id="380" r:id="rId22"/>
    <p:sldId id="381" r:id="rId23"/>
    <p:sldId id="382" r:id="rId24"/>
    <p:sldId id="387" r:id="rId25"/>
    <p:sldId id="388" r:id="rId26"/>
    <p:sldId id="452" r:id="rId27"/>
    <p:sldId id="425" r:id="rId28"/>
    <p:sldId id="393" r:id="rId29"/>
    <p:sldId id="394" r:id="rId30"/>
    <p:sldId id="395" r:id="rId31"/>
    <p:sldId id="411" r:id="rId32"/>
    <p:sldId id="438" r:id="rId33"/>
    <p:sldId id="439" r:id="rId34"/>
    <p:sldId id="436" r:id="rId35"/>
    <p:sldId id="440" r:id="rId36"/>
    <p:sldId id="453"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54" r:id="rId54"/>
    <p:sldId id="358" r:id="rId55"/>
    <p:sldId id="447" r:id="rId56"/>
    <p:sldId id="359" r:id="rId57"/>
    <p:sldId id="363" r:id="rId58"/>
    <p:sldId id="435" r:id="rId59"/>
    <p:sldId id="431" r:id="rId60"/>
    <p:sldId id="432" r:id="rId61"/>
    <p:sldId id="433" r:id="rId62"/>
    <p:sldId id="434" r:id="rId63"/>
  </p:sldIdLst>
  <p:sldSz cx="9144000" cy="6858000" type="screen4x3"/>
  <p:notesSz cx="6858000" cy="9144000"/>
  <p:embeddedFontLst>
    <p:embeddedFont>
      <p:font typeface="Ericsson Capital TT" charset="0"/>
      <p:regular r:id="rId66"/>
    </p:embeddedFont>
    <p:embeddedFont>
      <p:font typeface="Calibri" pitchFamily="34" charset="0"/>
      <p:regular r:id="rId67"/>
      <p:bold r:id="rId68"/>
      <p:italic r:id="rId69"/>
      <p:boldItalic r:id="rId70"/>
    </p:embeddedFont>
  </p:embeddedFontLst>
  <p:defaultTextStyle>
    <a:defPPr>
      <a:defRPr lang="en-US"/>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A17"/>
    <a:srgbClr val="00285F"/>
    <a:srgbClr val="FABB00"/>
    <a:srgbClr val="00A9D4"/>
    <a:srgbClr val="007B78"/>
    <a:srgbClr val="F08A00"/>
    <a:srgbClr val="E32119"/>
    <a:srgbClr val="8F3F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483" autoAdjust="0"/>
    <p:restoredTop sz="99130" autoAdjust="0"/>
  </p:normalViewPr>
  <p:slideViewPr>
    <p:cSldViewPr snapToGrid="0">
      <p:cViewPr>
        <p:scale>
          <a:sx n="90" d="100"/>
          <a:sy n="90" d="100"/>
        </p:scale>
        <p:origin x="-1134" y="-120"/>
      </p:cViewPr>
      <p:guideLst>
        <p:guide orient="horz" pos="867"/>
        <p:guide orient="horz" pos="4110"/>
        <p:guide orient="horz" pos="663"/>
        <p:guide orient="horz" pos="2262"/>
        <p:guide orient="horz" pos="2171"/>
        <p:guide orient="horz" pos="3566"/>
        <p:guide pos="5511"/>
        <p:guide pos="1941"/>
        <p:guide pos="3818"/>
        <p:guide pos="3727"/>
        <p:guide pos="2834"/>
        <p:guide pos="2926"/>
        <p:guide pos="248"/>
        <p:guide pos="2034"/>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DCCB3-8345-49CF-97F5-46789FB5CC01}" type="doc">
      <dgm:prSet loTypeId="urn:microsoft.com/office/officeart/2005/8/layout/chevron2" loCatId="list" qsTypeId="urn:microsoft.com/office/officeart/2005/8/quickstyle/3d1" qsCatId="3D" csTypeId="urn:microsoft.com/office/officeart/2005/8/colors/accent1_3" csCatId="accent1" phldr="1"/>
      <dgm:spPr/>
      <dgm:t>
        <a:bodyPr/>
        <a:lstStyle/>
        <a:p>
          <a:endParaRPr lang="fr-FR"/>
        </a:p>
      </dgm:t>
    </dgm:pt>
    <dgm:pt modelId="{2901E714-55E2-46AB-9E5B-DFA897F35497}">
      <dgm:prSet phldrT="[Texte]" custT="1"/>
      <dgm:spPr/>
      <dgm:t>
        <a:bodyPr/>
        <a:lstStyle/>
        <a:p>
          <a:r>
            <a:rPr lang="fr-FR" sz="2400" dirty="0" smtClean="0">
              <a:latin typeface="+mj-lt"/>
            </a:rPr>
            <a:t>[2]</a:t>
          </a:r>
          <a:endParaRPr lang="fr-FR" sz="2400" dirty="0">
            <a:latin typeface="+mj-lt"/>
          </a:endParaRPr>
        </a:p>
      </dgm:t>
    </dgm:pt>
    <dgm:pt modelId="{A8F2C61B-9611-40B1-AAA3-5FD2A3F55FD1}" type="parTrans" cxnId="{7E6994C3-9FCA-4ADC-BC3A-8BDD6AF28487}">
      <dgm:prSet/>
      <dgm:spPr/>
      <dgm:t>
        <a:bodyPr/>
        <a:lstStyle/>
        <a:p>
          <a:endParaRPr lang="fr-FR" sz="4800">
            <a:solidFill>
              <a:srgbClr val="89BA17"/>
            </a:solidFill>
            <a:latin typeface="+mj-lt"/>
          </a:endParaRPr>
        </a:p>
      </dgm:t>
    </dgm:pt>
    <dgm:pt modelId="{908B75D9-4885-49A0-8181-478AFE6FBF58}" type="sibTrans" cxnId="{7E6994C3-9FCA-4ADC-BC3A-8BDD6AF28487}">
      <dgm:prSet/>
      <dgm:spPr/>
      <dgm:t>
        <a:bodyPr/>
        <a:lstStyle/>
        <a:p>
          <a:endParaRPr lang="fr-FR" sz="4800">
            <a:solidFill>
              <a:srgbClr val="89BA17"/>
            </a:solidFill>
            <a:latin typeface="+mj-lt"/>
          </a:endParaRPr>
        </a:p>
      </dgm:t>
    </dgm:pt>
    <dgm:pt modelId="{CBD94B84-469C-4804-80D8-C717536A2673}">
      <dgm:prSet phldrT="[Texte]" custT="1"/>
      <dgm:spPr/>
      <dgm:t>
        <a:bodyPr/>
        <a:lstStyle/>
        <a:p>
          <a:r>
            <a:rPr lang="fr-FR" sz="2800" b="1" dirty="0" smtClean="0">
              <a:latin typeface="+mj-lt"/>
            </a:rPr>
            <a:t>WHY !</a:t>
          </a:r>
          <a:endParaRPr lang="fr-FR" sz="2800" b="1" dirty="0">
            <a:latin typeface="+mj-lt"/>
          </a:endParaRPr>
        </a:p>
      </dgm:t>
    </dgm:pt>
    <dgm:pt modelId="{E2ED4A29-48C0-4080-9634-6BAF81218FBE}" type="parTrans" cxnId="{C209DF99-867A-47A6-860A-80F52610FBBB}">
      <dgm:prSet/>
      <dgm:spPr/>
      <dgm:t>
        <a:bodyPr/>
        <a:lstStyle/>
        <a:p>
          <a:endParaRPr lang="fr-FR" sz="4800">
            <a:solidFill>
              <a:srgbClr val="89BA17"/>
            </a:solidFill>
            <a:latin typeface="+mj-lt"/>
          </a:endParaRPr>
        </a:p>
      </dgm:t>
    </dgm:pt>
    <dgm:pt modelId="{E8B325E5-7983-454F-80C7-BCF7346BAE07}" type="sibTrans" cxnId="{C209DF99-867A-47A6-860A-80F52610FBBB}">
      <dgm:prSet/>
      <dgm:spPr/>
      <dgm:t>
        <a:bodyPr/>
        <a:lstStyle/>
        <a:p>
          <a:endParaRPr lang="fr-FR" sz="4800">
            <a:solidFill>
              <a:srgbClr val="89BA17"/>
            </a:solidFill>
            <a:latin typeface="+mj-lt"/>
          </a:endParaRPr>
        </a:p>
      </dgm:t>
    </dgm:pt>
    <dgm:pt modelId="{63D581FB-1867-48BA-8187-6CD3770745DC}">
      <dgm:prSet phldrT="[Texte]" custT="1"/>
      <dgm:spPr/>
      <dgm:t>
        <a:bodyPr/>
        <a:lstStyle/>
        <a:p>
          <a:r>
            <a:rPr lang="fr-FR" sz="2400" dirty="0" smtClean="0">
              <a:latin typeface="+mj-lt"/>
            </a:rPr>
            <a:t>[3]</a:t>
          </a:r>
        </a:p>
      </dgm:t>
    </dgm:pt>
    <dgm:pt modelId="{763F4835-2E97-4587-AD76-0634918E41BC}" type="parTrans" cxnId="{52D93CA1-322F-495F-806D-30B49BBF1237}">
      <dgm:prSet/>
      <dgm:spPr/>
      <dgm:t>
        <a:bodyPr/>
        <a:lstStyle/>
        <a:p>
          <a:endParaRPr lang="fr-FR" sz="4800">
            <a:solidFill>
              <a:srgbClr val="89BA17"/>
            </a:solidFill>
            <a:latin typeface="+mj-lt"/>
          </a:endParaRPr>
        </a:p>
      </dgm:t>
    </dgm:pt>
    <dgm:pt modelId="{296611D9-1390-4598-9804-6404BCE12C1D}" type="sibTrans" cxnId="{52D93CA1-322F-495F-806D-30B49BBF1237}">
      <dgm:prSet/>
      <dgm:spPr/>
      <dgm:t>
        <a:bodyPr/>
        <a:lstStyle/>
        <a:p>
          <a:endParaRPr lang="fr-FR" sz="4800">
            <a:solidFill>
              <a:srgbClr val="89BA17"/>
            </a:solidFill>
            <a:latin typeface="+mj-lt"/>
          </a:endParaRPr>
        </a:p>
      </dgm:t>
    </dgm:pt>
    <dgm:pt modelId="{54BC0B06-8B59-423C-AB4F-B4E21A0A2C30}">
      <dgm:prSet phldrT="[Texte]" custT="1"/>
      <dgm:spPr/>
      <dgm:t>
        <a:bodyPr/>
        <a:lstStyle/>
        <a:p>
          <a:r>
            <a:rPr lang="fr-FR" sz="2800" b="1" dirty="0" smtClean="0">
              <a:latin typeface="+mj-lt"/>
            </a:rPr>
            <a:t>WHAT !</a:t>
          </a:r>
          <a:endParaRPr lang="fr-FR" sz="2800" b="1" dirty="0">
            <a:latin typeface="+mj-lt"/>
          </a:endParaRPr>
        </a:p>
      </dgm:t>
    </dgm:pt>
    <dgm:pt modelId="{A04AD1E2-5AEA-4906-A95E-0A5008834E6A}" type="parTrans" cxnId="{4D4BAA79-3771-47C6-9D43-048C1EE4799A}">
      <dgm:prSet/>
      <dgm:spPr/>
      <dgm:t>
        <a:bodyPr/>
        <a:lstStyle/>
        <a:p>
          <a:endParaRPr lang="fr-FR" sz="4800">
            <a:solidFill>
              <a:srgbClr val="89BA17"/>
            </a:solidFill>
            <a:latin typeface="+mj-lt"/>
          </a:endParaRPr>
        </a:p>
      </dgm:t>
    </dgm:pt>
    <dgm:pt modelId="{B3E68134-8A43-486A-BE74-A68A6929BBD8}" type="sibTrans" cxnId="{4D4BAA79-3771-47C6-9D43-048C1EE4799A}">
      <dgm:prSet/>
      <dgm:spPr/>
      <dgm:t>
        <a:bodyPr/>
        <a:lstStyle/>
        <a:p>
          <a:endParaRPr lang="fr-FR" sz="4800">
            <a:solidFill>
              <a:srgbClr val="89BA17"/>
            </a:solidFill>
            <a:latin typeface="+mj-lt"/>
          </a:endParaRPr>
        </a:p>
      </dgm:t>
    </dgm:pt>
    <dgm:pt modelId="{5382302A-E631-4A02-9321-1B51F0FEAE9B}">
      <dgm:prSet phldrT="[Texte]" custT="1"/>
      <dgm:spPr/>
      <dgm:t>
        <a:bodyPr/>
        <a:lstStyle/>
        <a:p>
          <a:r>
            <a:rPr lang="fr-FR" sz="2400" dirty="0" smtClean="0">
              <a:latin typeface="+mj-lt"/>
            </a:rPr>
            <a:t>[4]</a:t>
          </a:r>
        </a:p>
      </dgm:t>
    </dgm:pt>
    <dgm:pt modelId="{E0D37C72-1B02-4CF5-8788-E32D51F8A586}" type="parTrans" cxnId="{31713D94-21F8-412B-93DF-8CDB14750310}">
      <dgm:prSet/>
      <dgm:spPr/>
      <dgm:t>
        <a:bodyPr/>
        <a:lstStyle/>
        <a:p>
          <a:endParaRPr lang="fr-FR" sz="4800">
            <a:solidFill>
              <a:srgbClr val="89BA17"/>
            </a:solidFill>
            <a:latin typeface="+mj-lt"/>
          </a:endParaRPr>
        </a:p>
      </dgm:t>
    </dgm:pt>
    <dgm:pt modelId="{148F55DB-2876-46F0-9F53-4BB32E0F33C3}" type="sibTrans" cxnId="{31713D94-21F8-412B-93DF-8CDB14750310}">
      <dgm:prSet/>
      <dgm:spPr/>
      <dgm:t>
        <a:bodyPr/>
        <a:lstStyle/>
        <a:p>
          <a:endParaRPr lang="fr-FR" sz="4800">
            <a:solidFill>
              <a:srgbClr val="89BA17"/>
            </a:solidFill>
            <a:latin typeface="+mj-lt"/>
          </a:endParaRPr>
        </a:p>
      </dgm:t>
    </dgm:pt>
    <dgm:pt modelId="{3878663D-8105-4221-8E22-C023290EAA5D}">
      <dgm:prSet phldrT="[Texte]" custT="1"/>
      <dgm:spPr/>
      <dgm:t>
        <a:bodyPr/>
        <a:lstStyle/>
        <a:p>
          <a:r>
            <a:rPr lang="fr-FR" sz="2800" b="1" dirty="0" smtClean="0">
              <a:latin typeface="+mj-lt"/>
            </a:rPr>
            <a:t>HOW ?</a:t>
          </a:r>
          <a:endParaRPr lang="fr-FR" sz="2800" b="1" dirty="0">
            <a:latin typeface="+mj-lt"/>
          </a:endParaRPr>
        </a:p>
      </dgm:t>
    </dgm:pt>
    <dgm:pt modelId="{6EE7E464-4408-4364-9E48-46E5E5CF878A}" type="parTrans" cxnId="{A06BCCB6-18F8-4C67-B705-7F1E91DD0DEA}">
      <dgm:prSet/>
      <dgm:spPr/>
      <dgm:t>
        <a:bodyPr/>
        <a:lstStyle/>
        <a:p>
          <a:endParaRPr lang="fr-FR" sz="4800">
            <a:solidFill>
              <a:srgbClr val="89BA17"/>
            </a:solidFill>
            <a:latin typeface="+mj-lt"/>
          </a:endParaRPr>
        </a:p>
      </dgm:t>
    </dgm:pt>
    <dgm:pt modelId="{8EBB5B4B-D4B4-4BDD-BD15-F960FC1A035F}" type="sibTrans" cxnId="{A06BCCB6-18F8-4C67-B705-7F1E91DD0DEA}">
      <dgm:prSet/>
      <dgm:spPr/>
      <dgm:t>
        <a:bodyPr/>
        <a:lstStyle/>
        <a:p>
          <a:endParaRPr lang="fr-FR" sz="4800">
            <a:solidFill>
              <a:srgbClr val="89BA17"/>
            </a:solidFill>
            <a:latin typeface="+mj-lt"/>
          </a:endParaRPr>
        </a:p>
      </dgm:t>
    </dgm:pt>
    <dgm:pt modelId="{32E5250D-7BF6-404B-A822-1539FCCA4571}">
      <dgm:prSet custT="1"/>
      <dgm:spPr/>
      <dgm:t>
        <a:bodyPr/>
        <a:lstStyle/>
        <a:p>
          <a:r>
            <a:rPr lang="fr-FR" sz="2400" dirty="0" smtClean="0">
              <a:latin typeface="+mj-lt"/>
            </a:rPr>
            <a:t>[5]</a:t>
          </a:r>
        </a:p>
      </dgm:t>
    </dgm:pt>
    <dgm:pt modelId="{A62E6607-382B-46CD-8678-DB75A1020C01}" type="parTrans" cxnId="{6261ABA2-32EC-4B3F-9902-0E1385436582}">
      <dgm:prSet/>
      <dgm:spPr/>
      <dgm:t>
        <a:bodyPr/>
        <a:lstStyle/>
        <a:p>
          <a:endParaRPr lang="fr-FR" sz="4800">
            <a:solidFill>
              <a:srgbClr val="89BA17"/>
            </a:solidFill>
            <a:latin typeface="+mj-lt"/>
          </a:endParaRPr>
        </a:p>
      </dgm:t>
    </dgm:pt>
    <dgm:pt modelId="{06B8CCDB-3E87-46B5-B9F1-F948C5B84CDE}" type="sibTrans" cxnId="{6261ABA2-32EC-4B3F-9902-0E1385436582}">
      <dgm:prSet/>
      <dgm:spPr/>
      <dgm:t>
        <a:bodyPr/>
        <a:lstStyle/>
        <a:p>
          <a:endParaRPr lang="fr-FR" sz="4800">
            <a:solidFill>
              <a:srgbClr val="89BA17"/>
            </a:solidFill>
            <a:latin typeface="+mj-lt"/>
          </a:endParaRPr>
        </a:p>
      </dgm:t>
    </dgm:pt>
    <dgm:pt modelId="{7D624EAB-BE77-4875-A104-8ADF36A99CAC}">
      <dgm:prSet custT="1"/>
      <dgm:spPr/>
      <dgm:t>
        <a:bodyPr/>
        <a:lstStyle/>
        <a:p>
          <a:r>
            <a:rPr lang="fr-FR" sz="2800" b="1" dirty="0" smtClean="0">
              <a:latin typeface="+mj-lt"/>
            </a:rPr>
            <a:t>DEMO: Workshop</a:t>
          </a:r>
          <a:endParaRPr lang="fr-FR" sz="2800" b="1" dirty="0">
            <a:latin typeface="+mj-lt"/>
          </a:endParaRPr>
        </a:p>
      </dgm:t>
    </dgm:pt>
    <dgm:pt modelId="{6CF4C003-0D43-4284-BF45-53E1A9826913}" type="parTrans" cxnId="{AA430D46-5F34-4603-A198-157318625159}">
      <dgm:prSet/>
      <dgm:spPr/>
      <dgm:t>
        <a:bodyPr/>
        <a:lstStyle/>
        <a:p>
          <a:endParaRPr lang="fr-FR" sz="4800">
            <a:solidFill>
              <a:srgbClr val="89BA17"/>
            </a:solidFill>
            <a:latin typeface="+mj-lt"/>
          </a:endParaRPr>
        </a:p>
      </dgm:t>
    </dgm:pt>
    <dgm:pt modelId="{EBFD207E-5557-48F8-92C5-5E927ACC980E}" type="sibTrans" cxnId="{AA430D46-5F34-4603-A198-157318625159}">
      <dgm:prSet/>
      <dgm:spPr/>
      <dgm:t>
        <a:bodyPr/>
        <a:lstStyle/>
        <a:p>
          <a:endParaRPr lang="fr-FR" sz="4800">
            <a:solidFill>
              <a:srgbClr val="89BA17"/>
            </a:solidFill>
            <a:latin typeface="+mj-lt"/>
          </a:endParaRPr>
        </a:p>
      </dgm:t>
    </dgm:pt>
    <dgm:pt modelId="{A75EB511-C232-4CCC-B35D-EF19688A3EFC}">
      <dgm:prSet custT="1"/>
      <dgm:spPr/>
      <dgm:t>
        <a:bodyPr/>
        <a:lstStyle/>
        <a:p>
          <a:r>
            <a:rPr lang="fr-FR" sz="2400" dirty="0" smtClean="0">
              <a:latin typeface="+mj-lt"/>
            </a:rPr>
            <a:t>[6]</a:t>
          </a:r>
        </a:p>
      </dgm:t>
    </dgm:pt>
    <dgm:pt modelId="{136F06F5-C0D1-4575-87FF-84FB6141D18A}" type="parTrans" cxnId="{7D70391C-148D-4BF9-96F7-540CD2697598}">
      <dgm:prSet/>
      <dgm:spPr/>
      <dgm:t>
        <a:bodyPr/>
        <a:lstStyle/>
        <a:p>
          <a:endParaRPr lang="fr-FR"/>
        </a:p>
      </dgm:t>
    </dgm:pt>
    <dgm:pt modelId="{8FA67BAB-44C6-4B4F-B66F-EDA862F5CC6A}" type="sibTrans" cxnId="{7D70391C-148D-4BF9-96F7-540CD2697598}">
      <dgm:prSet/>
      <dgm:spPr/>
      <dgm:t>
        <a:bodyPr/>
        <a:lstStyle/>
        <a:p>
          <a:endParaRPr lang="fr-FR"/>
        </a:p>
      </dgm:t>
    </dgm:pt>
    <dgm:pt modelId="{6F326AF6-C5B3-4FE7-801D-FABD72D244A0}">
      <dgm:prSet custT="1"/>
      <dgm:spPr/>
      <dgm:t>
        <a:bodyPr/>
        <a:lstStyle/>
        <a:p>
          <a:r>
            <a:rPr lang="fr-FR" sz="2800" b="1" dirty="0" smtClean="0">
              <a:latin typeface="+mj-lt"/>
            </a:rPr>
            <a:t>CONCLUSION &amp; Perspectives</a:t>
          </a:r>
        </a:p>
      </dgm:t>
    </dgm:pt>
    <dgm:pt modelId="{BC84EFB3-8CE5-4DD7-B7C4-BE972C0E16B9}" type="parTrans" cxnId="{3EBCA299-06AC-4573-B537-6E6BC3035D2E}">
      <dgm:prSet/>
      <dgm:spPr/>
      <dgm:t>
        <a:bodyPr/>
        <a:lstStyle/>
        <a:p>
          <a:endParaRPr lang="fr-FR"/>
        </a:p>
      </dgm:t>
    </dgm:pt>
    <dgm:pt modelId="{D4D1EA10-0133-4764-9285-71C44560A5E0}" type="sibTrans" cxnId="{3EBCA299-06AC-4573-B537-6E6BC3035D2E}">
      <dgm:prSet/>
      <dgm:spPr/>
      <dgm:t>
        <a:bodyPr/>
        <a:lstStyle/>
        <a:p>
          <a:endParaRPr lang="fr-FR"/>
        </a:p>
      </dgm:t>
    </dgm:pt>
    <dgm:pt modelId="{AEA9D386-2E62-40D0-8259-CBCDF0EAA477}">
      <dgm:prSet custT="1"/>
      <dgm:spPr/>
      <dgm:t>
        <a:bodyPr/>
        <a:lstStyle/>
        <a:p>
          <a:r>
            <a:rPr lang="fr-FR" sz="2400" dirty="0" smtClean="0"/>
            <a:t>[1]</a:t>
          </a:r>
          <a:endParaRPr lang="fr-FR" sz="2400" dirty="0"/>
        </a:p>
      </dgm:t>
    </dgm:pt>
    <dgm:pt modelId="{E1142263-BAE6-4EFF-B2FB-FB9F27141FAC}" type="parTrans" cxnId="{8B6DD11F-9C12-4918-B721-6C92F1EC3DEC}">
      <dgm:prSet/>
      <dgm:spPr/>
      <dgm:t>
        <a:bodyPr/>
        <a:lstStyle/>
        <a:p>
          <a:endParaRPr lang="fr-FR"/>
        </a:p>
      </dgm:t>
    </dgm:pt>
    <dgm:pt modelId="{33F59295-EA59-4359-94B9-F4726F72AABC}" type="sibTrans" cxnId="{8B6DD11F-9C12-4918-B721-6C92F1EC3DEC}">
      <dgm:prSet/>
      <dgm:spPr/>
      <dgm:t>
        <a:bodyPr/>
        <a:lstStyle/>
        <a:p>
          <a:endParaRPr lang="fr-FR"/>
        </a:p>
      </dgm:t>
    </dgm:pt>
    <dgm:pt modelId="{85E9B0D3-CBAA-45CC-B7D4-A070131BAF5D}">
      <dgm:prSet custT="1"/>
      <dgm:spPr/>
      <dgm:t>
        <a:bodyPr/>
        <a:lstStyle/>
        <a:p>
          <a:r>
            <a:rPr lang="fr-FR" sz="2800" b="1" dirty="0" smtClean="0">
              <a:latin typeface="+mj-lt"/>
            </a:rPr>
            <a:t>CONTEXT</a:t>
          </a:r>
        </a:p>
      </dgm:t>
    </dgm:pt>
    <dgm:pt modelId="{814DEAF3-6DD9-4377-B720-2A437313FB7B}" type="parTrans" cxnId="{E1649BAB-DB0A-492A-8977-0B4B51B90A6E}">
      <dgm:prSet/>
      <dgm:spPr/>
      <dgm:t>
        <a:bodyPr/>
        <a:lstStyle/>
        <a:p>
          <a:endParaRPr lang="fr-FR"/>
        </a:p>
      </dgm:t>
    </dgm:pt>
    <dgm:pt modelId="{FDFEDB84-7444-4EF3-A681-7755C98B1579}" type="sibTrans" cxnId="{E1649BAB-DB0A-492A-8977-0B4B51B90A6E}">
      <dgm:prSet/>
      <dgm:spPr/>
      <dgm:t>
        <a:bodyPr/>
        <a:lstStyle/>
        <a:p>
          <a:endParaRPr lang="fr-FR"/>
        </a:p>
      </dgm:t>
    </dgm:pt>
    <dgm:pt modelId="{14E64B1C-D1D7-4555-B395-D09B40C293FA}" type="pres">
      <dgm:prSet presAssocID="{3A9DCCB3-8345-49CF-97F5-46789FB5CC01}" presName="linearFlow" presStyleCnt="0">
        <dgm:presLayoutVars>
          <dgm:dir/>
          <dgm:animLvl val="lvl"/>
          <dgm:resizeHandles val="exact"/>
        </dgm:presLayoutVars>
      </dgm:prSet>
      <dgm:spPr/>
      <dgm:t>
        <a:bodyPr/>
        <a:lstStyle/>
        <a:p>
          <a:endParaRPr lang="fr-FR"/>
        </a:p>
      </dgm:t>
    </dgm:pt>
    <dgm:pt modelId="{09E29420-B878-4F23-9EFB-8189A5D7BF7B}" type="pres">
      <dgm:prSet presAssocID="{AEA9D386-2E62-40D0-8259-CBCDF0EAA477}" presName="composite" presStyleCnt="0"/>
      <dgm:spPr/>
    </dgm:pt>
    <dgm:pt modelId="{01A2DBE5-3146-4B11-8FA5-656E90539F62}" type="pres">
      <dgm:prSet presAssocID="{AEA9D386-2E62-40D0-8259-CBCDF0EAA477}" presName="parentText" presStyleLbl="alignNode1" presStyleIdx="0" presStyleCnt="6">
        <dgm:presLayoutVars>
          <dgm:chMax val="1"/>
          <dgm:bulletEnabled val="1"/>
        </dgm:presLayoutVars>
      </dgm:prSet>
      <dgm:spPr/>
      <dgm:t>
        <a:bodyPr/>
        <a:lstStyle/>
        <a:p>
          <a:endParaRPr lang="fr-FR"/>
        </a:p>
      </dgm:t>
    </dgm:pt>
    <dgm:pt modelId="{5F7F9973-37B0-4109-8D64-01502C065ED6}" type="pres">
      <dgm:prSet presAssocID="{AEA9D386-2E62-40D0-8259-CBCDF0EAA477}" presName="descendantText" presStyleLbl="alignAcc1" presStyleIdx="0" presStyleCnt="6">
        <dgm:presLayoutVars>
          <dgm:bulletEnabled val="1"/>
        </dgm:presLayoutVars>
      </dgm:prSet>
      <dgm:spPr/>
      <dgm:t>
        <a:bodyPr/>
        <a:lstStyle/>
        <a:p>
          <a:endParaRPr lang="fr-FR"/>
        </a:p>
      </dgm:t>
    </dgm:pt>
    <dgm:pt modelId="{43AC178C-EC84-48B1-B18E-506D0986CA43}" type="pres">
      <dgm:prSet presAssocID="{33F59295-EA59-4359-94B9-F4726F72AABC}" presName="sp" presStyleCnt="0"/>
      <dgm:spPr/>
    </dgm:pt>
    <dgm:pt modelId="{D8E1DA91-A8F3-4900-A1D5-A6AD30534A4A}" type="pres">
      <dgm:prSet presAssocID="{2901E714-55E2-46AB-9E5B-DFA897F35497}" presName="composite" presStyleCnt="0"/>
      <dgm:spPr/>
    </dgm:pt>
    <dgm:pt modelId="{3A8569B4-C02F-4014-BF6E-44A3F376B95B}" type="pres">
      <dgm:prSet presAssocID="{2901E714-55E2-46AB-9E5B-DFA897F35497}" presName="parentText" presStyleLbl="alignNode1" presStyleIdx="1" presStyleCnt="6">
        <dgm:presLayoutVars>
          <dgm:chMax val="1"/>
          <dgm:bulletEnabled val="1"/>
        </dgm:presLayoutVars>
      </dgm:prSet>
      <dgm:spPr/>
      <dgm:t>
        <a:bodyPr/>
        <a:lstStyle/>
        <a:p>
          <a:endParaRPr lang="fr-FR"/>
        </a:p>
      </dgm:t>
    </dgm:pt>
    <dgm:pt modelId="{0DC61D6A-EA84-4FAA-B3DA-45C81D42F12D}" type="pres">
      <dgm:prSet presAssocID="{2901E714-55E2-46AB-9E5B-DFA897F35497}" presName="descendantText" presStyleLbl="alignAcc1" presStyleIdx="1" presStyleCnt="6">
        <dgm:presLayoutVars>
          <dgm:bulletEnabled val="1"/>
        </dgm:presLayoutVars>
      </dgm:prSet>
      <dgm:spPr/>
      <dgm:t>
        <a:bodyPr/>
        <a:lstStyle/>
        <a:p>
          <a:endParaRPr lang="fr-FR"/>
        </a:p>
      </dgm:t>
    </dgm:pt>
    <dgm:pt modelId="{E52F1540-3844-4577-877F-30982B4C8DB3}" type="pres">
      <dgm:prSet presAssocID="{908B75D9-4885-49A0-8181-478AFE6FBF58}" presName="sp" presStyleCnt="0"/>
      <dgm:spPr/>
    </dgm:pt>
    <dgm:pt modelId="{D757AA26-78C2-4FAF-89AE-2EF977D1A0A8}" type="pres">
      <dgm:prSet presAssocID="{63D581FB-1867-48BA-8187-6CD3770745DC}" presName="composite" presStyleCnt="0"/>
      <dgm:spPr/>
    </dgm:pt>
    <dgm:pt modelId="{2C743075-8D3D-42F9-898E-02B6FF305683}" type="pres">
      <dgm:prSet presAssocID="{63D581FB-1867-48BA-8187-6CD3770745DC}" presName="parentText" presStyleLbl="alignNode1" presStyleIdx="2" presStyleCnt="6" custLinFactNeighborX="-14668" custLinFactNeighborY="856">
        <dgm:presLayoutVars>
          <dgm:chMax val="1"/>
          <dgm:bulletEnabled val="1"/>
        </dgm:presLayoutVars>
      </dgm:prSet>
      <dgm:spPr/>
      <dgm:t>
        <a:bodyPr/>
        <a:lstStyle/>
        <a:p>
          <a:endParaRPr lang="fr-FR"/>
        </a:p>
      </dgm:t>
    </dgm:pt>
    <dgm:pt modelId="{FF3DAD61-1229-4CCA-9AEA-4D09E2D6D339}" type="pres">
      <dgm:prSet presAssocID="{63D581FB-1867-48BA-8187-6CD3770745DC}" presName="descendantText" presStyleLbl="alignAcc1" presStyleIdx="2" presStyleCnt="6">
        <dgm:presLayoutVars>
          <dgm:bulletEnabled val="1"/>
        </dgm:presLayoutVars>
      </dgm:prSet>
      <dgm:spPr/>
      <dgm:t>
        <a:bodyPr/>
        <a:lstStyle/>
        <a:p>
          <a:endParaRPr lang="fr-FR"/>
        </a:p>
      </dgm:t>
    </dgm:pt>
    <dgm:pt modelId="{EA27BC74-2B1E-4304-8C9B-F45ED69FE3E7}" type="pres">
      <dgm:prSet presAssocID="{296611D9-1390-4598-9804-6404BCE12C1D}" presName="sp" presStyleCnt="0"/>
      <dgm:spPr/>
    </dgm:pt>
    <dgm:pt modelId="{A7F798D5-69F7-4C12-9B72-8BF37BE8D4B5}" type="pres">
      <dgm:prSet presAssocID="{5382302A-E631-4A02-9321-1B51F0FEAE9B}" presName="composite" presStyleCnt="0"/>
      <dgm:spPr/>
    </dgm:pt>
    <dgm:pt modelId="{D1F693D8-AB80-4B9A-BE93-BC181E3836D1}" type="pres">
      <dgm:prSet presAssocID="{5382302A-E631-4A02-9321-1B51F0FEAE9B}" presName="parentText" presStyleLbl="alignNode1" presStyleIdx="3" presStyleCnt="6">
        <dgm:presLayoutVars>
          <dgm:chMax val="1"/>
          <dgm:bulletEnabled val="1"/>
        </dgm:presLayoutVars>
      </dgm:prSet>
      <dgm:spPr/>
      <dgm:t>
        <a:bodyPr/>
        <a:lstStyle/>
        <a:p>
          <a:endParaRPr lang="fr-FR"/>
        </a:p>
      </dgm:t>
    </dgm:pt>
    <dgm:pt modelId="{F3B437E7-8B86-4960-89FD-56EF9EEDE091}" type="pres">
      <dgm:prSet presAssocID="{5382302A-E631-4A02-9321-1B51F0FEAE9B}" presName="descendantText" presStyleLbl="alignAcc1" presStyleIdx="3" presStyleCnt="6">
        <dgm:presLayoutVars>
          <dgm:bulletEnabled val="1"/>
        </dgm:presLayoutVars>
      </dgm:prSet>
      <dgm:spPr/>
      <dgm:t>
        <a:bodyPr/>
        <a:lstStyle/>
        <a:p>
          <a:endParaRPr lang="fr-FR"/>
        </a:p>
      </dgm:t>
    </dgm:pt>
    <dgm:pt modelId="{D71A88B4-9B88-4AAD-BAC7-2CD4E0562E7B}" type="pres">
      <dgm:prSet presAssocID="{148F55DB-2876-46F0-9F53-4BB32E0F33C3}" presName="sp" presStyleCnt="0"/>
      <dgm:spPr/>
    </dgm:pt>
    <dgm:pt modelId="{4C92B169-A18D-49A5-B0AF-B82DAEE5EA32}" type="pres">
      <dgm:prSet presAssocID="{32E5250D-7BF6-404B-A822-1539FCCA4571}" presName="composite" presStyleCnt="0"/>
      <dgm:spPr/>
    </dgm:pt>
    <dgm:pt modelId="{3D52726A-A6C1-45B0-850D-8AE4621B7388}" type="pres">
      <dgm:prSet presAssocID="{32E5250D-7BF6-404B-A822-1539FCCA4571}" presName="parentText" presStyleLbl="alignNode1" presStyleIdx="4" presStyleCnt="6">
        <dgm:presLayoutVars>
          <dgm:chMax val="1"/>
          <dgm:bulletEnabled val="1"/>
        </dgm:presLayoutVars>
      </dgm:prSet>
      <dgm:spPr/>
      <dgm:t>
        <a:bodyPr/>
        <a:lstStyle/>
        <a:p>
          <a:endParaRPr lang="fr-FR"/>
        </a:p>
      </dgm:t>
    </dgm:pt>
    <dgm:pt modelId="{471CAECA-46B5-41C8-9C49-E2002D5E4314}" type="pres">
      <dgm:prSet presAssocID="{32E5250D-7BF6-404B-A822-1539FCCA4571}" presName="descendantText" presStyleLbl="alignAcc1" presStyleIdx="4" presStyleCnt="6">
        <dgm:presLayoutVars>
          <dgm:bulletEnabled val="1"/>
        </dgm:presLayoutVars>
      </dgm:prSet>
      <dgm:spPr/>
      <dgm:t>
        <a:bodyPr/>
        <a:lstStyle/>
        <a:p>
          <a:endParaRPr lang="fr-FR"/>
        </a:p>
      </dgm:t>
    </dgm:pt>
    <dgm:pt modelId="{A0A2BB7C-2DBF-4F6D-9F11-F25EBB7C1CD8}" type="pres">
      <dgm:prSet presAssocID="{06B8CCDB-3E87-46B5-B9F1-F948C5B84CDE}" presName="sp" presStyleCnt="0"/>
      <dgm:spPr/>
    </dgm:pt>
    <dgm:pt modelId="{A1CCD119-3B94-4B52-A8D4-B2A60C6788F1}" type="pres">
      <dgm:prSet presAssocID="{A75EB511-C232-4CCC-B35D-EF19688A3EFC}" presName="composite" presStyleCnt="0"/>
      <dgm:spPr/>
    </dgm:pt>
    <dgm:pt modelId="{2DD65F0C-B8FB-4B54-AC3A-59F0B25C2109}" type="pres">
      <dgm:prSet presAssocID="{A75EB511-C232-4CCC-B35D-EF19688A3EFC}" presName="parentText" presStyleLbl="alignNode1" presStyleIdx="5" presStyleCnt="6">
        <dgm:presLayoutVars>
          <dgm:chMax val="1"/>
          <dgm:bulletEnabled val="1"/>
        </dgm:presLayoutVars>
      </dgm:prSet>
      <dgm:spPr/>
      <dgm:t>
        <a:bodyPr/>
        <a:lstStyle/>
        <a:p>
          <a:endParaRPr lang="fr-FR"/>
        </a:p>
      </dgm:t>
    </dgm:pt>
    <dgm:pt modelId="{847CDFCA-B3B3-4E1F-BF48-031CDCA035D0}" type="pres">
      <dgm:prSet presAssocID="{A75EB511-C232-4CCC-B35D-EF19688A3EFC}" presName="descendantText" presStyleLbl="alignAcc1" presStyleIdx="5" presStyleCnt="6">
        <dgm:presLayoutVars>
          <dgm:bulletEnabled val="1"/>
        </dgm:presLayoutVars>
      </dgm:prSet>
      <dgm:spPr/>
      <dgm:t>
        <a:bodyPr/>
        <a:lstStyle/>
        <a:p>
          <a:endParaRPr lang="fr-FR"/>
        </a:p>
      </dgm:t>
    </dgm:pt>
  </dgm:ptLst>
  <dgm:cxnLst>
    <dgm:cxn modelId="{7E6994C3-9FCA-4ADC-BC3A-8BDD6AF28487}" srcId="{3A9DCCB3-8345-49CF-97F5-46789FB5CC01}" destId="{2901E714-55E2-46AB-9E5B-DFA897F35497}" srcOrd="1" destOrd="0" parTransId="{A8F2C61B-9611-40B1-AAA3-5FD2A3F55FD1}" sibTransId="{908B75D9-4885-49A0-8181-478AFE6FBF58}"/>
    <dgm:cxn modelId="{00866F3D-3948-4076-A782-7DE7B934C0D7}" type="presOf" srcId="{85E9B0D3-CBAA-45CC-B7D4-A070131BAF5D}" destId="{5F7F9973-37B0-4109-8D64-01502C065ED6}" srcOrd="0" destOrd="0" presId="urn:microsoft.com/office/officeart/2005/8/layout/chevron2"/>
    <dgm:cxn modelId="{375102DC-66C9-421D-AB2B-16F6EF411393}" type="presOf" srcId="{AEA9D386-2E62-40D0-8259-CBCDF0EAA477}" destId="{01A2DBE5-3146-4B11-8FA5-656E90539F62}" srcOrd="0" destOrd="0" presId="urn:microsoft.com/office/officeart/2005/8/layout/chevron2"/>
    <dgm:cxn modelId="{898ED962-9275-487D-94ED-720C4F51FE83}" type="presOf" srcId="{A75EB511-C232-4CCC-B35D-EF19688A3EFC}" destId="{2DD65F0C-B8FB-4B54-AC3A-59F0B25C2109}" srcOrd="0" destOrd="0" presId="urn:microsoft.com/office/officeart/2005/8/layout/chevron2"/>
    <dgm:cxn modelId="{FE2E40ED-941A-46FB-96E9-1B4D00CED63E}" type="presOf" srcId="{7D624EAB-BE77-4875-A104-8ADF36A99CAC}" destId="{471CAECA-46B5-41C8-9C49-E2002D5E4314}" srcOrd="0" destOrd="0" presId="urn:microsoft.com/office/officeart/2005/8/layout/chevron2"/>
    <dgm:cxn modelId="{1DCBAEE1-B6F5-44A9-85AE-305560D8C40A}" type="presOf" srcId="{2901E714-55E2-46AB-9E5B-DFA897F35497}" destId="{3A8569B4-C02F-4014-BF6E-44A3F376B95B}" srcOrd="0" destOrd="0" presId="urn:microsoft.com/office/officeart/2005/8/layout/chevron2"/>
    <dgm:cxn modelId="{7D70391C-148D-4BF9-96F7-540CD2697598}" srcId="{3A9DCCB3-8345-49CF-97F5-46789FB5CC01}" destId="{A75EB511-C232-4CCC-B35D-EF19688A3EFC}" srcOrd="5" destOrd="0" parTransId="{136F06F5-C0D1-4575-87FF-84FB6141D18A}" sibTransId="{8FA67BAB-44C6-4B4F-B66F-EDA862F5CC6A}"/>
    <dgm:cxn modelId="{85346E97-F997-4263-80DD-7BF70EE1243D}" type="presOf" srcId="{CBD94B84-469C-4804-80D8-C717536A2673}" destId="{0DC61D6A-EA84-4FAA-B3DA-45C81D42F12D}" srcOrd="0" destOrd="0" presId="urn:microsoft.com/office/officeart/2005/8/layout/chevron2"/>
    <dgm:cxn modelId="{C209DF99-867A-47A6-860A-80F52610FBBB}" srcId="{2901E714-55E2-46AB-9E5B-DFA897F35497}" destId="{CBD94B84-469C-4804-80D8-C717536A2673}" srcOrd="0" destOrd="0" parTransId="{E2ED4A29-48C0-4080-9634-6BAF81218FBE}" sibTransId="{E8B325E5-7983-454F-80C7-BCF7346BAE07}"/>
    <dgm:cxn modelId="{89F40192-F126-4DFA-A837-F169C832660F}" type="presOf" srcId="{3878663D-8105-4221-8E22-C023290EAA5D}" destId="{F3B437E7-8B86-4960-89FD-56EF9EEDE091}" srcOrd="0" destOrd="0" presId="urn:microsoft.com/office/officeart/2005/8/layout/chevron2"/>
    <dgm:cxn modelId="{31713D94-21F8-412B-93DF-8CDB14750310}" srcId="{3A9DCCB3-8345-49CF-97F5-46789FB5CC01}" destId="{5382302A-E631-4A02-9321-1B51F0FEAE9B}" srcOrd="3" destOrd="0" parTransId="{E0D37C72-1B02-4CF5-8788-E32D51F8A586}" sibTransId="{148F55DB-2876-46F0-9F53-4BB32E0F33C3}"/>
    <dgm:cxn modelId="{421011B2-EB08-44F0-AAC3-382B5B501E10}" type="presOf" srcId="{32E5250D-7BF6-404B-A822-1539FCCA4571}" destId="{3D52726A-A6C1-45B0-850D-8AE4621B7388}" srcOrd="0" destOrd="0" presId="urn:microsoft.com/office/officeart/2005/8/layout/chevron2"/>
    <dgm:cxn modelId="{6261ABA2-32EC-4B3F-9902-0E1385436582}" srcId="{3A9DCCB3-8345-49CF-97F5-46789FB5CC01}" destId="{32E5250D-7BF6-404B-A822-1539FCCA4571}" srcOrd="4" destOrd="0" parTransId="{A62E6607-382B-46CD-8678-DB75A1020C01}" sibTransId="{06B8CCDB-3E87-46B5-B9F1-F948C5B84CDE}"/>
    <dgm:cxn modelId="{A06BCCB6-18F8-4C67-B705-7F1E91DD0DEA}" srcId="{5382302A-E631-4A02-9321-1B51F0FEAE9B}" destId="{3878663D-8105-4221-8E22-C023290EAA5D}" srcOrd="0" destOrd="0" parTransId="{6EE7E464-4408-4364-9E48-46E5E5CF878A}" sibTransId="{8EBB5B4B-D4B4-4BDD-BD15-F960FC1A035F}"/>
    <dgm:cxn modelId="{32BA5D19-1216-4509-9B1C-CD3A0F2FFC34}" type="presOf" srcId="{63D581FB-1867-48BA-8187-6CD3770745DC}" destId="{2C743075-8D3D-42F9-898E-02B6FF305683}" srcOrd="0" destOrd="0" presId="urn:microsoft.com/office/officeart/2005/8/layout/chevron2"/>
    <dgm:cxn modelId="{C983DEED-56C8-447C-9ECC-571B0FD4FBE1}" type="presOf" srcId="{54BC0B06-8B59-423C-AB4F-B4E21A0A2C30}" destId="{FF3DAD61-1229-4CCA-9AEA-4D09E2D6D339}" srcOrd="0" destOrd="0" presId="urn:microsoft.com/office/officeart/2005/8/layout/chevron2"/>
    <dgm:cxn modelId="{AA430D46-5F34-4603-A198-157318625159}" srcId="{32E5250D-7BF6-404B-A822-1539FCCA4571}" destId="{7D624EAB-BE77-4875-A104-8ADF36A99CAC}" srcOrd="0" destOrd="0" parTransId="{6CF4C003-0D43-4284-BF45-53E1A9826913}" sibTransId="{EBFD207E-5557-48F8-92C5-5E927ACC980E}"/>
    <dgm:cxn modelId="{68C590D4-094B-4EA6-9065-F16DE526C73C}" type="presOf" srcId="{3A9DCCB3-8345-49CF-97F5-46789FB5CC01}" destId="{14E64B1C-D1D7-4555-B395-D09B40C293FA}" srcOrd="0" destOrd="0" presId="urn:microsoft.com/office/officeart/2005/8/layout/chevron2"/>
    <dgm:cxn modelId="{8B6DD11F-9C12-4918-B721-6C92F1EC3DEC}" srcId="{3A9DCCB3-8345-49CF-97F5-46789FB5CC01}" destId="{AEA9D386-2E62-40D0-8259-CBCDF0EAA477}" srcOrd="0" destOrd="0" parTransId="{E1142263-BAE6-4EFF-B2FB-FB9F27141FAC}" sibTransId="{33F59295-EA59-4359-94B9-F4726F72AABC}"/>
    <dgm:cxn modelId="{4D4BAA79-3771-47C6-9D43-048C1EE4799A}" srcId="{63D581FB-1867-48BA-8187-6CD3770745DC}" destId="{54BC0B06-8B59-423C-AB4F-B4E21A0A2C30}" srcOrd="0" destOrd="0" parTransId="{A04AD1E2-5AEA-4906-A95E-0A5008834E6A}" sibTransId="{B3E68134-8A43-486A-BE74-A68A6929BBD8}"/>
    <dgm:cxn modelId="{E7CB0395-3928-4725-8779-40ADE40FF13E}" type="presOf" srcId="{6F326AF6-C5B3-4FE7-801D-FABD72D244A0}" destId="{847CDFCA-B3B3-4E1F-BF48-031CDCA035D0}" srcOrd="0" destOrd="0" presId="urn:microsoft.com/office/officeart/2005/8/layout/chevron2"/>
    <dgm:cxn modelId="{3EBCA299-06AC-4573-B537-6E6BC3035D2E}" srcId="{A75EB511-C232-4CCC-B35D-EF19688A3EFC}" destId="{6F326AF6-C5B3-4FE7-801D-FABD72D244A0}" srcOrd="0" destOrd="0" parTransId="{BC84EFB3-8CE5-4DD7-B7C4-BE972C0E16B9}" sibTransId="{D4D1EA10-0133-4764-9285-71C44560A5E0}"/>
    <dgm:cxn modelId="{E1649BAB-DB0A-492A-8977-0B4B51B90A6E}" srcId="{AEA9D386-2E62-40D0-8259-CBCDF0EAA477}" destId="{85E9B0D3-CBAA-45CC-B7D4-A070131BAF5D}" srcOrd="0" destOrd="0" parTransId="{814DEAF3-6DD9-4377-B720-2A437313FB7B}" sibTransId="{FDFEDB84-7444-4EF3-A681-7755C98B1579}"/>
    <dgm:cxn modelId="{52D93CA1-322F-495F-806D-30B49BBF1237}" srcId="{3A9DCCB3-8345-49CF-97F5-46789FB5CC01}" destId="{63D581FB-1867-48BA-8187-6CD3770745DC}" srcOrd="2" destOrd="0" parTransId="{763F4835-2E97-4587-AD76-0634918E41BC}" sibTransId="{296611D9-1390-4598-9804-6404BCE12C1D}"/>
    <dgm:cxn modelId="{058FEB31-FA55-4EA3-A6B6-F7B55D7D2AB3}" type="presOf" srcId="{5382302A-E631-4A02-9321-1B51F0FEAE9B}" destId="{D1F693D8-AB80-4B9A-BE93-BC181E3836D1}" srcOrd="0" destOrd="0" presId="urn:microsoft.com/office/officeart/2005/8/layout/chevron2"/>
    <dgm:cxn modelId="{37F303C0-C399-4338-8ED3-922745C2F8EB}" type="presParOf" srcId="{14E64B1C-D1D7-4555-B395-D09B40C293FA}" destId="{09E29420-B878-4F23-9EFB-8189A5D7BF7B}" srcOrd="0" destOrd="0" presId="urn:microsoft.com/office/officeart/2005/8/layout/chevron2"/>
    <dgm:cxn modelId="{22B60934-66F4-4E45-9289-8E5315B38B37}" type="presParOf" srcId="{09E29420-B878-4F23-9EFB-8189A5D7BF7B}" destId="{01A2DBE5-3146-4B11-8FA5-656E90539F62}" srcOrd="0" destOrd="0" presId="urn:microsoft.com/office/officeart/2005/8/layout/chevron2"/>
    <dgm:cxn modelId="{2BD6A9A9-324F-40B7-8304-393FF9648B7B}" type="presParOf" srcId="{09E29420-B878-4F23-9EFB-8189A5D7BF7B}" destId="{5F7F9973-37B0-4109-8D64-01502C065ED6}" srcOrd="1" destOrd="0" presId="urn:microsoft.com/office/officeart/2005/8/layout/chevron2"/>
    <dgm:cxn modelId="{AEF46D03-7159-4CD9-A915-D21AC5757842}" type="presParOf" srcId="{14E64B1C-D1D7-4555-B395-D09B40C293FA}" destId="{43AC178C-EC84-48B1-B18E-506D0986CA43}" srcOrd="1" destOrd="0" presId="urn:microsoft.com/office/officeart/2005/8/layout/chevron2"/>
    <dgm:cxn modelId="{2C8CD060-364C-4662-AC7E-8791CF899F66}" type="presParOf" srcId="{14E64B1C-D1D7-4555-B395-D09B40C293FA}" destId="{D8E1DA91-A8F3-4900-A1D5-A6AD30534A4A}" srcOrd="2" destOrd="0" presId="urn:microsoft.com/office/officeart/2005/8/layout/chevron2"/>
    <dgm:cxn modelId="{4BD3F92F-E607-4248-A800-12A0372DF538}" type="presParOf" srcId="{D8E1DA91-A8F3-4900-A1D5-A6AD30534A4A}" destId="{3A8569B4-C02F-4014-BF6E-44A3F376B95B}" srcOrd="0" destOrd="0" presId="urn:microsoft.com/office/officeart/2005/8/layout/chevron2"/>
    <dgm:cxn modelId="{92C32D5B-7FB2-44CF-9032-2EC99B6F1815}" type="presParOf" srcId="{D8E1DA91-A8F3-4900-A1D5-A6AD30534A4A}" destId="{0DC61D6A-EA84-4FAA-B3DA-45C81D42F12D}" srcOrd="1" destOrd="0" presId="urn:microsoft.com/office/officeart/2005/8/layout/chevron2"/>
    <dgm:cxn modelId="{B577F8FD-AA91-4929-AAB5-DE304B001A68}" type="presParOf" srcId="{14E64B1C-D1D7-4555-B395-D09B40C293FA}" destId="{E52F1540-3844-4577-877F-30982B4C8DB3}" srcOrd="3" destOrd="0" presId="urn:microsoft.com/office/officeart/2005/8/layout/chevron2"/>
    <dgm:cxn modelId="{1AB53A17-3A5C-4EB3-82B6-E0AE010E5C7E}" type="presParOf" srcId="{14E64B1C-D1D7-4555-B395-D09B40C293FA}" destId="{D757AA26-78C2-4FAF-89AE-2EF977D1A0A8}" srcOrd="4" destOrd="0" presId="urn:microsoft.com/office/officeart/2005/8/layout/chevron2"/>
    <dgm:cxn modelId="{E81693B0-D9CC-43DB-8BA1-92BBB90B5388}" type="presParOf" srcId="{D757AA26-78C2-4FAF-89AE-2EF977D1A0A8}" destId="{2C743075-8D3D-42F9-898E-02B6FF305683}" srcOrd="0" destOrd="0" presId="urn:microsoft.com/office/officeart/2005/8/layout/chevron2"/>
    <dgm:cxn modelId="{5E8F624E-C128-41B0-A349-281A3D85559A}" type="presParOf" srcId="{D757AA26-78C2-4FAF-89AE-2EF977D1A0A8}" destId="{FF3DAD61-1229-4CCA-9AEA-4D09E2D6D339}" srcOrd="1" destOrd="0" presId="urn:microsoft.com/office/officeart/2005/8/layout/chevron2"/>
    <dgm:cxn modelId="{9A8A7005-184D-4A1F-B46F-F84A499FF0ED}" type="presParOf" srcId="{14E64B1C-D1D7-4555-B395-D09B40C293FA}" destId="{EA27BC74-2B1E-4304-8C9B-F45ED69FE3E7}" srcOrd="5" destOrd="0" presId="urn:microsoft.com/office/officeart/2005/8/layout/chevron2"/>
    <dgm:cxn modelId="{86B67638-99B5-4380-9FFD-79AE8905351D}" type="presParOf" srcId="{14E64B1C-D1D7-4555-B395-D09B40C293FA}" destId="{A7F798D5-69F7-4C12-9B72-8BF37BE8D4B5}" srcOrd="6" destOrd="0" presId="urn:microsoft.com/office/officeart/2005/8/layout/chevron2"/>
    <dgm:cxn modelId="{DCF38A4F-2F59-46DE-8A46-2A92FB0D9BBF}" type="presParOf" srcId="{A7F798D5-69F7-4C12-9B72-8BF37BE8D4B5}" destId="{D1F693D8-AB80-4B9A-BE93-BC181E3836D1}" srcOrd="0" destOrd="0" presId="urn:microsoft.com/office/officeart/2005/8/layout/chevron2"/>
    <dgm:cxn modelId="{2DBB2603-846A-49DE-BB32-6F954409D66D}" type="presParOf" srcId="{A7F798D5-69F7-4C12-9B72-8BF37BE8D4B5}" destId="{F3B437E7-8B86-4960-89FD-56EF9EEDE091}" srcOrd="1" destOrd="0" presId="urn:microsoft.com/office/officeart/2005/8/layout/chevron2"/>
    <dgm:cxn modelId="{4C971AA6-B8AF-4E73-A879-7615098F905D}" type="presParOf" srcId="{14E64B1C-D1D7-4555-B395-D09B40C293FA}" destId="{D71A88B4-9B88-4AAD-BAC7-2CD4E0562E7B}" srcOrd="7" destOrd="0" presId="urn:microsoft.com/office/officeart/2005/8/layout/chevron2"/>
    <dgm:cxn modelId="{05D2F8F1-AFC4-471F-8139-CC65B682F525}" type="presParOf" srcId="{14E64B1C-D1D7-4555-B395-D09B40C293FA}" destId="{4C92B169-A18D-49A5-B0AF-B82DAEE5EA32}" srcOrd="8" destOrd="0" presId="urn:microsoft.com/office/officeart/2005/8/layout/chevron2"/>
    <dgm:cxn modelId="{0F859E21-993E-43AC-9239-A8E638DF31B3}" type="presParOf" srcId="{4C92B169-A18D-49A5-B0AF-B82DAEE5EA32}" destId="{3D52726A-A6C1-45B0-850D-8AE4621B7388}" srcOrd="0" destOrd="0" presId="urn:microsoft.com/office/officeart/2005/8/layout/chevron2"/>
    <dgm:cxn modelId="{5D9F250F-454E-46CF-8BE9-5FEC700C2EE5}" type="presParOf" srcId="{4C92B169-A18D-49A5-B0AF-B82DAEE5EA32}" destId="{471CAECA-46B5-41C8-9C49-E2002D5E4314}" srcOrd="1" destOrd="0" presId="urn:microsoft.com/office/officeart/2005/8/layout/chevron2"/>
    <dgm:cxn modelId="{C1552D00-16FD-424E-8C28-14A2A7401393}" type="presParOf" srcId="{14E64B1C-D1D7-4555-B395-D09B40C293FA}" destId="{A0A2BB7C-2DBF-4F6D-9F11-F25EBB7C1CD8}" srcOrd="9" destOrd="0" presId="urn:microsoft.com/office/officeart/2005/8/layout/chevron2"/>
    <dgm:cxn modelId="{25154EBE-A166-400A-B083-783A2F58EDA5}" type="presParOf" srcId="{14E64B1C-D1D7-4555-B395-D09B40C293FA}" destId="{A1CCD119-3B94-4B52-A8D4-B2A60C6788F1}" srcOrd="10" destOrd="0" presId="urn:microsoft.com/office/officeart/2005/8/layout/chevron2"/>
    <dgm:cxn modelId="{D741D747-4964-4E9E-A3D7-262C7595F299}" type="presParOf" srcId="{A1CCD119-3B94-4B52-A8D4-B2A60C6788F1}" destId="{2DD65F0C-B8FB-4B54-AC3A-59F0B25C2109}" srcOrd="0" destOrd="0" presId="urn:microsoft.com/office/officeart/2005/8/layout/chevron2"/>
    <dgm:cxn modelId="{62A638A2-C714-4207-880E-B3B88BBE442E}" type="presParOf" srcId="{A1CCD119-3B94-4B52-A8D4-B2A60C6788F1}" destId="{847CDFCA-B3B3-4E1F-BF48-031CDCA035D0}"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3A9DCCB3-8345-49CF-97F5-46789FB5CC01}" type="doc">
      <dgm:prSet loTypeId="urn:microsoft.com/office/officeart/2005/8/layout/chevron2" loCatId="list" qsTypeId="urn:microsoft.com/office/officeart/2005/8/quickstyle/3d1" qsCatId="3D" csTypeId="urn:microsoft.com/office/officeart/2005/8/colors/accent0_3" csCatId="mainScheme" phldr="1"/>
      <dgm:spPr/>
      <dgm:t>
        <a:bodyPr/>
        <a:lstStyle/>
        <a:p>
          <a:endParaRPr lang="fr-FR"/>
        </a:p>
      </dgm:t>
    </dgm:pt>
    <dgm:pt modelId="{2901E714-55E2-46AB-9E5B-DFA897F35497}">
      <dgm:prSet phldrT="[Texte]" custT="1"/>
      <dgm:spPr/>
      <dgm:t>
        <a:bodyPr/>
        <a:lstStyle/>
        <a:p>
          <a:r>
            <a:rPr lang="fr-FR" sz="2400" dirty="0" smtClean="0">
              <a:latin typeface="+mj-lt"/>
            </a:rPr>
            <a:t>[2]</a:t>
          </a:r>
          <a:endParaRPr lang="fr-FR" sz="2400" dirty="0">
            <a:latin typeface="+mj-lt"/>
          </a:endParaRPr>
        </a:p>
      </dgm:t>
    </dgm:pt>
    <dgm:pt modelId="{A8F2C61B-9611-40B1-AAA3-5FD2A3F55FD1}" type="parTrans" cxnId="{7E6994C3-9FCA-4ADC-BC3A-8BDD6AF28487}">
      <dgm:prSet/>
      <dgm:spPr/>
      <dgm:t>
        <a:bodyPr/>
        <a:lstStyle/>
        <a:p>
          <a:endParaRPr lang="fr-FR" sz="4800">
            <a:solidFill>
              <a:srgbClr val="89BA17"/>
            </a:solidFill>
            <a:latin typeface="+mj-lt"/>
          </a:endParaRPr>
        </a:p>
      </dgm:t>
    </dgm:pt>
    <dgm:pt modelId="{908B75D9-4885-49A0-8181-478AFE6FBF58}" type="sibTrans" cxnId="{7E6994C3-9FCA-4ADC-BC3A-8BDD6AF28487}">
      <dgm:prSet/>
      <dgm:spPr/>
      <dgm:t>
        <a:bodyPr/>
        <a:lstStyle/>
        <a:p>
          <a:endParaRPr lang="fr-FR" sz="4800">
            <a:solidFill>
              <a:srgbClr val="89BA17"/>
            </a:solidFill>
            <a:latin typeface="+mj-lt"/>
          </a:endParaRPr>
        </a:p>
      </dgm:t>
    </dgm:pt>
    <dgm:pt modelId="{CBD94B84-469C-4804-80D8-C717536A2673}">
      <dgm:prSet phldrT="[Texte]"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Basic architecture</a:t>
          </a:r>
          <a:endParaRPr lang="fr-FR" sz="2800" b="1" dirty="0">
            <a:latin typeface="+mj-lt"/>
          </a:endParaRPr>
        </a:p>
      </dgm:t>
    </dgm:pt>
    <dgm:pt modelId="{E2ED4A29-48C0-4080-9634-6BAF81218FBE}" type="parTrans" cxnId="{C209DF99-867A-47A6-860A-80F52610FBBB}">
      <dgm:prSet/>
      <dgm:spPr/>
      <dgm:t>
        <a:bodyPr/>
        <a:lstStyle/>
        <a:p>
          <a:endParaRPr lang="fr-FR" sz="4800">
            <a:solidFill>
              <a:srgbClr val="89BA17"/>
            </a:solidFill>
            <a:latin typeface="+mj-lt"/>
          </a:endParaRPr>
        </a:p>
      </dgm:t>
    </dgm:pt>
    <dgm:pt modelId="{E8B325E5-7983-454F-80C7-BCF7346BAE07}" type="sibTrans" cxnId="{C209DF99-867A-47A6-860A-80F52610FBBB}">
      <dgm:prSet/>
      <dgm:spPr/>
      <dgm:t>
        <a:bodyPr/>
        <a:lstStyle/>
        <a:p>
          <a:endParaRPr lang="fr-FR" sz="4800">
            <a:solidFill>
              <a:srgbClr val="89BA17"/>
            </a:solidFill>
            <a:latin typeface="+mj-lt"/>
          </a:endParaRPr>
        </a:p>
      </dgm:t>
    </dgm:pt>
    <dgm:pt modelId="{63D581FB-1867-48BA-8187-6CD3770745DC}">
      <dgm:prSet phldrT="[Texte]" custT="1"/>
      <dgm:spPr/>
      <dgm:t>
        <a:bodyPr/>
        <a:lstStyle/>
        <a:p>
          <a:r>
            <a:rPr lang="fr-FR" sz="2400" dirty="0" smtClean="0">
              <a:latin typeface="+mj-lt"/>
            </a:rPr>
            <a:t>[3]</a:t>
          </a:r>
        </a:p>
      </dgm:t>
    </dgm:pt>
    <dgm:pt modelId="{763F4835-2E97-4587-AD76-0634918E41BC}" type="parTrans" cxnId="{52D93CA1-322F-495F-806D-30B49BBF1237}">
      <dgm:prSet/>
      <dgm:spPr/>
      <dgm:t>
        <a:bodyPr/>
        <a:lstStyle/>
        <a:p>
          <a:endParaRPr lang="fr-FR" sz="4800">
            <a:solidFill>
              <a:srgbClr val="89BA17"/>
            </a:solidFill>
            <a:latin typeface="+mj-lt"/>
          </a:endParaRPr>
        </a:p>
      </dgm:t>
    </dgm:pt>
    <dgm:pt modelId="{296611D9-1390-4598-9804-6404BCE12C1D}" type="sibTrans" cxnId="{52D93CA1-322F-495F-806D-30B49BBF1237}">
      <dgm:prSet/>
      <dgm:spPr/>
      <dgm:t>
        <a:bodyPr/>
        <a:lstStyle/>
        <a:p>
          <a:endParaRPr lang="fr-FR" sz="4800">
            <a:solidFill>
              <a:srgbClr val="89BA17"/>
            </a:solidFill>
            <a:latin typeface="+mj-lt"/>
          </a:endParaRPr>
        </a:p>
      </dgm:t>
    </dgm:pt>
    <dgm:pt modelId="{54BC0B06-8B59-423C-AB4F-B4E21A0A2C30}">
      <dgm:prSet phldrT="[Texte]"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DETAILED FRAMEWORK</a:t>
          </a:r>
          <a:endParaRPr lang="fr-FR" sz="2800" b="1" dirty="0">
            <a:latin typeface="+mj-lt"/>
          </a:endParaRPr>
        </a:p>
      </dgm:t>
    </dgm:pt>
    <dgm:pt modelId="{A04AD1E2-5AEA-4906-A95E-0A5008834E6A}" type="parTrans" cxnId="{4D4BAA79-3771-47C6-9D43-048C1EE4799A}">
      <dgm:prSet/>
      <dgm:spPr/>
      <dgm:t>
        <a:bodyPr/>
        <a:lstStyle/>
        <a:p>
          <a:endParaRPr lang="fr-FR" sz="4800">
            <a:solidFill>
              <a:srgbClr val="89BA17"/>
            </a:solidFill>
            <a:latin typeface="+mj-lt"/>
          </a:endParaRPr>
        </a:p>
      </dgm:t>
    </dgm:pt>
    <dgm:pt modelId="{B3E68134-8A43-486A-BE74-A68A6929BBD8}" type="sibTrans" cxnId="{4D4BAA79-3771-47C6-9D43-048C1EE4799A}">
      <dgm:prSet/>
      <dgm:spPr/>
      <dgm:t>
        <a:bodyPr/>
        <a:lstStyle/>
        <a:p>
          <a:endParaRPr lang="fr-FR" sz="4800">
            <a:solidFill>
              <a:srgbClr val="89BA17"/>
            </a:solidFill>
            <a:latin typeface="+mj-lt"/>
          </a:endParaRPr>
        </a:p>
      </dgm:t>
    </dgm:pt>
    <dgm:pt modelId="{5382302A-E631-4A02-9321-1B51F0FEAE9B}">
      <dgm:prSet phldrT="[Texte]" custT="1"/>
      <dgm:spPr/>
      <dgm:t>
        <a:bodyPr/>
        <a:lstStyle/>
        <a:p>
          <a:r>
            <a:rPr lang="fr-FR" sz="2400" dirty="0" smtClean="0">
              <a:latin typeface="+mj-lt"/>
            </a:rPr>
            <a:t>[4]</a:t>
          </a:r>
        </a:p>
      </dgm:t>
    </dgm:pt>
    <dgm:pt modelId="{E0D37C72-1B02-4CF5-8788-E32D51F8A586}" type="parTrans" cxnId="{31713D94-21F8-412B-93DF-8CDB14750310}">
      <dgm:prSet/>
      <dgm:spPr/>
      <dgm:t>
        <a:bodyPr/>
        <a:lstStyle/>
        <a:p>
          <a:endParaRPr lang="fr-FR" sz="4800">
            <a:solidFill>
              <a:srgbClr val="89BA17"/>
            </a:solidFill>
            <a:latin typeface="+mj-lt"/>
          </a:endParaRPr>
        </a:p>
      </dgm:t>
    </dgm:pt>
    <dgm:pt modelId="{148F55DB-2876-46F0-9F53-4BB32E0F33C3}" type="sibTrans" cxnId="{31713D94-21F8-412B-93DF-8CDB14750310}">
      <dgm:prSet/>
      <dgm:spPr/>
      <dgm:t>
        <a:bodyPr/>
        <a:lstStyle/>
        <a:p>
          <a:endParaRPr lang="fr-FR" sz="4800">
            <a:solidFill>
              <a:srgbClr val="89BA17"/>
            </a:solidFill>
            <a:latin typeface="+mj-lt"/>
          </a:endParaRPr>
        </a:p>
      </dgm:t>
    </dgm:pt>
    <dgm:pt modelId="{3878663D-8105-4221-8E22-C023290EAA5D}">
      <dgm:prSet phldrT="[Texte]"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en-US" sz="2800" b="1" dirty="0" smtClean="0">
              <a:latin typeface="+mj-lt"/>
            </a:rPr>
            <a:t>DEMO: 3-tier Architecture</a:t>
          </a:r>
          <a:endParaRPr lang="fr-FR" sz="2800" b="1" dirty="0">
            <a:latin typeface="+mj-lt"/>
          </a:endParaRPr>
        </a:p>
      </dgm:t>
    </dgm:pt>
    <dgm:pt modelId="{6EE7E464-4408-4364-9E48-46E5E5CF878A}" type="parTrans" cxnId="{A06BCCB6-18F8-4C67-B705-7F1E91DD0DEA}">
      <dgm:prSet/>
      <dgm:spPr/>
      <dgm:t>
        <a:bodyPr/>
        <a:lstStyle/>
        <a:p>
          <a:endParaRPr lang="fr-FR" sz="4800">
            <a:solidFill>
              <a:srgbClr val="89BA17"/>
            </a:solidFill>
            <a:latin typeface="+mj-lt"/>
          </a:endParaRPr>
        </a:p>
      </dgm:t>
    </dgm:pt>
    <dgm:pt modelId="{8EBB5B4B-D4B4-4BDD-BD15-F960FC1A035F}" type="sibTrans" cxnId="{A06BCCB6-18F8-4C67-B705-7F1E91DD0DEA}">
      <dgm:prSet/>
      <dgm:spPr/>
      <dgm:t>
        <a:bodyPr/>
        <a:lstStyle/>
        <a:p>
          <a:endParaRPr lang="fr-FR" sz="4800">
            <a:solidFill>
              <a:srgbClr val="89BA17"/>
            </a:solidFill>
            <a:latin typeface="+mj-lt"/>
          </a:endParaRPr>
        </a:p>
      </dgm:t>
    </dgm:pt>
    <dgm:pt modelId="{AEA9D386-2E62-40D0-8259-CBCDF0EAA477}">
      <dgm:prSet custT="1"/>
      <dgm:spPr/>
      <dgm:t>
        <a:bodyPr/>
        <a:lstStyle/>
        <a:p>
          <a:r>
            <a:rPr lang="fr-FR" sz="2400" dirty="0" smtClean="0"/>
            <a:t>[1]</a:t>
          </a:r>
          <a:endParaRPr lang="fr-FR" sz="2400" dirty="0"/>
        </a:p>
      </dgm:t>
    </dgm:pt>
    <dgm:pt modelId="{E1142263-BAE6-4EFF-B2FB-FB9F27141FAC}" type="parTrans" cxnId="{8B6DD11F-9C12-4918-B721-6C92F1EC3DEC}">
      <dgm:prSet/>
      <dgm:spPr/>
      <dgm:t>
        <a:bodyPr/>
        <a:lstStyle/>
        <a:p>
          <a:endParaRPr lang="fr-FR"/>
        </a:p>
      </dgm:t>
    </dgm:pt>
    <dgm:pt modelId="{33F59295-EA59-4359-94B9-F4726F72AABC}" type="sibTrans" cxnId="{8B6DD11F-9C12-4918-B721-6C92F1EC3DEC}">
      <dgm:prSet/>
      <dgm:spPr/>
      <dgm:t>
        <a:bodyPr/>
        <a:lstStyle/>
        <a:p>
          <a:endParaRPr lang="fr-FR"/>
        </a:p>
      </dgm:t>
    </dgm:pt>
    <dgm:pt modelId="{85E9B0D3-CBAA-45CC-B7D4-A070131BAF5D}">
      <dgm:prSet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Overview</a:t>
          </a:r>
        </a:p>
      </dgm:t>
    </dgm:pt>
    <dgm:pt modelId="{814DEAF3-6DD9-4377-B720-2A437313FB7B}" type="parTrans" cxnId="{E1649BAB-DB0A-492A-8977-0B4B51B90A6E}">
      <dgm:prSet/>
      <dgm:spPr/>
      <dgm:t>
        <a:bodyPr/>
        <a:lstStyle/>
        <a:p>
          <a:endParaRPr lang="fr-FR"/>
        </a:p>
      </dgm:t>
    </dgm:pt>
    <dgm:pt modelId="{FDFEDB84-7444-4EF3-A681-7755C98B1579}" type="sibTrans" cxnId="{E1649BAB-DB0A-492A-8977-0B4B51B90A6E}">
      <dgm:prSet/>
      <dgm:spPr/>
      <dgm:t>
        <a:bodyPr/>
        <a:lstStyle/>
        <a:p>
          <a:endParaRPr lang="fr-FR"/>
        </a:p>
      </dgm:t>
    </dgm:pt>
    <dgm:pt modelId="{14E64B1C-D1D7-4555-B395-D09B40C293FA}" type="pres">
      <dgm:prSet presAssocID="{3A9DCCB3-8345-49CF-97F5-46789FB5CC01}" presName="linearFlow" presStyleCnt="0">
        <dgm:presLayoutVars>
          <dgm:dir/>
          <dgm:animLvl val="lvl"/>
          <dgm:resizeHandles val="exact"/>
        </dgm:presLayoutVars>
      </dgm:prSet>
      <dgm:spPr/>
      <dgm:t>
        <a:bodyPr/>
        <a:lstStyle/>
        <a:p>
          <a:endParaRPr lang="fr-FR"/>
        </a:p>
      </dgm:t>
    </dgm:pt>
    <dgm:pt modelId="{09E29420-B878-4F23-9EFB-8189A5D7BF7B}" type="pres">
      <dgm:prSet presAssocID="{AEA9D386-2E62-40D0-8259-CBCDF0EAA477}" presName="composite" presStyleCnt="0"/>
      <dgm:spPr/>
      <dgm:t>
        <a:bodyPr/>
        <a:lstStyle/>
        <a:p>
          <a:endParaRPr lang="fr-FR"/>
        </a:p>
      </dgm:t>
    </dgm:pt>
    <dgm:pt modelId="{01A2DBE5-3146-4B11-8FA5-656E90539F62}" type="pres">
      <dgm:prSet presAssocID="{AEA9D386-2E62-40D0-8259-CBCDF0EAA477}" presName="parentText" presStyleLbl="alignNode1" presStyleIdx="0" presStyleCnt="4">
        <dgm:presLayoutVars>
          <dgm:chMax val="1"/>
          <dgm:bulletEnabled val="1"/>
        </dgm:presLayoutVars>
      </dgm:prSet>
      <dgm:spPr/>
      <dgm:t>
        <a:bodyPr/>
        <a:lstStyle/>
        <a:p>
          <a:endParaRPr lang="fr-FR"/>
        </a:p>
      </dgm:t>
    </dgm:pt>
    <dgm:pt modelId="{5F7F9973-37B0-4109-8D64-01502C065ED6}" type="pres">
      <dgm:prSet presAssocID="{AEA9D386-2E62-40D0-8259-CBCDF0EAA477}" presName="descendantText" presStyleLbl="alignAcc1" presStyleIdx="0" presStyleCnt="4">
        <dgm:presLayoutVars>
          <dgm:bulletEnabled val="1"/>
        </dgm:presLayoutVars>
      </dgm:prSet>
      <dgm:spPr/>
      <dgm:t>
        <a:bodyPr/>
        <a:lstStyle/>
        <a:p>
          <a:endParaRPr lang="fr-FR"/>
        </a:p>
      </dgm:t>
    </dgm:pt>
    <dgm:pt modelId="{43AC178C-EC84-48B1-B18E-506D0986CA43}" type="pres">
      <dgm:prSet presAssocID="{33F59295-EA59-4359-94B9-F4726F72AABC}" presName="sp" presStyleCnt="0"/>
      <dgm:spPr/>
      <dgm:t>
        <a:bodyPr/>
        <a:lstStyle/>
        <a:p>
          <a:endParaRPr lang="fr-FR"/>
        </a:p>
      </dgm:t>
    </dgm:pt>
    <dgm:pt modelId="{D8E1DA91-A8F3-4900-A1D5-A6AD30534A4A}" type="pres">
      <dgm:prSet presAssocID="{2901E714-55E2-46AB-9E5B-DFA897F35497}" presName="composite" presStyleCnt="0"/>
      <dgm:spPr/>
      <dgm:t>
        <a:bodyPr/>
        <a:lstStyle/>
        <a:p>
          <a:endParaRPr lang="fr-FR"/>
        </a:p>
      </dgm:t>
    </dgm:pt>
    <dgm:pt modelId="{3A8569B4-C02F-4014-BF6E-44A3F376B95B}" type="pres">
      <dgm:prSet presAssocID="{2901E714-55E2-46AB-9E5B-DFA897F35497}" presName="parentText" presStyleLbl="alignNode1" presStyleIdx="1" presStyleCnt="4">
        <dgm:presLayoutVars>
          <dgm:chMax val="1"/>
          <dgm:bulletEnabled val="1"/>
        </dgm:presLayoutVars>
      </dgm:prSet>
      <dgm:spPr/>
      <dgm:t>
        <a:bodyPr/>
        <a:lstStyle/>
        <a:p>
          <a:endParaRPr lang="fr-FR"/>
        </a:p>
      </dgm:t>
    </dgm:pt>
    <dgm:pt modelId="{0DC61D6A-EA84-4FAA-B3DA-45C81D42F12D}" type="pres">
      <dgm:prSet presAssocID="{2901E714-55E2-46AB-9E5B-DFA897F35497}" presName="descendantText" presStyleLbl="alignAcc1" presStyleIdx="1" presStyleCnt="4">
        <dgm:presLayoutVars>
          <dgm:bulletEnabled val="1"/>
        </dgm:presLayoutVars>
      </dgm:prSet>
      <dgm:spPr/>
      <dgm:t>
        <a:bodyPr/>
        <a:lstStyle/>
        <a:p>
          <a:endParaRPr lang="fr-FR"/>
        </a:p>
      </dgm:t>
    </dgm:pt>
    <dgm:pt modelId="{E52F1540-3844-4577-877F-30982B4C8DB3}" type="pres">
      <dgm:prSet presAssocID="{908B75D9-4885-49A0-8181-478AFE6FBF58}" presName="sp" presStyleCnt="0"/>
      <dgm:spPr/>
      <dgm:t>
        <a:bodyPr/>
        <a:lstStyle/>
        <a:p>
          <a:endParaRPr lang="fr-FR"/>
        </a:p>
      </dgm:t>
    </dgm:pt>
    <dgm:pt modelId="{D757AA26-78C2-4FAF-89AE-2EF977D1A0A8}" type="pres">
      <dgm:prSet presAssocID="{63D581FB-1867-48BA-8187-6CD3770745DC}" presName="composite" presStyleCnt="0"/>
      <dgm:spPr/>
      <dgm:t>
        <a:bodyPr/>
        <a:lstStyle/>
        <a:p>
          <a:endParaRPr lang="fr-FR"/>
        </a:p>
      </dgm:t>
    </dgm:pt>
    <dgm:pt modelId="{2C743075-8D3D-42F9-898E-02B6FF305683}" type="pres">
      <dgm:prSet presAssocID="{63D581FB-1867-48BA-8187-6CD3770745DC}" presName="parentText" presStyleLbl="alignNode1" presStyleIdx="2" presStyleCnt="4" custLinFactNeighborX="-14668" custLinFactNeighborY="856">
        <dgm:presLayoutVars>
          <dgm:chMax val="1"/>
          <dgm:bulletEnabled val="1"/>
        </dgm:presLayoutVars>
      </dgm:prSet>
      <dgm:spPr/>
      <dgm:t>
        <a:bodyPr/>
        <a:lstStyle/>
        <a:p>
          <a:endParaRPr lang="fr-FR"/>
        </a:p>
      </dgm:t>
    </dgm:pt>
    <dgm:pt modelId="{FF3DAD61-1229-4CCA-9AEA-4D09E2D6D339}" type="pres">
      <dgm:prSet presAssocID="{63D581FB-1867-48BA-8187-6CD3770745DC}" presName="descendantText" presStyleLbl="alignAcc1" presStyleIdx="2" presStyleCnt="4">
        <dgm:presLayoutVars>
          <dgm:bulletEnabled val="1"/>
        </dgm:presLayoutVars>
      </dgm:prSet>
      <dgm:spPr/>
      <dgm:t>
        <a:bodyPr/>
        <a:lstStyle/>
        <a:p>
          <a:endParaRPr lang="fr-FR"/>
        </a:p>
      </dgm:t>
    </dgm:pt>
    <dgm:pt modelId="{EA27BC74-2B1E-4304-8C9B-F45ED69FE3E7}" type="pres">
      <dgm:prSet presAssocID="{296611D9-1390-4598-9804-6404BCE12C1D}" presName="sp" presStyleCnt="0"/>
      <dgm:spPr/>
      <dgm:t>
        <a:bodyPr/>
        <a:lstStyle/>
        <a:p>
          <a:endParaRPr lang="fr-FR"/>
        </a:p>
      </dgm:t>
    </dgm:pt>
    <dgm:pt modelId="{A7F798D5-69F7-4C12-9B72-8BF37BE8D4B5}" type="pres">
      <dgm:prSet presAssocID="{5382302A-E631-4A02-9321-1B51F0FEAE9B}" presName="composite" presStyleCnt="0"/>
      <dgm:spPr/>
      <dgm:t>
        <a:bodyPr/>
        <a:lstStyle/>
        <a:p>
          <a:endParaRPr lang="fr-FR"/>
        </a:p>
      </dgm:t>
    </dgm:pt>
    <dgm:pt modelId="{D1F693D8-AB80-4B9A-BE93-BC181E3836D1}" type="pres">
      <dgm:prSet presAssocID="{5382302A-E631-4A02-9321-1B51F0FEAE9B}" presName="parentText" presStyleLbl="alignNode1" presStyleIdx="3" presStyleCnt="4">
        <dgm:presLayoutVars>
          <dgm:chMax val="1"/>
          <dgm:bulletEnabled val="1"/>
        </dgm:presLayoutVars>
      </dgm:prSet>
      <dgm:spPr/>
      <dgm:t>
        <a:bodyPr/>
        <a:lstStyle/>
        <a:p>
          <a:endParaRPr lang="fr-FR"/>
        </a:p>
      </dgm:t>
    </dgm:pt>
    <dgm:pt modelId="{F3B437E7-8B86-4960-89FD-56EF9EEDE091}" type="pres">
      <dgm:prSet presAssocID="{5382302A-E631-4A02-9321-1B51F0FEAE9B}" presName="descendantText" presStyleLbl="alignAcc1" presStyleIdx="3" presStyleCnt="4">
        <dgm:presLayoutVars>
          <dgm:bulletEnabled val="1"/>
        </dgm:presLayoutVars>
      </dgm:prSet>
      <dgm:spPr/>
      <dgm:t>
        <a:bodyPr/>
        <a:lstStyle/>
        <a:p>
          <a:endParaRPr lang="fr-FR"/>
        </a:p>
      </dgm:t>
    </dgm:pt>
  </dgm:ptLst>
  <dgm:cxnLst>
    <dgm:cxn modelId="{A4173083-51BA-4FE2-9D38-1026D9CCF09C}" type="presOf" srcId="{85E9B0D3-CBAA-45CC-B7D4-A070131BAF5D}" destId="{5F7F9973-37B0-4109-8D64-01502C065ED6}" srcOrd="0" destOrd="0" presId="urn:microsoft.com/office/officeart/2005/8/layout/chevron2"/>
    <dgm:cxn modelId="{7E6994C3-9FCA-4ADC-BC3A-8BDD6AF28487}" srcId="{3A9DCCB3-8345-49CF-97F5-46789FB5CC01}" destId="{2901E714-55E2-46AB-9E5B-DFA897F35497}" srcOrd="1" destOrd="0" parTransId="{A8F2C61B-9611-40B1-AAA3-5FD2A3F55FD1}" sibTransId="{908B75D9-4885-49A0-8181-478AFE6FBF58}"/>
    <dgm:cxn modelId="{31713D94-21F8-412B-93DF-8CDB14750310}" srcId="{3A9DCCB3-8345-49CF-97F5-46789FB5CC01}" destId="{5382302A-E631-4A02-9321-1B51F0FEAE9B}" srcOrd="3" destOrd="0" parTransId="{E0D37C72-1B02-4CF5-8788-E32D51F8A586}" sibTransId="{148F55DB-2876-46F0-9F53-4BB32E0F33C3}"/>
    <dgm:cxn modelId="{A04BF08C-8DF4-4449-A5AD-57747B155F32}" type="presOf" srcId="{AEA9D386-2E62-40D0-8259-CBCDF0EAA477}" destId="{01A2DBE5-3146-4B11-8FA5-656E90539F62}" srcOrd="0" destOrd="0" presId="urn:microsoft.com/office/officeart/2005/8/layout/chevron2"/>
    <dgm:cxn modelId="{4D4BAA79-3771-47C6-9D43-048C1EE4799A}" srcId="{63D581FB-1867-48BA-8187-6CD3770745DC}" destId="{54BC0B06-8B59-423C-AB4F-B4E21A0A2C30}" srcOrd="0" destOrd="0" parTransId="{A04AD1E2-5AEA-4906-A95E-0A5008834E6A}" sibTransId="{B3E68134-8A43-486A-BE74-A68A6929BBD8}"/>
    <dgm:cxn modelId="{8862CBED-973F-477F-B546-C95305D5BA92}" type="presOf" srcId="{CBD94B84-469C-4804-80D8-C717536A2673}" destId="{0DC61D6A-EA84-4FAA-B3DA-45C81D42F12D}" srcOrd="0" destOrd="0" presId="urn:microsoft.com/office/officeart/2005/8/layout/chevron2"/>
    <dgm:cxn modelId="{BA61BF98-8F5F-4E2C-9C04-1A7909E8C40F}" type="presOf" srcId="{5382302A-E631-4A02-9321-1B51F0FEAE9B}" destId="{D1F693D8-AB80-4B9A-BE93-BC181E3836D1}" srcOrd="0" destOrd="0" presId="urn:microsoft.com/office/officeart/2005/8/layout/chevron2"/>
    <dgm:cxn modelId="{2E15C587-1046-4D31-B03E-1480D6524A61}" type="presOf" srcId="{63D581FB-1867-48BA-8187-6CD3770745DC}" destId="{2C743075-8D3D-42F9-898E-02B6FF305683}" srcOrd="0" destOrd="0" presId="urn:microsoft.com/office/officeart/2005/8/layout/chevron2"/>
    <dgm:cxn modelId="{A06BCCB6-18F8-4C67-B705-7F1E91DD0DEA}" srcId="{5382302A-E631-4A02-9321-1B51F0FEAE9B}" destId="{3878663D-8105-4221-8E22-C023290EAA5D}" srcOrd="0" destOrd="0" parTransId="{6EE7E464-4408-4364-9E48-46E5E5CF878A}" sibTransId="{8EBB5B4B-D4B4-4BDD-BD15-F960FC1A035F}"/>
    <dgm:cxn modelId="{E1649BAB-DB0A-492A-8977-0B4B51B90A6E}" srcId="{AEA9D386-2E62-40D0-8259-CBCDF0EAA477}" destId="{85E9B0D3-CBAA-45CC-B7D4-A070131BAF5D}" srcOrd="0" destOrd="0" parTransId="{814DEAF3-6DD9-4377-B720-2A437313FB7B}" sibTransId="{FDFEDB84-7444-4EF3-A681-7755C98B1579}"/>
    <dgm:cxn modelId="{C209DF99-867A-47A6-860A-80F52610FBBB}" srcId="{2901E714-55E2-46AB-9E5B-DFA897F35497}" destId="{CBD94B84-469C-4804-80D8-C717536A2673}" srcOrd="0" destOrd="0" parTransId="{E2ED4A29-48C0-4080-9634-6BAF81218FBE}" sibTransId="{E8B325E5-7983-454F-80C7-BCF7346BAE07}"/>
    <dgm:cxn modelId="{52D93CA1-322F-495F-806D-30B49BBF1237}" srcId="{3A9DCCB3-8345-49CF-97F5-46789FB5CC01}" destId="{63D581FB-1867-48BA-8187-6CD3770745DC}" srcOrd="2" destOrd="0" parTransId="{763F4835-2E97-4587-AD76-0634918E41BC}" sibTransId="{296611D9-1390-4598-9804-6404BCE12C1D}"/>
    <dgm:cxn modelId="{8B6DD11F-9C12-4918-B721-6C92F1EC3DEC}" srcId="{3A9DCCB3-8345-49CF-97F5-46789FB5CC01}" destId="{AEA9D386-2E62-40D0-8259-CBCDF0EAA477}" srcOrd="0" destOrd="0" parTransId="{E1142263-BAE6-4EFF-B2FB-FB9F27141FAC}" sibTransId="{33F59295-EA59-4359-94B9-F4726F72AABC}"/>
    <dgm:cxn modelId="{6CEB14E7-0CEB-4A66-B8C2-90211A50DF15}" type="presOf" srcId="{2901E714-55E2-46AB-9E5B-DFA897F35497}" destId="{3A8569B4-C02F-4014-BF6E-44A3F376B95B}" srcOrd="0" destOrd="0" presId="urn:microsoft.com/office/officeart/2005/8/layout/chevron2"/>
    <dgm:cxn modelId="{88EDE5C8-5EE1-4B5E-9F35-EBFBC7DA9B37}" type="presOf" srcId="{3878663D-8105-4221-8E22-C023290EAA5D}" destId="{F3B437E7-8B86-4960-89FD-56EF9EEDE091}" srcOrd="0" destOrd="0" presId="urn:microsoft.com/office/officeart/2005/8/layout/chevron2"/>
    <dgm:cxn modelId="{0C05B2BC-CE60-49EE-B3ED-B77E75CF1D31}" type="presOf" srcId="{54BC0B06-8B59-423C-AB4F-B4E21A0A2C30}" destId="{FF3DAD61-1229-4CCA-9AEA-4D09E2D6D339}" srcOrd="0" destOrd="0" presId="urn:microsoft.com/office/officeart/2005/8/layout/chevron2"/>
    <dgm:cxn modelId="{A923CF05-EBC8-41B3-AC16-780D4EC5A11E}" type="presOf" srcId="{3A9DCCB3-8345-49CF-97F5-46789FB5CC01}" destId="{14E64B1C-D1D7-4555-B395-D09B40C293FA}" srcOrd="0" destOrd="0" presId="urn:microsoft.com/office/officeart/2005/8/layout/chevron2"/>
    <dgm:cxn modelId="{E720A374-3394-46C9-9E18-E762CA5DFD88}" type="presParOf" srcId="{14E64B1C-D1D7-4555-B395-D09B40C293FA}" destId="{09E29420-B878-4F23-9EFB-8189A5D7BF7B}" srcOrd="0" destOrd="0" presId="urn:microsoft.com/office/officeart/2005/8/layout/chevron2"/>
    <dgm:cxn modelId="{DB671055-B4EC-4B23-9CC4-7B79D6F6732D}" type="presParOf" srcId="{09E29420-B878-4F23-9EFB-8189A5D7BF7B}" destId="{01A2DBE5-3146-4B11-8FA5-656E90539F62}" srcOrd="0" destOrd="0" presId="urn:microsoft.com/office/officeart/2005/8/layout/chevron2"/>
    <dgm:cxn modelId="{36A2A1EE-93B5-4FF3-8B7D-B980BC091251}" type="presParOf" srcId="{09E29420-B878-4F23-9EFB-8189A5D7BF7B}" destId="{5F7F9973-37B0-4109-8D64-01502C065ED6}" srcOrd="1" destOrd="0" presId="urn:microsoft.com/office/officeart/2005/8/layout/chevron2"/>
    <dgm:cxn modelId="{3818D0BC-65AC-4D36-AB10-B1F64BD13FB9}" type="presParOf" srcId="{14E64B1C-D1D7-4555-B395-D09B40C293FA}" destId="{43AC178C-EC84-48B1-B18E-506D0986CA43}" srcOrd="1" destOrd="0" presId="urn:microsoft.com/office/officeart/2005/8/layout/chevron2"/>
    <dgm:cxn modelId="{5F0CFE68-A543-4017-A242-C91EE4BBF9D5}" type="presParOf" srcId="{14E64B1C-D1D7-4555-B395-D09B40C293FA}" destId="{D8E1DA91-A8F3-4900-A1D5-A6AD30534A4A}" srcOrd="2" destOrd="0" presId="urn:microsoft.com/office/officeart/2005/8/layout/chevron2"/>
    <dgm:cxn modelId="{F019FB58-C441-4190-B20B-F8B89CD2E815}" type="presParOf" srcId="{D8E1DA91-A8F3-4900-A1D5-A6AD30534A4A}" destId="{3A8569B4-C02F-4014-BF6E-44A3F376B95B}" srcOrd="0" destOrd="0" presId="urn:microsoft.com/office/officeart/2005/8/layout/chevron2"/>
    <dgm:cxn modelId="{C1EC33A7-77FA-4961-BD65-46ABBFC51EC5}" type="presParOf" srcId="{D8E1DA91-A8F3-4900-A1D5-A6AD30534A4A}" destId="{0DC61D6A-EA84-4FAA-B3DA-45C81D42F12D}" srcOrd="1" destOrd="0" presId="urn:microsoft.com/office/officeart/2005/8/layout/chevron2"/>
    <dgm:cxn modelId="{79E2B819-E01D-48B7-AA51-B7F0B11A2398}" type="presParOf" srcId="{14E64B1C-D1D7-4555-B395-D09B40C293FA}" destId="{E52F1540-3844-4577-877F-30982B4C8DB3}" srcOrd="3" destOrd="0" presId="urn:microsoft.com/office/officeart/2005/8/layout/chevron2"/>
    <dgm:cxn modelId="{A6758247-DBC4-46C6-AD23-E327EE296074}" type="presParOf" srcId="{14E64B1C-D1D7-4555-B395-D09B40C293FA}" destId="{D757AA26-78C2-4FAF-89AE-2EF977D1A0A8}" srcOrd="4" destOrd="0" presId="urn:microsoft.com/office/officeart/2005/8/layout/chevron2"/>
    <dgm:cxn modelId="{F72BC36C-CB50-4684-87B0-5F4C856FEF5F}" type="presParOf" srcId="{D757AA26-78C2-4FAF-89AE-2EF977D1A0A8}" destId="{2C743075-8D3D-42F9-898E-02B6FF305683}" srcOrd="0" destOrd="0" presId="urn:microsoft.com/office/officeart/2005/8/layout/chevron2"/>
    <dgm:cxn modelId="{D5F9DAB7-7B73-4D3F-B9E8-85A2F4176B7E}" type="presParOf" srcId="{D757AA26-78C2-4FAF-89AE-2EF977D1A0A8}" destId="{FF3DAD61-1229-4CCA-9AEA-4D09E2D6D339}" srcOrd="1" destOrd="0" presId="urn:microsoft.com/office/officeart/2005/8/layout/chevron2"/>
    <dgm:cxn modelId="{C9BA649E-70E1-4E8B-8B1E-91C3650C0C84}" type="presParOf" srcId="{14E64B1C-D1D7-4555-B395-D09B40C293FA}" destId="{EA27BC74-2B1E-4304-8C9B-F45ED69FE3E7}" srcOrd="5" destOrd="0" presId="urn:microsoft.com/office/officeart/2005/8/layout/chevron2"/>
    <dgm:cxn modelId="{385982CE-B44B-4F2F-A8A9-786426CB3555}" type="presParOf" srcId="{14E64B1C-D1D7-4555-B395-D09B40C293FA}" destId="{A7F798D5-69F7-4C12-9B72-8BF37BE8D4B5}" srcOrd="6" destOrd="0" presId="urn:microsoft.com/office/officeart/2005/8/layout/chevron2"/>
    <dgm:cxn modelId="{3F458F36-A1EB-421C-9976-C84F4BC24F9E}" type="presParOf" srcId="{A7F798D5-69F7-4C12-9B72-8BF37BE8D4B5}" destId="{D1F693D8-AB80-4B9A-BE93-BC181E3836D1}" srcOrd="0" destOrd="0" presId="urn:microsoft.com/office/officeart/2005/8/layout/chevron2"/>
    <dgm:cxn modelId="{95089994-AC66-46CE-A8F9-D90C1A87B508}" type="presParOf" srcId="{A7F798D5-69F7-4C12-9B72-8BF37BE8D4B5}" destId="{F3B437E7-8B86-4960-89FD-56EF9EEDE091}"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F9554E65-9BAE-4619-A706-CFABC6CD2940}" type="doc">
      <dgm:prSet loTypeId="urn:microsoft.com/office/officeart/2005/8/layout/gear1" loCatId="process" qsTypeId="urn:microsoft.com/office/officeart/2005/8/quickstyle/3d5" qsCatId="3D" csTypeId="urn:microsoft.com/office/officeart/2005/8/colors/accent0_3" csCatId="mainScheme" phldr="1"/>
      <dgm:spPr/>
    </dgm:pt>
    <dgm:pt modelId="{F2E25E56-AFB8-402A-AC48-429A61A92144}">
      <dgm:prSet phldrT="[Texte]" custT="1"/>
      <dgm:spPr/>
      <dgm:t>
        <a:bodyPr/>
        <a:lstStyle/>
        <a:p>
          <a:r>
            <a:rPr lang="fr-FR" sz="1400" b="1" dirty="0" smtClean="0"/>
            <a:t>CDO</a:t>
          </a:r>
        </a:p>
        <a:p>
          <a:r>
            <a:rPr lang="fr-FR" sz="1400" b="1" dirty="0" smtClean="0"/>
            <a:t>MANAGER</a:t>
          </a:r>
          <a:endParaRPr lang="fr-FR" sz="1400" b="1" dirty="0"/>
        </a:p>
      </dgm:t>
    </dgm:pt>
    <dgm:pt modelId="{59BB1693-2E66-4A37-812C-E6FC3F283916}" type="parTrans" cxnId="{58607C48-8326-4677-97A2-BF92664E8773}">
      <dgm:prSet/>
      <dgm:spPr/>
      <dgm:t>
        <a:bodyPr/>
        <a:lstStyle/>
        <a:p>
          <a:endParaRPr lang="fr-FR"/>
        </a:p>
      </dgm:t>
    </dgm:pt>
    <dgm:pt modelId="{AB451B0B-521A-4340-9BA3-D57A30EFD297}" type="sibTrans" cxnId="{58607C48-8326-4677-97A2-BF92664E8773}">
      <dgm:prSet/>
      <dgm:spPr/>
      <dgm:t>
        <a:bodyPr/>
        <a:lstStyle/>
        <a:p>
          <a:endParaRPr lang="fr-FR"/>
        </a:p>
      </dgm:t>
    </dgm:pt>
    <dgm:pt modelId="{9A282E39-1503-46F5-9204-703185AFA3BA}">
      <dgm:prSet phldrT="[Texte]" custT="1"/>
      <dgm:spPr/>
      <dgm:t>
        <a:bodyPr/>
        <a:lstStyle/>
        <a:p>
          <a:r>
            <a:rPr lang="fr-FR" sz="1400" b="1" dirty="0" smtClean="0"/>
            <a:t>CDO</a:t>
          </a:r>
        </a:p>
        <a:p>
          <a:r>
            <a:rPr lang="fr-FR" sz="1400" b="1" dirty="0" err="1" smtClean="0"/>
            <a:t>Orch</a:t>
          </a:r>
          <a:r>
            <a:rPr lang="fr-FR" sz="1400" b="1" dirty="0" smtClean="0"/>
            <a:t>.</a:t>
          </a:r>
          <a:endParaRPr lang="fr-FR" sz="1400" b="1" dirty="0"/>
        </a:p>
      </dgm:t>
    </dgm:pt>
    <dgm:pt modelId="{CAC83DAC-4EA5-4303-8B7A-FDE157A819A2}" type="parTrans" cxnId="{257523FB-637F-4ADC-ADE8-8FF9D50337B7}">
      <dgm:prSet/>
      <dgm:spPr/>
      <dgm:t>
        <a:bodyPr/>
        <a:lstStyle/>
        <a:p>
          <a:endParaRPr lang="fr-FR"/>
        </a:p>
      </dgm:t>
    </dgm:pt>
    <dgm:pt modelId="{91984368-594D-4633-979C-4FD2B843BC01}" type="sibTrans" cxnId="{257523FB-637F-4ADC-ADE8-8FF9D50337B7}">
      <dgm:prSet/>
      <dgm:spPr/>
      <dgm:t>
        <a:bodyPr/>
        <a:lstStyle/>
        <a:p>
          <a:endParaRPr lang="fr-FR"/>
        </a:p>
      </dgm:t>
    </dgm:pt>
    <dgm:pt modelId="{DB25E57A-DA5C-4362-955B-F90DA458A31B}">
      <dgm:prSet phldrT="[Texte]" custT="1"/>
      <dgm:spPr/>
      <dgm:t>
        <a:bodyPr/>
        <a:lstStyle/>
        <a:p>
          <a:r>
            <a:rPr lang="fr-FR" sz="1400" b="1" dirty="0" smtClean="0"/>
            <a:t>MOC3</a:t>
          </a:r>
          <a:endParaRPr lang="fr-FR" sz="1400" b="1" dirty="0"/>
        </a:p>
      </dgm:t>
    </dgm:pt>
    <dgm:pt modelId="{65C0587D-1719-4F0A-A164-742255340F08}" type="parTrans" cxnId="{DDE13F63-1049-46AE-BDCE-F3F8365C3768}">
      <dgm:prSet/>
      <dgm:spPr/>
      <dgm:t>
        <a:bodyPr/>
        <a:lstStyle/>
        <a:p>
          <a:endParaRPr lang="fr-FR"/>
        </a:p>
      </dgm:t>
    </dgm:pt>
    <dgm:pt modelId="{958F31F0-5B46-427F-BA66-9EE7C77FB684}" type="sibTrans" cxnId="{DDE13F63-1049-46AE-BDCE-F3F8365C3768}">
      <dgm:prSet/>
      <dgm:spPr/>
      <dgm:t>
        <a:bodyPr/>
        <a:lstStyle/>
        <a:p>
          <a:endParaRPr lang="fr-FR"/>
        </a:p>
      </dgm:t>
    </dgm:pt>
    <dgm:pt modelId="{1AED0166-ED07-4DFD-8488-5814F4191077}" type="pres">
      <dgm:prSet presAssocID="{F9554E65-9BAE-4619-A706-CFABC6CD2940}" presName="composite" presStyleCnt="0">
        <dgm:presLayoutVars>
          <dgm:chMax val="3"/>
          <dgm:animLvl val="lvl"/>
          <dgm:resizeHandles val="exact"/>
        </dgm:presLayoutVars>
      </dgm:prSet>
      <dgm:spPr/>
    </dgm:pt>
    <dgm:pt modelId="{FE230C55-6DDE-4E6E-8C9C-6DF55D4D34B5}" type="pres">
      <dgm:prSet presAssocID="{F2E25E56-AFB8-402A-AC48-429A61A92144}" presName="gear1" presStyleLbl="node1" presStyleIdx="0" presStyleCnt="3" custLinFactNeighborX="5448" custLinFactNeighborY="-1557">
        <dgm:presLayoutVars>
          <dgm:chMax val="1"/>
          <dgm:bulletEnabled val="1"/>
        </dgm:presLayoutVars>
      </dgm:prSet>
      <dgm:spPr/>
      <dgm:t>
        <a:bodyPr/>
        <a:lstStyle/>
        <a:p>
          <a:endParaRPr lang="fr-FR"/>
        </a:p>
      </dgm:t>
    </dgm:pt>
    <dgm:pt modelId="{19EAE9B1-16AF-458D-92E8-3C97642E3523}" type="pres">
      <dgm:prSet presAssocID="{F2E25E56-AFB8-402A-AC48-429A61A92144}" presName="gear1srcNode" presStyleLbl="node1" presStyleIdx="0" presStyleCnt="3"/>
      <dgm:spPr/>
      <dgm:t>
        <a:bodyPr/>
        <a:lstStyle/>
        <a:p>
          <a:endParaRPr lang="fr-FR"/>
        </a:p>
      </dgm:t>
    </dgm:pt>
    <dgm:pt modelId="{5CE5CC0F-A9E8-40BF-8F7B-F61C6739319F}" type="pres">
      <dgm:prSet presAssocID="{F2E25E56-AFB8-402A-AC48-429A61A92144}" presName="gear1dstNode" presStyleLbl="node1" presStyleIdx="0" presStyleCnt="3"/>
      <dgm:spPr/>
      <dgm:t>
        <a:bodyPr/>
        <a:lstStyle/>
        <a:p>
          <a:endParaRPr lang="fr-FR"/>
        </a:p>
      </dgm:t>
    </dgm:pt>
    <dgm:pt modelId="{6979D247-4855-438D-B9EB-4580156EF6D4}" type="pres">
      <dgm:prSet presAssocID="{9A282E39-1503-46F5-9204-703185AFA3BA}" presName="gear2" presStyleLbl="node1" presStyleIdx="1" presStyleCnt="3" custLinFactNeighborX="14982" custLinFactNeighborY="-3210">
        <dgm:presLayoutVars>
          <dgm:chMax val="1"/>
          <dgm:bulletEnabled val="1"/>
        </dgm:presLayoutVars>
      </dgm:prSet>
      <dgm:spPr/>
      <dgm:t>
        <a:bodyPr/>
        <a:lstStyle/>
        <a:p>
          <a:endParaRPr lang="fr-FR"/>
        </a:p>
      </dgm:t>
    </dgm:pt>
    <dgm:pt modelId="{50D06F64-4E28-4AF6-A4CD-4319CD93B007}" type="pres">
      <dgm:prSet presAssocID="{9A282E39-1503-46F5-9204-703185AFA3BA}" presName="gear2srcNode" presStyleLbl="node1" presStyleIdx="1" presStyleCnt="3"/>
      <dgm:spPr/>
      <dgm:t>
        <a:bodyPr/>
        <a:lstStyle/>
        <a:p>
          <a:endParaRPr lang="fr-FR"/>
        </a:p>
      </dgm:t>
    </dgm:pt>
    <dgm:pt modelId="{739150B9-A96F-4436-8EF2-8820B1466948}" type="pres">
      <dgm:prSet presAssocID="{9A282E39-1503-46F5-9204-703185AFA3BA}" presName="gear2dstNode" presStyleLbl="node1" presStyleIdx="1" presStyleCnt="3"/>
      <dgm:spPr/>
      <dgm:t>
        <a:bodyPr/>
        <a:lstStyle/>
        <a:p>
          <a:endParaRPr lang="fr-FR"/>
        </a:p>
      </dgm:t>
    </dgm:pt>
    <dgm:pt modelId="{3E1FB39F-3CDC-4F34-BEAB-D0C2E7272FC8}" type="pres">
      <dgm:prSet presAssocID="{DB25E57A-DA5C-4362-955B-F90DA458A31B}" presName="gear3" presStyleLbl="node1" presStyleIdx="2" presStyleCnt="3" custLinFactNeighborX="83829" custLinFactNeighborY="21403"/>
      <dgm:spPr/>
      <dgm:t>
        <a:bodyPr/>
        <a:lstStyle/>
        <a:p>
          <a:endParaRPr lang="fr-FR"/>
        </a:p>
      </dgm:t>
    </dgm:pt>
    <dgm:pt modelId="{5AA640D8-9608-4A1B-879A-2BE6E68088DD}" type="pres">
      <dgm:prSet presAssocID="{DB25E57A-DA5C-4362-955B-F90DA458A31B}" presName="gear3tx" presStyleLbl="node1" presStyleIdx="2" presStyleCnt="3">
        <dgm:presLayoutVars>
          <dgm:chMax val="1"/>
          <dgm:bulletEnabled val="1"/>
        </dgm:presLayoutVars>
      </dgm:prSet>
      <dgm:spPr/>
      <dgm:t>
        <a:bodyPr/>
        <a:lstStyle/>
        <a:p>
          <a:endParaRPr lang="fr-FR"/>
        </a:p>
      </dgm:t>
    </dgm:pt>
    <dgm:pt modelId="{173E0917-467D-43C9-B0BC-618D0C3D2FA5}" type="pres">
      <dgm:prSet presAssocID="{DB25E57A-DA5C-4362-955B-F90DA458A31B}" presName="gear3srcNode" presStyleLbl="node1" presStyleIdx="2" presStyleCnt="3"/>
      <dgm:spPr/>
      <dgm:t>
        <a:bodyPr/>
        <a:lstStyle/>
        <a:p>
          <a:endParaRPr lang="fr-FR"/>
        </a:p>
      </dgm:t>
    </dgm:pt>
    <dgm:pt modelId="{950BFC67-B3CC-4B09-B881-E0A15A730503}" type="pres">
      <dgm:prSet presAssocID="{DB25E57A-DA5C-4362-955B-F90DA458A31B}" presName="gear3dstNode" presStyleLbl="node1" presStyleIdx="2" presStyleCnt="3"/>
      <dgm:spPr/>
      <dgm:t>
        <a:bodyPr/>
        <a:lstStyle/>
        <a:p>
          <a:endParaRPr lang="fr-FR"/>
        </a:p>
      </dgm:t>
    </dgm:pt>
    <dgm:pt modelId="{A561266C-CBB5-41E9-BB71-4387B197E405}" type="pres">
      <dgm:prSet presAssocID="{AB451B0B-521A-4340-9BA3-D57A30EFD297}" presName="connector1" presStyleLbl="sibTrans2D1" presStyleIdx="0" presStyleCnt="3" custAng="6739812"/>
      <dgm:spPr/>
      <dgm:t>
        <a:bodyPr/>
        <a:lstStyle/>
        <a:p>
          <a:endParaRPr lang="fr-FR"/>
        </a:p>
      </dgm:t>
    </dgm:pt>
    <dgm:pt modelId="{6711E016-29BC-4A06-A636-E491B37993EC}" type="pres">
      <dgm:prSet presAssocID="{91984368-594D-4633-979C-4FD2B843BC01}" presName="connector2" presStyleLbl="sibTrans2D1" presStyleIdx="1" presStyleCnt="3" custLinFactNeighborX="10043" custLinFactNeighborY="837"/>
      <dgm:spPr/>
      <dgm:t>
        <a:bodyPr/>
        <a:lstStyle/>
        <a:p>
          <a:endParaRPr lang="fr-FR"/>
        </a:p>
      </dgm:t>
    </dgm:pt>
    <dgm:pt modelId="{FED5AB7D-32E0-4D02-A34E-1A516E9A7890}" type="pres">
      <dgm:prSet presAssocID="{958F31F0-5B46-427F-BA66-9EE7C77FB684}" presName="connector3" presStyleLbl="sibTrans2D1" presStyleIdx="2" presStyleCnt="3" custAng="5400000" custLinFactNeighborX="79946" custLinFactNeighborY="17076"/>
      <dgm:spPr/>
      <dgm:t>
        <a:bodyPr/>
        <a:lstStyle/>
        <a:p>
          <a:endParaRPr lang="fr-FR"/>
        </a:p>
      </dgm:t>
    </dgm:pt>
  </dgm:ptLst>
  <dgm:cxnLst>
    <dgm:cxn modelId="{DEB7C249-D1BB-4914-8931-0FD35FB6EE51}" type="presOf" srcId="{F2E25E56-AFB8-402A-AC48-429A61A92144}" destId="{FE230C55-6DDE-4E6E-8C9C-6DF55D4D34B5}" srcOrd="0" destOrd="0" presId="urn:microsoft.com/office/officeart/2005/8/layout/gear1"/>
    <dgm:cxn modelId="{27EEF6DD-FFFD-496C-A4E6-71145061A146}" type="presOf" srcId="{F2E25E56-AFB8-402A-AC48-429A61A92144}" destId="{5CE5CC0F-A9E8-40BF-8F7B-F61C6739319F}" srcOrd="2" destOrd="0" presId="urn:microsoft.com/office/officeart/2005/8/layout/gear1"/>
    <dgm:cxn modelId="{8720B1B4-FD66-4640-8C1E-D968F72E7238}" type="presOf" srcId="{DB25E57A-DA5C-4362-955B-F90DA458A31B}" destId="{5AA640D8-9608-4A1B-879A-2BE6E68088DD}" srcOrd="1" destOrd="0" presId="urn:microsoft.com/office/officeart/2005/8/layout/gear1"/>
    <dgm:cxn modelId="{83FFF113-1861-4F26-9FF6-AC1C67CFEE9B}" type="presOf" srcId="{9A282E39-1503-46F5-9204-703185AFA3BA}" destId="{6979D247-4855-438D-B9EB-4580156EF6D4}" srcOrd="0" destOrd="0" presId="urn:microsoft.com/office/officeart/2005/8/layout/gear1"/>
    <dgm:cxn modelId="{257523FB-637F-4ADC-ADE8-8FF9D50337B7}" srcId="{F9554E65-9BAE-4619-A706-CFABC6CD2940}" destId="{9A282E39-1503-46F5-9204-703185AFA3BA}" srcOrd="1" destOrd="0" parTransId="{CAC83DAC-4EA5-4303-8B7A-FDE157A819A2}" sibTransId="{91984368-594D-4633-979C-4FD2B843BC01}"/>
    <dgm:cxn modelId="{58607C48-8326-4677-97A2-BF92664E8773}" srcId="{F9554E65-9BAE-4619-A706-CFABC6CD2940}" destId="{F2E25E56-AFB8-402A-AC48-429A61A92144}" srcOrd="0" destOrd="0" parTransId="{59BB1693-2E66-4A37-812C-E6FC3F283916}" sibTransId="{AB451B0B-521A-4340-9BA3-D57A30EFD297}"/>
    <dgm:cxn modelId="{1565B87F-BABD-4A0E-A7AF-C30D5E2DC62E}" type="presOf" srcId="{9A282E39-1503-46F5-9204-703185AFA3BA}" destId="{50D06F64-4E28-4AF6-A4CD-4319CD93B007}" srcOrd="1" destOrd="0" presId="urn:microsoft.com/office/officeart/2005/8/layout/gear1"/>
    <dgm:cxn modelId="{5183B55D-B653-48FB-9189-7DADFDC2854A}" type="presOf" srcId="{DB25E57A-DA5C-4362-955B-F90DA458A31B}" destId="{950BFC67-B3CC-4B09-B881-E0A15A730503}" srcOrd="3" destOrd="0" presId="urn:microsoft.com/office/officeart/2005/8/layout/gear1"/>
    <dgm:cxn modelId="{4440B0CC-1040-4576-BFC5-65039362F0C6}" type="presOf" srcId="{91984368-594D-4633-979C-4FD2B843BC01}" destId="{6711E016-29BC-4A06-A636-E491B37993EC}" srcOrd="0" destOrd="0" presId="urn:microsoft.com/office/officeart/2005/8/layout/gear1"/>
    <dgm:cxn modelId="{4A26B058-9268-417F-8A8B-4A873BA4D3F1}" type="presOf" srcId="{DB25E57A-DA5C-4362-955B-F90DA458A31B}" destId="{3E1FB39F-3CDC-4F34-BEAB-D0C2E7272FC8}" srcOrd="0" destOrd="0" presId="urn:microsoft.com/office/officeart/2005/8/layout/gear1"/>
    <dgm:cxn modelId="{1EC6F490-1CB6-4D1C-87DC-CD156C94309B}" type="presOf" srcId="{AB451B0B-521A-4340-9BA3-D57A30EFD297}" destId="{A561266C-CBB5-41E9-BB71-4387B197E405}" srcOrd="0" destOrd="0" presId="urn:microsoft.com/office/officeart/2005/8/layout/gear1"/>
    <dgm:cxn modelId="{8ECCBF09-0339-4A81-87C1-E72469B5B5AE}" type="presOf" srcId="{F9554E65-9BAE-4619-A706-CFABC6CD2940}" destId="{1AED0166-ED07-4DFD-8488-5814F4191077}" srcOrd="0" destOrd="0" presId="urn:microsoft.com/office/officeart/2005/8/layout/gear1"/>
    <dgm:cxn modelId="{DDE13F63-1049-46AE-BDCE-F3F8365C3768}" srcId="{F9554E65-9BAE-4619-A706-CFABC6CD2940}" destId="{DB25E57A-DA5C-4362-955B-F90DA458A31B}" srcOrd="2" destOrd="0" parTransId="{65C0587D-1719-4F0A-A164-742255340F08}" sibTransId="{958F31F0-5B46-427F-BA66-9EE7C77FB684}"/>
    <dgm:cxn modelId="{06CE7591-2EAC-4008-9048-8236860C15D5}" type="presOf" srcId="{958F31F0-5B46-427F-BA66-9EE7C77FB684}" destId="{FED5AB7D-32E0-4D02-A34E-1A516E9A7890}" srcOrd="0" destOrd="0" presId="urn:microsoft.com/office/officeart/2005/8/layout/gear1"/>
    <dgm:cxn modelId="{633EBB11-7EFA-4215-8045-1C382148FE25}" type="presOf" srcId="{9A282E39-1503-46F5-9204-703185AFA3BA}" destId="{739150B9-A96F-4436-8EF2-8820B1466948}" srcOrd="2" destOrd="0" presId="urn:microsoft.com/office/officeart/2005/8/layout/gear1"/>
    <dgm:cxn modelId="{64D096F6-3FE7-49CE-A4B1-1982892E9714}" type="presOf" srcId="{F2E25E56-AFB8-402A-AC48-429A61A92144}" destId="{19EAE9B1-16AF-458D-92E8-3C97642E3523}" srcOrd="1" destOrd="0" presId="urn:microsoft.com/office/officeart/2005/8/layout/gear1"/>
    <dgm:cxn modelId="{C1E50BB6-3FAB-4D27-81C6-0BC430CE7D73}" type="presOf" srcId="{DB25E57A-DA5C-4362-955B-F90DA458A31B}" destId="{173E0917-467D-43C9-B0BC-618D0C3D2FA5}" srcOrd="2" destOrd="0" presId="urn:microsoft.com/office/officeart/2005/8/layout/gear1"/>
    <dgm:cxn modelId="{ABE535B8-E3CA-40CC-8A32-DB107C4E1F9A}" type="presParOf" srcId="{1AED0166-ED07-4DFD-8488-5814F4191077}" destId="{FE230C55-6DDE-4E6E-8C9C-6DF55D4D34B5}" srcOrd="0" destOrd="0" presId="urn:microsoft.com/office/officeart/2005/8/layout/gear1"/>
    <dgm:cxn modelId="{FBAD7240-8964-4C4D-96B7-190E2F2584D2}" type="presParOf" srcId="{1AED0166-ED07-4DFD-8488-5814F4191077}" destId="{19EAE9B1-16AF-458D-92E8-3C97642E3523}" srcOrd="1" destOrd="0" presId="urn:microsoft.com/office/officeart/2005/8/layout/gear1"/>
    <dgm:cxn modelId="{73160DB1-A60F-456F-B738-63BC9AF57867}" type="presParOf" srcId="{1AED0166-ED07-4DFD-8488-5814F4191077}" destId="{5CE5CC0F-A9E8-40BF-8F7B-F61C6739319F}" srcOrd="2" destOrd="0" presId="urn:microsoft.com/office/officeart/2005/8/layout/gear1"/>
    <dgm:cxn modelId="{B0B181C6-FB94-4454-8326-A86A6E09038B}" type="presParOf" srcId="{1AED0166-ED07-4DFD-8488-5814F4191077}" destId="{6979D247-4855-438D-B9EB-4580156EF6D4}" srcOrd="3" destOrd="0" presId="urn:microsoft.com/office/officeart/2005/8/layout/gear1"/>
    <dgm:cxn modelId="{533DAEA8-31C6-4FC9-BA12-7343D048BF68}" type="presParOf" srcId="{1AED0166-ED07-4DFD-8488-5814F4191077}" destId="{50D06F64-4E28-4AF6-A4CD-4319CD93B007}" srcOrd="4" destOrd="0" presId="urn:microsoft.com/office/officeart/2005/8/layout/gear1"/>
    <dgm:cxn modelId="{034F1007-0277-4621-9417-8BB4FAE7FF5C}" type="presParOf" srcId="{1AED0166-ED07-4DFD-8488-5814F4191077}" destId="{739150B9-A96F-4436-8EF2-8820B1466948}" srcOrd="5" destOrd="0" presId="urn:microsoft.com/office/officeart/2005/8/layout/gear1"/>
    <dgm:cxn modelId="{D65F665C-4BAE-4531-88C7-480BDDF1D95A}" type="presParOf" srcId="{1AED0166-ED07-4DFD-8488-5814F4191077}" destId="{3E1FB39F-3CDC-4F34-BEAB-D0C2E7272FC8}" srcOrd="6" destOrd="0" presId="urn:microsoft.com/office/officeart/2005/8/layout/gear1"/>
    <dgm:cxn modelId="{4467A7C1-9067-429A-9693-72A048BA4E41}" type="presParOf" srcId="{1AED0166-ED07-4DFD-8488-5814F4191077}" destId="{5AA640D8-9608-4A1B-879A-2BE6E68088DD}" srcOrd="7" destOrd="0" presId="urn:microsoft.com/office/officeart/2005/8/layout/gear1"/>
    <dgm:cxn modelId="{014DCE1B-B547-437F-AC8C-C31C4C72917E}" type="presParOf" srcId="{1AED0166-ED07-4DFD-8488-5814F4191077}" destId="{173E0917-467D-43C9-B0BC-618D0C3D2FA5}" srcOrd="8" destOrd="0" presId="urn:microsoft.com/office/officeart/2005/8/layout/gear1"/>
    <dgm:cxn modelId="{13545AB4-FF4E-4ACA-92C0-C4C2C783862C}" type="presParOf" srcId="{1AED0166-ED07-4DFD-8488-5814F4191077}" destId="{950BFC67-B3CC-4B09-B881-E0A15A730503}" srcOrd="9" destOrd="0" presId="urn:microsoft.com/office/officeart/2005/8/layout/gear1"/>
    <dgm:cxn modelId="{D6364944-F7C2-43AB-A7BA-A35216B48E7C}" type="presParOf" srcId="{1AED0166-ED07-4DFD-8488-5814F4191077}" destId="{A561266C-CBB5-41E9-BB71-4387B197E405}" srcOrd="10" destOrd="0" presId="urn:microsoft.com/office/officeart/2005/8/layout/gear1"/>
    <dgm:cxn modelId="{DB7CAC3A-990B-42A9-8FBA-604BEC4D61F4}" type="presParOf" srcId="{1AED0166-ED07-4DFD-8488-5814F4191077}" destId="{6711E016-29BC-4A06-A636-E491B37993EC}" srcOrd="11" destOrd="0" presId="urn:microsoft.com/office/officeart/2005/8/layout/gear1"/>
    <dgm:cxn modelId="{01E4160E-EB68-44B5-A7B7-954809CBBC1A}" type="presParOf" srcId="{1AED0166-ED07-4DFD-8488-5814F4191077}" destId="{FED5AB7D-32E0-4D02-A34E-1A516E9A7890}" srcOrd="12" destOrd="0" presId="urn:microsoft.com/office/officeart/2005/8/layout/gear1"/>
  </dgm:cxnLst>
  <dgm:bg/>
  <dgm:whole/>
</dgm:dataModel>
</file>

<file path=ppt/diagrams/data4.xml><?xml version="1.0" encoding="utf-8"?>
<dgm:dataModel xmlns:dgm="http://schemas.openxmlformats.org/drawingml/2006/diagram" xmlns:a="http://schemas.openxmlformats.org/drawingml/2006/main">
  <dgm:ptLst>
    <dgm:pt modelId="{3A9DCCB3-8345-49CF-97F5-46789FB5CC01}" type="doc">
      <dgm:prSet loTypeId="urn:microsoft.com/office/officeart/2005/8/layout/chevron2" loCatId="list" qsTypeId="urn:microsoft.com/office/officeart/2005/8/quickstyle/3d1" qsCatId="3D" csTypeId="urn:microsoft.com/office/officeart/2005/8/colors/accent0_3" csCatId="mainScheme" phldr="1"/>
      <dgm:spPr/>
      <dgm:t>
        <a:bodyPr/>
        <a:lstStyle/>
        <a:p>
          <a:endParaRPr lang="fr-FR"/>
        </a:p>
      </dgm:t>
    </dgm:pt>
    <dgm:pt modelId="{2901E714-55E2-46AB-9E5B-DFA897F35497}">
      <dgm:prSet phldrT="[Texte]" custT="1"/>
      <dgm:spPr/>
      <dgm:t>
        <a:bodyPr/>
        <a:lstStyle/>
        <a:p>
          <a:r>
            <a:rPr lang="fr-FR" sz="2400" dirty="0" smtClean="0">
              <a:latin typeface="+mj-lt"/>
            </a:rPr>
            <a:t>EPIC 2</a:t>
          </a:r>
          <a:endParaRPr lang="fr-FR" sz="2400" dirty="0">
            <a:latin typeface="+mj-lt"/>
          </a:endParaRPr>
        </a:p>
      </dgm:t>
    </dgm:pt>
    <dgm:pt modelId="{A8F2C61B-9611-40B1-AAA3-5FD2A3F55FD1}" type="parTrans" cxnId="{7E6994C3-9FCA-4ADC-BC3A-8BDD6AF28487}">
      <dgm:prSet/>
      <dgm:spPr/>
      <dgm:t>
        <a:bodyPr/>
        <a:lstStyle/>
        <a:p>
          <a:endParaRPr lang="fr-FR" sz="4800">
            <a:solidFill>
              <a:srgbClr val="89BA17"/>
            </a:solidFill>
            <a:latin typeface="+mj-lt"/>
          </a:endParaRPr>
        </a:p>
      </dgm:t>
    </dgm:pt>
    <dgm:pt modelId="{908B75D9-4885-49A0-8181-478AFE6FBF58}" type="sibTrans" cxnId="{7E6994C3-9FCA-4ADC-BC3A-8BDD6AF28487}">
      <dgm:prSet/>
      <dgm:spPr/>
      <dgm:t>
        <a:bodyPr/>
        <a:lstStyle/>
        <a:p>
          <a:endParaRPr lang="fr-FR" sz="4800">
            <a:solidFill>
              <a:srgbClr val="89BA17"/>
            </a:solidFill>
            <a:latin typeface="+mj-lt"/>
          </a:endParaRPr>
        </a:p>
      </dgm:t>
    </dgm:pt>
    <dgm:pt modelId="{CBD94B84-469C-4804-80D8-C717536A2673}">
      <dgm:prSet phldrT="[Texte]"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ADEQUATE DEFENSE</a:t>
          </a:r>
          <a:endParaRPr lang="fr-FR" sz="2800" b="1" dirty="0">
            <a:latin typeface="+mj-lt"/>
          </a:endParaRPr>
        </a:p>
      </dgm:t>
    </dgm:pt>
    <dgm:pt modelId="{E2ED4A29-48C0-4080-9634-6BAF81218FBE}" type="parTrans" cxnId="{C209DF99-867A-47A6-860A-80F52610FBBB}">
      <dgm:prSet/>
      <dgm:spPr/>
      <dgm:t>
        <a:bodyPr/>
        <a:lstStyle/>
        <a:p>
          <a:endParaRPr lang="fr-FR" sz="4800">
            <a:solidFill>
              <a:srgbClr val="89BA17"/>
            </a:solidFill>
            <a:latin typeface="+mj-lt"/>
          </a:endParaRPr>
        </a:p>
      </dgm:t>
    </dgm:pt>
    <dgm:pt modelId="{E8B325E5-7983-454F-80C7-BCF7346BAE07}" type="sibTrans" cxnId="{C209DF99-867A-47A6-860A-80F52610FBBB}">
      <dgm:prSet/>
      <dgm:spPr/>
      <dgm:t>
        <a:bodyPr/>
        <a:lstStyle/>
        <a:p>
          <a:endParaRPr lang="fr-FR" sz="4800">
            <a:solidFill>
              <a:srgbClr val="89BA17"/>
            </a:solidFill>
            <a:latin typeface="+mj-lt"/>
          </a:endParaRPr>
        </a:p>
      </dgm:t>
    </dgm:pt>
    <dgm:pt modelId="{63D581FB-1867-48BA-8187-6CD3770745DC}">
      <dgm:prSet phldrT="[Texte]" custT="1"/>
      <dgm:spPr/>
      <dgm:t>
        <a:bodyPr/>
        <a:lstStyle/>
        <a:p>
          <a:r>
            <a:rPr lang="fr-FR" sz="2400" dirty="0" smtClean="0">
              <a:latin typeface="+mj-lt"/>
            </a:rPr>
            <a:t>EPIC 3</a:t>
          </a:r>
        </a:p>
      </dgm:t>
    </dgm:pt>
    <dgm:pt modelId="{763F4835-2E97-4587-AD76-0634918E41BC}" type="parTrans" cxnId="{52D93CA1-322F-495F-806D-30B49BBF1237}">
      <dgm:prSet/>
      <dgm:spPr/>
      <dgm:t>
        <a:bodyPr/>
        <a:lstStyle/>
        <a:p>
          <a:endParaRPr lang="fr-FR" sz="4800">
            <a:solidFill>
              <a:srgbClr val="89BA17"/>
            </a:solidFill>
            <a:latin typeface="+mj-lt"/>
          </a:endParaRPr>
        </a:p>
      </dgm:t>
    </dgm:pt>
    <dgm:pt modelId="{296611D9-1390-4598-9804-6404BCE12C1D}" type="sibTrans" cxnId="{52D93CA1-322F-495F-806D-30B49BBF1237}">
      <dgm:prSet/>
      <dgm:spPr/>
      <dgm:t>
        <a:bodyPr/>
        <a:lstStyle/>
        <a:p>
          <a:endParaRPr lang="fr-FR" sz="4800">
            <a:solidFill>
              <a:srgbClr val="89BA17"/>
            </a:solidFill>
            <a:latin typeface="+mj-lt"/>
          </a:endParaRPr>
        </a:p>
      </dgm:t>
    </dgm:pt>
    <dgm:pt modelId="{54BC0B06-8B59-423C-AB4F-B4E21A0A2C30}">
      <dgm:prSet phldrT="[Texte]"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ELASTIC DEFENSE</a:t>
          </a:r>
          <a:endParaRPr lang="fr-FR" sz="2800" b="1" dirty="0">
            <a:latin typeface="+mj-lt"/>
          </a:endParaRPr>
        </a:p>
      </dgm:t>
    </dgm:pt>
    <dgm:pt modelId="{A04AD1E2-5AEA-4906-A95E-0A5008834E6A}" type="parTrans" cxnId="{4D4BAA79-3771-47C6-9D43-048C1EE4799A}">
      <dgm:prSet/>
      <dgm:spPr/>
      <dgm:t>
        <a:bodyPr/>
        <a:lstStyle/>
        <a:p>
          <a:endParaRPr lang="fr-FR" sz="4800">
            <a:solidFill>
              <a:srgbClr val="89BA17"/>
            </a:solidFill>
            <a:latin typeface="+mj-lt"/>
          </a:endParaRPr>
        </a:p>
      </dgm:t>
    </dgm:pt>
    <dgm:pt modelId="{B3E68134-8A43-486A-BE74-A68A6929BBD8}" type="sibTrans" cxnId="{4D4BAA79-3771-47C6-9D43-048C1EE4799A}">
      <dgm:prSet/>
      <dgm:spPr/>
      <dgm:t>
        <a:bodyPr/>
        <a:lstStyle/>
        <a:p>
          <a:endParaRPr lang="fr-FR" sz="4800">
            <a:solidFill>
              <a:srgbClr val="89BA17"/>
            </a:solidFill>
            <a:latin typeface="+mj-lt"/>
          </a:endParaRPr>
        </a:p>
      </dgm:t>
    </dgm:pt>
    <dgm:pt modelId="{AEA9D386-2E62-40D0-8259-CBCDF0EAA477}">
      <dgm:prSet custT="1"/>
      <dgm:spPr/>
      <dgm:t>
        <a:bodyPr/>
        <a:lstStyle/>
        <a:p>
          <a:r>
            <a:rPr lang="fr-FR" sz="2400" dirty="0" smtClean="0"/>
            <a:t>EPIC 1</a:t>
          </a:r>
          <a:endParaRPr lang="fr-FR" sz="2400" dirty="0"/>
        </a:p>
      </dgm:t>
    </dgm:pt>
    <dgm:pt modelId="{E1142263-BAE6-4EFF-B2FB-FB9F27141FAC}" type="parTrans" cxnId="{8B6DD11F-9C12-4918-B721-6C92F1EC3DEC}">
      <dgm:prSet/>
      <dgm:spPr/>
      <dgm:t>
        <a:bodyPr/>
        <a:lstStyle/>
        <a:p>
          <a:endParaRPr lang="fr-FR"/>
        </a:p>
      </dgm:t>
    </dgm:pt>
    <dgm:pt modelId="{33F59295-EA59-4359-94B9-F4726F72AABC}" type="sibTrans" cxnId="{8B6DD11F-9C12-4918-B721-6C92F1EC3DEC}">
      <dgm:prSet/>
      <dgm:spPr/>
      <dgm:t>
        <a:bodyPr/>
        <a:lstStyle/>
        <a:p>
          <a:endParaRPr lang="fr-FR"/>
        </a:p>
      </dgm:t>
    </dgm:pt>
    <dgm:pt modelId="{85E9B0D3-CBAA-45CC-B7D4-A070131BAF5D}">
      <dgm:prSet custT="1">
        <dgm:style>
          <a:lnRef idx="2">
            <a:schemeClr val="accent3">
              <a:shade val="50000"/>
            </a:schemeClr>
          </a:lnRef>
          <a:fillRef idx="1">
            <a:schemeClr val="accent3"/>
          </a:fillRef>
          <a:effectRef idx="0">
            <a:schemeClr val="accent3"/>
          </a:effectRef>
          <a:fontRef idx="minor">
            <a:schemeClr val="lt1"/>
          </a:fontRef>
        </dgm:style>
      </dgm:prSet>
      <dgm:spPr>
        <a:ln>
          <a:solidFill>
            <a:srgbClr val="00285F"/>
          </a:solidFill>
        </a:ln>
      </dgm:spPr>
      <dgm:t>
        <a:bodyPr/>
        <a:lstStyle/>
        <a:p>
          <a:r>
            <a:rPr lang="fr-FR" sz="2800" b="1" dirty="0" smtClean="0">
              <a:latin typeface="+mj-lt"/>
            </a:rPr>
            <a:t>DYNAMIC ORCHESTRATION</a:t>
          </a:r>
        </a:p>
      </dgm:t>
    </dgm:pt>
    <dgm:pt modelId="{814DEAF3-6DD9-4377-B720-2A437313FB7B}" type="parTrans" cxnId="{E1649BAB-DB0A-492A-8977-0B4B51B90A6E}">
      <dgm:prSet/>
      <dgm:spPr/>
      <dgm:t>
        <a:bodyPr/>
        <a:lstStyle/>
        <a:p>
          <a:endParaRPr lang="fr-FR"/>
        </a:p>
      </dgm:t>
    </dgm:pt>
    <dgm:pt modelId="{FDFEDB84-7444-4EF3-A681-7755C98B1579}" type="sibTrans" cxnId="{E1649BAB-DB0A-492A-8977-0B4B51B90A6E}">
      <dgm:prSet/>
      <dgm:spPr/>
      <dgm:t>
        <a:bodyPr/>
        <a:lstStyle/>
        <a:p>
          <a:endParaRPr lang="fr-FR"/>
        </a:p>
      </dgm:t>
    </dgm:pt>
    <dgm:pt modelId="{14E64B1C-D1D7-4555-B395-D09B40C293FA}" type="pres">
      <dgm:prSet presAssocID="{3A9DCCB3-8345-49CF-97F5-46789FB5CC01}" presName="linearFlow" presStyleCnt="0">
        <dgm:presLayoutVars>
          <dgm:dir/>
          <dgm:animLvl val="lvl"/>
          <dgm:resizeHandles val="exact"/>
        </dgm:presLayoutVars>
      </dgm:prSet>
      <dgm:spPr/>
      <dgm:t>
        <a:bodyPr/>
        <a:lstStyle/>
        <a:p>
          <a:endParaRPr lang="fr-FR"/>
        </a:p>
      </dgm:t>
    </dgm:pt>
    <dgm:pt modelId="{09E29420-B878-4F23-9EFB-8189A5D7BF7B}" type="pres">
      <dgm:prSet presAssocID="{AEA9D386-2E62-40D0-8259-CBCDF0EAA477}" presName="composite" presStyleCnt="0"/>
      <dgm:spPr/>
      <dgm:t>
        <a:bodyPr/>
        <a:lstStyle/>
        <a:p>
          <a:endParaRPr lang="fr-FR"/>
        </a:p>
      </dgm:t>
    </dgm:pt>
    <dgm:pt modelId="{01A2DBE5-3146-4B11-8FA5-656E90539F62}" type="pres">
      <dgm:prSet presAssocID="{AEA9D386-2E62-40D0-8259-CBCDF0EAA477}" presName="parentText" presStyleLbl="alignNode1" presStyleIdx="0" presStyleCnt="3">
        <dgm:presLayoutVars>
          <dgm:chMax val="1"/>
          <dgm:bulletEnabled val="1"/>
        </dgm:presLayoutVars>
      </dgm:prSet>
      <dgm:spPr/>
      <dgm:t>
        <a:bodyPr/>
        <a:lstStyle/>
        <a:p>
          <a:endParaRPr lang="fr-FR"/>
        </a:p>
      </dgm:t>
    </dgm:pt>
    <dgm:pt modelId="{5F7F9973-37B0-4109-8D64-01502C065ED6}" type="pres">
      <dgm:prSet presAssocID="{AEA9D386-2E62-40D0-8259-CBCDF0EAA477}" presName="descendantText" presStyleLbl="alignAcc1" presStyleIdx="0" presStyleCnt="3">
        <dgm:presLayoutVars>
          <dgm:bulletEnabled val="1"/>
        </dgm:presLayoutVars>
      </dgm:prSet>
      <dgm:spPr/>
      <dgm:t>
        <a:bodyPr/>
        <a:lstStyle/>
        <a:p>
          <a:endParaRPr lang="fr-FR"/>
        </a:p>
      </dgm:t>
    </dgm:pt>
    <dgm:pt modelId="{43AC178C-EC84-48B1-B18E-506D0986CA43}" type="pres">
      <dgm:prSet presAssocID="{33F59295-EA59-4359-94B9-F4726F72AABC}" presName="sp" presStyleCnt="0"/>
      <dgm:spPr/>
      <dgm:t>
        <a:bodyPr/>
        <a:lstStyle/>
        <a:p>
          <a:endParaRPr lang="fr-FR"/>
        </a:p>
      </dgm:t>
    </dgm:pt>
    <dgm:pt modelId="{D8E1DA91-A8F3-4900-A1D5-A6AD30534A4A}" type="pres">
      <dgm:prSet presAssocID="{2901E714-55E2-46AB-9E5B-DFA897F35497}" presName="composite" presStyleCnt="0"/>
      <dgm:spPr/>
      <dgm:t>
        <a:bodyPr/>
        <a:lstStyle/>
        <a:p>
          <a:endParaRPr lang="fr-FR"/>
        </a:p>
      </dgm:t>
    </dgm:pt>
    <dgm:pt modelId="{3A8569B4-C02F-4014-BF6E-44A3F376B95B}" type="pres">
      <dgm:prSet presAssocID="{2901E714-55E2-46AB-9E5B-DFA897F35497}" presName="parentText" presStyleLbl="alignNode1" presStyleIdx="1" presStyleCnt="3">
        <dgm:presLayoutVars>
          <dgm:chMax val="1"/>
          <dgm:bulletEnabled val="1"/>
        </dgm:presLayoutVars>
      </dgm:prSet>
      <dgm:spPr/>
      <dgm:t>
        <a:bodyPr/>
        <a:lstStyle/>
        <a:p>
          <a:endParaRPr lang="fr-FR"/>
        </a:p>
      </dgm:t>
    </dgm:pt>
    <dgm:pt modelId="{0DC61D6A-EA84-4FAA-B3DA-45C81D42F12D}" type="pres">
      <dgm:prSet presAssocID="{2901E714-55E2-46AB-9E5B-DFA897F35497}" presName="descendantText" presStyleLbl="alignAcc1" presStyleIdx="1" presStyleCnt="3">
        <dgm:presLayoutVars>
          <dgm:bulletEnabled val="1"/>
        </dgm:presLayoutVars>
      </dgm:prSet>
      <dgm:spPr/>
      <dgm:t>
        <a:bodyPr/>
        <a:lstStyle/>
        <a:p>
          <a:endParaRPr lang="fr-FR"/>
        </a:p>
      </dgm:t>
    </dgm:pt>
    <dgm:pt modelId="{E52F1540-3844-4577-877F-30982B4C8DB3}" type="pres">
      <dgm:prSet presAssocID="{908B75D9-4885-49A0-8181-478AFE6FBF58}" presName="sp" presStyleCnt="0"/>
      <dgm:spPr/>
      <dgm:t>
        <a:bodyPr/>
        <a:lstStyle/>
        <a:p>
          <a:endParaRPr lang="fr-FR"/>
        </a:p>
      </dgm:t>
    </dgm:pt>
    <dgm:pt modelId="{D757AA26-78C2-4FAF-89AE-2EF977D1A0A8}" type="pres">
      <dgm:prSet presAssocID="{63D581FB-1867-48BA-8187-6CD3770745DC}" presName="composite" presStyleCnt="0"/>
      <dgm:spPr/>
      <dgm:t>
        <a:bodyPr/>
        <a:lstStyle/>
        <a:p>
          <a:endParaRPr lang="fr-FR"/>
        </a:p>
      </dgm:t>
    </dgm:pt>
    <dgm:pt modelId="{2C743075-8D3D-42F9-898E-02B6FF305683}" type="pres">
      <dgm:prSet presAssocID="{63D581FB-1867-48BA-8187-6CD3770745DC}" presName="parentText" presStyleLbl="alignNode1" presStyleIdx="2" presStyleCnt="3" custLinFactNeighborX="-14668" custLinFactNeighborY="856">
        <dgm:presLayoutVars>
          <dgm:chMax val="1"/>
          <dgm:bulletEnabled val="1"/>
        </dgm:presLayoutVars>
      </dgm:prSet>
      <dgm:spPr/>
      <dgm:t>
        <a:bodyPr/>
        <a:lstStyle/>
        <a:p>
          <a:endParaRPr lang="fr-FR"/>
        </a:p>
      </dgm:t>
    </dgm:pt>
    <dgm:pt modelId="{FF3DAD61-1229-4CCA-9AEA-4D09E2D6D339}" type="pres">
      <dgm:prSet presAssocID="{63D581FB-1867-48BA-8187-6CD3770745DC}" presName="descendantText" presStyleLbl="alignAcc1" presStyleIdx="2" presStyleCnt="3">
        <dgm:presLayoutVars>
          <dgm:bulletEnabled val="1"/>
        </dgm:presLayoutVars>
      </dgm:prSet>
      <dgm:spPr/>
      <dgm:t>
        <a:bodyPr/>
        <a:lstStyle/>
        <a:p>
          <a:endParaRPr lang="fr-FR"/>
        </a:p>
      </dgm:t>
    </dgm:pt>
  </dgm:ptLst>
  <dgm:cxnLst>
    <dgm:cxn modelId="{52D93CA1-322F-495F-806D-30B49BBF1237}" srcId="{3A9DCCB3-8345-49CF-97F5-46789FB5CC01}" destId="{63D581FB-1867-48BA-8187-6CD3770745DC}" srcOrd="2" destOrd="0" parTransId="{763F4835-2E97-4587-AD76-0634918E41BC}" sibTransId="{296611D9-1390-4598-9804-6404BCE12C1D}"/>
    <dgm:cxn modelId="{C472DD22-F080-476F-B16B-BBCBD311C877}" type="presOf" srcId="{54BC0B06-8B59-423C-AB4F-B4E21A0A2C30}" destId="{FF3DAD61-1229-4CCA-9AEA-4D09E2D6D339}" srcOrd="0" destOrd="0" presId="urn:microsoft.com/office/officeart/2005/8/layout/chevron2"/>
    <dgm:cxn modelId="{B2D5B8B1-2FFA-4101-9182-F93FBE008DFD}" type="presOf" srcId="{85E9B0D3-CBAA-45CC-B7D4-A070131BAF5D}" destId="{5F7F9973-37B0-4109-8D64-01502C065ED6}" srcOrd="0" destOrd="0" presId="urn:microsoft.com/office/officeart/2005/8/layout/chevron2"/>
    <dgm:cxn modelId="{C209DF99-867A-47A6-860A-80F52610FBBB}" srcId="{2901E714-55E2-46AB-9E5B-DFA897F35497}" destId="{CBD94B84-469C-4804-80D8-C717536A2673}" srcOrd="0" destOrd="0" parTransId="{E2ED4A29-48C0-4080-9634-6BAF81218FBE}" sibTransId="{E8B325E5-7983-454F-80C7-BCF7346BAE07}"/>
    <dgm:cxn modelId="{4D4BAA79-3771-47C6-9D43-048C1EE4799A}" srcId="{63D581FB-1867-48BA-8187-6CD3770745DC}" destId="{54BC0B06-8B59-423C-AB4F-B4E21A0A2C30}" srcOrd="0" destOrd="0" parTransId="{A04AD1E2-5AEA-4906-A95E-0A5008834E6A}" sibTransId="{B3E68134-8A43-486A-BE74-A68A6929BBD8}"/>
    <dgm:cxn modelId="{78E83470-8A16-43C7-BE4E-25FB26A63E18}" type="presOf" srcId="{CBD94B84-469C-4804-80D8-C717536A2673}" destId="{0DC61D6A-EA84-4FAA-B3DA-45C81D42F12D}" srcOrd="0" destOrd="0" presId="urn:microsoft.com/office/officeart/2005/8/layout/chevron2"/>
    <dgm:cxn modelId="{500F4E92-328B-4EA2-A9C3-471476875A44}" type="presOf" srcId="{2901E714-55E2-46AB-9E5B-DFA897F35497}" destId="{3A8569B4-C02F-4014-BF6E-44A3F376B95B}" srcOrd="0" destOrd="0" presId="urn:microsoft.com/office/officeart/2005/8/layout/chevron2"/>
    <dgm:cxn modelId="{000E0C64-496A-43B2-AE32-B9BEAD5A2A8E}" type="presOf" srcId="{AEA9D386-2E62-40D0-8259-CBCDF0EAA477}" destId="{01A2DBE5-3146-4B11-8FA5-656E90539F62}" srcOrd="0" destOrd="0" presId="urn:microsoft.com/office/officeart/2005/8/layout/chevron2"/>
    <dgm:cxn modelId="{8B6DD11F-9C12-4918-B721-6C92F1EC3DEC}" srcId="{3A9DCCB3-8345-49CF-97F5-46789FB5CC01}" destId="{AEA9D386-2E62-40D0-8259-CBCDF0EAA477}" srcOrd="0" destOrd="0" parTransId="{E1142263-BAE6-4EFF-B2FB-FB9F27141FAC}" sibTransId="{33F59295-EA59-4359-94B9-F4726F72AABC}"/>
    <dgm:cxn modelId="{99B7876B-28F7-4334-BDCE-EA0C4CF13D2A}" type="presOf" srcId="{3A9DCCB3-8345-49CF-97F5-46789FB5CC01}" destId="{14E64B1C-D1D7-4555-B395-D09B40C293FA}" srcOrd="0" destOrd="0" presId="urn:microsoft.com/office/officeart/2005/8/layout/chevron2"/>
    <dgm:cxn modelId="{2B0E8001-3714-4E39-8531-41001A0138CA}" type="presOf" srcId="{63D581FB-1867-48BA-8187-6CD3770745DC}" destId="{2C743075-8D3D-42F9-898E-02B6FF305683}" srcOrd="0" destOrd="0" presId="urn:microsoft.com/office/officeart/2005/8/layout/chevron2"/>
    <dgm:cxn modelId="{7E6994C3-9FCA-4ADC-BC3A-8BDD6AF28487}" srcId="{3A9DCCB3-8345-49CF-97F5-46789FB5CC01}" destId="{2901E714-55E2-46AB-9E5B-DFA897F35497}" srcOrd="1" destOrd="0" parTransId="{A8F2C61B-9611-40B1-AAA3-5FD2A3F55FD1}" sibTransId="{908B75D9-4885-49A0-8181-478AFE6FBF58}"/>
    <dgm:cxn modelId="{E1649BAB-DB0A-492A-8977-0B4B51B90A6E}" srcId="{AEA9D386-2E62-40D0-8259-CBCDF0EAA477}" destId="{85E9B0D3-CBAA-45CC-B7D4-A070131BAF5D}" srcOrd="0" destOrd="0" parTransId="{814DEAF3-6DD9-4377-B720-2A437313FB7B}" sibTransId="{FDFEDB84-7444-4EF3-A681-7755C98B1579}"/>
    <dgm:cxn modelId="{C2B3502C-AE37-415F-AA80-5DA8C40B35DB}" type="presParOf" srcId="{14E64B1C-D1D7-4555-B395-D09B40C293FA}" destId="{09E29420-B878-4F23-9EFB-8189A5D7BF7B}" srcOrd="0" destOrd="0" presId="urn:microsoft.com/office/officeart/2005/8/layout/chevron2"/>
    <dgm:cxn modelId="{719DDAA6-5785-4C7A-911C-206729990A81}" type="presParOf" srcId="{09E29420-B878-4F23-9EFB-8189A5D7BF7B}" destId="{01A2DBE5-3146-4B11-8FA5-656E90539F62}" srcOrd="0" destOrd="0" presId="urn:microsoft.com/office/officeart/2005/8/layout/chevron2"/>
    <dgm:cxn modelId="{EC1F6FD4-5AD6-40BE-BDD3-9EA199E06A24}" type="presParOf" srcId="{09E29420-B878-4F23-9EFB-8189A5D7BF7B}" destId="{5F7F9973-37B0-4109-8D64-01502C065ED6}" srcOrd="1" destOrd="0" presId="urn:microsoft.com/office/officeart/2005/8/layout/chevron2"/>
    <dgm:cxn modelId="{BFA86DA4-41C7-41A1-8CF0-9BF41C1B6E34}" type="presParOf" srcId="{14E64B1C-D1D7-4555-B395-D09B40C293FA}" destId="{43AC178C-EC84-48B1-B18E-506D0986CA43}" srcOrd="1" destOrd="0" presId="urn:microsoft.com/office/officeart/2005/8/layout/chevron2"/>
    <dgm:cxn modelId="{233273AF-8680-42CC-BFF8-6B9E6C24D3A9}" type="presParOf" srcId="{14E64B1C-D1D7-4555-B395-D09B40C293FA}" destId="{D8E1DA91-A8F3-4900-A1D5-A6AD30534A4A}" srcOrd="2" destOrd="0" presId="urn:microsoft.com/office/officeart/2005/8/layout/chevron2"/>
    <dgm:cxn modelId="{FB45DA8A-9A78-47B5-B0A7-03F9DD17F514}" type="presParOf" srcId="{D8E1DA91-A8F3-4900-A1D5-A6AD30534A4A}" destId="{3A8569B4-C02F-4014-BF6E-44A3F376B95B}" srcOrd="0" destOrd="0" presId="urn:microsoft.com/office/officeart/2005/8/layout/chevron2"/>
    <dgm:cxn modelId="{60AEF079-24AA-490C-B2D0-9201B6EAE345}" type="presParOf" srcId="{D8E1DA91-A8F3-4900-A1D5-A6AD30534A4A}" destId="{0DC61D6A-EA84-4FAA-B3DA-45C81D42F12D}" srcOrd="1" destOrd="0" presId="urn:microsoft.com/office/officeart/2005/8/layout/chevron2"/>
    <dgm:cxn modelId="{6321F148-E7C5-4ED2-A77B-0306B2AE5297}" type="presParOf" srcId="{14E64B1C-D1D7-4555-B395-D09B40C293FA}" destId="{E52F1540-3844-4577-877F-30982B4C8DB3}" srcOrd="3" destOrd="0" presId="urn:microsoft.com/office/officeart/2005/8/layout/chevron2"/>
    <dgm:cxn modelId="{43BEBFDD-FFB5-4446-9AFE-A2C0306DA322}" type="presParOf" srcId="{14E64B1C-D1D7-4555-B395-D09B40C293FA}" destId="{D757AA26-78C2-4FAF-89AE-2EF977D1A0A8}" srcOrd="4" destOrd="0" presId="urn:microsoft.com/office/officeart/2005/8/layout/chevron2"/>
    <dgm:cxn modelId="{24AF0A86-4F13-4456-9F49-258796DC1A87}" type="presParOf" srcId="{D757AA26-78C2-4FAF-89AE-2EF977D1A0A8}" destId="{2C743075-8D3D-42F9-898E-02B6FF305683}" srcOrd="0" destOrd="0" presId="urn:microsoft.com/office/officeart/2005/8/layout/chevron2"/>
    <dgm:cxn modelId="{51C08231-617A-434F-8D3C-B77027DBA633}" type="presParOf" srcId="{D757AA26-78C2-4FAF-89AE-2EF977D1A0A8}" destId="{FF3DAD61-1229-4CCA-9AEA-4D09E2D6D339}" srcOrd="1" destOrd="0" presId="urn:microsoft.com/office/officeart/2005/8/layout/chevron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2DBE5-3146-4B11-8FA5-656E90539F62}">
      <dsp:nvSpPr>
        <dsp:cNvPr id="0" name=""/>
        <dsp:cNvSpPr/>
      </dsp:nvSpPr>
      <dsp:spPr>
        <a:xfrm rot="5400000">
          <a:off x="-118053" y="120751"/>
          <a:ext cx="787024" cy="550917"/>
        </a:xfrm>
        <a:prstGeom prst="chevron">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t>[1]</a:t>
          </a:r>
          <a:endParaRPr lang="fr-FR" sz="2400" kern="1200" dirty="0"/>
        </a:p>
      </dsp:txBody>
      <dsp:txXfrm rot="-5400000">
        <a:off x="1" y="278157"/>
        <a:ext cx="550917" cy="236107"/>
      </dsp:txXfrm>
    </dsp:sp>
    <dsp:sp modelId="{5F7F9973-37B0-4109-8D64-01502C065ED6}">
      <dsp:nvSpPr>
        <dsp:cNvPr id="0" name=""/>
        <dsp:cNvSpPr/>
      </dsp:nvSpPr>
      <dsp:spPr>
        <a:xfrm rot="5400000">
          <a:off x="3391391" y="-2837775"/>
          <a:ext cx="511834" cy="6192782"/>
        </a:xfrm>
        <a:prstGeom prst="round2SameRect">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CONTEXT</a:t>
          </a:r>
        </a:p>
      </dsp:txBody>
      <dsp:txXfrm rot="-5400000">
        <a:off x="550917" y="27685"/>
        <a:ext cx="6167796" cy="461862"/>
      </dsp:txXfrm>
    </dsp:sp>
    <dsp:sp modelId="{3A8569B4-C02F-4014-BF6E-44A3F376B95B}">
      <dsp:nvSpPr>
        <dsp:cNvPr id="0" name=""/>
        <dsp:cNvSpPr/>
      </dsp:nvSpPr>
      <dsp:spPr>
        <a:xfrm rot="5400000">
          <a:off x="-118053" y="808087"/>
          <a:ext cx="787024" cy="550917"/>
        </a:xfrm>
        <a:prstGeom prst="chevron">
          <a:avLst/>
        </a:prstGeom>
        <a:gradFill rotWithShape="0">
          <a:gsLst>
            <a:gs pos="0">
              <a:schemeClr val="accent1">
                <a:shade val="80000"/>
                <a:hueOff val="104736"/>
                <a:satOff val="-7842"/>
                <a:lumOff val="6751"/>
                <a:alphaOff val="0"/>
                <a:shade val="51000"/>
                <a:satMod val="130000"/>
              </a:schemeClr>
            </a:gs>
            <a:gs pos="80000">
              <a:schemeClr val="accent1">
                <a:shade val="80000"/>
                <a:hueOff val="104736"/>
                <a:satOff val="-7842"/>
                <a:lumOff val="6751"/>
                <a:alphaOff val="0"/>
                <a:shade val="93000"/>
                <a:satMod val="130000"/>
              </a:schemeClr>
            </a:gs>
            <a:gs pos="100000">
              <a:schemeClr val="accent1">
                <a:shade val="80000"/>
                <a:hueOff val="104736"/>
                <a:satOff val="-7842"/>
                <a:lumOff val="6751"/>
                <a:alphaOff val="0"/>
                <a:shade val="94000"/>
                <a:satMod val="135000"/>
              </a:schemeClr>
            </a:gs>
          </a:gsLst>
          <a:lin ang="16200000" scaled="0"/>
        </a:gradFill>
        <a:ln w="9525" cap="flat" cmpd="sng" algn="ctr">
          <a:solidFill>
            <a:schemeClr val="accent1">
              <a:shade val="80000"/>
              <a:hueOff val="104736"/>
              <a:satOff val="-7842"/>
              <a:lumOff val="6751"/>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latin typeface="+mj-lt"/>
            </a:rPr>
            <a:t>[2]</a:t>
          </a:r>
          <a:endParaRPr lang="fr-FR" sz="2400" kern="1200" dirty="0">
            <a:latin typeface="+mj-lt"/>
          </a:endParaRPr>
        </a:p>
      </dsp:txBody>
      <dsp:txXfrm rot="-5400000">
        <a:off x="1" y="965493"/>
        <a:ext cx="550917" cy="236107"/>
      </dsp:txXfrm>
    </dsp:sp>
    <dsp:sp modelId="{0DC61D6A-EA84-4FAA-B3DA-45C81D42F12D}">
      <dsp:nvSpPr>
        <dsp:cNvPr id="0" name=""/>
        <dsp:cNvSpPr/>
      </dsp:nvSpPr>
      <dsp:spPr>
        <a:xfrm rot="5400000">
          <a:off x="3391525" y="-2150574"/>
          <a:ext cx="511565" cy="6192782"/>
        </a:xfrm>
        <a:prstGeom prst="round2SameRect">
          <a:avLst/>
        </a:prstGeom>
        <a:solidFill>
          <a:schemeClr val="lt1">
            <a:alpha val="90000"/>
            <a:hueOff val="0"/>
            <a:satOff val="0"/>
            <a:lumOff val="0"/>
            <a:alphaOff val="0"/>
          </a:schemeClr>
        </a:solidFill>
        <a:ln w="9525" cap="flat" cmpd="sng" algn="ctr">
          <a:solidFill>
            <a:schemeClr val="accent1">
              <a:shade val="80000"/>
              <a:hueOff val="104736"/>
              <a:satOff val="-7842"/>
              <a:lumOff val="6751"/>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WHY !</a:t>
          </a:r>
          <a:endParaRPr lang="fr-FR" sz="2800" b="1" kern="1200" dirty="0">
            <a:latin typeface="+mj-lt"/>
          </a:endParaRPr>
        </a:p>
      </dsp:txBody>
      <dsp:txXfrm rot="-5400000">
        <a:off x="550917" y="715007"/>
        <a:ext cx="6167809" cy="461619"/>
      </dsp:txXfrm>
    </dsp:sp>
    <dsp:sp modelId="{2C743075-8D3D-42F9-898E-02B6FF305683}">
      <dsp:nvSpPr>
        <dsp:cNvPr id="0" name=""/>
        <dsp:cNvSpPr/>
      </dsp:nvSpPr>
      <dsp:spPr>
        <a:xfrm rot="5400000">
          <a:off x="-118053" y="1502160"/>
          <a:ext cx="787024" cy="550917"/>
        </a:xfrm>
        <a:prstGeom prst="chevron">
          <a:avLst/>
        </a:prstGeom>
        <a:gradFill rotWithShape="0">
          <a:gsLst>
            <a:gs pos="0">
              <a:schemeClr val="accent1">
                <a:shade val="80000"/>
                <a:hueOff val="209472"/>
                <a:satOff val="-15683"/>
                <a:lumOff val="13502"/>
                <a:alphaOff val="0"/>
                <a:shade val="51000"/>
                <a:satMod val="130000"/>
              </a:schemeClr>
            </a:gs>
            <a:gs pos="80000">
              <a:schemeClr val="accent1">
                <a:shade val="80000"/>
                <a:hueOff val="209472"/>
                <a:satOff val="-15683"/>
                <a:lumOff val="13502"/>
                <a:alphaOff val="0"/>
                <a:shade val="93000"/>
                <a:satMod val="130000"/>
              </a:schemeClr>
            </a:gs>
            <a:gs pos="100000">
              <a:schemeClr val="accent1">
                <a:shade val="80000"/>
                <a:hueOff val="209472"/>
                <a:satOff val="-15683"/>
                <a:lumOff val="13502"/>
                <a:alphaOff val="0"/>
                <a:shade val="94000"/>
                <a:satMod val="135000"/>
              </a:schemeClr>
            </a:gs>
          </a:gsLst>
          <a:lin ang="16200000" scaled="0"/>
        </a:gradFill>
        <a:ln w="9525" cap="flat" cmpd="sng" algn="ctr">
          <a:solidFill>
            <a:schemeClr val="accent1">
              <a:shade val="80000"/>
              <a:hueOff val="209472"/>
              <a:satOff val="-15683"/>
              <a:lumOff val="1350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latin typeface="+mj-lt"/>
            </a:rPr>
            <a:t>[3]</a:t>
          </a:r>
        </a:p>
      </dsp:txBody>
      <dsp:txXfrm rot="-5400000">
        <a:off x="1" y="1659566"/>
        <a:ext cx="550917" cy="236107"/>
      </dsp:txXfrm>
    </dsp:sp>
    <dsp:sp modelId="{FF3DAD61-1229-4CCA-9AEA-4D09E2D6D339}">
      <dsp:nvSpPr>
        <dsp:cNvPr id="0" name=""/>
        <dsp:cNvSpPr/>
      </dsp:nvSpPr>
      <dsp:spPr>
        <a:xfrm rot="5400000">
          <a:off x="3391525" y="-1463238"/>
          <a:ext cx="511565" cy="6192782"/>
        </a:xfrm>
        <a:prstGeom prst="round2SameRect">
          <a:avLst/>
        </a:prstGeom>
        <a:solidFill>
          <a:schemeClr val="lt1">
            <a:alpha val="90000"/>
            <a:hueOff val="0"/>
            <a:satOff val="0"/>
            <a:lumOff val="0"/>
            <a:alphaOff val="0"/>
          </a:schemeClr>
        </a:solidFill>
        <a:ln w="9525" cap="flat" cmpd="sng" algn="ctr">
          <a:solidFill>
            <a:schemeClr val="accent1">
              <a:shade val="80000"/>
              <a:hueOff val="209472"/>
              <a:satOff val="-15683"/>
              <a:lumOff val="13502"/>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WHAT !</a:t>
          </a:r>
          <a:endParaRPr lang="fr-FR" sz="2800" b="1" kern="1200" dirty="0">
            <a:latin typeface="+mj-lt"/>
          </a:endParaRPr>
        </a:p>
      </dsp:txBody>
      <dsp:txXfrm rot="-5400000">
        <a:off x="550917" y="1402343"/>
        <a:ext cx="6167809" cy="461619"/>
      </dsp:txXfrm>
    </dsp:sp>
    <dsp:sp modelId="{D1F693D8-AB80-4B9A-BE93-BC181E3836D1}">
      <dsp:nvSpPr>
        <dsp:cNvPr id="0" name=""/>
        <dsp:cNvSpPr/>
      </dsp:nvSpPr>
      <dsp:spPr>
        <a:xfrm rot="5400000">
          <a:off x="-118053" y="2182759"/>
          <a:ext cx="787024" cy="550917"/>
        </a:xfrm>
        <a:prstGeom prst="chevron">
          <a:avLst/>
        </a:prstGeom>
        <a:gradFill rotWithShape="0">
          <a:gsLst>
            <a:gs pos="0">
              <a:schemeClr val="accent1">
                <a:shade val="80000"/>
                <a:hueOff val="314209"/>
                <a:satOff val="-23525"/>
                <a:lumOff val="20253"/>
                <a:alphaOff val="0"/>
                <a:shade val="51000"/>
                <a:satMod val="130000"/>
              </a:schemeClr>
            </a:gs>
            <a:gs pos="80000">
              <a:schemeClr val="accent1">
                <a:shade val="80000"/>
                <a:hueOff val="314209"/>
                <a:satOff val="-23525"/>
                <a:lumOff val="20253"/>
                <a:alphaOff val="0"/>
                <a:shade val="93000"/>
                <a:satMod val="130000"/>
              </a:schemeClr>
            </a:gs>
            <a:gs pos="100000">
              <a:schemeClr val="accent1">
                <a:shade val="80000"/>
                <a:hueOff val="314209"/>
                <a:satOff val="-23525"/>
                <a:lumOff val="20253"/>
                <a:alphaOff val="0"/>
                <a:shade val="94000"/>
                <a:satMod val="135000"/>
              </a:schemeClr>
            </a:gs>
          </a:gsLst>
          <a:lin ang="16200000" scaled="0"/>
        </a:gradFill>
        <a:ln w="9525" cap="flat" cmpd="sng" algn="ctr">
          <a:solidFill>
            <a:schemeClr val="accent1">
              <a:shade val="80000"/>
              <a:hueOff val="314209"/>
              <a:satOff val="-23525"/>
              <a:lumOff val="2025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latin typeface="+mj-lt"/>
            </a:rPr>
            <a:t>[4]</a:t>
          </a:r>
        </a:p>
      </dsp:txBody>
      <dsp:txXfrm rot="-5400000">
        <a:off x="1" y="2340165"/>
        <a:ext cx="550917" cy="236107"/>
      </dsp:txXfrm>
    </dsp:sp>
    <dsp:sp modelId="{F3B437E7-8B86-4960-89FD-56EF9EEDE091}">
      <dsp:nvSpPr>
        <dsp:cNvPr id="0" name=""/>
        <dsp:cNvSpPr/>
      </dsp:nvSpPr>
      <dsp:spPr>
        <a:xfrm rot="5400000">
          <a:off x="3391525" y="-775902"/>
          <a:ext cx="511565" cy="6192782"/>
        </a:xfrm>
        <a:prstGeom prst="round2SameRect">
          <a:avLst/>
        </a:prstGeom>
        <a:solidFill>
          <a:schemeClr val="lt1">
            <a:alpha val="90000"/>
            <a:hueOff val="0"/>
            <a:satOff val="0"/>
            <a:lumOff val="0"/>
            <a:alphaOff val="0"/>
          </a:schemeClr>
        </a:solidFill>
        <a:ln w="9525" cap="flat" cmpd="sng" algn="ctr">
          <a:solidFill>
            <a:schemeClr val="accent1">
              <a:shade val="80000"/>
              <a:hueOff val="314209"/>
              <a:satOff val="-23525"/>
              <a:lumOff val="2025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HOW ?</a:t>
          </a:r>
          <a:endParaRPr lang="fr-FR" sz="2800" b="1" kern="1200" dirty="0">
            <a:latin typeface="+mj-lt"/>
          </a:endParaRPr>
        </a:p>
      </dsp:txBody>
      <dsp:txXfrm rot="-5400000">
        <a:off x="550917" y="2089679"/>
        <a:ext cx="6167809" cy="461619"/>
      </dsp:txXfrm>
    </dsp:sp>
    <dsp:sp modelId="{3D52726A-A6C1-45B0-850D-8AE4621B7388}">
      <dsp:nvSpPr>
        <dsp:cNvPr id="0" name=""/>
        <dsp:cNvSpPr/>
      </dsp:nvSpPr>
      <dsp:spPr>
        <a:xfrm rot="5400000">
          <a:off x="-118053" y="2870095"/>
          <a:ext cx="787024" cy="550917"/>
        </a:xfrm>
        <a:prstGeom prst="chevron">
          <a:avLst/>
        </a:prstGeom>
        <a:gradFill rotWithShape="0">
          <a:gsLst>
            <a:gs pos="0">
              <a:schemeClr val="accent1">
                <a:shade val="80000"/>
                <a:hueOff val="418945"/>
                <a:satOff val="-31366"/>
                <a:lumOff val="27004"/>
                <a:alphaOff val="0"/>
                <a:shade val="51000"/>
                <a:satMod val="130000"/>
              </a:schemeClr>
            </a:gs>
            <a:gs pos="80000">
              <a:schemeClr val="accent1">
                <a:shade val="80000"/>
                <a:hueOff val="418945"/>
                <a:satOff val="-31366"/>
                <a:lumOff val="27004"/>
                <a:alphaOff val="0"/>
                <a:shade val="93000"/>
                <a:satMod val="130000"/>
              </a:schemeClr>
            </a:gs>
            <a:gs pos="100000">
              <a:schemeClr val="accent1">
                <a:shade val="80000"/>
                <a:hueOff val="418945"/>
                <a:satOff val="-31366"/>
                <a:lumOff val="27004"/>
                <a:alphaOff val="0"/>
                <a:shade val="94000"/>
                <a:satMod val="135000"/>
              </a:schemeClr>
            </a:gs>
          </a:gsLst>
          <a:lin ang="16200000" scaled="0"/>
        </a:gradFill>
        <a:ln w="9525" cap="flat" cmpd="sng" algn="ctr">
          <a:solidFill>
            <a:schemeClr val="accent1">
              <a:shade val="80000"/>
              <a:hueOff val="418945"/>
              <a:satOff val="-31366"/>
              <a:lumOff val="2700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latin typeface="+mj-lt"/>
            </a:rPr>
            <a:t>[5]</a:t>
          </a:r>
        </a:p>
      </dsp:txBody>
      <dsp:txXfrm rot="-5400000">
        <a:off x="1" y="3027501"/>
        <a:ext cx="550917" cy="236107"/>
      </dsp:txXfrm>
    </dsp:sp>
    <dsp:sp modelId="{471CAECA-46B5-41C8-9C49-E2002D5E4314}">
      <dsp:nvSpPr>
        <dsp:cNvPr id="0" name=""/>
        <dsp:cNvSpPr/>
      </dsp:nvSpPr>
      <dsp:spPr>
        <a:xfrm rot="5400000">
          <a:off x="3391525" y="-88567"/>
          <a:ext cx="511565" cy="6192782"/>
        </a:xfrm>
        <a:prstGeom prst="round2SameRect">
          <a:avLst/>
        </a:prstGeom>
        <a:solidFill>
          <a:schemeClr val="lt1">
            <a:alpha val="90000"/>
            <a:hueOff val="0"/>
            <a:satOff val="0"/>
            <a:lumOff val="0"/>
            <a:alphaOff val="0"/>
          </a:schemeClr>
        </a:solidFill>
        <a:ln w="9525" cap="flat" cmpd="sng" algn="ctr">
          <a:solidFill>
            <a:schemeClr val="accent1">
              <a:shade val="80000"/>
              <a:hueOff val="418945"/>
              <a:satOff val="-31366"/>
              <a:lumOff val="27004"/>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DEMO: </a:t>
          </a:r>
          <a:r>
            <a:rPr lang="fr-FR" sz="2800" b="1" kern="1200" dirty="0" err="1" smtClean="0">
              <a:latin typeface="+mj-lt"/>
            </a:rPr>
            <a:t>Executive</a:t>
          </a:r>
          <a:r>
            <a:rPr lang="fr-FR" sz="2800" b="1" kern="1200" dirty="0" smtClean="0">
              <a:latin typeface="+mj-lt"/>
            </a:rPr>
            <a:t> Meeting </a:t>
          </a:r>
          <a:endParaRPr lang="fr-FR" sz="2800" b="1" kern="1200" dirty="0">
            <a:latin typeface="+mj-lt"/>
          </a:endParaRPr>
        </a:p>
      </dsp:txBody>
      <dsp:txXfrm rot="-5400000">
        <a:off x="550917" y="2777014"/>
        <a:ext cx="6167809" cy="461619"/>
      </dsp:txXfrm>
    </dsp:sp>
    <dsp:sp modelId="{2DD65F0C-B8FB-4B54-AC3A-59F0B25C2109}">
      <dsp:nvSpPr>
        <dsp:cNvPr id="0" name=""/>
        <dsp:cNvSpPr/>
      </dsp:nvSpPr>
      <dsp:spPr>
        <a:xfrm rot="5400000">
          <a:off x="-118053" y="3557430"/>
          <a:ext cx="787024" cy="550917"/>
        </a:xfrm>
        <a:prstGeom prst="chevron">
          <a:avLst/>
        </a:prstGeom>
        <a:gradFill rotWithShape="0">
          <a:gsLst>
            <a:gs pos="0">
              <a:schemeClr val="accent1">
                <a:shade val="80000"/>
                <a:hueOff val="523681"/>
                <a:satOff val="-39208"/>
                <a:lumOff val="33755"/>
                <a:alphaOff val="0"/>
                <a:shade val="51000"/>
                <a:satMod val="130000"/>
              </a:schemeClr>
            </a:gs>
            <a:gs pos="80000">
              <a:schemeClr val="accent1">
                <a:shade val="80000"/>
                <a:hueOff val="523681"/>
                <a:satOff val="-39208"/>
                <a:lumOff val="33755"/>
                <a:alphaOff val="0"/>
                <a:shade val="93000"/>
                <a:satMod val="130000"/>
              </a:schemeClr>
            </a:gs>
            <a:gs pos="100000">
              <a:schemeClr val="accent1">
                <a:shade val="80000"/>
                <a:hueOff val="523681"/>
                <a:satOff val="-39208"/>
                <a:lumOff val="33755"/>
                <a:alphaOff val="0"/>
                <a:shade val="94000"/>
                <a:satMod val="135000"/>
              </a:schemeClr>
            </a:gs>
          </a:gsLst>
          <a:lin ang="16200000" scaled="0"/>
        </a:gradFill>
        <a:ln w="9525" cap="flat" cmpd="sng" algn="ctr">
          <a:solidFill>
            <a:schemeClr val="accent1">
              <a:shade val="80000"/>
              <a:hueOff val="523681"/>
              <a:satOff val="-39208"/>
              <a:lumOff val="3375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latin typeface="+mj-lt"/>
            </a:rPr>
            <a:t>[6]</a:t>
          </a:r>
        </a:p>
      </dsp:txBody>
      <dsp:txXfrm rot="-5400000">
        <a:off x="1" y="3714836"/>
        <a:ext cx="550917" cy="236107"/>
      </dsp:txXfrm>
    </dsp:sp>
    <dsp:sp modelId="{847CDFCA-B3B3-4E1F-BF48-031CDCA035D0}">
      <dsp:nvSpPr>
        <dsp:cNvPr id="0" name=""/>
        <dsp:cNvSpPr/>
      </dsp:nvSpPr>
      <dsp:spPr>
        <a:xfrm rot="5400000">
          <a:off x="3391525" y="598768"/>
          <a:ext cx="511565" cy="6192782"/>
        </a:xfrm>
        <a:prstGeom prst="round2SameRect">
          <a:avLst/>
        </a:prstGeom>
        <a:solidFill>
          <a:schemeClr val="lt1">
            <a:alpha val="90000"/>
            <a:hueOff val="0"/>
            <a:satOff val="0"/>
            <a:lumOff val="0"/>
            <a:alphaOff val="0"/>
          </a:schemeClr>
        </a:solidFill>
        <a:ln w="9525" cap="flat" cmpd="sng" algn="ctr">
          <a:solidFill>
            <a:schemeClr val="accent1">
              <a:shade val="80000"/>
              <a:hueOff val="523681"/>
              <a:satOff val="-39208"/>
              <a:lumOff val="3375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kern="1200" dirty="0" smtClean="0">
              <a:latin typeface="+mj-lt"/>
            </a:rPr>
            <a:t>CONCLUSION</a:t>
          </a:r>
        </a:p>
      </dsp:txBody>
      <dsp:txXfrm rot="-5400000">
        <a:off x="550917" y="3464350"/>
        <a:ext cx="6167809" cy="4616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r>
              <a:rPr lang="en-US"/>
              <a:t> </a:t>
            </a:r>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r>
              <a:rPr lang="en-US"/>
              <a:t>2010-05-27 </a:t>
            </a:r>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r>
              <a:rPr lang="en-US"/>
              <a:t> </a:t>
            </a:r>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02602FA2-6E94-44F6-ADA3-34A283720604}" type="slidenum">
              <a:rPr lang="en-US"/>
              <a:pPr/>
              <a:t>‹N°›</a:t>
            </a:fld>
            <a:endParaRPr lang="en-US"/>
          </a:p>
        </p:txBody>
      </p:sp>
    </p:spTree>
    <p:extLst>
      <p:ext uri="{BB962C8B-B14F-4D97-AF65-F5344CB8AC3E}">
        <p14:creationId xmlns="" xmlns:p14="http://schemas.microsoft.com/office/powerpoint/2010/main" val="310881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r>
              <a:rPr lang="en-US"/>
              <a:t> </a:t>
            </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r>
              <a:rPr lang="en-US"/>
              <a:t>2010-05-27 </a:t>
            </a: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Klicka här för att ändra format på bakgrundstexten</a:t>
            </a:r>
          </a:p>
          <a:p>
            <a:pPr lvl="1"/>
            <a:r>
              <a:rPr lang="en-US" smtClean="0"/>
              <a:t>Nivå två</a:t>
            </a:r>
          </a:p>
          <a:p>
            <a:pPr lvl="2"/>
            <a:r>
              <a:rPr lang="en-US" smtClean="0"/>
              <a:t>Nivå tre</a:t>
            </a:r>
          </a:p>
          <a:p>
            <a:pPr lvl="3"/>
            <a:r>
              <a:rPr lang="en-US" smtClean="0"/>
              <a:t>Nivå fyra</a:t>
            </a:r>
          </a:p>
          <a:p>
            <a:pPr lvl="4"/>
            <a:r>
              <a:rPr lang="en-US" smtClean="0"/>
              <a:t>Nivå fem</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r>
              <a:rPr lang="en-US"/>
              <a:t> </a:t>
            </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C3170DA5-33A7-4B4E-AEE6-44BFEB4ABFAE}" type="slidenum">
              <a:rPr lang="en-US"/>
              <a:pPr/>
              <a:t>‹N°›</a:t>
            </a:fld>
            <a:endParaRPr lang="en-US"/>
          </a:p>
        </p:txBody>
      </p:sp>
    </p:spTree>
    <p:extLst>
      <p:ext uri="{BB962C8B-B14F-4D97-AF65-F5344CB8AC3E}">
        <p14:creationId xmlns="" xmlns:p14="http://schemas.microsoft.com/office/powerpoint/2010/main" val="101698257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Security defense virtualization can be at the hardware, middleware and application level. Creating software</a:t>
            </a:r>
          </a:p>
          <a:p>
            <a:r>
              <a:rPr lang="en-US" sz="1200" kern="1200" baseline="0" dirty="0" smtClean="0">
                <a:solidFill>
                  <a:schemeClr val="tx1"/>
                </a:solidFill>
                <a:latin typeface="Arial" charset="0"/>
                <a:ea typeface="+mn-ea"/>
                <a:cs typeface="+mn-cs"/>
              </a:rPr>
              <a:t>SAs (e.g., vFW, </a:t>
            </a:r>
            <a:r>
              <a:rPr lang="en-US" sz="1200" kern="1200" baseline="0" dirty="0" err="1" smtClean="0">
                <a:solidFill>
                  <a:schemeClr val="tx1"/>
                </a:solidFill>
                <a:latin typeface="Arial" charset="0"/>
                <a:ea typeface="+mn-ea"/>
                <a:cs typeface="+mn-cs"/>
              </a:rPr>
              <a:t>vLB</a:t>
            </a:r>
            <a:r>
              <a:rPr lang="en-US" sz="1200" kern="1200" baseline="0" dirty="0" smtClean="0">
                <a:solidFill>
                  <a:schemeClr val="tx1"/>
                </a:solidFill>
                <a:latin typeface="Arial" charset="0"/>
                <a:ea typeface="+mn-ea"/>
                <a:cs typeface="+mn-cs"/>
              </a:rPr>
              <a:t>) can be realized as (</a:t>
            </a:r>
            <a:r>
              <a:rPr lang="en-US" sz="1200" kern="1200" baseline="0" dirty="0" err="1" smtClean="0">
                <a:solidFill>
                  <a:schemeClr val="tx1"/>
                </a:solidFill>
                <a:latin typeface="Arial" charset="0"/>
                <a:ea typeface="+mn-ea"/>
                <a:cs typeface="+mn-cs"/>
              </a:rPr>
              <a:t>i</a:t>
            </a:r>
            <a:r>
              <a:rPr lang="en-US" sz="1200" kern="1200" baseline="0" dirty="0" smtClean="0">
                <a:solidFill>
                  <a:schemeClr val="tx1"/>
                </a:solidFill>
                <a:latin typeface="Arial" charset="0"/>
                <a:ea typeface="+mn-ea"/>
                <a:cs typeface="+mn-cs"/>
              </a:rPr>
              <a:t>) portion of a security hardware commodity, (ii) a managed</a:t>
            </a:r>
          </a:p>
          <a:p>
            <a:r>
              <a:rPr lang="en-US" sz="1200" kern="1200" baseline="0" dirty="0" smtClean="0">
                <a:solidFill>
                  <a:schemeClr val="tx1"/>
                </a:solidFill>
                <a:latin typeface="Arial" charset="0"/>
                <a:ea typeface="+mn-ea"/>
                <a:cs typeface="+mn-cs"/>
              </a:rPr>
              <a:t>kernel process running within the host hypervisor, and (iii) traditional security software on a guest virtual</a:t>
            </a:r>
          </a:p>
          <a:p>
            <a:r>
              <a:rPr lang="fr-FR" sz="1200" kern="1200" baseline="0" dirty="0" smtClean="0">
                <a:solidFill>
                  <a:schemeClr val="tx1"/>
                </a:solidFill>
                <a:latin typeface="Arial" charset="0"/>
                <a:ea typeface="+mn-ea"/>
                <a:cs typeface="+mn-cs"/>
              </a:rPr>
              <a:t>machine (VM).</a:t>
            </a:r>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err="1" smtClean="0">
                <a:solidFill>
                  <a:schemeClr val="tx1"/>
                </a:solidFill>
                <a:latin typeface="Arial" charset="0"/>
                <a:ea typeface="+mn-ea"/>
                <a:cs typeface="+mn-cs"/>
              </a:rPr>
              <a:t>Designing</a:t>
            </a:r>
            <a:r>
              <a:rPr lang="fr-FR" sz="1200" kern="1200" baseline="0" dirty="0" smtClean="0">
                <a:solidFill>
                  <a:schemeClr val="tx1"/>
                </a:solidFill>
                <a:latin typeface="Arial" charset="0"/>
                <a:ea typeface="+mn-ea"/>
                <a:cs typeface="+mn-cs"/>
              </a:rPr>
              <a:t> cost effective SM </a:t>
            </a:r>
            <a:r>
              <a:rPr lang="en-US" sz="1200" kern="1200" baseline="0" dirty="0" smtClean="0">
                <a:solidFill>
                  <a:schemeClr val="tx1"/>
                </a:solidFill>
                <a:latin typeface="Arial" charset="0"/>
                <a:ea typeface="+mn-ea"/>
                <a:cs typeface="+mn-cs"/>
              </a:rPr>
              <a:t>that meets the security constraints such as order and correlation between SMs is mandatory to reach the</a:t>
            </a:r>
          </a:p>
          <a:p>
            <a:r>
              <a:rPr lang="en-US" sz="1200" kern="1200" baseline="0" dirty="0" smtClean="0">
                <a:solidFill>
                  <a:schemeClr val="tx1"/>
                </a:solidFill>
                <a:latin typeface="Arial" charset="0"/>
                <a:ea typeface="+mn-ea"/>
                <a:cs typeface="+mn-cs"/>
              </a:rPr>
              <a:t>security defense optimization. For a given network infrastructure and a given SDZs available resources,</a:t>
            </a:r>
          </a:p>
          <a:p>
            <a:r>
              <a:rPr lang="en-US" sz="1200" kern="1200" baseline="0" dirty="0" smtClean="0">
                <a:solidFill>
                  <a:schemeClr val="tx1"/>
                </a:solidFill>
                <a:latin typeface="Arial" charset="0"/>
                <a:ea typeface="+mn-ea"/>
                <a:cs typeface="+mn-cs"/>
              </a:rPr>
              <a:t>we must find the best SM placement that minimizes the overall deployment cost. This cost is the result</a:t>
            </a:r>
          </a:p>
          <a:p>
            <a:r>
              <a:rPr lang="en-US" sz="1200" kern="1200" baseline="0" dirty="0" smtClean="0">
                <a:solidFill>
                  <a:schemeClr val="tx1"/>
                </a:solidFill>
                <a:latin typeface="Arial" charset="0"/>
                <a:ea typeface="+mn-ea"/>
                <a:cs typeface="+mn-cs"/>
              </a:rPr>
              <a:t>of a joint of optimization that minimizes </a:t>
            </a:r>
            <a:r>
              <a:rPr lang="en-US" sz="1200" kern="1200" baseline="0" dirty="0" err="1" smtClean="0">
                <a:solidFill>
                  <a:schemeClr val="tx1"/>
                </a:solidFill>
                <a:latin typeface="Arial" charset="0"/>
                <a:ea typeface="+mn-ea"/>
                <a:cs typeface="+mn-cs"/>
              </a:rPr>
              <a:t>i</a:t>
            </a:r>
            <a:r>
              <a:rPr lang="en-US" sz="1200" kern="1200" baseline="0" dirty="0" smtClean="0">
                <a:solidFill>
                  <a:schemeClr val="tx1"/>
                </a:solidFill>
                <a:latin typeface="Arial" charset="0"/>
                <a:ea typeface="+mn-ea"/>
                <a:cs typeface="+mn-cs"/>
              </a:rPr>
              <a:t>) the network workload induced by the flows across SMs ii) the</a:t>
            </a:r>
          </a:p>
          <a:p>
            <a:r>
              <a:rPr lang="en-US" sz="1200" kern="1200" baseline="0" dirty="0" smtClean="0">
                <a:solidFill>
                  <a:schemeClr val="tx1"/>
                </a:solidFill>
                <a:latin typeface="Arial" charset="0"/>
                <a:ea typeface="+mn-ea"/>
                <a:cs typeface="+mn-cs"/>
              </a:rPr>
              <a:t>SDZ resources consumption, and iii) the number of SMs by eliminating redundant and similar SMs which</a:t>
            </a:r>
          </a:p>
          <a:p>
            <a:r>
              <a:rPr lang="en-US" sz="1200" kern="1200" baseline="0" dirty="0" smtClean="0">
                <a:solidFill>
                  <a:schemeClr val="tx1"/>
                </a:solidFill>
                <a:latin typeface="Arial" charset="0"/>
                <a:ea typeface="+mn-ea"/>
                <a:cs typeface="+mn-cs"/>
              </a:rPr>
              <a:t>belong to the same tenant and maximizes </a:t>
            </a:r>
            <a:r>
              <a:rPr lang="en-US" sz="1200" kern="1200" baseline="0" dirty="0" err="1" smtClean="0">
                <a:solidFill>
                  <a:schemeClr val="tx1"/>
                </a:solidFill>
                <a:latin typeface="Arial" charset="0"/>
                <a:ea typeface="+mn-ea"/>
                <a:cs typeface="+mn-cs"/>
              </a:rPr>
              <a:t>i</a:t>
            </a:r>
            <a:r>
              <a:rPr lang="en-US" sz="1200" kern="1200" baseline="0" dirty="0" smtClean="0">
                <a:solidFill>
                  <a:schemeClr val="tx1"/>
                </a:solidFill>
                <a:latin typeface="Arial" charset="0"/>
                <a:ea typeface="+mn-ea"/>
                <a:cs typeface="+mn-cs"/>
              </a:rPr>
              <a:t>) the SM protection coverage, ii) the SDZ hosting capacity,</a:t>
            </a:r>
          </a:p>
          <a:p>
            <a:r>
              <a:rPr lang="en-US" sz="1200" kern="1200" baseline="0" dirty="0" smtClean="0">
                <a:solidFill>
                  <a:schemeClr val="tx1"/>
                </a:solidFill>
                <a:latin typeface="Arial" charset="0"/>
                <a:ea typeface="+mn-ea"/>
                <a:cs typeface="+mn-cs"/>
              </a:rPr>
              <a:t>and the security defense optimization while respecting the order and the correlation between SMs.</a:t>
            </a:r>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893763" indent="-447675" algn="just">
              <a:spcBef>
                <a:spcPts val="600"/>
              </a:spcBef>
              <a:buClr>
                <a:srgbClr val="89BA17"/>
              </a:buClr>
              <a:buSzPct val="136000"/>
              <a:buFont typeface="Wingdings" pitchFamily="2" charset="2"/>
              <a:buChar char="v"/>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200" u="sng" kern="1200" dirty="0" smtClean="0">
                <a:solidFill>
                  <a:srgbClr val="89BA17"/>
                </a:solidFill>
                <a:latin typeface="Arial" charset="0"/>
                <a:ea typeface="+mn-ea"/>
                <a:cs typeface="+mn-cs"/>
              </a:rPr>
              <a:t>Placement with </a:t>
            </a:r>
            <a:r>
              <a:rPr lang="en-US" sz="1200" u="sng" kern="1200" dirty="0" err="1" smtClean="0">
                <a:solidFill>
                  <a:srgbClr val="89BA17"/>
                </a:solidFill>
                <a:latin typeface="Arial" charset="0"/>
                <a:ea typeface="+mn-ea"/>
                <a:cs typeface="+mn-cs"/>
              </a:rPr>
              <a:t>Stratos</a:t>
            </a:r>
            <a:r>
              <a:rPr lang="en-US" sz="1200" u="sng" kern="1200" dirty="0" smtClean="0">
                <a:solidFill>
                  <a:srgbClr val="89BA17"/>
                </a:solidFill>
                <a:latin typeface="Arial" charset="0"/>
                <a:ea typeface="+mn-ea"/>
                <a:cs typeface="+mn-cs"/>
              </a:rPr>
              <a:t>:</a:t>
            </a:r>
          </a:p>
          <a:p>
            <a:pPr marL="808038" indent="-180975" algn="just">
              <a:spcBef>
                <a:spcPts val="600"/>
              </a:spcBef>
              <a:buClr>
                <a:srgbClr val="89BA17"/>
              </a:buClr>
              <a:buSzPct val="136000"/>
              <a:buFont typeface="Arial" pitchFamily="34" charset="0"/>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200" dirty="0" err="1" smtClean="0"/>
              <a:t>UtC</a:t>
            </a:r>
            <a:r>
              <a:rPr lang="en-US" sz="1200" dirty="0" smtClean="0"/>
              <a:t> deployments of </a:t>
            </a:r>
            <a:r>
              <a:rPr lang="en-US" sz="1200" dirty="0" err="1" smtClean="0"/>
              <a:t>Stratos</a:t>
            </a:r>
            <a:r>
              <a:rPr lang="en-US" sz="1200" dirty="0" smtClean="0"/>
              <a:t> allow for many more placement options, resulting in substantially more performance and scaling benefits. The key is to consider a tenant’s topology as a whole when making placement decisions. This includes consideration of which VMs traffic flows between and the volume of traffic between them—both of which can be garnered from the tenant-specific chains.</a:t>
            </a:r>
          </a:p>
          <a:p>
            <a:pPr marL="808038" indent="-180975" algn="just">
              <a:spcBef>
                <a:spcPts val="600"/>
              </a:spcBef>
              <a:buClr>
                <a:srgbClr val="89BA17"/>
              </a:buClr>
              <a:buSzPct val="136000"/>
              <a:buFont typeface="Arial" pitchFamily="34" charset="0"/>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200" dirty="0" smtClean="0">
                <a:effectLst>
                  <a:outerShdw blurRad="38100" dist="38100" dir="2700000" algn="tl">
                    <a:srgbClr val="000000">
                      <a:alpha val="43137"/>
                    </a:srgbClr>
                  </a:outerShdw>
                </a:effectLst>
              </a:rPr>
              <a:t>Initial VM Placement: </a:t>
            </a:r>
            <a:r>
              <a:rPr lang="en-US" sz="1200" dirty="0" smtClean="0"/>
              <a:t>it is important to place carefully VM instances in the beginning. </a:t>
            </a:r>
            <a:r>
              <a:rPr lang="en-US" sz="1200" dirty="0" smtClean="0">
                <a:solidFill>
                  <a:srgbClr val="FF0000"/>
                </a:solidFill>
              </a:rPr>
              <a:t>=&gt;</a:t>
            </a:r>
            <a:r>
              <a:rPr lang="en-US" sz="1200" dirty="0" smtClean="0"/>
              <a:t> consider distance cost +  some </a:t>
            </a:r>
            <a:r>
              <a:rPr lang="en-US" sz="1200" dirty="0" err="1" smtClean="0"/>
              <a:t>VMbs</a:t>
            </a:r>
            <a:r>
              <a:rPr lang="en-US" sz="1200" dirty="0" smtClean="0"/>
              <a:t> requires more scaling than others (indices) </a:t>
            </a:r>
          </a:p>
          <a:p>
            <a:pPr marL="808038" indent="-180975" algn="just">
              <a:spcBef>
                <a:spcPts val="600"/>
              </a:spcBef>
              <a:buClr>
                <a:srgbClr val="89BA17"/>
              </a:buClr>
              <a:buSzPct val="136000"/>
              <a:buFont typeface="Arial" pitchFamily="34" charset="0"/>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200" dirty="0" smtClean="0">
                <a:effectLst>
                  <a:outerShdw blurRad="38100" dist="38100" dir="2700000" algn="tl">
                    <a:srgbClr val="000000">
                      <a:alpha val="43137"/>
                    </a:srgbClr>
                  </a:outerShdw>
                </a:effectLst>
              </a:rPr>
              <a:t>Placement of new </a:t>
            </a:r>
            <a:r>
              <a:rPr lang="en-US" sz="1200" dirty="0" err="1" smtClean="0">
                <a:effectLst>
                  <a:outerShdw blurRad="38100" dist="38100" dir="2700000" algn="tl">
                    <a:srgbClr val="000000">
                      <a:alpha val="43137"/>
                    </a:srgbClr>
                  </a:outerShdw>
                </a:effectLst>
              </a:rPr>
              <a:t>VMbs</a:t>
            </a:r>
            <a:r>
              <a:rPr lang="en-US" sz="1200" dirty="0" smtClean="0">
                <a:effectLst>
                  <a:outerShdw blurRad="38100" dist="38100" dir="2700000" algn="tl">
                    <a:srgbClr val="000000">
                      <a:alpha val="43137"/>
                    </a:srgbClr>
                  </a:outerShdw>
                </a:effectLst>
              </a:rPr>
              <a:t>:</a:t>
            </a:r>
          </a:p>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Arial" charset="0"/>
              <a:ea typeface="+mn-ea"/>
              <a:cs typeface="+mn-cs"/>
            </a:endParaRPr>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37</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38</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39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200" dirty="0" err="1" smtClean="0"/>
              <a:t>Middleboxes</a:t>
            </a:r>
            <a:r>
              <a:rPr lang="en-US" sz="1200" dirty="0" smtClean="0"/>
              <a:t> (</a:t>
            </a:r>
            <a:r>
              <a:rPr lang="en-US" sz="1200" dirty="0" err="1" smtClean="0"/>
              <a:t>VMbs</a:t>
            </a:r>
            <a:r>
              <a:rPr lang="en-US" sz="1200" dirty="0" smtClean="0"/>
              <a:t>) play a key role in enterprises and private data centers (*) with an application server’s traffic often traversing multiple </a:t>
            </a:r>
            <a:r>
              <a:rPr lang="en-US" sz="1200" dirty="0" err="1" smtClean="0"/>
              <a:t>VMbs</a:t>
            </a:r>
            <a:r>
              <a:rPr lang="en-US" sz="1200" dirty="0" smtClean="0"/>
              <a:t> appliances to meet security, performance, or other objectives. </a:t>
            </a:r>
          </a:p>
          <a:p>
            <a:pPr algn="just"/>
            <a:endParaRPr lang="en-US" sz="1200" dirty="0" smtClean="0"/>
          </a:p>
          <a:p>
            <a:pPr algn="just"/>
            <a:r>
              <a:rPr lang="en-US" sz="1200" dirty="0" smtClean="0"/>
              <a:t>=&gt; As an example, traffic may enter the data center through a WAN optimizer or redundancy elimination </a:t>
            </a:r>
            <a:r>
              <a:rPr lang="en-US" sz="1200" dirty="0" err="1" smtClean="0"/>
              <a:t>VMb</a:t>
            </a:r>
            <a:r>
              <a:rPr lang="en-US" sz="1200" dirty="0" smtClean="0"/>
              <a:t> (RE), be mirrored to an intrusion detection system (IDS), directed to a load balancer, and assigned to one of several application servers.</a:t>
            </a:r>
            <a:endParaRPr lang="fr-FR" sz="1200"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40</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41</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42</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43</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44</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45</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46</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47</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48</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49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200" dirty="0" err="1" smtClean="0"/>
              <a:t>Middleboxes</a:t>
            </a:r>
            <a:r>
              <a:rPr lang="en-US" sz="1200" dirty="0" smtClean="0"/>
              <a:t> (</a:t>
            </a:r>
            <a:r>
              <a:rPr lang="en-US" sz="1200" dirty="0" err="1" smtClean="0"/>
              <a:t>VMbs</a:t>
            </a:r>
            <a:r>
              <a:rPr lang="en-US" sz="1200" dirty="0" smtClean="0"/>
              <a:t>) play a key role in enterprises and private data centers (*) with an application server’s traffic often traversing multiple </a:t>
            </a:r>
            <a:r>
              <a:rPr lang="en-US" sz="1200" dirty="0" err="1" smtClean="0"/>
              <a:t>VMbs</a:t>
            </a:r>
            <a:r>
              <a:rPr lang="en-US" sz="1200" dirty="0" smtClean="0"/>
              <a:t> appliances to meet security, performance, or other objectives. </a:t>
            </a:r>
          </a:p>
          <a:p>
            <a:pPr algn="just"/>
            <a:r>
              <a:rPr lang="en-US" sz="1200" dirty="0" smtClean="0"/>
              <a:t>=&gt; As an example, traffic may enter the data center through a WAN optimizer or redundancy elimination </a:t>
            </a:r>
            <a:r>
              <a:rPr lang="en-US" sz="1200" dirty="0" err="1" smtClean="0"/>
              <a:t>VMb</a:t>
            </a:r>
            <a:r>
              <a:rPr lang="en-US" sz="1200" dirty="0" smtClean="0"/>
              <a:t> (RE), be mirrored to an intrusion detection system (IDS), directed to a load balancer, and assigned to one of several application servers.</a:t>
            </a:r>
            <a:endParaRPr lang="fr-FR" sz="1200"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50</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51</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52</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53</a:t>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Our scaling heuristic adequately eliminates SMs bottlenecks providing suitable end-to-end performance in a </a:t>
            </a:r>
            <a:r>
              <a:rPr lang="en-US" sz="1200" dirty="0" smtClean="0">
                <a:solidFill>
                  <a:srgbClr val="89BA17"/>
                </a:solidFill>
              </a:rPr>
              <a:t>45% </a:t>
            </a:r>
            <a:r>
              <a:rPr lang="en-US" sz="1200" dirty="0" smtClean="0"/>
              <a:t>more cost-effective manner compared </a:t>
            </a:r>
            <a:r>
              <a:rPr lang="fr-FR" sz="1200" dirty="0" smtClean="0"/>
              <a:t>to </a:t>
            </a:r>
            <a:r>
              <a:rPr lang="fr-FR" sz="1200" dirty="0" err="1" smtClean="0"/>
              <a:t>naive</a:t>
            </a:r>
            <a:r>
              <a:rPr lang="fr-FR" sz="1200" dirty="0" smtClean="0"/>
              <a:t> </a:t>
            </a:r>
            <a:r>
              <a:rPr lang="fr-FR" sz="1200" dirty="0" err="1" smtClean="0"/>
              <a:t>scaling</a:t>
            </a:r>
            <a:r>
              <a:rPr lang="fr-FR" sz="1200" dirty="0" smtClean="0"/>
              <a:t> </a:t>
            </a:r>
            <a:r>
              <a:rPr lang="fr-FR" sz="1200" dirty="0" err="1" smtClean="0"/>
              <a:t>approaches</a:t>
            </a:r>
            <a:r>
              <a:rPr lang="fr-FR" sz="1200" dirty="0" smtClean="0"/>
              <a:t>.</a:t>
            </a:r>
          </a:p>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54</a:t>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Network-aware flow distribution and SM instance placement in </a:t>
            </a:r>
            <a:r>
              <a:rPr lang="en-US" sz="1200" dirty="0" err="1" smtClean="0"/>
              <a:t>UtC</a:t>
            </a:r>
            <a:r>
              <a:rPr lang="en-US" sz="1200" dirty="0" smtClean="0"/>
              <a:t> deployments enables up to 30% more tenants to have their demands fully served, allows 45% of tenants to use the optimal number of </a:t>
            </a:r>
            <a:r>
              <a:rPr lang="en-US" sz="1200" dirty="0" err="1" smtClean="0"/>
              <a:t>VMbs</a:t>
            </a:r>
            <a:r>
              <a:rPr lang="en-US" sz="1200" dirty="0" smtClean="0"/>
              <a:t> instances, and leaves up </a:t>
            </a:r>
            <a:r>
              <a:rPr lang="en-US" sz="1200" u="sng" dirty="0" smtClean="0"/>
              <a:t>to an additional 20% of VM slots unused for providers to support future tenants.</a:t>
            </a:r>
          </a:p>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55</a:t>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56</a:t>
            </a:fld>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57</a:t>
            </a:fld>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58</a:t>
            </a:fld>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59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6</a:t>
            </a:fld>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60</a:t>
            </a:fld>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61</a:t>
            </a:fld>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62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Before discussing outsourcing designs, we draw on two datasets</a:t>
            </a:r>
          </a:p>
          <a:p>
            <a:r>
              <a:rPr lang="en-US" sz="1200" kern="1200" baseline="0" dirty="0" smtClean="0">
                <a:solidFill>
                  <a:schemeClr val="tx1"/>
                </a:solidFill>
                <a:latin typeface="Arial" charset="0"/>
                <a:ea typeface="+mn-ea"/>
                <a:cs typeface="+mn-cs"/>
              </a:rPr>
              <a:t>to discuss typical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deployments in enterprise networks</a:t>
            </a:r>
          </a:p>
          <a:p>
            <a:r>
              <a:rPr lang="en-US" sz="1200" kern="1200" baseline="0" dirty="0" smtClean="0">
                <a:solidFill>
                  <a:schemeClr val="tx1"/>
                </a:solidFill>
                <a:latin typeface="Arial" charset="0"/>
                <a:ea typeface="+mn-ea"/>
                <a:cs typeface="+mn-cs"/>
              </a:rPr>
              <a:t>and why their challenges might be solved by the cloud. We conducted</a:t>
            </a:r>
          </a:p>
          <a:p>
            <a:r>
              <a:rPr lang="en-US" sz="1200" kern="1200" baseline="0" dirty="0" smtClean="0">
                <a:solidFill>
                  <a:schemeClr val="tx1"/>
                </a:solidFill>
                <a:latin typeface="Arial" charset="0"/>
                <a:ea typeface="+mn-ea"/>
                <a:cs typeface="+mn-cs"/>
              </a:rPr>
              <a:t>a survey of 57 enterprise network administrators, including</a:t>
            </a:r>
          </a:p>
          <a:p>
            <a:r>
              <a:rPr lang="en-US" sz="1200" kern="1200" baseline="0" dirty="0" smtClean="0">
                <a:solidFill>
                  <a:schemeClr val="tx1"/>
                </a:solidFill>
                <a:latin typeface="Arial" charset="0"/>
                <a:ea typeface="+mn-ea"/>
                <a:cs typeface="+mn-cs"/>
              </a:rPr>
              <a:t>the number of </a:t>
            </a:r>
            <a:r>
              <a:rPr lang="en-US" sz="1200" kern="1200" baseline="0" dirty="0" err="1" smtClean="0">
                <a:solidFill>
                  <a:schemeClr val="tx1"/>
                </a:solidFill>
                <a:latin typeface="Arial" charset="0"/>
                <a:ea typeface="+mn-ea"/>
                <a:cs typeface="+mn-cs"/>
              </a:rPr>
              <a:t>middleboxes</a:t>
            </a:r>
            <a:r>
              <a:rPr lang="en-US" sz="1200" kern="1200" baseline="0" dirty="0" smtClean="0">
                <a:solidFill>
                  <a:schemeClr val="tx1"/>
                </a:solidFill>
                <a:latin typeface="Arial" charset="0"/>
                <a:ea typeface="+mn-ea"/>
                <a:cs typeface="+mn-cs"/>
              </a:rPr>
              <a:t> deployed, personnel dedicated to them,</a:t>
            </a:r>
          </a:p>
          <a:p>
            <a:r>
              <a:rPr lang="en-US" sz="1200" kern="1200" baseline="0" dirty="0" smtClean="0">
                <a:solidFill>
                  <a:schemeClr val="tx1"/>
                </a:solidFill>
                <a:latin typeface="Arial" charset="0"/>
                <a:ea typeface="+mn-ea"/>
                <a:cs typeface="+mn-cs"/>
              </a:rPr>
              <a:t>and challenges faced in administering them. To the best of our</a:t>
            </a:r>
          </a:p>
          <a:p>
            <a:r>
              <a:rPr lang="en-US" sz="1200" kern="1200" baseline="0" dirty="0" smtClean="0">
                <a:solidFill>
                  <a:schemeClr val="tx1"/>
                </a:solidFill>
                <a:latin typeface="Arial" charset="0"/>
                <a:ea typeface="+mn-ea"/>
                <a:cs typeface="+mn-cs"/>
              </a:rPr>
              <a:t>knowledge, this is the first large-scale survey of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deployments</a:t>
            </a:r>
          </a:p>
          <a:p>
            <a:r>
              <a:rPr lang="en-US" sz="1200" kern="1200" baseline="0" dirty="0" smtClean="0">
                <a:solidFill>
                  <a:schemeClr val="tx1"/>
                </a:solidFill>
                <a:latin typeface="Arial" charset="0"/>
                <a:ea typeface="+mn-ea"/>
                <a:cs typeface="+mn-cs"/>
              </a:rPr>
              <a:t>in the research community. Our dataset includes 19 small</a:t>
            </a:r>
          </a:p>
          <a:p>
            <a:r>
              <a:rPr lang="en-US" sz="1200" kern="1200" baseline="0" dirty="0" smtClean="0">
                <a:solidFill>
                  <a:schemeClr val="tx1"/>
                </a:solidFill>
                <a:latin typeface="Arial" charset="0"/>
                <a:ea typeface="+mn-ea"/>
                <a:cs typeface="+mn-cs"/>
              </a:rPr>
              <a:t>(fewer than 1k hosts) networks, 18 medium (1k-10k hosts) networks,</a:t>
            </a:r>
          </a:p>
          <a:p>
            <a:r>
              <a:rPr lang="en-US" sz="1200" kern="1200" baseline="0" dirty="0" smtClean="0">
                <a:solidFill>
                  <a:schemeClr val="tx1"/>
                </a:solidFill>
                <a:latin typeface="Arial" charset="0"/>
                <a:ea typeface="+mn-ea"/>
                <a:cs typeface="+mn-cs"/>
              </a:rPr>
              <a:t>11 large (10k-100k hosts) networks, and 7 very large (more</a:t>
            </a:r>
          </a:p>
          <a:p>
            <a:r>
              <a:rPr lang="fr-FR" sz="1200" kern="1200" baseline="0" dirty="0" err="1" smtClean="0">
                <a:solidFill>
                  <a:schemeClr val="tx1"/>
                </a:solidFill>
                <a:latin typeface="Arial" charset="0"/>
                <a:ea typeface="+mn-ea"/>
                <a:cs typeface="+mn-cs"/>
              </a:rPr>
              <a:t>than</a:t>
            </a:r>
            <a:r>
              <a:rPr lang="fr-FR" sz="1200" kern="1200" baseline="0" dirty="0" smtClean="0">
                <a:solidFill>
                  <a:schemeClr val="tx1"/>
                </a:solidFill>
                <a:latin typeface="Arial" charset="0"/>
                <a:ea typeface="+mn-ea"/>
                <a:cs typeface="+mn-cs"/>
              </a:rPr>
              <a:t> 100k hosts) networks.</a:t>
            </a:r>
          </a:p>
          <a:p>
            <a:r>
              <a:rPr lang="en-US" sz="1200" kern="1200" baseline="0" dirty="0" smtClean="0">
                <a:solidFill>
                  <a:schemeClr val="tx1"/>
                </a:solidFill>
                <a:latin typeface="Arial" charset="0"/>
                <a:ea typeface="+mn-ea"/>
                <a:cs typeface="+mn-cs"/>
              </a:rPr>
              <a:t>We augment our analysis with measurements from a large enterprise</a:t>
            </a:r>
          </a:p>
          <a:p>
            <a:r>
              <a:rPr lang="en-US" sz="1200" kern="1200" baseline="0" dirty="0" smtClean="0">
                <a:solidFill>
                  <a:schemeClr val="tx1"/>
                </a:solidFill>
                <a:latin typeface="Arial" charset="0"/>
                <a:ea typeface="+mn-ea"/>
                <a:cs typeface="+mn-cs"/>
              </a:rPr>
              <a:t>with approximately 600 </a:t>
            </a:r>
            <a:r>
              <a:rPr lang="en-US" sz="1200" kern="1200" baseline="0" dirty="0" err="1" smtClean="0">
                <a:solidFill>
                  <a:schemeClr val="tx1"/>
                </a:solidFill>
                <a:latin typeface="Arial" charset="0"/>
                <a:ea typeface="+mn-ea"/>
                <a:cs typeface="+mn-cs"/>
              </a:rPr>
              <a:t>middleboxes</a:t>
            </a:r>
            <a:r>
              <a:rPr lang="en-US" sz="1200" kern="1200" baseline="0" dirty="0" smtClean="0">
                <a:solidFill>
                  <a:schemeClr val="tx1"/>
                </a:solidFill>
                <a:latin typeface="Arial" charset="0"/>
                <a:ea typeface="+mn-ea"/>
                <a:cs typeface="+mn-cs"/>
              </a:rPr>
              <a:t> and tens of international</a:t>
            </a:r>
          </a:p>
          <a:p>
            <a:r>
              <a:rPr lang="en-US" sz="1200" kern="1200" baseline="0" dirty="0" smtClean="0">
                <a:solidFill>
                  <a:schemeClr val="tx1"/>
                </a:solidFill>
                <a:latin typeface="Arial" charset="0"/>
                <a:ea typeface="+mn-ea"/>
                <a:cs typeface="+mn-cs"/>
              </a:rPr>
              <a:t>sites; we elaborate on this dataset in §5.3.</a:t>
            </a:r>
          </a:p>
          <a:p>
            <a:r>
              <a:rPr lang="en-US" sz="1200" kern="1200" baseline="0" dirty="0" smtClean="0">
                <a:solidFill>
                  <a:schemeClr val="tx1"/>
                </a:solidFill>
                <a:latin typeface="Arial" charset="0"/>
                <a:ea typeface="+mn-ea"/>
                <a:cs typeface="+mn-cs"/>
              </a:rPr>
              <a:t>Our analysis highlights several key challenges that enterprise administrators</a:t>
            </a:r>
          </a:p>
          <a:p>
            <a:r>
              <a:rPr lang="en-US" sz="1200" kern="1200" baseline="0" dirty="0" smtClean="0">
                <a:solidFill>
                  <a:schemeClr val="tx1"/>
                </a:solidFill>
                <a:latin typeface="Arial" charset="0"/>
                <a:ea typeface="+mn-ea"/>
                <a:cs typeface="+mn-cs"/>
              </a:rPr>
              <a:t>face with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deployments: large deployments</a:t>
            </a:r>
          </a:p>
          <a:p>
            <a:r>
              <a:rPr lang="en-US" sz="1200" kern="1200" baseline="0" dirty="0" smtClean="0">
                <a:solidFill>
                  <a:schemeClr val="tx1"/>
                </a:solidFill>
                <a:latin typeface="Arial" charset="0"/>
                <a:ea typeface="+mn-ea"/>
                <a:cs typeface="+mn-cs"/>
              </a:rPr>
              <a:t>with high capital expenses and operating costs (§2.1), complex</a:t>
            </a:r>
          </a:p>
          <a:p>
            <a:r>
              <a:rPr lang="en-US" sz="1200" kern="1200" baseline="0" dirty="0" smtClean="0">
                <a:solidFill>
                  <a:schemeClr val="tx1"/>
                </a:solidFill>
                <a:latin typeface="Arial" charset="0"/>
                <a:ea typeface="+mn-ea"/>
                <a:cs typeface="+mn-cs"/>
              </a:rPr>
              <a:t>management requirements (§2.2), and the need for </a:t>
            </a:r>
            <a:r>
              <a:rPr lang="en-US" sz="1200" kern="1200" baseline="0" dirty="0" err="1" smtClean="0">
                <a:solidFill>
                  <a:schemeClr val="tx1"/>
                </a:solidFill>
                <a:latin typeface="Arial" charset="0"/>
                <a:ea typeface="+mn-ea"/>
                <a:cs typeface="+mn-cs"/>
              </a:rPr>
              <a:t>overprovisioning</a:t>
            </a:r>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to react to failure and overload scenarios (§2.3). We argue these</a:t>
            </a:r>
          </a:p>
          <a:p>
            <a:r>
              <a:rPr lang="en-US" sz="1200" kern="1200" baseline="0" dirty="0" smtClean="0">
                <a:solidFill>
                  <a:schemeClr val="tx1"/>
                </a:solidFill>
                <a:latin typeface="Arial" charset="0"/>
                <a:ea typeface="+mn-ea"/>
                <a:cs typeface="+mn-cs"/>
              </a:rPr>
              <a:t>factors parallel common arguments for cloud computation, and thus</a:t>
            </a:r>
          </a:p>
          <a:p>
            <a:r>
              <a:rPr lang="en-US" sz="1200" kern="1200" baseline="0" dirty="0" smtClean="0">
                <a:solidFill>
                  <a:schemeClr val="tx1"/>
                </a:solidFill>
                <a:latin typeface="Arial" charset="0"/>
                <a:ea typeface="+mn-ea"/>
                <a:cs typeface="+mn-cs"/>
              </a:rPr>
              <a:t>make </a:t>
            </a:r>
            <a:r>
              <a:rPr lang="en-US" sz="1200" kern="1200" baseline="0" dirty="0" err="1" smtClean="0">
                <a:solidFill>
                  <a:schemeClr val="tx1"/>
                </a:solidFill>
                <a:latin typeface="Arial" charset="0"/>
                <a:ea typeface="+mn-ea"/>
                <a:cs typeface="+mn-cs"/>
              </a:rPr>
              <a:t>middleboxes</a:t>
            </a:r>
            <a:r>
              <a:rPr lang="en-US" sz="1200" kern="1200" baseline="0" dirty="0" smtClean="0">
                <a:solidFill>
                  <a:schemeClr val="tx1"/>
                </a:solidFill>
                <a:latin typeface="Arial" charset="0"/>
                <a:ea typeface="+mn-ea"/>
                <a:cs typeface="+mn-cs"/>
              </a:rPr>
              <a:t> good candidates for the cloud.</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Modern enterprises almost ubiquitously deploy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processing</a:t>
            </a:r>
          </a:p>
          <a:p>
            <a:r>
              <a:rPr lang="en-US" sz="1200" kern="1200" baseline="0" dirty="0" smtClean="0">
                <a:solidFill>
                  <a:schemeClr val="tx1"/>
                </a:solidFill>
                <a:latin typeface="Arial" charset="0"/>
                <a:ea typeface="+mn-ea"/>
                <a:cs typeface="+mn-cs"/>
              </a:rPr>
              <a:t>services to improve security and performance in their networks.</a:t>
            </a:r>
          </a:p>
          <a:p>
            <a:r>
              <a:rPr lang="en-US" sz="1200" kern="1200" baseline="0" dirty="0" smtClean="0">
                <a:solidFill>
                  <a:schemeClr val="tx1"/>
                </a:solidFill>
                <a:latin typeface="Arial" charset="0"/>
                <a:ea typeface="+mn-ea"/>
                <a:cs typeface="+mn-cs"/>
              </a:rPr>
              <a:t>Despite this, we find that today’s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infrastructure is expensive,</a:t>
            </a:r>
          </a:p>
          <a:p>
            <a:r>
              <a:rPr lang="en-US" sz="1200" kern="1200" baseline="0" dirty="0" smtClean="0">
                <a:solidFill>
                  <a:schemeClr val="tx1"/>
                </a:solidFill>
                <a:latin typeface="Arial" charset="0"/>
                <a:ea typeface="+mn-ea"/>
                <a:cs typeface="+mn-cs"/>
              </a:rPr>
              <a:t>complex to manage, and creates new failure modes for the</a:t>
            </a:r>
          </a:p>
          <a:p>
            <a:r>
              <a:rPr lang="en-US" sz="1200" kern="1200" baseline="0" dirty="0" smtClean="0">
                <a:solidFill>
                  <a:schemeClr val="tx1"/>
                </a:solidFill>
                <a:latin typeface="Arial" charset="0"/>
                <a:ea typeface="+mn-ea"/>
                <a:cs typeface="+mn-cs"/>
              </a:rPr>
              <a:t>networks that use them. Given the promise of cloud computing to</a:t>
            </a:r>
          </a:p>
          <a:p>
            <a:r>
              <a:rPr lang="en-US" sz="1200" kern="1200" baseline="0" dirty="0" smtClean="0">
                <a:solidFill>
                  <a:schemeClr val="tx1"/>
                </a:solidFill>
                <a:latin typeface="Arial" charset="0"/>
                <a:ea typeface="+mn-ea"/>
                <a:cs typeface="+mn-cs"/>
              </a:rPr>
              <a:t>decrease costs, ease management, and provide elasticity and </a:t>
            </a:r>
            <a:r>
              <a:rPr lang="en-US" sz="1200" kern="1200" baseline="0" dirty="0" err="1" smtClean="0">
                <a:solidFill>
                  <a:schemeClr val="tx1"/>
                </a:solidFill>
                <a:latin typeface="Arial" charset="0"/>
                <a:ea typeface="+mn-ea"/>
                <a:cs typeface="+mn-cs"/>
              </a:rPr>
              <a:t>faulttolerance</a:t>
            </a:r>
            <a:r>
              <a:rPr lang="en-US" sz="1200" kern="1200" baseline="0" dirty="0" smtClean="0">
                <a:solidFill>
                  <a:schemeClr val="tx1"/>
                </a:solidFill>
                <a:latin typeface="Arial" charset="0"/>
                <a:ea typeface="+mn-ea"/>
                <a:cs typeface="+mn-cs"/>
              </a:rPr>
              <a:t>,</a:t>
            </a:r>
          </a:p>
          <a:p>
            <a:r>
              <a:rPr lang="en-US" sz="1200" kern="1200" baseline="0" dirty="0" smtClean="0">
                <a:solidFill>
                  <a:schemeClr val="tx1"/>
                </a:solidFill>
                <a:latin typeface="Arial" charset="0"/>
                <a:ea typeface="+mn-ea"/>
                <a:cs typeface="+mn-cs"/>
              </a:rPr>
              <a:t>we argue that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processing can benefit from</a:t>
            </a:r>
          </a:p>
          <a:p>
            <a:r>
              <a:rPr lang="en-US" sz="1200" kern="1200" baseline="0" dirty="0" smtClean="0">
                <a:solidFill>
                  <a:schemeClr val="tx1"/>
                </a:solidFill>
                <a:latin typeface="Arial" charset="0"/>
                <a:ea typeface="+mn-ea"/>
                <a:cs typeface="+mn-cs"/>
              </a:rPr>
              <a:t>outsourcing the cloud. Arriving at a feasible implementation, however,</a:t>
            </a:r>
          </a:p>
          <a:p>
            <a:r>
              <a:rPr lang="en-US" sz="1200" kern="1200" baseline="0" dirty="0" smtClean="0">
                <a:solidFill>
                  <a:schemeClr val="tx1"/>
                </a:solidFill>
                <a:latin typeface="Arial" charset="0"/>
                <a:ea typeface="+mn-ea"/>
                <a:cs typeface="+mn-cs"/>
              </a:rPr>
              <a:t>is challenging due to the need to achieve functional equivalence</a:t>
            </a:r>
          </a:p>
          <a:p>
            <a:r>
              <a:rPr lang="en-US" sz="1200" kern="1200" baseline="0" dirty="0" smtClean="0">
                <a:solidFill>
                  <a:schemeClr val="tx1"/>
                </a:solidFill>
                <a:latin typeface="Arial" charset="0"/>
                <a:ea typeface="+mn-ea"/>
                <a:cs typeface="+mn-cs"/>
              </a:rPr>
              <a:t>with traditional </a:t>
            </a:r>
            <a:r>
              <a:rPr lang="en-US" sz="1200" kern="1200" baseline="0" dirty="0" err="1" smtClean="0">
                <a:solidFill>
                  <a:schemeClr val="tx1"/>
                </a:solidFill>
                <a:latin typeface="Arial" charset="0"/>
                <a:ea typeface="+mn-ea"/>
                <a:cs typeface="+mn-cs"/>
              </a:rPr>
              <a:t>middlebox</a:t>
            </a:r>
            <a:r>
              <a:rPr lang="en-US" sz="1200" kern="1200" baseline="0" dirty="0" smtClean="0">
                <a:solidFill>
                  <a:schemeClr val="tx1"/>
                </a:solidFill>
                <a:latin typeface="Arial" charset="0"/>
                <a:ea typeface="+mn-ea"/>
                <a:cs typeface="+mn-cs"/>
              </a:rPr>
              <a:t> deployments without sacrificing</a:t>
            </a:r>
          </a:p>
          <a:p>
            <a:r>
              <a:rPr lang="en-US" sz="1200" kern="1200" baseline="0" dirty="0" smtClean="0">
                <a:solidFill>
                  <a:schemeClr val="tx1"/>
                </a:solidFill>
                <a:latin typeface="Arial" charset="0"/>
                <a:ea typeface="+mn-ea"/>
                <a:cs typeface="+mn-cs"/>
              </a:rPr>
              <a:t>performance or increasing network complexity.</a:t>
            </a:r>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13D46F9E-6300-4BFF-93B9-EC8333C0D28A}"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2530" name="SubTitle_TM"/>
          <p:cNvSpPr>
            <a:spLocks noGrp="1" noChangeArrowheads="1"/>
          </p:cNvSpPr>
          <p:nvPr>
            <p:ph type="subTitle" idx="1"/>
          </p:nvPr>
        </p:nvSpPr>
        <p:spPr>
          <a:xfrm>
            <a:off x="393700" y="4090988"/>
            <a:ext cx="8355013" cy="2016125"/>
          </a:xfrm>
        </p:spPr>
        <p:txBody>
          <a:bodyPr/>
          <a:lstStyle>
            <a:lvl1pPr marL="0" indent="0">
              <a:buFont typeface="Arial" charset="0"/>
              <a:buNone/>
              <a:defRPr sz="3000">
                <a:latin typeface="Ericsson Capital TT" pitchFamily="2" charset="0"/>
              </a:defRPr>
            </a:lvl1pPr>
          </a:lstStyle>
          <a:p>
            <a:r>
              <a:rPr lang="en-US"/>
              <a:t>Click to edit Master subtitle style</a:t>
            </a:r>
          </a:p>
        </p:txBody>
      </p:sp>
      <p:sp>
        <p:nvSpPr>
          <p:cNvPr id="22531" name="Title_TM"/>
          <p:cNvSpPr>
            <a:spLocks noGrp="1" noChangeArrowheads="1"/>
          </p:cNvSpPr>
          <p:nvPr>
            <p:ph type="ctrTitle"/>
          </p:nvPr>
        </p:nvSpPr>
        <p:spPr>
          <a:xfrm>
            <a:off x="396875" y="2097088"/>
            <a:ext cx="8351838" cy="1463675"/>
          </a:xfrm>
        </p:spPr>
        <p:txBody>
          <a:bodyPr anchor="ctr"/>
          <a:lstStyle>
            <a:lvl1pPr>
              <a:defRPr sz="4800"/>
            </a:lvl1pPr>
          </a:lstStyle>
          <a:p>
            <a:r>
              <a:rPr lang="en-US"/>
              <a:t>Click to edit Master title style</a:t>
            </a:r>
          </a:p>
        </p:txBody>
      </p:sp>
      <p:sp>
        <p:nvSpPr>
          <p:cNvPr id="22532" name="LeftInfo"/>
          <p:cNvSpPr txBox="1">
            <a:spLocks noChangeArrowheads="1"/>
          </p:cNvSpPr>
          <p:nvPr/>
        </p:nvSpPr>
        <p:spPr bwMode="auto">
          <a:xfrm>
            <a:off x="-1514475" y="2540000"/>
            <a:ext cx="1476375" cy="2465388"/>
          </a:xfrm>
          <a:prstGeom prst="rect">
            <a:avLst/>
          </a:prstGeom>
          <a:noFill/>
          <a:ln w="9525">
            <a:noFill/>
            <a:miter lim="800000"/>
            <a:headEnd/>
            <a:tailEnd/>
          </a:ln>
          <a:effectLst/>
        </p:spPr>
        <p:txBody>
          <a:bodyPr>
            <a:spAutoFit/>
          </a:bodyPr>
          <a:lstStyle/>
          <a:p>
            <a:pPr algn="r">
              <a:spcBef>
                <a:spcPct val="0"/>
              </a:spcBef>
            </a:pPr>
            <a:r>
              <a:rPr lang="en-US" sz="1200">
                <a:solidFill>
                  <a:srgbClr val="FFFFFF"/>
                </a:solidFill>
              </a:rPr>
              <a:t>Slide title</a:t>
            </a:r>
          </a:p>
          <a:p>
            <a:pPr algn="r">
              <a:spcBef>
                <a:spcPct val="0"/>
              </a:spcBef>
            </a:pPr>
            <a:r>
              <a:rPr lang="en-US" sz="1200">
                <a:solidFill>
                  <a:srgbClr val="FFFFFF"/>
                </a:solidFill>
              </a:rPr>
              <a:t>minimum 48 pt</a:t>
            </a: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r>
              <a:rPr lang="en-US" sz="1200">
                <a:solidFill>
                  <a:srgbClr val="FFFFFF"/>
                </a:solidFill>
              </a:rPr>
              <a:t>Slide subtitle </a:t>
            </a:r>
          </a:p>
          <a:p>
            <a:pPr algn="r">
              <a:spcBef>
                <a:spcPct val="0"/>
              </a:spcBef>
            </a:pPr>
            <a:r>
              <a:rPr lang="en-US" sz="1200">
                <a:solidFill>
                  <a:srgbClr val="FFFFFF"/>
                </a:solidFill>
              </a:rPr>
              <a:t>minimum 30 pt</a:t>
            </a:r>
          </a:p>
          <a:p>
            <a:pPr algn="r">
              <a:spcBef>
                <a:spcPct val="0"/>
              </a:spcBef>
            </a:pPr>
            <a:endParaRPr lang="en-US" sz="1200">
              <a:solidFill>
                <a:schemeClr val="bg1"/>
              </a:solidFill>
            </a:endParaRPr>
          </a:p>
        </p:txBody>
      </p:sp>
      <p:pic>
        <p:nvPicPr>
          <p:cNvPr id="22536" name="Logo_TM" descr="ERI_FH_rgb"/>
          <p:cNvPicPr>
            <a:picLocks noChangeAspect="1" noChangeArrowheads="1"/>
          </p:cNvPicPr>
          <p:nvPr/>
        </p:nvPicPr>
        <p:blipFill>
          <a:blip r:embed="rId2"/>
          <a:srcRect/>
          <a:stretch>
            <a:fillRect/>
          </a:stretch>
        </p:blipFill>
        <p:spPr bwMode="auto">
          <a:xfrm>
            <a:off x="4162425" y="-17463"/>
            <a:ext cx="803275" cy="99060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61150" y="565150"/>
            <a:ext cx="2087563" cy="50958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393700" y="565150"/>
            <a:ext cx="6115050" cy="50958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93700" y="565150"/>
            <a:ext cx="7826375" cy="487363"/>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396875" y="1376363"/>
            <a:ext cx="4098925" cy="42846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76363"/>
            <a:ext cx="4100513" cy="42846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396875" y="1376363"/>
            <a:ext cx="4098925"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76363"/>
            <a:ext cx="4100513" cy="4284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393700" y="565150"/>
            <a:ext cx="7826375" cy="487363"/>
          </a:xfrm>
          <a:prstGeom prst="rect">
            <a:avLst/>
          </a:prstGeom>
          <a:noFill/>
          <a:ln w="9525">
            <a:noFill/>
            <a:miter lim="800000"/>
            <a:headEnd/>
            <a:tailEnd/>
          </a:ln>
        </p:spPr>
        <p:txBody>
          <a:bodyPr vert="horz" wrap="square" lIns="72000" tIns="0" rIns="72000" bIns="0" numCol="1" anchor="b" anchorCtr="0" compatLnSpc="1">
            <a:prstTxWarp prst="textNoShape">
              <a:avLst/>
            </a:prstTxWarp>
            <a:spAutoFit/>
          </a:bodyPr>
          <a:lstStyle/>
          <a:p>
            <a:pPr lvl="0"/>
            <a:r>
              <a:rPr lang="en-US" smtClean="0"/>
              <a:t>Click to edit Master style</a:t>
            </a:r>
          </a:p>
        </p:txBody>
      </p:sp>
      <p:sp>
        <p:nvSpPr>
          <p:cNvPr id="21507" name="Content_SM"/>
          <p:cNvSpPr>
            <a:spLocks noGrp="1" noChangeArrowheads="1"/>
          </p:cNvSpPr>
          <p:nvPr>
            <p:ph type="body" idx="1"/>
          </p:nvPr>
        </p:nvSpPr>
        <p:spPr bwMode="auto">
          <a:xfrm>
            <a:off x="396875" y="1376363"/>
            <a:ext cx="8351838" cy="4284662"/>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08" name="LeftInfo"/>
          <p:cNvSpPr txBox="1">
            <a:spLocks noChangeArrowheads="1"/>
          </p:cNvSpPr>
          <p:nvPr/>
        </p:nvSpPr>
        <p:spPr bwMode="auto">
          <a:xfrm>
            <a:off x="-1706563" y="438150"/>
            <a:ext cx="1706563" cy="6457950"/>
          </a:xfrm>
          <a:prstGeom prst="rect">
            <a:avLst/>
          </a:prstGeom>
          <a:noFill/>
          <a:ln w="9525">
            <a:noFill/>
            <a:miter lim="800000"/>
            <a:headEnd/>
            <a:tailEnd/>
          </a:ln>
          <a:effectLst/>
        </p:spPr>
        <p:txBody>
          <a:bodyPr>
            <a:spAutoFit/>
          </a:bodyPr>
          <a:lstStyle/>
          <a:p>
            <a:pPr algn="r">
              <a:spcBef>
                <a:spcPct val="0"/>
              </a:spcBef>
            </a:pPr>
            <a:r>
              <a:rPr lang="en-US" sz="1200">
                <a:solidFill>
                  <a:srgbClr val="FFFFFF"/>
                </a:solidFill>
              </a:rPr>
              <a:t>Slide title </a:t>
            </a:r>
          </a:p>
          <a:p>
            <a:pPr algn="r">
              <a:spcBef>
                <a:spcPct val="0"/>
              </a:spcBef>
            </a:pPr>
            <a:r>
              <a:rPr lang="en-US" sz="1200">
                <a:solidFill>
                  <a:srgbClr val="FFFFFF"/>
                </a:solidFill>
              </a:rPr>
              <a:t>minimum 32 pt</a:t>
            </a:r>
          </a:p>
          <a:p>
            <a:pPr algn="r">
              <a:spcBef>
                <a:spcPct val="0"/>
              </a:spcBef>
            </a:pPr>
            <a:r>
              <a:rPr lang="en-US" sz="1200">
                <a:solidFill>
                  <a:srgbClr val="FFFFFF"/>
                </a:solidFill>
              </a:rPr>
              <a:t>(32 pt makes 2 rows</a:t>
            </a:r>
          </a:p>
          <a:p>
            <a:pPr algn="r">
              <a:spcBef>
                <a:spcPct val="0"/>
              </a:spcBef>
            </a:pPr>
            <a:endParaRPr lang="en-US" sz="1200">
              <a:solidFill>
                <a:srgbClr val="FFFFFF"/>
              </a:solidFill>
            </a:endParaRPr>
          </a:p>
          <a:p>
            <a:pPr algn="r">
              <a:spcBef>
                <a:spcPct val="0"/>
              </a:spcBef>
            </a:pPr>
            <a:endParaRPr lang="en-US" sz="1200">
              <a:solidFill>
                <a:srgbClr val="FFFFFF"/>
              </a:solidFill>
            </a:endParaRPr>
          </a:p>
          <a:p>
            <a:pPr algn="r">
              <a:spcBef>
                <a:spcPct val="0"/>
              </a:spcBef>
            </a:pPr>
            <a:r>
              <a:rPr lang="en-US" sz="1200">
                <a:solidFill>
                  <a:srgbClr val="FFFFFF"/>
                </a:solidFill>
              </a:rPr>
              <a:t>Text and bullet level 1</a:t>
            </a:r>
          </a:p>
          <a:p>
            <a:pPr algn="r">
              <a:spcBef>
                <a:spcPct val="0"/>
              </a:spcBef>
            </a:pPr>
            <a:r>
              <a:rPr lang="en-US" sz="1200">
                <a:solidFill>
                  <a:srgbClr val="FFFFFF"/>
                </a:solidFill>
              </a:rPr>
              <a:t> minimum 24 pt</a:t>
            </a:r>
          </a:p>
          <a:p>
            <a:pPr algn="r">
              <a:spcBef>
                <a:spcPct val="0"/>
              </a:spcBef>
            </a:pPr>
            <a:endParaRPr lang="en-US" sz="1200">
              <a:solidFill>
                <a:srgbClr val="FFFFFF"/>
              </a:solidFill>
            </a:endParaRPr>
          </a:p>
          <a:p>
            <a:pPr algn="r">
              <a:spcBef>
                <a:spcPct val="0"/>
              </a:spcBef>
            </a:pPr>
            <a:r>
              <a:rPr lang="en-US" sz="1200">
                <a:solidFill>
                  <a:srgbClr val="FFFFFF"/>
                </a:solidFill>
              </a:rPr>
              <a:t>Bullets level 2-5</a:t>
            </a:r>
          </a:p>
          <a:p>
            <a:pPr algn="r">
              <a:spcBef>
                <a:spcPct val="0"/>
              </a:spcBef>
            </a:pPr>
            <a:r>
              <a:rPr lang="en-US" sz="1200">
                <a:solidFill>
                  <a:srgbClr val="FFFFFF"/>
                </a:solidFill>
              </a:rPr>
              <a:t>minimum 20 pt</a:t>
            </a:r>
          </a:p>
          <a:p>
            <a:pPr algn="r">
              <a:spcBef>
                <a:spcPct val="0"/>
              </a:spcBef>
            </a:pPr>
            <a:endParaRPr lang="en-US" sz="1200">
              <a:solidFill>
                <a:srgbClr val="FFFFFF"/>
              </a:solidFill>
            </a:endParaRPr>
          </a:p>
          <a:p>
            <a:pPr algn="r"/>
            <a:endParaRPr lang="en-US" sz="800">
              <a:solidFill>
                <a:srgbClr val="FFFFFF"/>
              </a:solidFill>
            </a:endParaRPr>
          </a:p>
          <a:p>
            <a:r>
              <a:rPr lang="sv-SE" sz="500">
                <a:solidFill>
                  <a:srgbClr val="9099AE"/>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ﬁﬂ</a:t>
            </a:r>
            <a:endParaRPr lang="sv-SE" sz="500" i="1">
              <a:solidFill>
                <a:srgbClr val="9099AE"/>
              </a:solidFill>
              <a:latin typeface="Ericsson Capital TT" pitchFamily="2" charset="0"/>
            </a:endParaRPr>
          </a:p>
          <a:p>
            <a:r>
              <a:rPr lang="sv-SE" sz="500">
                <a:solidFill>
                  <a:srgbClr val="9099AE"/>
                </a:solidFill>
                <a:latin typeface="Ericsson Capital TT" pitchFamily="2" charset="0"/>
              </a:rPr>
              <a:t>ĀĀĂĂĄĄĆĆĊĊČČĎĎĐĐĒĒĖĖĘĘĚĚĞĞĠĠĢĢĪĪĮĮİĶĶĹĹĻĻĽĽŃŃŅŅŇŇŌŌŐŐŔŔŖŖŘŘŚŚŞŞŢŢŤŤŪŪŮŮŰŰŲŲŴŴŶŶŹŹŻŻȘș</a:t>
            </a:r>
            <a:endParaRPr lang="sv-SE" sz="500" i="1">
              <a:solidFill>
                <a:srgbClr val="9099AE"/>
              </a:solidFill>
              <a:latin typeface="Ericsson Capital TT" pitchFamily="2" charset="0"/>
            </a:endParaRPr>
          </a:p>
          <a:p>
            <a:r>
              <a:rPr lang="sv-SE" sz="500">
                <a:solidFill>
                  <a:srgbClr val="9099AE"/>
                </a:solidFill>
                <a:latin typeface="Ericsson Capital TT" pitchFamily="2" charset="0"/>
              </a:rPr>
              <a:t>ΆΈΉΊΌΎΏΐΑΒΓΕΖΗΘΙΚΛΜΝΞΟΠΡΣΤΥΦΧΨΪΫΆΈΉΊΰαβγδεζηθικλνξορςΣΤΥΦΧΨΩΪΫΌΎΏ</a:t>
            </a:r>
            <a:endParaRPr lang="sv-SE" sz="500" i="1">
              <a:solidFill>
                <a:srgbClr val="9099AE"/>
              </a:solidFill>
              <a:latin typeface="Ericsson Capital TT" pitchFamily="2" charset="0"/>
            </a:endParaRPr>
          </a:p>
          <a:p>
            <a:r>
              <a:rPr lang="sv-SE" sz="500">
                <a:solidFill>
                  <a:srgbClr val="9099AE"/>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endParaRPr lang="en-US" sz="500">
              <a:solidFill>
                <a:srgbClr val="9099AE"/>
              </a:solidFill>
              <a:latin typeface="Ericsson Capital TT" pitchFamily="2" charset="0"/>
            </a:endParaRPr>
          </a:p>
          <a:p>
            <a:pPr>
              <a:lnSpc>
                <a:spcPct val="80000"/>
              </a:lnSpc>
              <a:spcBef>
                <a:spcPct val="20000"/>
              </a:spcBef>
            </a:pPr>
            <a:endParaRPr lang="en-US" sz="500">
              <a:solidFill>
                <a:srgbClr val="9099AE"/>
              </a:solidFill>
              <a:latin typeface="Ericsson Capital TT" pitchFamily="2" charset="0"/>
            </a:endParaRPr>
          </a:p>
          <a:p>
            <a:pPr algn="r">
              <a:spcBef>
                <a:spcPct val="0"/>
              </a:spcBef>
            </a:pPr>
            <a:endParaRPr lang="en-US" sz="5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800">
              <a:solidFill>
                <a:srgbClr val="9099AE"/>
              </a:solidFill>
              <a:latin typeface="Ericsson Capital TT" pitchFamily="2" charset="0"/>
            </a:endParaRPr>
          </a:p>
          <a:p>
            <a:pPr algn="r">
              <a:spcBef>
                <a:spcPct val="0"/>
              </a:spcBef>
            </a:pPr>
            <a:endParaRPr lang="en-US" sz="1400">
              <a:solidFill>
                <a:schemeClr val="bg1"/>
              </a:solidFill>
            </a:endParaRPr>
          </a:p>
          <a:p>
            <a:pPr algn="r">
              <a:spcBef>
                <a:spcPct val="0"/>
              </a:spcBef>
            </a:pPr>
            <a:endParaRPr lang="en-US" sz="1400">
              <a:solidFill>
                <a:schemeClr val="bg1"/>
              </a:solidFill>
            </a:endParaRPr>
          </a:p>
          <a:p>
            <a:pPr algn="r">
              <a:spcBef>
                <a:spcPct val="0"/>
              </a:spcBef>
            </a:pPr>
            <a:endParaRPr lang="en-US" sz="1400">
              <a:solidFill>
                <a:schemeClr val="bg1"/>
              </a:solidFill>
            </a:endParaRPr>
          </a:p>
          <a:p>
            <a:pPr algn="r">
              <a:spcBef>
                <a:spcPct val="0"/>
              </a:spcBef>
            </a:pPr>
            <a:endParaRPr lang="en-US" sz="1400">
              <a:solidFill>
                <a:schemeClr val="bg1"/>
              </a:solidFill>
            </a:endParaRPr>
          </a:p>
          <a:p>
            <a:pPr algn="r">
              <a:spcBef>
                <a:spcPct val="0"/>
              </a:spcBef>
            </a:pPr>
            <a:endParaRPr lang="en-US" sz="1400">
              <a:solidFill>
                <a:schemeClr val="bg1"/>
              </a:solidFill>
            </a:endParaRPr>
          </a:p>
          <a:p>
            <a:pPr algn="r">
              <a:spcBef>
                <a:spcPct val="0"/>
              </a:spcBef>
            </a:pPr>
            <a:endParaRPr lang="en-US" sz="1400">
              <a:solidFill>
                <a:schemeClr val="bg1"/>
              </a:solidFill>
            </a:endParaRPr>
          </a:p>
          <a:p>
            <a:pPr algn="r">
              <a:spcBef>
                <a:spcPct val="0"/>
              </a:spcBef>
            </a:pPr>
            <a:r>
              <a:rPr lang="en-US" sz="1200">
                <a:solidFill>
                  <a:schemeClr val="bg1"/>
                </a:solidFill>
              </a:rPr>
              <a:t>Do not add objects or text in the footer area</a:t>
            </a:r>
          </a:p>
        </p:txBody>
      </p:sp>
      <p:sp>
        <p:nvSpPr>
          <p:cNvPr id="21510" name="Line_SM"/>
          <p:cNvSpPr>
            <a:spLocks noChangeArrowheads="1"/>
          </p:cNvSpPr>
          <p:nvPr/>
        </p:nvSpPr>
        <p:spPr bwMode="auto">
          <a:xfrm>
            <a:off x="153988" y="1093788"/>
            <a:ext cx="8828087" cy="22225"/>
          </a:xfrm>
          <a:prstGeom prst="roundRect">
            <a:avLst>
              <a:gd name="adj" fmla="val 50000"/>
            </a:avLst>
          </a:prstGeom>
          <a:solidFill>
            <a:schemeClr val="tx1"/>
          </a:solidFill>
          <a:ln w="12700" algn="ctr">
            <a:noFill/>
            <a:round/>
            <a:headEnd/>
            <a:tailEnd/>
          </a:ln>
          <a:effectLst/>
        </p:spPr>
        <p:txBody>
          <a:bodyPr anchor="ctr">
            <a:spAutoFit/>
          </a:bodyPr>
          <a:lstStyle/>
          <a:p>
            <a:endParaRPr lang="fr-FR"/>
          </a:p>
        </p:txBody>
      </p:sp>
      <p:sp>
        <p:nvSpPr>
          <p:cNvPr id="21518" name="Line"/>
          <p:cNvSpPr>
            <a:spLocks noChangeShapeType="1"/>
          </p:cNvSpPr>
          <p:nvPr/>
        </p:nvSpPr>
        <p:spPr bwMode="auto">
          <a:xfrm flipH="1">
            <a:off x="-792163" y="0"/>
            <a:ext cx="595313" cy="15875"/>
          </a:xfrm>
          <a:prstGeom prst="line">
            <a:avLst/>
          </a:prstGeom>
          <a:noFill/>
          <a:ln w="12700">
            <a:noFill/>
            <a:round/>
            <a:headEnd/>
            <a:tailEnd type="none" w="lg" len="lg"/>
          </a:ln>
          <a:effectLst/>
        </p:spPr>
        <p:txBody>
          <a:bodyPr anchor="ctr">
            <a:spAutoFit/>
          </a:bodyPr>
          <a:lstStyle/>
          <a:p>
            <a:endParaRPr lang="fr-FR"/>
          </a:p>
        </p:txBody>
      </p:sp>
      <p:pic>
        <p:nvPicPr>
          <p:cNvPr id="21520" name="Logo_SM" descr="ERI_FH_rgb"/>
          <p:cNvPicPr>
            <a:picLocks noChangeAspect="1" noChangeArrowheads="1"/>
          </p:cNvPicPr>
          <p:nvPr/>
        </p:nvPicPr>
        <p:blipFill>
          <a:blip r:embed="rId14"/>
          <a:srcRect/>
          <a:stretch>
            <a:fillRect/>
          </a:stretch>
        </p:blipFill>
        <p:spPr bwMode="auto">
          <a:xfrm>
            <a:off x="8456613" y="-17463"/>
            <a:ext cx="474662" cy="585788"/>
          </a:xfrm>
          <a:prstGeom prst="rect">
            <a:avLst/>
          </a:prstGeom>
          <a:noFill/>
          <a:ln w="9525">
            <a:noFill/>
            <a:miter lim="800000"/>
            <a:headEnd/>
            <a:tailEnd/>
          </a:ln>
        </p:spPr>
      </p:pic>
      <p:sp>
        <p:nvSpPr>
          <p:cNvPr id="21523" name="txtfooterCopy"/>
          <p:cNvSpPr txBox="1">
            <a:spLocks noChangeArrowheads="1"/>
          </p:cNvSpPr>
          <p:nvPr/>
        </p:nvSpPr>
        <p:spPr bwMode="auto">
          <a:xfrm>
            <a:off x="395288" y="6524625"/>
            <a:ext cx="7399337" cy="215900"/>
          </a:xfrm>
          <a:prstGeom prst="rect">
            <a:avLst/>
          </a:prstGeom>
          <a:noFill/>
          <a:ln w="12700" algn="ctr">
            <a:noFill/>
            <a:miter lim="800000"/>
            <a:headEnd/>
            <a:tailEnd/>
          </a:ln>
          <a:effectLst/>
        </p:spPr>
        <p:txBody>
          <a:bodyPr lIns="72000" rIns="72000"/>
          <a:lstStyle/>
          <a:p>
            <a:r>
              <a:rPr lang="en-US" sz="800">
                <a:solidFill>
                  <a:srgbClr val="87888A"/>
                </a:solidFill>
              </a:rPr>
              <a:t>Ericsson Internal  |  2010-05-27  |  Page </a:t>
            </a:r>
            <a:fld id="{BC8CCE01-CA1F-4797-A32F-C419C7BC6530}" type="slidenum">
              <a:rPr lang="en-US" sz="800">
                <a:solidFill>
                  <a:srgbClr val="87888A"/>
                </a:solidFill>
              </a:rPr>
              <a:pPr/>
              <a:t>‹N°›</a:t>
            </a:fld>
            <a:endParaRPr lang="en-US" sz="800">
              <a:solidFill>
                <a:srgbClr val="87888A"/>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Ericsson Capital TT" pitchFamily="2" charset="0"/>
        </a:defRPr>
      </a:lvl2pPr>
      <a:lvl3pPr algn="l" rtl="0" fontAlgn="base">
        <a:spcBef>
          <a:spcPct val="0"/>
        </a:spcBef>
        <a:spcAft>
          <a:spcPct val="0"/>
        </a:spcAft>
        <a:defRPr sz="3200">
          <a:solidFill>
            <a:schemeClr val="tx1"/>
          </a:solidFill>
          <a:latin typeface="Ericsson Capital TT" pitchFamily="2" charset="0"/>
        </a:defRPr>
      </a:lvl3pPr>
      <a:lvl4pPr algn="l" rtl="0" fontAlgn="base">
        <a:spcBef>
          <a:spcPct val="0"/>
        </a:spcBef>
        <a:spcAft>
          <a:spcPct val="0"/>
        </a:spcAft>
        <a:defRPr sz="3200">
          <a:solidFill>
            <a:schemeClr val="tx1"/>
          </a:solidFill>
          <a:latin typeface="Ericsson Capital TT" pitchFamily="2" charset="0"/>
        </a:defRPr>
      </a:lvl4pPr>
      <a:lvl5pPr algn="l" rtl="0" fontAlgn="base">
        <a:spcBef>
          <a:spcPct val="0"/>
        </a:spcBef>
        <a:spcAft>
          <a:spcPct val="0"/>
        </a:spcAft>
        <a:defRPr sz="3200">
          <a:solidFill>
            <a:schemeClr val="tx1"/>
          </a:solidFill>
          <a:latin typeface="Ericsson Capital TT" pitchFamily="2" charset="0"/>
        </a:defRPr>
      </a:lvl5pPr>
      <a:lvl6pPr marL="457200" algn="l" rtl="0" fontAlgn="base">
        <a:spcBef>
          <a:spcPct val="0"/>
        </a:spcBef>
        <a:spcAft>
          <a:spcPct val="0"/>
        </a:spcAft>
        <a:defRPr sz="3200">
          <a:solidFill>
            <a:schemeClr val="tx1"/>
          </a:solidFill>
          <a:latin typeface="Ericsson Capital TT" pitchFamily="2" charset="0"/>
        </a:defRPr>
      </a:lvl6pPr>
      <a:lvl7pPr marL="914400" algn="l" rtl="0" fontAlgn="base">
        <a:spcBef>
          <a:spcPct val="0"/>
        </a:spcBef>
        <a:spcAft>
          <a:spcPct val="0"/>
        </a:spcAft>
        <a:defRPr sz="3200">
          <a:solidFill>
            <a:schemeClr val="tx1"/>
          </a:solidFill>
          <a:latin typeface="Ericsson Capital TT" pitchFamily="2" charset="0"/>
        </a:defRPr>
      </a:lvl7pPr>
      <a:lvl8pPr marL="1371600" algn="l" rtl="0" fontAlgn="base">
        <a:spcBef>
          <a:spcPct val="0"/>
        </a:spcBef>
        <a:spcAft>
          <a:spcPct val="0"/>
        </a:spcAft>
        <a:defRPr sz="3200">
          <a:solidFill>
            <a:schemeClr val="tx1"/>
          </a:solidFill>
          <a:latin typeface="Ericsson Capital TT" pitchFamily="2" charset="0"/>
        </a:defRPr>
      </a:lvl8pPr>
      <a:lvl9pPr marL="1828800" algn="l" rtl="0" fontAlgn="base">
        <a:spcBef>
          <a:spcPct val="0"/>
        </a:spcBef>
        <a:spcAft>
          <a:spcPct val="0"/>
        </a:spcAft>
        <a:defRPr sz="3200">
          <a:solidFill>
            <a:schemeClr val="tx1"/>
          </a:solidFill>
          <a:latin typeface="Ericsson Capital TT" pitchFamily="2" charset="0"/>
        </a:defRPr>
      </a:lvl9pPr>
    </p:titleStyle>
    <p:bodyStyle>
      <a:lvl1pPr marL="176213" indent="-176213" algn="l" rtl="0" fontAlgn="base">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fontAlgn="base">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fontAlgn="base">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fontAlgn="base">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7.png"/><Relationship Id="rId7" Type="http://schemas.openxmlformats.org/officeDocument/2006/relationships/diagramData" Target="../diagrams/data3.xml"/><Relationship Id="rId12"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4.png"/><Relationship Id="rId5" Type="http://schemas.openxmlformats.org/officeDocument/2006/relationships/image" Target="../media/image6.png"/><Relationship Id="rId10" Type="http://schemas.openxmlformats.org/officeDocument/2006/relationships/diagramColors" Target="../diagrams/colors3.xml"/><Relationship Id="rId4" Type="http://schemas.openxmlformats.org/officeDocument/2006/relationships/image" Target="../media/image4.png"/><Relationship Id="rId9"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7.png"/><Relationship Id="rId7" Type="http://schemas.openxmlformats.org/officeDocument/2006/relationships/diagramQuickStyle" Target="../diagrams/quickStyle4.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6.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11" Type="http://schemas.openxmlformats.org/officeDocument/2006/relationships/image" Target="../media/image29.png"/><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7.png"/><Relationship Id="rId3" Type="http://schemas.openxmlformats.org/officeDocument/2006/relationships/notesSlide" Target="../notesSlides/notesSlide48.xml"/><Relationship Id="rId7" Type="http://schemas.openxmlformats.org/officeDocument/2006/relationships/image" Target="../media/image9.png"/><Relationship Id="rId12" Type="http://schemas.openxmlformats.org/officeDocument/2006/relationships/image" Target="../media/image33.png"/><Relationship Id="rId2" Type="http://schemas.openxmlformats.org/officeDocument/2006/relationships/slideLayout" Target="../slideLayouts/slideLayout1.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image" Target="../media/image32.png"/><Relationship Id="rId5" Type="http://schemas.openxmlformats.org/officeDocument/2006/relationships/image" Target="../media/image4.png"/><Relationship Id="rId15" Type="http://schemas.openxmlformats.org/officeDocument/2006/relationships/image" Target="../media/image28.png"/><Relationship Id="rId10" Type="http://schemas.openxmlformats.org/officeDocument/2006/relationships/oleObject" Target="../embeddings/oleObject4.bin"/><Relationship Id="rId4" Type="http://schemas.openxmlformats.org/officeDocument/2006/relationships/image" Target="../media/image7.png"/><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50.xml"/><Relationship Id="rId7" Type="http://schemas.openxmlformats.org/officeDocument/2006/relationships/image" Target="../media/image9.png"/><Relationship Id="rId12"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6.png"/><Relationship Id="rId11" Type="http://schemas.openxmlformats.org/officeDocument/2006/relationships/oleObject" Target="../embeddings/oleObject7.bin"/><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notesSlide" Target="../notesSlides/notesSlide52.xml"/><Relationship Id="rId7" Type="http://schemas.openxmlformats.org/officeDocument/2006/relationships/image" Target="../media/image9.png"/><Relationship Id="rId12"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6.png"/><Relationship Id="rId11" Type="http://schemas.openxmlformats.org/officeDocument/2006/relationships/oleObject" Target="../embeddings/oleObject9.bin"/><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oleObject" Target="../embeddings/oleObject8.bin"/><Relationship Id="rId1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38.jpe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9.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9.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imageF.png"/>
          <p:cNvPicPr>
            <a:picLocks noChangeAspect="1"/>
          </p:cNvPicPr>
          <p:nvPr/>
        </p:nvPicPr>
        <p:blipFill>
          <a:blip r:embed="rId3"/>
          <a:stretch>
            <a:fillRect/>
          </a:stretch>
        </p:blipFill>
        <p:spPr>
          <a:xfrm>
            <a:off x="0" y="0"/>
            <a:ext cx="9144000" cy="6858000"/>
          </a:xfrm>
          <a:prstGeom prst="rect">
            <a:avLst/>
          </a:prstGeom>
        </p:spPr>
      </p:pic>
      <p:pic>
        <p:nvPicPr>
          <p:cNvPr id="14" name="Picture 3"/>
          <p:cNvPicPr>
            <a:picLocks noChangeAspect="1" noChangeArrowheads="1"/>
          </p:cNvPicPr>
          <p:nvPr/>
        </p:nvPicPr>
        <p:blipFill>
          <a:blip r:embed="rId4"/>
          <a:srcRect/>
          <a:stretch>
            <a:fillRect/>
          </a:stretch>
        </p:blipFill>
        <p:spPr bwMode="auto">
          <a:xfrm>
            <a:off x="1" y="0"/>
            <a:ext cx="9144000" cy="2870200"/>
          </a:xfrm>
          <a:prstGeom prst="rect">
            <a:avLst/>
          </a:prstGeom>
          <a:noFill/>
          <a:ln w="9525">
            <a:noFill/>
            <a:miter lim="800000"/>
            <a:headEnd/>
            <a:tailEnd/>
          </a:ln>
          <a:effectLst/>
        </p:spPr>
      </p:pic>
      <p:sp>
        <p:nvSpPr>
          <p:cNvPr id="15" name="Rectangle 14"/>
          <p:cNvSpPr/>
          <p:nvPr/>
        </p:nvSpPr>
        <p:spPr bwMode="auto">
          <a:xfrm>
            <a:off x="0" y="1775637"/>
            <a:ext cx="9144000" cy="1850065"/>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i="0" u="none" strike="noStrike" normalizeH="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1" name="Text Box 1"/>
          <p:cNvSpPr txBox="1">
            <a:spLocks noChangeArrowheads="1"/>
          </p:cNvSpPr>
          <p:nvPr/>
        </p:nvSpPr>
        <p:spPr bwMode="auto">
          <a:xfrm>
            <a:off x="0" y="1841500"/>
            <a:ext cx="9144000" cy="1762937"/>
          </a:xfrm>
          <a:prstGeom prst="rect">
            <a:avLst/>
          </a:prstGeom>
          <a:noFill/>
          <a:ln w="9525">
            <a:noFill/>
            <a:round/>
            <a:headEnd/>
            <a:tailEnd/>
          </a:ln>
          <a:effectLst/>
        </p:spPr>
        <p:txBody>
          <a:bodyPr lIns="90000" tIns="46800" rIns="90000" bIns="46800" anchor="ctr" anchorCtr="1"/>
          <a:lstStyle/>
          <a:p>
            <a:pPr algn="ctr">
              <a:spcBef>
                <a:spcPts val="1200"/>
              </a:spcBef>
            </a:pPr>
            <a:r>
              <a:rPr lang="fr-FR" sz="3400" b="1" dirty="0" smtClean="0">
                <a:solidFill>
                  <a:schemeClr val="bg1"/>
                </a:solidFill>
                <a:latin typeface="+mj-lt"/>
                <a:ea typeface="+mj-ea"/>
                <a:cs typeface="+mj-cs"/>
              </a:rPr>
              <a:t>Cloud Defense orchestration (CDO)</a:t>
            </a:r>
          </a:p>
          <a:p>
            <a:pPr algn="ctr">
              <a:spcBef>
                <a:spcPts val="1200"/>
              </a:spcBef>
            </a:pPr>
            <a:r>
              <a:rPr lang="fr-FR" sz="2400" b="1" dirty="0" smtClean="0">
                <a:solidFill>
                  <a:schemeClr val="accent1">
                    <a:lumMod val="75000"/>
                  </a:schemeClr>
                </a:solidFill>
                <a:latin typeface="Calibri" pitchFamily="34" charset="0"/>
                <a:ea typeface="+mj-ea"/>
                <a:cs typeface="Calibri" pitchFamily="34" charset="0"/>
              </a:rPr>
              <a:t>Dynamic Orchestration, Adequate &amp; Elastic Defense</a:t>
            </a:r>
            <a:endParaRPr lang="en-CA" sz="2400" b="1" dirty="0">
              <a:solidFill>
                <a:schemeClr val="accent1">
                  <a:lumMod val="75000"/>
                </a:schemeClr>
              </a:solidFill>
              <a:latin typeface="Calibri" pitchFamily="34" charset="0"/>
              <a:ea typeface="+mj-ea"/>
              <a:cs typeface="Calibri" pitchFamily="34" charset="0"/>
            </a:endParaRPr>
          </a:p>
        </p:txBody>
      </p:sp>
      <p:pic>
        <p:nvPicPr>
          <p:cNvPr id="2051" name="Picture 3" descr="C:\Users\Administrator\Dropbox\Mohamed-Ecolotic-Proposal\EricssonDemo\synchromedia.png"/>
          <p:cNvPicPr>
            <a:picLocks noChangeAspect="1" noChangeArrowheads="1"/>
          </p:cNvPicPr>
          <p:nvPr/>
        </p:nvPicPr>
        <p:blipFill>
          <a:blip r:embed="rId5"/>
          <a:srcRect/>
          <a:stretch>
            <a:fillRect/>
          </a:stretch>
        </p:blipFill>
        <p:spPr bwMode="auto">
          <a:xfrm>
            <a:off x="6985590" y="101824"/>
            <a:ext cx="2094611" cy="1133979"/>
          </a:xfrm>
          <a:prstGeom prst="rect">
            <a:avLst/>
          </a:prstGeom>
          <a:noFill/>
        </p:spPr>
      </p:pic>
      <p:sp>
        <p:nvSpPr>
          <p:cNvPr id="13" name="Text Box 2"/>
          <p:cNvSpPr txBox="1">
            <a:spLocks noChangeArrowheads="1"/>
          </p:cNvSpPr>
          <p:nvPr/>
        </p:nvSpPr>
        <p:spPr bwMode="auto">
          <a:xfrm>
            <a:off x="5181600" y="3641345"/>
            <a:ext cx="3962400" cy="1638300"/>
          </a:xfrm>
          <a:prstGeom prst="rect">
            <a:avLst/>
          </a:prstGeom>
          <a:noFill/>
          <a:ln w="9525">
            <a:noFill/>
            <a:round/>
            <a:headEnd/>
            <a:tailEnd/>
          </a:ln>
        </p:spPr>
        <p:txBody>
          <a:bodyPr lIns="90000" tIns="46800" rIns="90000" bIns="46800"/>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1F4D8E"/>
              </a:solidFill>
              <a:latin typeface="+mj-lt"/>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latin typeface="+mj-lt"/>
              </a:rPr>
              <a:t>makan pourzandi,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latin typeface="+mj-lt"/>
              </a:rPr>
              <a:t>Yosr jarraya</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002060"/>
                </a:solidFill>
              </a:rPr>
              <a:t>Ericsson Research, Security,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002060"/>
                </a:solidFill>
              </a:rPr>
              <a:t>Canada</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smtClean="0">
              <a:solidFill>
                <a:srgbClr val="002060"/>
              </a:solidFill>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1F4D8E"/>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smtClean="0">
              <a:solidFill>
                <a:schemeClr val="tx2">
                  <a:lumMod val="90000"/>
                  <a:lumOff val="10000"/>
                </a:schemeClr>
              </a:solidFill>
              <a:latin typeface="+mj-lt"/>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2">
                  <a:lumMod val="90000"/>
                  <a:lumOff val="10000"/>
                </a:schemeClr>
              </a:solidFill>
              <a:latin typeface="+mj-lt"/>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1F4D8E"/>
              </a:solidFill>
              <a:latin typeface="Gill Sans" charset="0"/>
            </a:endParaRPr>
          </a:p>
        </p:txBody>
      </p:sp>
      <p:pic>
        <p:nvPicPr>
          <p:cNvPr id="2055" name="Picture 7" descr="C:\Users\Administrator\Dropbox\Mohamed-Ecolotic-Proposal\EricssonDemo\ets.png"/>
          <p:cNvPicPr>
            <a:picLocks noChangeAspect="1" noChangeArrowheads="1"/>
          </p:cNvPicPr>
          <p:nvPr/>
        </p:nvPicPr>
        <p:blipFill>
          <a:blip r:embed="rId6"/>
          <a:srcRect/>
          <a:stretch>
            <a:fillRect/>
          </a:stretch>
        </p:blipFill>
        <p:spPr bwMode="auto">
          <a:xfrm>
            <a:off x="224986" y="0"/>
            <a:ext cx="1762124" cy="1444942"/>
          </a:xfrm>
          <a:prstGeom prst="rect">
            <a:avLst/>
          </a:prstGeom>
          <a:noFill/>
        </p:spPr>
      </p:pic>
      <p:pic>
        <p:nvPicPr>
          <p:cNvPr id="8194" name="Picture 2" descr="http://www.hdicon.com/wp-content/uploads/2011/01/ericsson_2009.png"/>
          <p:cNvPicPr>
            <a:picLocks noChangeAspect="1" noChangeArrowheads="1"/>
          </p:cNvPicPr>
          <p:nvPr/>
        </p:nvPicPr>
        <p:blipFill>
          <a:blip r:embed="rId7"/>
          <a:srcRect/>
          <a:stretch>
            <a:fillRect/>
          </a:stretch>
        </p:blipFill>
        <p:spPr bwMode="auto">
          <a:xfrm>
            <a:off x="3573444" y="-342901"/>
            <a:ext cx="2168525" cy="2168525"/>
          </a:xfrm>
          <a:prstGeom prst="rect">
            <a:avLst/>
          </a:prstGeom>
          <a:noFill/>
        </p:spPr>
      </p:pic>
      <p:sp>
        <p:nvSpPr>
          <p:cNvPr id="16" name="Rectangle 15"/>
          <p:cNvSpPr/>
          <p:nvPr/>
        </p:nvSpPr>
        <p:spPr>
          <a:xfrm>
            <a:off x="202017" y="6084853"/>
            <a:ext cx="4476307" cy="307777"/>
          </a:xfrm>
          <a:prstGeom prst="rect">
            <a:avLst/>
          </a:prstGeom>
        </p:spPr>
        <p:txBody>
          <a:bodyPr wrap="square">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chemeClr val="tx1">
                    <a:lumMod val="95000"/>
                    <a:lumOff val="5000"/>
                  </a:schemeClr>
                </a:solidFill>
                <a:latin typeface="+mj-lt"/>
              </a:rPr>
              <a:t>mohamed.fekih.ahmed@synchromedia.ca</a:t>
            </a:r>
          </a:p>
        </p:txBody>
      </p:sp>
      <p:sp>
        <p:nvSpPr>
          <p:cNvPr id="17" name="Text Box 2"/>
          <p:cNvSpPr txBox="1">
            <a:spLocks noChangeArrowheads="1"/>
          </p:cNvSpPr>
          <p:nvPr/>
        </p:nvSpPr>
        <p:spPr bwMode="auto">
          <a:xfrm>
            <a:off x="-1" y="3657599"/>
            <a:ext cx="4667693" cy="2008961"/>
          </a:xfrm>
          <a:prstGeom prst="rect">
            <a:avLst/>
          </a:prstGeom>
          <a:noFill/>
          <a:ln w="9525">
            <a:noFill/>
            <a:round/>
            <a:headEnd/>
            <a:tailEnd/>
          </a:ln>
        </p:spPr>
        <p:txBody>
          <a:bodyPr lIns="90000" tIns="46800" rIns="90000" bIns="46800"/>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1F4D8E"/>
              </a:solidFill>
              <a:latin typeface="+mj-lt"/>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chemeClr val="tx1"/>
                </a:solidFill>
                <a:latin typeface="+mj-lt"/>
              </a:rPr>
              <a:t>Mohamed fekih ahmed,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latin typeface="+mj-lt"/>
              </a:rPr>
              <a:t>Alireza shameli-sendi,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latin typeface="+mj-lt"/>
              </a:rPr>
              <a:t>Chamssedine talhi,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smtClean="0">
                <a:solidFill>
                  <a:schemeClr val="tx1"/>
                </a:solidFill>
                <a:latin typeface="+mj-lt"/>
              </a:rPr>
              <a:t>mohamed cheriet</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0000"/>
                </a:solidFill>
              </a:rPr>
              <a:t>École de Technologie Supérieure</a:t>
            </a:r>
            <a:r>
              <a:rPr lang="en-US" sz="1600" dirty="0" smtClean="0">
                <a:solidFill>
                  <a:srgbClr val="FF0000"/>
                </a:solidFill>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00285F"/>
                </a:solidFill>
                <a:effectLst>
                  <a:outerShdw blurRad="38100" dist="38100" dir="2700000" algn="tl">
                    <a:srgbClr val="C0C0C0"/>
                  </a:outerShdw>
                </a:effectLst>
                <a:ea typeface="ヒラギノ角ゴ Pro W3" charset="0"/>
                <a:cs typeface="ヒラギノ角ゴ Pro W3" charset="0"/>
              </a:rPr>
              <a:t>Synchromedia Lab.</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1F4D8E"/>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1">
                  <a:lumMod val="95000"/>
                  <a:lumOff val="5000"/>
                </a:schemeClr>
              </a:solidFill>
              <a:latin typeface="+mj-lt"/>
            </a:endParaRP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dirty="0" smtClean="0">
              <a:solidFill>
                <a:schemeClr val="tx2">
                  <a:lumMod val="90000"/>
                  <a:lumOff val="10000"/>
                </a:schemeClr>
              </a:solidFill>
              <a:latin typeface="+mj-lt"/>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smtClean="0">
              <a:solidFill>
                <a:schemeClr val="tx2">
                  <a:lumMod val="90000"/>
                  <a:lumOff val="10000"/>
                </a:schemeClr>
              </a:solidFill>
              <a:latin typeface="+mj-lt"/>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1F4D8E"/>
              </a:solidFill>
              <a:latin typeface="Gill Sans" charset="0"/>
            </a:endParaRPr>
          </a:p>
        </p:txBody>
      </p:sp>
      <p:sp>
        <p:nvSpPr>
          <p:cNvPr id="18" name="Rectangle 17"/>
          <p:cNvSpPr/>
          <p:nvPr/>
        </p:nvSpPr>
        <p:spPr>
          <a:xfrm>
            <a:off x="5410747" y="5369633"/>
            <a:ext cx="3478068" cy="307777"/>
          </a:xfrm>
          <a:prstGeom prst="rect">
            <a:avLst/>
          </a:prstGeom>
        </p:spPr>
        <p:txBody>
          <a:bodyPr wrap="none">
            <a:spAutoFit/>
          </a:bodyPr>
          <a:lstStyle/>
          <a:p>
            <a:pPr rt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chemeClr val="tx1">
                    <a:lumMod val="95000"/>
                    <a:lumOff val="5000"/>
                  </a:schemeClr>
                </a:solidFill>
                <a:latin typeface="+mj-lt"/>
              </a:rPr>
              <a:t>Makan.pourzandi@ericsson.com</a:t>
            </a:r>
            <a:endParaRPr lang="fr-FR" sz="1400" dirty="0" smtClean="0">
              <a:solidFill>
                <a:schemeClr val="tx1">
                  <a:lumMod val="95000"/>
                  <a:lumOff val="5000"/>
                </a:schemeClr>
              </a:solidFill>
              <a:latin typeface="+mj-lt"/>
            </a:endParaRPr>
          </a:p>
        </p:txBody>
      </p:sp>
    </p:spTree>
  </p:cSld>
  <p:clrMapOvr>
    <a:masterClrMapping/>
  </p:clrMapOvr>
  <p:transition>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Moving to the cloud: New challenges for network security deployment !</a:t>
            </a: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10</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2034431"/>
            <a:ext cx="9144000" cy="3477875"/>
          </a:xfrm>
          <a:prstGeom prst="rect">
            <a:avLst/>
          </a:prstGeom>
          <a:noFill/>
        </p:spPr>
        <p:txBody>
          <a:bodyPr wrap="square" rtlCol="0">
            <a:spAutoFit/>
          </a:bodyPr>
          <a:lstStyle/>
          <a:p>
            <a:pPr marL="95250" indent="350838" algn="just">
              <a:spcBef>
                <a:spcPts val="600"/>
              </a:spcBef>
              <a:buClr>
                <a:srgbClr val="89BA17"/>
              </a:buClr>
              <a:buSzPct val="136000"/>
              <a:buBlip>
                <a:blip r:embed="rId6"/>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latin typeface="+mn-lt"/>
              </a:rPr>
              <a:t>These security boxes are facing new challenges in the Cloud Computing environment :</a:t>
            </a:r>
          </a:p>
          <a:p>
            <a:pPr marL="904875" lvl="1" indent="-447675" algn="just">
              <a:spcBef>
                <a:spcPts val="600"/>
              </a:spcBef>
              <a:buClr>
                <a:srgbClr val="89BA17"/>
              </a:buClr>
              <a:buSzPct val="92000"/>
              <a:buFont typeface="Wingdings" pitchFamily="2" charset="2"/>
              <a:buChar char="q"/>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dirty="0" smtClean="0"/>
              <a:t>Network </a:t>
            </a:r>
            <a:r>
              <a:rPr lang="fr-FR" dirty="0" err="1" smtClean="0"/>
              <a:t>boundaries</a:t>
            </a:r>
            <a:r>
              <a:rPr lang="fr-FR" dirty="0" smtClean="0"/>
              <a:t> are </a:t>
            </a:r>
            <a:r>
              <a:rPr lang="fr-FR" dirty="0" err="1" smtClean="0"/>
              <a:t>blurring</a:t>
            </a:r>
            <a:r>
              <a:rPr lang="fr-FR" dirty="0" smtClean="0"/>
              <a:t>: physical network </a:t>
            </a:r>
            <a:r>
              <a:rPr lang="fr-FR" dirty="0" err="1" smtClean="0"/>
              <a:t>limits</a:t>
            </a:r>
            <a:r>
              <a:rPr lang="fr-FR" dirty="0" smtClean="0"/>
              <a:t> are </a:t>
            </a:r>
            <a:r>
              <a:rPr lang="en-US" dirty="0" smtClean="0"/>
              <a:t>replaced by dynamic and virtual logical limits.</a:t>
            </a:r>
          </a:p>
          <a:p>
            <a:pPr marL="904875" lvl="1" indent="-447675" algn="just">
              <a:spcBef>
                <a:spcPts val="600"/>
              </a:spcBef>
              <a:buClr>
                <a:srgbClr val="89BA17"/>
              </a:buClr>
              <a:buSzPct val="92000"/>
              <a:buFont typeface="Wingdings" pitchFamily="2" charset="2"/>
              <a:buChar char="q"/>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More Management complexity: physical security device are replaced by virtual one. Security boxes can be VMs or virtual appliances (e.g., OpenStack </a:t>
            </a:r>
            <a:r>
              <a:rPr lang="en-US" dirty="0" err="1" smtClean="0"/>
              <a:t>FWaaS</a:t>
            </a:r>
            <a:r>
              <a:rPr lang="en-US" dirty="0" smtClean="0"/>
              <a:t>, </a:t>
            </a:r>
            <a:r>
              <a:rPr lang="en-US" dirty="0" err="1" smtClean="0"/>
              <a:t>LBaaS</a:t>
            </a:r>
            <a:r>
              <a:rPr lang="en-US" dirty="0" smtClean="0"/>
              <a:t>, </a:t>
            </a:r>
            <a:r>
              <a:rPr lang="en-US" dirty="0" err="1" smtClean="0"/>
              <a:t>VPNaaS</a:t>
            </a:r>
            <a:r>
              <a:rPr lang="en-US" dirty="0" smtClean="0"/>
              <a:t>).</a:t>
            </a:r>
          </a:p>
          <a:p>
            <a:pPr marL="904875" lvl="1" indent="-447675" algn="just">
              <a:spcBef>
                <a:spcPts val="600"/>
              </a:spcBef>
              <a:buClr>
                <a:srgbClr val="89BA17"/>
              </a:buClr>
              <a:buSzPct val="92000"/>
              <a:buFont typeface="Wingdings" pitchFamily="2" charset="2"/>
              <a:buChar char="q"/>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Elastic and Dynamic environment: VM migration, Collaboration =&gt; the need for repositioning.</a:t>
            </a:r>
          </a:p>
          <a:p>
            <a:pPr marL="904875" lvl="1" indent="-447675" algn="just">
              <a:spcBef>
                <a:spcPts val="600"/>
              </a:spcBef>
              <a:buClr>
                <a:srgbClr val="89BA17"/>
              </a:buClr>
              <a:buSzPct val="92000"/>
              <a:buFont typeface="Wingdings" pitchFamily="2" charset="2"/>
              <a:buChar char="q"/>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Security requirements for different tenants are different. </a:t>
            </a:r>
          </a:p>
        </p:txBody>
      </p:sp>
      <p:pic>
        <p:nvPicPr>
          <p:cNvPr id="9" name="Picture 2" descr="http://www.hdicon.com/wp-content/uploads/2011/01/ericsson_2009.png"/>
          <p:cNvPicPr>
            <a:picLocks noChangeAspect="1" noChangeArrowheads="1"/>
          </p:cNvPicPr>
          <p:nvPr/>
        </p:nvPicPr>
        <p:blipFill>
          <a:blip r:embed="rId7"/>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11</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2007038"/>
            <a:ext cx="9144000" cy="4401205"/>
          </a:xfrm>
          <a:prstGeom prst="rect">
            <a:avLst/>
          </a:prstGeom>
          <a:noFill/>
        </p:spPr>
        <p:txBody>
          <a:bodyPr wrap="square" rtlCol="0">
            <a:spAutoFit/>
          </a:bodyPr>
          <a:lstStyle/>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latin typeface="+mn-lt"/>
              </a:rPr>
              <a:t>Cloud defense using </a:t>
            </a:r>
            <a:r>
              <a:rPr lang="en-US" b="1" dirty="0" smtClean="0">
                <a:latin typeface="+mn-lt"/>
              </a:rPr>
              <a:t>SMs </a:t>
            </a:r>
            <a:r>
              <a:rPr lang="en-US" dirty="0" smtClean="0">
                <a:latin typeface="+mn-lt"/>
              </a:rPr>
              <a:t>is very challenging due to the lack of network control and the inherent difficulty in intelligently scaling SMs to cope with application demands. </a:t>
            </a: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dirty="0" err="1" smtClean="0">
                <a:latin typeface="+mn-lt"/>
              </a:rPr>
              <a:t>Many</a:t>
            </a:r>
            <a:r>
              <a:rPr lang="fr-FR" dirty="0" smtClean="0">
                <a:latin typeface="+mn-lt"/>
              </a:rPr>
              <a:t> entreprise applications </a:t>
            </a:r>
            <a:r>
              <a:rPr lang="en-US" dirty="0" smtClean="0">
                <a:latin typeface="+mn-lt"/>
              </a:rPr>
              <a:t>remains locked-in to existing data centers due to a mismatch between cloud </a:t>
            </a:r>
            <a:r>
              <a:rPr lang="fr-FR" dirty="0" err="1" smtClean="0">
                <a:latin typeface="+mn-lt"/>
              </a:rPr>
              <a:t>capabilities</a:t>
            </a:r>
            <a:r>
              <a:rPr lang="fr-FR" dirty="0" smtClean="0">
                <a:latin typeface="+mn-lt"/>
              </a:rPr>
              <a:t> and </a:t>
            </a:r>
            <a:r>
              <a:rPr lang="fr-FR" dirty="0" err="1" smtClean="0">
                <a:latin typeface="+mn-lt"/>
              </a:rPr>
              <a:t>enterprise</a:t>
            </a:r>
            <a:r>
              <a:rPr lang="fr-FR" dirty="0" smtClean="0">
                <a:latin typeface="+mn-lt"/>
              </a:rPr>
              <a:t> </a:t>
            </a:r>
            <a:r>
              <a:rPr lang="fr-FR" dirty="0" err="1" smtClean="0">
                <a:latin typeface="+mn-lt"/>
              </a:rPr>
              <a:t>requirements</a:t>
            </a:r>
            <a:r>
              <a:rPr lang="fr-FR" dirty="0" smtClean="0">
                <a:latin typeface="+mn-lt"/>
              </a:rPr>
              <a:t>.  </a:t>
            </a: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One major roadblock is the </a:t>
            </a:r>
            <a:r>
              <a:rPr lang="en-US" u="sng" dirty="0" smtClean="0"/>
              <a:t>lack of ground-up support </a:t>
            </a:r>
            <a:r>
              <a:rPr lang="fr-FR" u="sng" dirty="0" smtClean="0"/>
              <a:t>for network-based services (</a:t>
            </a:r>
            <a:r>
              <a:rPr lang="fr-FR" u="sng" dirty="0" err="1" smtClean="0"/>
              <a:t>e,g</a:t>
            </a:r>
            <a:r>
              <a:rPr lang="fr-FR" u="sng" dirty="0" smtClean="0"/>
              <a:t>., </a:t>
            </a:r>
            <a:r>
              <a:rPr lang="fr-FR" u="sng" dirty="0" err="1" smtClean="0"/>
              <a:t>FWs</a:t>
            </a:r>
            <a:r>
              <a:rPr lang="fr-FR" u="sng" dirty="0" smtClean="0"/>
              <a:t>, LB, IDS, IPS, WAN </a:t>
            </a:r>
            <a:r>
              <a:rPr lang="fr-FR" u="sng" dirty="0" err="1" smtClean="0"/>
              <a:t>Optimizer</a:t>
            </a:r>
            <a:r>
              <a:rPr lang="fr-FR" u="sng" dirty="0" smtClean="0"/>
              <a:t>) or SMs.</a:t>
            </a: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Today’s clouds offer little ability to enrich the network between servers with SMs.</a:t>
            </a: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The only solution for cloud tenants desiring to include </a:t>
            </a:r>
            <a:r>
              <a:rPr lang="en-US" dirty="0" err="1" smtClean="0"/>
              <a:t>thirdparty</a:t>
            </a:r>
            <a:r>
              <a:rPr lang="en-US" dirty="0" smtClean="0"/>
              <a:t> services or SMs with their application must retrofit SM functionality </a:t>
            </a:r>
            <a:r>
              <a:rPr lang="en-US" u="sng" dirty="0" smtClean="0"/>
              <a:t>into generic virtual servers</a:t>
            </a:r>
            <a:r>
              <a:rPr lang="en-US" dirty="0" smtClean="0"/>
              <a:t>, realizing the necessary traffic redirection and splitting SMs using </a:t>
            </a:r>
            <a:r>
              <a:rPr lang="en-US" u="sng" dirty="0" smtClean="0"/>
              <a:t>cumbersome configurations.</a:t>
            </a:r>
            <a:endParaRPr lang="en-US" u="sng" dirty="0" smtClean="0">
              <a:latin typeface="+mn-lt"/>
            </a:endParaRPr>
          </a:p>
        </p:txBody>
      </p:sp>
      <p:sp>
        <p:nvSpPr>
          <p:cNvPr id="11"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sp>
        <p:nvSpPr>
          <p:cNvPr id="12"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Moving to the cloud: New challenges for network security deployment !</a:t>
            </a:r>
          </a:p>
        </p:txBody>
      </p:sp>
    </p:spTree>
  </p:cSld>
  <p:clrMapOvr>
    <a:masterClrMapping/>
  </p:clrMapOvr>
  <p:transition>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12</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2166526"/>
            <a:ext cx="9144000" cy="5078313"/>
          </a:xfrm>
          <a:prstGeom prst="rect">
            <a:avLst/>
          </a:prstGeom>
          <a:noFill/>
        </p:spPr>
        <p:txBody>
          <a:bodyPr wrap="square" rtlCol="0">
            <a:spAutoFit/>
          </a:bodyPr>
          <a:lstStyle/>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latin typeface="+mn-lt"/>
              </a:rPr>
              <a:t>Even if tenant can find his own method to place and configure his SMs, the performance offered by individual SMs, and in aggregate by a SM chain, may not meet the application requirements for two as-yet-unresolved reasons:</a:t>
            </a:r>
          </a:p>
          <a:p>
            <a:pPr marL="627063" indent="-180975" algn="just">
              <a:spcBef>
                <a:spcPts val="600"/>
              </a:spcBef>
              <a:buClr>
                <a:srgbClr val="89BA17"/>
              </a:buClr>
              <a:buSzPct val="92000"/>
              <a:buFont typeface="+mj-lt"/>
              <a:buAutoNum type="arabicPeriod"/>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dirty="0" smtClean="0">
                <a:latin typeface="+mn-lt"/>
              </a:rPr>
              <a:t>Tenants </a:t>
            </a:r>
            <a:r>
              <a:rPr lang="en-US" sz="1600" u="sng" dirty="0" smtClean="0">
                <a:latin typeface="+mn-lt"/>
              </a:rPr>
              <a:t>may have to </a:t>
            </a:r>
            <a:r>
              <a:rPr lang="en-US" sz="1600" u="sng" dirty="0" err="1" smtClean="0">
                <a:latin typeface="+mn-lt"/>
              </a:rPr>
              <a:t>reprovision</a:t>
            </a:r>
            <a:r>
              <a:rPr lang="en-US" sz="1600" u="sng" dirty="0" smtClean="0">
                <a:latin typeface="+mn-lt"/>
              </a:rPr>
              <a:t> (scale up or down) SMs dynamically</a:t>
            </a:r>
            <a:r>
              <a:rPr lang="en-US" sz="1600" dirty="0" smtClean="0">
                <a:latin typeface="+mn-lt"/>
              </a:rPr>
              <a:t>, to account for application elasticity and, potentially, to mesh with the “pay-as-you-go” model of cloud computing.  </a:t>
            </a:r>
          </a:p>
          <a:p>
            <a:pPr marL="627063" indent="-180975" algn="just">
              <a:spcBef>
                <a:spcPts val="600"/>
              </a:spcBef>
              <a:buClr>
                <a:srgbClr val="89BA17"/>
              </a:buClr>
              <a:buSzPct val="92000"/>
              <a:buFont typeface="+mj-lt"/>
              <a:buAutoNum type="arabicPeriod"/>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dirty="0" smtClean="0">
                <a:latin typeface="+mn-lt"/>
              </a:rPr>
              <a:t>Tenants </a:t>
            </a:r>
            <a:r>
              <a:rPr lang="en-US" sz="1600" u="sng" dirty="0" smtClean="0">
                <a:latin typeface="+mn-lt"/>
              </a:rPr>
              <a:t>may experience poor performance due to the provider’s placement of the tenant’s SMs</a:t>
            </a:r>
            <a:r>
              <a:rPr lang="en-US" sz="1600" dirty="0" smtClean="0">
                <a:latin typeface="+mn-lt"/>
              </a:rPr>
              <a:t> within the cloud data center, which may negate some of the benefits of deploying SMs.</a:t>
            </a:r>
            <a:endParaRPr lang="en-US" sz="1600" u="sng" dirty="0" smtClean="0">
              <a:latin typeface="+mn-lt"/>
            </a:endParaRP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dirty="0" err="1" smtClean="0">
                <a:latin typeface="+mn-lt"/>
              </a:rPr>
              <a:t>SMs</a:t>
            </a:r>
            <a:r>
              <a:rPr lang="fr-FR" dirty="0" smtClean="0">
                <a:latin typeface="+mn-lt"/>
              </a:rPr>
              <a:t> </a:t>
            </a:r>
            <a:r>
              <a:rPr lang="fr-FR" dirty="0" err="1" smtClean="0">
                <a:latin typeface="+mn-lt"/>
              </a:rPr>
              <a:t>should</a:t>
            </a:r>
            <a:r>
              <a:rPr lang="fr-FR" dirty="0" smtClean="0">
                <a:latin typeface="+mn-lt"/>
              </a:rPr>
              <a:t> be </a:t>
            </a:r>
            <a:r>
              <a:rPr lang="fr-FR" dirty="0" err="1" smtClean="0">
                <a:latin typeface="+mn-lt"/>
              </a:rPr>
              <a:t>distinguished</a:t>
            </a:r>
            <a:r>
              <a:rPr lang="fr-FR" dirty="0" smtClean="0">
                <a:latin typeface="+mn-lt"/>
              </a:rPr>
              <a:t> </a:t>
            </a:r>
            <a:r>
              <a:rPr lang="en-US" dirty="0" smtClean="0">
                <a:latin typeface="+mn-lt"/>
              </a:rPr>
              <a:t>from generic compute resources and the appropriate support infrastructure needs to be developed, akin to cloud providers establishing storage systems as separate service </a:t>
            </a:r>
            <a:r>
              <a:rPr lang="fr-FR" dirty="0" err="1" smtClean="0">
                <a:latin typeface="+mn-lt"/>
              </a:rPr>
              <a:t>offerings</a:t>
            </a:r>
            <a:r>
              <a:rPr lang="fr-FR" dirty="0" smtClean="0">
                <a:latin typeface="+mn-lt"/>
              </a:rPr>
              <a:t>.</a:t>
            </a:r>
          </a:p>
          <a:p>
            <a:pPr marL="95250" indent="350838" algn="just">
              <a:spcBef>
                <a:spcPts val="600"/>
              </a:spcBef>
              <a:buClr>
                <a:srgbClr val="89BA17"/>
              </a:buClr>
              <a:buSzPct val="136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latin typeface="+mn-lt"/>
              </a:rPr>
              <a:t>SMs deployment should be not restricted to provider-offered services, e.g., Amazon Elastic Load Balancing, or to third-party-offered software, e.g., in the form of VM images; </a:t>
            </a:r>
          </a:p>
          <a:p>
            <a:pPr marL="446088" indent="-360363"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1800" dirty="0" smtClean="0">
              <a:latin typeface="+mn-lt"/>
            </a:endParaRPr>
          </a:p>
          <a:p>
            <a:pPr marL="1169988" indent="-276225" algn="just">
              <a:spcBef>
                <a:spcPts val="600"/>
              </a:spcBef>
              <a:buClr>
                <a:srgbClr val="89BA17"/>
              </a:buClr>
              <a:buSzPct val="92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1600" dirty="0" smtClean="0">
              <a:latin typeface="+mn-lt"/>
            </a:endParaRPr>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12"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sp>
        <p:nvSpPr>
          <p:cNvPr id="14"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Moving to the cloud: New challenges for network security deployment !</a:t>
            </a:r>
          </a:p>
        </p:txBody>
      </p:sp>
    </p:spTree>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How to Manage All Those Security modules ?</a:t>
            </a: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13</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776681"/>
            <a:ext cx="9144000" cy="5001369"/>
          </a:xfrm>
          <a:prstGeom prst="rect">
            <a:avLst/>
          </a:prstGeom>
          <a:noFill/>
        </p:spPr>
        <p:txBody>
          <a:bodyPr wrap="square" rtlCol="0">
            <a:spAutoFit/>
          </a:bodyPr>
          <a:lstStyle/>
          <a:p>
            <a:pPr marL="447675" indent="-447675">
              <a:spcBef>
                <a:spcPts val="600"/>
              </a:spcBef>
              <a:buSzPct val="147000"/>
              <a:buBlip>
                <a:blip r:embed="rId6"/>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b="1" dirty="0" smtClean="0">
                <a:solidFill>
                  <a:srgbClr val="89BA17"/>
                </a:solidFill>
                <a:latin typeface="Gill Sans" charset="0"/>
              </a:rPr>
              <a:t>There is urgent needs for :</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SIMPLIFICATION:</a:t>
            </a:r>
            <a:r>
              <a:rPr lang="en-US" sz="1600" b="1" dirty="0" smtClean="0"/>
              <a:t> </a:t>
            </a:r>
            <a:r>
              <a:rPr lang="en-US" sz="1600" dirty="0" smtClean="0"/>
              <a:t>Traditional firewall and load balancer rules/configurations are complex because we force a single box to manage hundreds or thousands of “unique” endpoints, each one identified by its IP address. In a Security Module world, we need simple policies rules to be easy to understand, manage and audit.</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TEMPITIZATION:</a:t>
            </a:r>
            <a:r>
              <a:rPr lang="en-US" sz="1600" b="1" dirty="0" smtClean="0"/>
              <a:t> </a:t>
            </a:r>
            <a:r>
              <a:rPr lang="en-US" sz="1600" dirty="0" smtClean="0"/>
              <a:t>Once you have simple rules for standard application classes, generate configuration templates or golden images. Every time the requirements change, change the template, test it, and deploy hundreds of new SMs instead of manually changing policies rules for every application/host.</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AUTOMATION:</a:t>
            </a:r>
            <a:r>
              <a:rPr lang="en-US" sz="1600" dirty="0" smtClean="0"/>
              <a:t> If you want to roll out thousands of SMs, we need to automate their deployment, change management and monitoring. </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DELEGATION:</a:t>
            </a:r>
            <a:r>
              <a:rPr lang="en-US" sz="1600" b="1" dirty="0" smtClean="0"/>
              <a:t> </a:t>
            </a:r>
            <a:r>
              <a:rPr lang="en-US" sz="1600" dirty="0" smtClean="0"/>
              <a:t>Tenant must take ownership of individual SMs instances – these instances become just another VM in the tenant stack.</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ELASTICITY:</a:t>
            </a:r>
            <a:r>
              <a:rPr lang="en-US" sz="1600" dirty="0" smtClean="0"/>
              <a:t> Add new features for the Cloud Defense such as SPLIT/MERGE and MIGRATION.</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b="1" u="sng" dirty="0" smtClean="0"/>
              <a:t>LOW COMPLEXITY.</a:t>
            </a:r>
          </a:p>
          <a:p>
            <a:pPr marL="990600" indent="-368300" algn="just">
              <a:spcBef>
                <a:spcPts val="600"/>
              </a:spcBef>
              <a:buSzPct val="147000"/>
              <a:buFont typeface="Wingdings" pitchFamily="2" charset="2"/>
              <a:buChar char="§"/>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u="sng" dirty="0" smtClean="0"/>
          </a:p>
        </p:txBody>
      </p:sp>
      <p:pic>
        <p:nvPicPr>
          <p:cNvPr id="11" name="Picture 2" descr="http://www.hdicon.com/wp-content/uploads/2011/01/ericsson_2009.png"/>
          <p:cNvPicPr>
            <a:picLocks noChangeAspect="1" noChangeArrowheads="1"/>
          </p:cNvPicPr>
          <p:nvPr/>
        </p:nvPicPr>
        <p:blipFill>
          <a:blip r:embed="rId7"/>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WHAT ?</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9" name="Text Box 1"/>
          <p:cNvSpPr txBox="1">
            <a:spLocks noChangeArrowheads="1"/>
          </p:cNvSpPr>
          <p:nvPr/>
        </p:nvSpPr>
        <p:spPr bwMode="auto">
          <a:xfrm>
            <a:off x="0" y="1857364"/>
            <a:ext cx="9144000" cy="3929090"/>
          </a:xfrm>
          <a:prstGeom prst="rect">
            <a:avLst/>
          </a:prstGeom>
          <a:noFill/>
          <a:ln w="9525">
            <a:noFill/>
            <a:round/>
            <a:headEnd/>
            <a:tailEnd/>
          </a:ln>
        </p:spPr>
        <p:txBody>
          <a:bodyPr lIns="64440" tIns="32040" rIns="64440" bIns="32040"/>
          <a:lstStyle/>
          <a:p>
            <a:pPr marL="447675" indent="-447675" algn="just">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The opportunity cost of the successful implementation of Cloud Defense Security is to find an alternative design to reduce the complexity of software security application into chain of small applications. </a:t>
            </a:r>
          </a:p>
          <a:p>
            <a:pPr marL="447675" indent="-447675" algn="just">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When designing a Cloud security sensitive defense, it is critical to construct the topology carefully in order to minimize the security nodes complexity and find </a:t>
            </a:r>
            <a:r>
              <a:rPr lang="fr-FR" dirty="0" smtClean="0"/>
              <a:t>its optimal placement.</a:t>
            </a:r>
          </a:p>
          <a:p>
            <a:pPr marL="447675" indent="-447675" algn="just">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dirty="0" smtClean="0"/>
          </a:p>
        </p:txBody>
      </p:sp>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Moving into chain of small security modules</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15</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5" name="Flèche droite 14"/>
          <p:cNvSpPr/>
          <p:nvPr/>
        </p:nvSpPr>
        <p:spPr bwMode="auto">
          <a:xfrm>
            <a:off x="241300" y="4064000"/>
            <a:ext cx="774700" cy="330200"/>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6" name="Rectangle 15"/>
          <p:cNvSpPr/>
          <p:nvPr/>
        </p:nvSpPr>
        <p:spPr>
          <a:xfrm>
            <a:off x="1066800" y="3964900"/>
            <a:ext cx="7861300" cy="1631216"/>
          </a:xfrm>
          <a:prstGeom prst="rect">
            <a:avLst/>
          </a:prstGeom>
        </p:spPr>
        <p:txBody>
          <a:bodyPr wrap="square">
            <a:spAutoFit/>
          </a:bodyPr>
          <a:lstStyle/>
          <a:p>
            <a:pPr algn="just"/>
            <a:r>
              <a:rPr lang="en-US" dirty="0" smtClean="0"/>
              <a:t>We propose </a:t>
            </a:r>
            <a:r>
              <a:rPr lang="en-US" dirty="0" smtClean="0">
                <a:solidFill>
                  <a:srgbClr val="002060"/>
                </a:solidFill>
              </a:rPr>
              <a:t>Cloud Security Defense Orchestration (CDO)</a:t>
            </a:r>
            <a:r>
              <a:rPr lang="en-US" dirty="0" smtClean="0"/>
              <a:t>, a novel approach Software-Defined Networking (SDN) and Network Functions Virtualization (NFV) based to divide the complex security shield into small SMs that can be orchestrated between distributed security appliances towards better security defense optimization. </a:t>
            </a:r>
            <a:endParaRPr lang="fr-FR" dirty="0"/>
          </a:p>
        </p:txBody>
      </p:sp>
    </p:spTree>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 relationship with SDN &amp; NFV</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16</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pic>
        <p:nvPicPr>
          <p:cNvPr id="80898" name="Picture 2" descr="C:\Users\Administrator\Dropbox\Mohamed-Ecolotic-Proposal\SD-CODE\cdo.png"/>
          <p:cNvPicPr>
            <a:picLocks noChangeAspect="1" noChangeArrowheads="1"/>
          </p:cNvPicPr>
          <p:nvPr/>
        </p:nvPicPr>
        <p:blipFill>
          <a:blip r:embed="rId6"/>
          <a:srcRect/>
          <a:stretch>
            <a:fillRect/>
          </a:stretch>
        </p:blipFill>
        <p:spPr bwMode="auto">
          <a:xfrm>
            <a:off x="1066799" y="1630748"/>
            <a:ext cx="7753158" cy="4770052"/>
          </a:xfrm>
          <a:prstGeom prst="rect">
            <a:avLst/>
          </a:prstGeom>
          <a:noFill/>
        </p:spPr>
      </p:pic>
    </p:spTree>
  </p:cSld>
  <p:clrMapOvr>
    <a:masterClrMapping/>
  </p:clrMapOvr>
  <p:transition>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CDO’s Goal</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17</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marR="0" lvl="0" indent="361950" algn="just" defTabSz="914400" rtl="0" eaLnBrk="1" fontAlgn="base" latinLnBrk="0" hangingPunct="1">
              <a:lnSpc>
                <a:spcPct val="100000"/>
              </a:lnSpc>
              <a:spcBef>
                <a:spcPct val="20000"/>
              </a:spcBef>
              <a:spcAft>
                <a:spcPct val="0"/>
              </a:spcAft>
              <a:buClr>
                <a:srgbClr val="00A9D4"/>
              </a:buClr>
              <a:buSzPct val="127000"/>
              <a:buBlip>
                <a:blip r:embed="rId6"/>
              </a:buBlip>
              <a:tabLst/>
              <a:defRPr/>
            </a:pPr>
            <a:r>
              <a:rPr lang="en-US" dirty="0" smtClean="0"/>
              <a:t>A Framework for Orchestration of virtual security boxes. </a:t>
            </a:r>
          </a:p>
          <a:p>
            <a:pPr lvl="1" indent="350838" algn="just">
              <a:buClr>
                <a:srgbClr val="89BA17"/>
              </a:buClr>
              <a:buFont typeface="Wingdings" pitchFamily="2" charset="2"/>
              <a:buChar char="q"/>
              <a:defRPr/>
            </a:pPr>
            <a:r>
              <a:rPr lang="en-US" u="sng" dirty="0" smtClean="0"/>
              <a:t>Dynamic Orchestration</a:t>
            </a:r>
            <a:endParaRPr lang="en-US" dirty="0" smtClean="0"/>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dirty="0" smtClean="0"/>
              <a:t>Due to several factors on the cloud (e.g., non-transparency of network control, security restrictions), tenants are forced to benefit from Overlay Virtual Technology (OVT), install SMs on generic VMs and  piece together tunnels, traffic splitters, and other software to forward the desired traffic along the desired paths. </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1800" dirty="0" smtClean="0"/>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dirty="0" smtClean="0"/>
              <a:t>Finding the right third-party tools and correctly configuring these tools and the operating system is hard. For example, implementing a relatively simple set of SMs required </a:t>
            </a:r>
            <a:r>
              <a:rPr lang="en-US" sz="1800" dirty="0" smtClean="0">
                <a:solidFill>
                  <a:srgbClr val="FF0000"/>
                </a:solidFill>
              </a:rPr>
              <a:t>several days </a:t>
            </a:r>
            <a:r>
              <a:rPr lang="en-US" sz="1800" dirty="0" smtClean="0"/>
              <a:t>of trial-and-error to construct a working setup in Amazon EC2. The setup relies on several third-party tools and configurations </a:t>
            </a:r>
            <a:r>
              <a:rPr lang="fr-FR" sz="1800" dirty="0" err="1" smtClean="0"/>
              <a:t>step</a:t>
            </a:r>
            <a:r>
              <a:rPr lang="fr-FR" sz="1800" dirty="0" smtClean="0"/>
              <a:t> across the VMs.</a:t>
            </a:r>
          </a:p>
        </p:txBody>
      </p:sp>
      <p:sp>
        <p:nvSpPr>
          <p:cNvPr id="11" name="Flèche droite 10"/>
          <p:cNvSpPr/>
          <p:nvPr/>
        </p:nvSpPr>
        <p:spPr bwMode="auto">
          <a:xfrm>
            <a:off x="138225" y="4369982"/>
            <a:ext cx="499730" cy="265814"/>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Tree>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CDO’s Goal</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18</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1" indent="350838" algn="just">
              <a:buClr>
                <a:srgbClr val="89BA17"/>
              </a:buClr>
              <a:buFont typeface="Wingdings" pitchFamily="2" charset="2"/>
              <a:buChar char="q"/>
              <a:defRPr/>
            </a:pPr>
            <a:r>
              <a:rPr lang="en-US" u="sng" dirty="0" smtClean="0"/>
              <a:t>Optimal SMs Placement</a:t>
            </a:r>
          </a:p>
          <a:p>
            <a:pPr marL="808038" algn="just">
              <a:spcBef>
                <a:spcPts val="600"/>
              </a:spcBef>
              <a:buClr>
                <a:srgbClr val="89BA17"/>
              </a:buClr>
              <a:buSzPct val="136000"/>
              <a:tabLst>
                <a:tab pos="727075" algn="l"/>
                <a:tab pos="808038"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dirty="0" smtClean="0"/>
              <a:t>The provider </a:t>
            </a:r>
            <a:r>
              <a:rPr lang="en-US" dirty="0" smtClean="0"/>
              <a:t>must consider at least two issues to ensure optimal support for end-to end tenant performance and enable effective scaling decisions: </a:t>
            </a:r>
          </a:p>
          <a:p>
            <a:pPr marL="893763" indent="-447675" algn="just">
              <a:lnSpc>
                <a:spcPct val="150000"/>
              </a:lnSpc>
              <a:spcBef>
                <a:spcPts val="600"/>
              </a:spcBef>
              <a:buClr>
                <a:srgbClr val="89BA17"/>
              </a:buClr>
              <a:buSzPct val="95000"/>
              <a:buAutoNum type="arabicParenBoth"/>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How to place a tenant’s initial topology and later SM instances added due to scaling ? </a:t>
            </a:r>
          </a:p>
          <a:p>
            <a:pPr marL="893763" indent="-447675" algn="just">
              <a:lnSpc>
                <a:spcPct val="150000"/>
              </a:lnSpc>
              <a:spcBef>
                <a:spcPts val="600"/>
              </a:spcBef>
              <a:buClr>
                <a:srgbClr val="89BA17"/>
              </a:buClr>
              <a:buSzPct val="95000"/>
              <a:buAutoNum type="arabicParenBoth"/>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How to distribute traffic among tenant SM instances ?</a:t>
            </a:r>
          </a:p>
          <a:p>
            <a:pPr marR="0" lvl="0" indent="361950" algn="just" defTabSz="914400" rtl="0" eaLnBrk="1" fontAlgn="base" latinLnBrk="0" hangingPunct="1">
              <a:lnSpc>
                <a:spcPct val="100000"/>
              </a:lnSpc>
              <a:spcBef>
                <a:spcPct val="20000"/>
              </a:spcBef>
              <a:spcAft>
                <a:spcPct val="0"/>
              </a:spcAft>
              <a:buClr>
                <a:srgbClr val="00A9D4"/>
              </a:buClr>
              <a:buSzPct val="127000"/>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CDO’s Goal</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19</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1" indent="350838" algn="just">
              <a:buClr>
                <a:srgbClr val="89BA17"/>
              </a:buClr>
              <a:buFont typeface="Wingdings" pitchFamily="2" charset="2"/>
              <a:buChar char="q"/>
              <a:defRPr/>
            </a:pPr>
            <a:r>
              <a:rPr lang="en-US" u="sng" dirty="0" smtClean="0"/>
              <a:t>Adequate Security</a:t>
            </a:r>
            <a:r>
              <a:rPr lang="en-US" dirty="0" smtClean="0"/>
              <a:t>: Based on the target’s security attribute adequate defense mechanisms are deployed.</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dirty="0" smtClean="0"/>
              <a:t>Manual, distributed configuration makes managing the deployment (i.e., dynamically add or remove existing or new functionality) challenging. A change in Tenant Defense by adding new functionality or routing around failed SMs requires modifying configurations on several VMs and network nodes (e.g., switches, routers …). </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1800" dirty="0" smtClean="0"/>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dirty="0" smtClean="0">
                <a:effectLst>
                  <a:outerShdw blurRad="38100" dist="38100" dir="2700000" algn="tl">
                    <a:srgbClr val="000000">
                      <a:alpha val="43137"/>
                    </a:srgbClr>
                  </a:outerShdw>
                </a:effectLst>
              </a:rPr>
              <a:t>Example: </a:t>
            </a:r>
            <a:r>
              <a:rPr lang="en-US" sz="1800" dirty="0" smtClean="0"/>
              <a:t>adding a new FW L4-L7 between FW L3 and the WEB application requires configuration changes to the FW L3 (s), WEB App and the forwarding plane (routers, switches). Distributed configurations also fail to provide administrators with a complete view of the implemented SMs topology. This makes it difficult to verify that security policies and optimization objectives are correctly implemented: e.g., is a copy of all traffic being directed to one of the IDSs?</a:t>
            </a:r>
          </a:p>
          <a:p>
            <a:pPr lvl="1" indent="350838" algn="just">
              <a:buClr>
                <a:srgbClr val="89BA17"/>
              </a:buClr>
              <a:defRPr/>
            </a:pPr>
            <a:endParaRPr lang="en-US" dirty="0" smtClean="0"/>
          </a:p>
          <a:p>
            <a:pPr lvl="1" indent="350838" algn="just">
              <a:buClr>
                <a:srgbClr val="89BA17"/>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Flèche droite 10"/>
          <p:cNvSpPr/>
          <p:nvPr/>
        </p:nvSpPr>
        <p:spPr bwMode="auto">
          <a:xfrm>
            <a:off x="180751" y="4486940"/>
            <a:ext cx="499730" cy="265814"/>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Tree>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Agenda</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4" name="Diagramme 13"/>
          <p:cNvGraphicFramePr/>
          <p:nvPr/>
        </p:nvGraphicFramePr>
        <p:xfrm>
          <a:off x="1295400" y="1181100"/>
          <a:ext cx="6743700" cy="4229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2" descr="http://www.hdicon.com/wp-content/uploads/2011/01/ericsson_2009.png"/>
          <p:cNvPicPr>
            <a:picLocks noChangeAspect="1" noChangeArrowheads="1"/>
          </p:cNvPicPr>
          <p:nvPr/>
        </p:nvPicPr>
        <p:blipFill>
          <a:blip r:embed="rId9"/>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CDO’s Goal</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20</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1" indent="350838" algn="just">
              <a:buClr>
                <a:srgbClr val="89BA17"/>
              </a:buClr>
              <a:buFont typeface="Wingdings" pitchFamily="2" charset="2"/>
              <a:buChar char="q"/>
              <a:defRPr/>
            </a:pPr>
            <a:r>
              <a:rPr lang="en-US" u="sng" dirty="0" smtClean="0"/>
              <a:t>Elastic Defense</a:t>
            </a:r>
            <a:r>
              <a:rPr lang="en-US" dirty="0" smtClean="0"/>
              <a:t>: </a:t>
            </a:r>
          </a:p>
          <a:p>
            <a:pPr marL="712788" lvl="1"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1600" dirty="0" smtClean="0"/>
              <a:t>Security mechanisms can scale up and down, in and out according to the attack or bottleneck.</a:t>
            </a:r>
          </a:p>
          <a:p>
            <a:pPr marL="712788" lvl="2" algn="just">
              <a:defRPr/>
            </a:pPr>
            <a:r>
              <a:rPr lang="fr-FR" sz="1600" dirty="0" err="1" smtClean="0">
                <a:effectLst>
                  <a:outerShdw blurRad="38100" dist="38100" dir="2700000" algn="tl">
                    <a:srgbClr val="000000">
                      <a:alpha val="43137"/>
                    </a:srgbClr>
                  </a:outerShdw>
                </a:effectLst>
              </a:rPr>
              <a:t>Example</a:t>
            </a:r>
            <a:r>
              <a:rPr lang="fr-FR" sz="1600" dirty="0" smtClean="0"/>
              <a:t> </a:t>
            </a:r>
            <a:r>
              <a:rPr lang="en-US" sz="1600" dirty="0" smtClean="0"/>
              <a:t>: create new instances of virtual FW to scrub the malicious traffic</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600" dirty="0" smtClean="0"/>
              <a:t>Imposing traversals on application traffic causes SMs performance to </a:t>
            </a:r>
            <a:r>
              <a:rPr lang="en-US" sz="1600" dirty="0" smtClean="0">
                <a:solidFill>
                  <a:srgbClr val="FF0000"/>
                </a:solidFill>
              </a:rPr>
              <a:t>effect end-to-</a:t>
            </a:r>
            <a:r>
              <a:rPr lang="fr-FR" sz="1600" dirty="0" smtClean="0">
                <a:solidFill>
                  <a:srgbClr val="FF0000"/>
                </a:solidFill>
              </a:rPr>
              <a:t>end application performance</a:t>
            </a:r>
            <a:r>
              <a:rPr lang="fr-FR" sz="1600" dirty="0" smtClean="0"/>
              <a:t>. </a:t>
            </a:r>
            <a:r>
              <a:rPr lang="en-US" sz="1600" dirty="0" smtClean="0"/>
              <a:t>In the cloud, where applications are frequently scaled based on load, being aware of and addressing such bottlenecks is essential to realizing the benefits of application elasticity. </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600" dirty="0" err="1" smtClean="0">
                <a:effectLst>
                  <a:outerShdw blurRad="38100" dist="38100" dir="2700000" algn="tl">
                    <a:srgbClr val="000000">
                      <a:alpha val="43137"/>
                    </a:srgbClr>
                  </a:outerShdw>
                </a:effectLst>
              </a:rPr>
              <a:t>Example</a:t>
            </a:r>
            <a:r>
              <a:rPr lang="fr-FR" sz="1600" dirty="0" smtClean="0">
                <a:effectLst>
                  <a:outerShdw blurRad="38100" dist="38100" dir="2700000" algn="tl">
                    <a:srgbClr val="000000">
                      <a:alpha val="43137"/>
                    </a:srgbClr>
                  </a:outerShdw>
                </a:effectLst>
              </a:rPr>
              <a:t> : </a:t>
            </a:r>
            <a:r>
              <a:rPr lang="fr-FR" sz="1600" dirty="0" err="1" smtClean="0"/>
              <a:t>Consider</a:t>
            </a:r>
            <a:r>
              <a:rPr lang="fr-FR" sz="1600" dirty="0" smtClean="0"/>
              <a:t> a </a:t>
            </a:r>
            <a:r>
              <a:rPr lang="en-US" sz="1600" dirty="0" smtClean="0"/>
              <a:t>simple setup where a single client generates 300 web requests per second for a web page served by a single web server. Without any SMs between the client and server, the average request latency is 4ms. Forcing traffic to traverse two resource limited SMs an IDS and a L3 FW increases this latency to 838ms, indicating one or both of the SMs is a bottleneck. </a:t>
            </a:r>
          </a:p>
          <a:p>
            <a:pPr marL="712788" algn="just">
              <a:spcBef>
                <a:spcPts val="600"/>
              </a:spcBef>
              <a:buClr>
                <a:srgbClr val="89BA17"/>
              </a:buClr>
              <a:buSzPct val="136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600" dirty="0" smtClean="0"/>
              <a:t>Tenants are </a:t>
            </a:r>
            <a:r>
              <a:rPr lang="fr-FR" sz="1600" dirty="0" err="1" smtClean="0"/>
              <a:t>largely</a:t>
            </a:r>
            <a:r>
              <a:rPr lang="fr-FR" sz="1600" dirty="0" smtClean="0"/>
              <a:t> </a:t>
            </a:r>
            <a:r>
              <a:rPr lang="fr-FR" sz="1600" dirty="0" err="1" smtClean="0"/>
              <a:t>responsible</a:t>
            </a:r>
            <a:r>
              <a:rPr lang="fr-FR" sz="1600" dirty="0" smtClean="0"/>
              <a:t> </a:t>
            </a:r>
            <a:r>
              <a:rPr lang="en-US" sz="1600" dirty="0" smtClean="0"/>
              <a:t>for identifying and addressing SM bottlenecks themselves. Using generic monitoring and healing mechanisms, identifying which SM is bottlenecked </a:t>
            </a:r>
            <a:r>
              <a:rPr lang="fr-FR" sz="1600" dirty="0" smtClean="0"/>
              <a:t>is </a:t>
            </a:r>
            <a:r>
              <a:rPr lang="fr-FR" sz="1600" dirty="0" err="1" smtClean="0"/>
              <a:t>complicated</a:t>
            </a:r>
            <a:r>
              <a:rPr lang="fr-FR" sz="1600" dirty="0" smtClean="0"/>
              <a:t>. </a:t>
            </a:r>
            <a:r>
              <a:rPr lang="fr-FR" sz="1600" dirty="0" smtClean="0">
                <a:solidFill>
                  <a:srgbClr val="FF0000"/>
                </a:solidFill>
              </a:rPr>
              <a:t>WHICH </a:t>
            </a:r>
            <a:r>
              <a:rPr lang="fr-FR" sz="1600" dirty="0" err="1" smtClean="0">
                <a:solidFill>
                  <a:srgbClr val="FF0000"/>
                </a:solidFill>
              </a:rPr>
              <a:t>SMs</a:t>
            </a:r>
            <a:r>
              <a:rPr lang="fr-FR" sz="1600" dirty="0" smtClean="0">
                <a:solidFill>
                  <a:srgbClr val="FF0000"/>
                </a:solidFill>
              </a:rPr>
              <a:t> TO SCALE ?!</a:t>
            </a:r>
            <a:endParaRPr lang="en-US" sz="1600" dirty="0" smtClean="0">
              <a:solidFill>
                <a:srgbClr val="FF0000"/>
              </a:solidFill>
            </a:endParaRPr>
          </a:p>
          <a:p>
            <a:pPr lvl="2" algn="just">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Flèche droite 11"/>
          <p:cNvSpPr/>
          <p:nvPr/>
        </p:nvSpPr>
        <p:spPr bwMode="auto">
          <a:xfrm>
            <a:off x="159491" y="3306726"/>
            <a:ext cx="499730" cy="265814"/>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5" name="Flèche droite 14"/>
          <p:cNvSpPr/>
          <p:nvPr/>
        </p:nvSpPr>
        <p:spPr bwMode="auto">
          <a:xfrm>
            <a:off x="180753" y="5649434"/>
            <a:ext cx="499730" cy="265814"/>
          </a:xfrm>
          <a:prstGeom prst="rightArrow">
            <a:avLst/>
          </a:prstGeom>
          <a:solidFill>
            <a:srgbClr val="FF0000"/>
          </a:solidFill>
          <a:ln w="1270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Tree>
  </p:cSld>
  <p:clrMapOvr>
    <a:masterClrMapping/>
  </p:clrMapOvr>
  <p:transition>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Cdo</a:t>
            </a: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 security Defense deployment in the cloud: high-Level scenario </a:t>
            </a:r>
            <a:endPar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21</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2349795"/>
            <a:ext cx="9143999" cy="4593269"/>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spcBef>
                <a:spcPct val="20000"/>
              </a:spcBef>
              <a:buClr>
                <a:srgbClr val="00A9D4"/>
              </a:buClr>
              <a:buSzPct val="127000"/>
              <a:buBlip>
                <a:blip r:embed="rId6"/>
              </a:buBlip>
              <a:defRPr/>
            </a:pPr>
            <a:r>
              <a:rPr lang="en-US" dirty="0" smtClean="0"/>
              <a:t>Cloud Tenant presents a high level logical security architecture (e.g. expressed based on TOSCA) . </a:t>
            </a:r>
          </a:p>
          <a:p>
            <a:pPr indent="361950" algn="just">
              <a:spcBef>
                <a:spcPct val="20000"/>
              </a:spcBef>
              <a:buClr>
                <a:srgbClr val="00A9D4"/>
              </a:buClr>
              <a:buSzPct val="127000"/>
              <a:buBlip>
                <a:blip r:embed="rId6"/>
              </a:buBlip>
              <a:defRPr/>
            </a:pPr>
            <a:r>
              <a:rPr lang="en-US" dirty="0" smtClean="0"/>
              <a:t>HL view is translated into internal CDO mapping.</a:t>
            </a:r>
          </a:p>
          <a:p>
            <a:pPr indent="361950" algn="just">
              <a:spcBef>
                <a:spcPct val="20000"/>
              </a:spcBef>
              <a:buClr>
                <a:srgbClr val="00A9D4"/>
              </a:buClr>
              <a:buSzPct val="127000"/>
              <a:buBlip>
                <a:blip r:embed="rId6"/>
              </a:buBlip>
              <a:defRPr/>
            </a:pPr>
            <a:r>
              <a:rPr lang="en-US" dirty="0" smtClean="0"/>
              <a:t>CDO instructs the creation of SMs and establish the traffic steering at cloud infrastructure : </a:t>
            </a:r>
          </a:p>
          <a:p>
            <a:pPr lvl="1" indent="350838" algn="just">
              <a:buClr>
                <a:srgbClr val="89BA17"/>
              </a:buClr>
              <a:buFont typeface="Wingdings" pitchFamily="2" charset="2"/>
              <a:buChar char="q"/>
              <a:defRPr/>
            </a:pPr>
            <a:r>
              <a:rPr lang="en-US" dirty="0" smtClean="0"/>
              <a:t>Instructs Nova, Neutron plugins to create the virtual networks and virtual VMs.</a:t>
            </a:r>
          </a:p>
          <a:p>
            <a:pPr lvl="1" indent="350838" algn="just">
              <a:buClr>
                <a:srgbClr val="89BA17"/>
              </a:buClr>
              <a:buFont typeface="Wingdings" pitchFamily="2" charset="2"/>
              <a:buChar char="q"/>
              <a:defRPr/>
            </a:pPr>
            <a:r>
              <a:rPr lang="en-US" dirty="0" smtClean="0"/>
              <a:t>Instruct SDN Controller, Switches to establish connections accordingly. </a:t>
            </a:r>
          </a:p>
          <a:p>
            <a:pPr marR="0" lvl="0" indent="361950" algn="l" defTabSz="914400" rtl="0" eaLnBrk="1" fontAlgn="base" latinLnBrk="0" hangingPunct="1">
              <a:lnSpc>
                <a:spcPct val="100000"/>
              </a:lnSpc>
              <a:spcBef>
                <a:spcPct val="20000"/>
              </a:spcBef>
              <a:spcAft>
                <a:spcPct val="0"/>
              </a:spcAft>
              <a:buClr>
                <a:srgbClr val="00A9D4"/>
              </a:buClr>
              <a:buSzPct val="127000"/>
              <a:buBlip>
                <a:blip r:embed="rId6"/>
              </a:buBlip>
              <a:tabLst/>
              <a:defRPr/>
            </a:pPr>
            <a:endParaRPr lang="en-US" dirty="0" smtClean="0"/>
          </a:p>
        </p:txBody>
      </p:sp>
    </p:spTree>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Logical security architecture: High level</a:t>
            </a:r>
            <a:endPar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22</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2069367"/>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spcBef>
                <a:spcPct val="20000"/>
              </a:spcBef>
              <a:buClr>
                <a:srgbClr val="00A9D4"/>
              </a:buClr>
              <a:buSzPct val="127000"/>
              <a:buBlip>
                <a:blip r:embed="rId6"/>
              </a:buBlip>
              <a:defRPr/>
            </a:pPr>
            <a:r>
              <a:rPr lang="en-US" dirty="0" smtClean="0"/>
              <a:t>Customer presents a high level logical security architecture (TOSCA)  </a:t>
            </a:r>
          </a:p>
          <a:p>
            <a:pPr marR="0" lvl="0" indent="361950" algn="l" defTabSz="914400" rtl="0" eaLnBrk="1" fontAlgn="base" latinLnBrk="0" hangingPunct="1">
              <a:lnSpc>
                <a:spcPct val="100000"/>
              </a:lnSpc>
              <a:spcBef>
                <a:spcPct val="20000"/>
              </a:spcBef>
              <a:spcAft>
                <a:spcPct val="0"/>
              </a:spcAft>
              <a:buClr>
                <a:srgbClr val="00A9D4"/>
              </a:buClr>
              <a:buSzPct val="127000"/>
              <a:tabLst/>
              <a:defRPr/>
            </a:pPr>
            <a:endParaRPr lang="en-US" dirty="0" smtClean="0"/>
          </a:p>
        </p:txBody>
      </p:sp>
      <p:pic>
        <p:nvPicPr>
          <p:cNvPr id="11" name="Content Placeholder 4"/>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bwMode="auto">
          <a:xfrm>
            <a:off x="43673" y="2783994"/>
            <a:ext cx="9054943" cy="2125573"/>
          </a:xfrm>
          <a:prstGeom prst="rect">
            <a:avLst/>
          </a:prstGeom>
          <a:noFill/>
          <a:ln w="9525">
            <a:noFill/>
            <a:miter lim="800000"/>
            <a:headEnd/>
            <a:tailEnd/>
          </a:ln>
        </p:spPr>
      </p:pic>
    </p:spTree>
  </p:cSld>
  <p:clrMapOvr>
    <a:masterClrMapping/>
  </p:clrMapOvr>
  <p:transition>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Logical security architecture: detailed </a:t>
            </a:r>
            <a:endPar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23</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452678"/>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spcBef>
                <a:spcPct val="20000"/>
              </a:spcBef>
              <a:buClr>
                <a:srgbClr val="00A9D4"/>
              </a:buClr>
              <a:buSzPct val="127000"/>
              <a:defRPr/>
            </a:pPr>
            <a:endParaRPr lang="en-US" dirty="0" smtClean="0"/>
          </a:p>
          <a:p>
            <a:pPr indent="361950">
              <a:spcBef>
                <a:spcPct val="20000"/>
              </a:spcBef>
              <a:buClr>
                <a:srgbClr val="00A9D4"/>
              </a:buClr>
              <a:buSzPct val="127000"/>
              <a:buBlip>
                <a:blip r:embed="rId6"/>
              </a:buBlip>
              <a:defRPr/>
            </a:pPr>
            <a:r>
              <a:rPr lang="en-US" dirty="0" smtClean="0"/>
              <a:t>Translated into internal CDO mapping to security appliances </a:t>
            </a:r>
          </a:p>
          <a:p>
            <a:pPr lvl="1" indent="350838" algn="just">
              <a:buClr>
                <a:srgbClr val="89BA17"/>
              </a:buClr>
              <a:buFont typeface="Wingdings" pitchFamily="2" charset="2"/>
              <a:buChar char="q"/>
              <a:defRPr/>
            </a:pPr>
            <a:r>
              <a:rPr lang="en-US" sz="1600" dirty="0" smtClean="0"/>
              <a:t>Away from placing rules in the same box for everyone, fine grained security modules (SM) are created, SMs can be dedicated to individual virtual applications </a:t>
            </a:r>
          </a:p>
          <a:p>
            <a:pPr lvl="1" indent="350838" algn="just">
              <a:buClr>
                <a:srgbClr val="89BA17"/>
              </a:buClr>
              <a:buFont typeface="Wingdings" pitchFamily="2" charset="2"/>
              <a:buChar char="q"/>
              <a:defRPr/>
            </a:pPr>
            <a:r>
              <a:rPr lang="en-US" sz="1600" dirty="0" smtClean="0"/>
              <a:t>Different SM instances, types, from different vendors can be used, best of breed approach </a:t>
            </a:r>
          </a:p>
          <a:p>
            <a:pPr lvl="1" indent="350838" algn="just">
              <a:buClr>
                <a:srgbClr val="89BA17"/>
              </a:buClr>
              <a:buFont typeface="Wingdings" pitchFamily="2" charset="2"/>
              <a:buChar char="q"/>
              <a:defRPr/>
            </a:pPr>
            <a:r>
              <a:rPr lang="en-US" sz="1600" dirty="0" smtClean="0"/>
              <a:t>Resource needs are defined for each SM according to the virtual application characteristics </a:t>
            </a:r>
          </a:p>
          <a:p>
            <a:pPr indent="361950">
              <a:spcBef>
                <a:spcPct val="20000"/>
              </a:spcBef>
              <a:buClr>
                <a:srgbClr val="00A9D4"/>
              </a:buClr>
              <a:buSzPct val="127000"/>
              <a:buBlip>
                <a:blip r:embed="rId6"/>
              </a:buBlip>
              <a:defRPr/>
            </a:pPr>
            <a:endParaRPr lang="en-US" dirty="0" smtClean="0"/>
          </a:p>
          <a:p>
            <a:pPr marR="0" lvl="0" indent="361950" algn="l" defTabSz="914400" rtl="0" eaLnBrk="1" fontAlgn="base" latinLnBrk="0" hangingPunct="1">
              <a:lnSpc>
                <a:spcPct val="100000"/>
              </a:lnSpc>
              <a:spcBef>
                <a:spcPct val="20000"/>
              </a:spcBef>
              <a:spcAft>
                <a:spcPct val="0"/>
              </a:spcAft>
              <a:buClr>
                <a:srgbClr val="00A9D4"/>
              </a:buClr>
              <a:buSzPct val="127000"/>
              <a:tabLst/>
              <a:defRPr/>
            </a:pPr>
            <a:endParaRPr lang="en-US" dirty="0" smtClean="0"/>
          </a:p>
        </p:txBody>
      </p:sp>
      <p:pic>
        <p:nvPicPr>
          <p:cNvPr id="12" name="Content Placeholder 5"/>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bwMode="auto">
          <a:xfrm>
            <a:off x="0" y="3666120"/>
            <a:ext cx="9132439" cy="1959496"/>
          </a:xfrm>
          <a:prstGeom prst="rect">
            <a:avLst/>
          </a:prstGeom>
          <a:noFill/>
          <a:ln w="9525">
            <a:noFill/>
            <a:miter lim="800000"/>
            <a:headEnd/>
            <a:tailEnd/>
          </a:ln>
        </p:spPr>
      </p:pic>
    </p:spTree>
  </p:cSld>
  <p:clrMapOvr>
    <a:masterClrMapping/>
  </p:clrMapOvr>
  <p:transition>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Security domain zone (SDZ)</a:t>
            </a:r>
            <a:endPar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24</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452678"/>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spcBef>
                <a:spcPct val="20000"/>
              </a:spcBef>
              <a:buClr>
                <a:srgbClr val="00A9D4"/>
              </a:buClr>
              <a:buSzPct val="127000"/>
              <a:defRPr/>
            </a:pPr>
            <a:endParaRPr lang="en-US" dirty="0" smtClean="0"/>
          </a:p>
          <a:p>
            <a:pPr indent="361950">
              <a:spcBef>
                <a:spcPct val="20000"/>
              </a:spcBef>
              <a:buClr>
                <a:srgbClr val="00A9D4"/>
              </a:buClr>
              <a:buSzPct val="127000"/>
              <a:buBlip>
                <a:blip r:embed="rId6"/>
              </a:buBlip>
              <a:defRPr/>
            </a:pPr>
            <a:r>
              <a:rPr lang="en-US" sz="1600" dirty="0" smtClean="0"/>
              <a:t>Security Domain Zones (SDZ) represent the physical nodes where CDO can instantiate necessary SMs </a:t>
            </a:r>
          </a:p>
          <a:p>
            <a:pPr indent="361950">
              <a:spcBef>
                <a:spcPct val="20000"/>
              </a:spcBef>
              <a:buClr>
                <a:srgbClr val="00A9D4"/>
              </a:buClr>
              <a:buSzPct val="127000"/>
              <a:buBlip>
                <a:blip r:embed="rId6"/>
              </a:buBlip>
              <a:defRPr/>
            </a:pPr>
            <a:r>
              <a:rPr lang="en-US" sz="1600" dirty="0" smtClean="0"/>
              <a:t>Used in order to map the security logical view into physical resources, computing and networking </a:t>
            </a:r>
          </a:p>
          <a:p>
            <a:pPr indent="361950">
              <a:spcBef>
                <a:spcPct val="20000"/>
              </a:spcBef>
              <a:buClr>
                <a:srgbClr val="00A9D4"/>
              </a:buClr>
              <a:buSzPct val="127000"/>
              <a:buBlip>
                <a:blip r:embed="rId6"/>
              </a:buBlip>
              <a:defRPr/>
            </a:pPr>
            <a:endParaRPr lang="en-US" dirty="0" smtClean="0"/>
          </a:p>
          <a:p>
            <a:pPr marR="0" lvl="0" indent="361950" algn="l" defTabSz="914400" rtl="0" eaLnBrk="1" fontAlgn="base" latinLnBrk="0" hangingPunct="1">
              <a:lnSpc>
                <a:spcPct val="100000"/>
              </a:lnSpc>
              <a:spcBef>
                <a:spcPct val="20000"/>
              </a:spcBef>
              <a:spcAft>
                <a:spcPct val="0"/>
              </a:spcAft>
              <a:buClr>
                <a:srgbClr val="00A9D4"/>
              </a:buClr>
              <a:buSzPct val="127000"/>
              <a:tabLst/>
              <a:defRPr/>
            </a:pPr>
            <a:endParaRPr lang="en-US" dirty="0" smtClean="0"/>
          </a:p>
        </p:txBody>
      </p:sp>
      <p:pic>
        <p:nvPicPr>
          <p:cNvPr id="11" name="Content Placeholder 3"/>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bwMode="auto">
          <a:xfrm>
            <a:off x="1807533" y="2801386"/>
            <a:ext cx="5676511" cy="3322967"/>
          </a:xfrm>
          <a:prstGeom prst="rect">
            <a:avLst/>
          </a:prstGeom>
          <a:noFill/>
          <a:ln w="9525">
            <a:noFill/>
            <a:miter lim="800000"/>
            <a:headEnd/>
            <a:tailEnd/>
          </a:ln>
        </p:spPr>
      </p:pic>
    </p:spTree>
  </p:cSld>
  <p:clrMapOvr>
    <a:masterClrMapping/>
  </p:clrMapOvr>
  <p:transition>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Orchestrate optimal security setup in the cloud infrastructure </a:t>
            </a:r>
            <a:endPar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25</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626782"/>
            <a:ext cx="9143999" cy="4699594"/>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spcBef>
                <a:spcPct val="20000"/>
              </a:spcBef>
              <a:buClr>
                <a:srgbClr val="00A9D4"/>
              </a:buClr>
              <a:buSzPct val="127000"/>
              <a:defRPr/>
            </a:pPr>
            <a:endParaRPr lang="en-US" dirty="0" smtClean="0"/>
          </a:p>
          <a:p>
            <a:pPr indent="361950">
              <a:spcBef>
                <a:spcPct val="20000"/>
              </a:spcBef>
              <a:buClr>
                <a:srgbClr val="00A9D4"/>
              </a:buClr>
              <a:buSzPct val="127000"/>
              <a:buBlip>
                <a:blip r:embed="rId6"/>
              </a:buBlip>
              <a:defRPr/>
            </a:pPr>
            <a:r>
              <a:rPr lang="en-US" sz="1600" dirty="0" smtClean="0"/>
              <a:t>Optimal setup for SMs in cloud infrastructure is defined</a:t>
            </a:r>
          </a:p>
          <a:p>
            <a:pPr indent="361950">
              <a:spcBef>
                <a:spcPct val="20000"/>
              </a:spcBef>
              <a:buClr>
                <a:srgbClr val="00A9D4"/>
              </a:buClr>
              <a:buSzPct val="127000"/>
              <a:buBlip>
                <a:blip r:embed="rId6"/>
              </a:buBlip>
              <a:defRPr/>
            </a:pPr>
            <a:r>
              <a:rPr lang="en-US" sz="1600" dirty="0" smtClean="0"/>
              <a:t>SMs are instantiated (e.g. Openstack Nova) and network connections are established (e.g. Openstack Neutron and SDN ODL)</a:t>
            </a:r>
          </a:p>
          <a:p>
            <a:pPr indent="361950">
              <a:spcBef>
                <a:spcPct val="20000"/>
              </a:spcBef>
              <a:buClr>
                <a:srgbClr val="00A9D4"/>
              </a:buClr>
              <a:buSzPct val="127000"/>
              <a:buBlip>
                <a:blip r:embed="rId6"/>
              </a:buBlip>
              <a:defRPr/>
            </a:pPr>
            <a:endParaRPr lang="en-US" dirty="0" smtClean="0"/>
          </a:p>
          <a:p>
            <a:pPr marR="0" lvl="0" indent="361950" algn="l" defTabSz="914400" rtl="0" eaLnBrk="1" fontAlgn="base" latinLnBrk="0" hangingPunct="1">
              <a:lnSpc>
                <a:spcPct val="100000"/>
              </a:lnSpc>
              <a:spcBef>
                <a:spcPct val="20000"/>
              </a:spcBef>
              <a:spcAft>
                <a:spcPct val="0"/>
              </a:spcAft>
              <a:buClr>
                <a:srgbClr val="00A9D4"/>
              </a:buClr>
              <a:buSzPct val="127000"/>
              <a:tabLst/>
              <a:defRPr/>
            </a:pPr>
            <a:endParaRPr lang="en-US" dirty="0" smtClean="0"/>
          </a:p>
        </p:txBody>
      </p:sp>
      <p:pic>
        <p:nvPicPr>
          <p:cNvPr id="15" name="Content Placeholder 3"/>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bwMode="auto">
          <a:xfrm>
            <a:off x="1573618" y="2815500"/>
            <a:ext cx="5926850" cy="3469513"/>
          </a:xfrm>
          <a:prstGeom prst="rect">
            <a:avLst/>
          </a:prstGeom>
          <a:noFill/>
          <a:ln w="9525">
            <a:noFill/>
            <a:miter lim="800000"/>
            <a:headEnd/>
            <a:tailEnd/>
          </a:ln>
        </p:spPr>
      </p:pic>
      <p:pic>
        <p:nvPicPr>
          <p:cNvPr id="16"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661993" y="4786741"/>
            <a:ext cx="107261" cy="15016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899578" y="3034307"/>
            <a:ext cx="107261" cy="15016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678888" y="4790831"/>
            <a:ext cx="107261" cy="15016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5090960" y="3679316"/>
            <a:ext cx="107261" cy="15016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077909" y="3666108"/>
            <a:ext cx="107261" cy="15016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HOW ?</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9297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 Security modules</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27</a:t>
            </a:fld>
            <a:endParaRPr lang="fr-FR" dirty="0"/>
          </a:p>
        </p:txBody>
      </p:sp>
      <p:sp>
        <p:nvSpPr>
          <p:cNvPr id="7" name="Text Box 2"/>
          <p:cNvSpPr txBox="1">
            <a:spLocks noChangeArrowheads="1"/>
          </p:cNvSpPr>
          <p:nvPr/>
        </p:nvSpPr>
        <p:spPr bwMode="auto">
          <a:xfrm>
            <a:off x="203200" y="822304"/>
            <a:ext cx="8661400" cy="625496"/>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placement problem formalization</a:t>
            </a:r>
            <a:endParaRPr lang="en-CA" sz="32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0" name="Rectangle 9"/>
          <p:cNvSpPr/>
          <p:nvPr/>
        </p:nvSpPr>
        <p:spPr>
          <a:xfrm>
            <a:off x="203200" y="1459230"/>
            <a:ext cx="8940800" cy="3170099"/>
          </a:xfrm>
          <a:prstGeom prst="rect">
            <a:avLst/>
          </a:prstGeom>
        </p:spPr>
        <p:txBody>
          <a:bodyPr wrap="square">
            <a:spAutoFit/>
          </a:bodyPr>
          <a:lstStyle/>
          <a:p>
            <a:pPr indent="355600" algn="just">
              <a:buBlip>
                <a:blip r:embed="rId6"/>
              </a:buBlip>
            </a:pPr>
            <a:r>
              <a:rPr lang="en-US" b="1" dirty="0" smtClean="0">
                <a:solidFill>
                  <a:srgbClr val="89BA17"/>
                </a:solidFill>
                <a:latin typeface="Gill Sans" charset="0"/>
              </a:rPr>
              <a:t>Security Defense Zone (SDZ) : </a:t>
            </a:r>
            <a:r>
              <a:rPr lang="en-US" dirty="0" smtClean="0"/>
              <a:t>The first step of security defense is to identify the best security defense zone for SMs placement. We define SDZ respect to both physical and virtual network topology (e.g., </a:t>
            </a:r>
            <a:r>
              <a:rPr lang="en-US" dirty="0" err="1" smtClean="0"/>
              <a:t>multitenancy</a:t>
            </a:r>
            <a:r>
              <a:rPr lang="en-US" dirty="0" smtClean="0"/>
              <a:t>, multi-path, </a:t>
            </a:r>
            <a:r>
              <a:rPr lang="en-US" dirty="0" err="1" smtClean="0"/>
              <a:t>vApps</a:t>
            </a:r>
            <a:r>
              <a:rPr lang="en-US" dirty="0" smtClean="0"/>
              <a:t> hosted server) and </a:t>
            </a:r>
            <a:r>
              <a:rPr lang="en-US" dirty="0" err="1" smtClean="0"/>
              <a:t>vApp</a:t>
            </a:r>
            <a:r>
              <a:rPr lang="en-US" dirty="0" smtClean="0"/>
              <a:t> protection coverage. Each SDZ can host one SM per tenant but may host multiple SMs from different tenants.</a:t>
            </a:r>
          </a:p>
          <a:p>
            <a:pPr indent="355600" algn="just">
              <a:buBlip>
                <a:blip r:embed="rId6"/>
              </a:buBlip>
            </a:pPr>
            <a:r>
              <a:rPr lang="fr-FR" b="1" dirty="0" err="1" smtClean="0">
                <a:solidFill>
                  <a:srgbClr val="89BA17"/>
                </a:solidFill>
                <a:latin typeface="Gill Sans" charset="0"/>
              </a:rPr>
              <a:t>Designing</a:t>
            </a:r>
            <a:r>
              <a:rPr lang="fr-FR" b="1" dirty="0" smtClean="0">
                <a:solidFill>
                  <a:srgbClr val="89BA17"/>
                </a:solidFill>
                <a:latin typeface="Gill Sans" charset="0"/>
              </a:rPr>
              <a:t> cost effective SM </a:t>
            </a:r>
            <a:r>
              <a:rPr lang="en-US" dirty="0" smtClean="0"/>
              <a:t>that meets the </a:t>
            </a:r>
            <a:r>
              <a:rPr lang="en-US" u="sng" dirty="0" smtClean="0"/>
              <a:t>security constraints </a:t>
            </a:r>
            <a:r>
              <a:rPr lang="en-US" dirty="0" smtClean="0"/>
              <a:t>such as order and correlation between SMs is mandatory to reach the security defense optimization.</a:t>
            </a:r>
          </a:p>
          <a:p>
            <a:pPr indent="355600" algn="just">
              <a:buBlip>
                <a:blip r:embed="rId6"/>
              </a:buBlip>
            </a:pPr>
            <a:r>
              <a:rPr lang="en-US" b="1" dirty="0" smtClean="0">
                <a:solidFill>
                  <a:srgbClr val="89BA17"/>
                </a:solidFill>
                <a:latin typeface="Gill Sans" charset="0"/>
              </a:rPr>
              <a:t>Objective :</a:t>
            </a:r>
            <a:r>
              <a:rPr lang="en-US" b="1" dirty="0" smtClean="0">
                <a:latin typeface="Gill Sans" charset="0"/>
              </a:rPr>
              <a:t> Minimize the overall SMs deployment cost :</a:t>
            </a:r>
          </a:p>
        </p:txBody>
      </p:sp>
      <p:sp>
        <p:nvSpPr>
          <p:cNvPr id="12" name="Rectangle 11"/>
          <p:cNvSpPr/>
          <p:nvPr/>
        </p:nvSpPr>
        <p:spPr>
          <a:xfrm>
            <a:off x="0" y="4724569"/>
            <a:ext cx="9144000" cy="369332"/>
          </a:xfrm>
          <a:prstGeom prst="rect">
            <a:avLst/>
          </a:prstGeom>
        </p:spPr>
        <p:txBody>
          <a:bodyPr wrap="square">
            <a:spAutoFit/>
          </a:bodyPr>
          <a:lstStyle/>
          <a:p>
            <a:pPr algn="ctr"/>
            <a:r>
              <a:rPr lang="fr-FR" sz="1800" dirty="0" smtClean="0">
                <a:solidFill>
                  <a:srgbClr val="89BA17"/>
                </a:solidFill>
                <a:latin typeface="+mn-lt"/>
                <a:cs typeface="Calibri"/>
              </a:rPr>
              <a:t>Min: ∑ C</a:t>
            </a:r>
            <a:r>
              <a:rPr lang="fr-FR" sz="1800" dirty="0" smtClean="0">
                <a:solidFill>
                  <a:srgbClr val="89BA17"/>
                </a:solidFill>
                <a:latin typeface="+mn-lt"/>
              </a:rPr>
              <a:t>[SDZᵢ,SDZᵤ] * X[SDZᵢ, SDZᵤ, Tenantᵣ] + </a:t>
            </a:r>
            <a:r>
              <a:rPr lang="fr-FR" sz="1800" dirty="0" smtClean="0">
                <a:solidFill>
                  <a:srgbClr val="89BA17"/>
                </a:solidFill>
                <a:latin typeface="+mn-lt"/>
                <a:cs typeface="Calibri"/>
              </a:rPr>
              <a:t>∑ B</a:t>
            </a:r>
            <a:r>
              <a:rPr lang="fr-FR" sz="1800" dirty="0" smtClean="0">
                <a:solidFill>
                  <a:srgbClr val="89BA17"/>
                </a:solidFill>
                <a:latin typeface="+mn-lt"/>
              </a:rPr>
              <a:t>[SDZᵢ,SM] * Y[SDZᵢ,SMᵥ,Tenantᵣ]</a:t>
            </a:r>
          </a:p>
        </p:txBody>
      </p:sp>
      <p:sp>
        <p:nvSpPr>
          <p:cNvPr id="13" name="Accolade ouvrante 12"/>
          <p:cNvSpPr/>
          <p:nvPr/>
        </p:nvSpPr>
        <p:spPr bwMode="auto">
          <a:xfrm rot="16200000">
            <a:off x="2701925" y="3387725"/>
            <a:ext cx="552450" cy="3949700"/>
          </a:xfrm>
          <a:prstGeom prst="leftBrace">
            <a:avLst>
              <a:gd name="adj1" fmla="val 8333"/>
              <a:gd name="adj2" fmla="val 47420"/>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5" name="Accolade ouvrante 14"/>
          <p:cNvSpPr/>
          <p:nvPr/>
        </p:nvSpPr>
        <p:spPr bwMode="auto">
          <a:xfrm rot="16200000">
            <a:off x="6753225" y="3502025"/>
            <a:ext cx="552450" cy="3721100"/>
          </a:xfrm>
          <a:prstGeom prst="leftBrace">
            <a:avLst>
              <a:gd name="adj1" fmla="val 8333"/>
              <a:gd name="adj2" fmla="val 47420"/>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6" name="Rectangle 15"/>
          <p:cNvSpPr/>
          <p:nvPr/>
        </p:nvSpPr>
        <p:spPr>
          <a:xfrm>
            <a:off x="1511300" y="5613569"/>
            <a:ext cx="3022600" cy="707886"/>
          </a:xfrm>
          <a:prstGeom prst="rect">
            <a:avLst/>
          </a:prstGeom>
        </p:spPr>
        <p:txBody>
          <a:bodyPr wrap="square">
            <a:spAutoFit/>
          </a:bodyPr>
          <a:lstStyle/>
          <a:p>
            <a:pPr algn="ctr"/>
            <a:r>
              <a:rPr lang="en-US" dirty="0" smtClean="0"/>
              <a:t>Distance Between Tenant’s SMs</a:t>
            </a:r>
            <a:endParaRPr lang="fr-FR" dirty="0"/>
          </a:p>
        </p:txBody>
      </p:sp>
      <p:sp>
        <p:nvSpPr>
          <p:cNvPr id="17" name="Rectangle 16"/>
          <p:cNvSpPr/>
          <p:nvPr/>
        </p:nvSpPr>
        <p:spPr>
          <a:xfrm>
            <a:off x="5473700" y="5600869"/>
            <a:ext cx="3022600" cy="400110"/>
          </a:xfrm>
          <a:prstGeom prst="rect">
            <a:avLst/>
          </a:prstGeom>
        </p:spPr>
        <p:txBody>
          <a:bodyPr wrap="square">
            <a:spAutoFit/>
          </a:bodyPr>
          <a:lstStyle/>
          <a:p>
            <a:pPr algn="ctr"/>
            <a:r>
              <a:rPr lang="en-US" dirty="0" smtClean="0"/>
              <a:t>Cost of SM at SDZ</a:t>
            </a:r>
            <a:endParaRPr lang="fr-FR" dirty="0"/>
          </a:p>
        </p:txBody>
      </p:sp>
    </p:spTree>
  </p:cSld>
  <p:clrMapOvr>
    <a:masterClrMapping/>
  </p:clrMapOvr>
  <p:transition>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Dynamic orchestration, Optimize SM Placement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28</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1"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spcBef>
                <a:spcPct val="20000"/>
              </a:spcBef>
              <a:buClr>
                <a:srgbClr val="00A9D4"/>
              </a:buClr>
              <a:buSzPct val="127000"/>
              <a:buBlip>
                <a:blip r:embed="rId6"/>
              </a:buBlip>
              <a:defRPr/>
            </a:pPr>
            <a:r>
              <a:rPr lang="en-US" dirty="0" smtClean="0"/>
              <a:t>How we could orchestrate the resource to optimize the resource consumption when setting up different SMs in the cloud infrastructure? </a:t>
            </a:r>
          </a:p>
          <a:p>
            <a:pPr indent="361950" algn="just">
              <a:spcBef>
                <a:spcPct val="20000"/>
              </a:spcBef>
              <a:buClr>
                <a:srgbClr val="00A9D4"/>
              </a:buClr>
              <a:buSzPct val="127000"/>
              <a:buBlip>
                <a:blip r:embed="rId6"/>
              </a:buBlip>
              <a:defRPr/>
            </a:pPr>
            <a:r>
              <a:rPr lang="en-US" dirty="0" smtClean="0"/>
              <a:t>Make it possible to orchestrate different SMs with least cost </a:t>
            </a:r>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6"/>
              </a:buBlip>
              <a:tabLst/>
              <a:defRPr/>
            </a:pPr>
            <a:endParaRPr lang="en-US" dirty="0" smtClean="0"/>
          </a:p>
        </p:txBody>
      </p:sp>
      <p:sp>
        <p:nvSpPr>
          <p:cNvPr id="12" name="TextBox 1"/>
          <p:cNvSpPr txBox="1"/>
          <p:nvPr/>
        </p:nvSpPr>
        <p:spPr>
          <a:xfrm>
            <a:off x="521538" y="3546788"/>
            <a:ext cx="3540099" cy="2185214"/>
          </a:xfrm>
          <a:prstGeom prst="rect">
            <a:avLst/>
          </a:prstGeom>
          <a:noFill/>
        </p:spPr>
        <p:txBody>
          <a:bodyPr wrap="square" rtlCol="0">
            <a:spAutoFit/>
          </a:bodyPr>
          <a:lstStyle/>
          <a:p>
            <a:pPr marL="447675" indent="-447675">
              <a:spcBef>
                <a:spcPts val="600"/>
              </a:spcBef>
              <a:buSzPct val="147000"/>
              <a:buBlip>
                <a:blip r:embed="rId6"/>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b="1" dirty="0" smtClean="0">
                <a:solidFill>
                  <a:srgbClr val="89BA17"/>
                </a:solidFill>
                <a:latin typeface="Gill Sans" charset="0"/>
              </a:rPr>
              <a:t>Which is the </a:t>
            </a:r>
            <a:r>
              <a:rPr lang="en-US" sz="1800" b="1" dirty="0" smtClean="0">
                <a:solidFill>
                  <a:srgbClr val="FF0000"/>
                </a:solidFill>
                <a:latin typeface="Gill Sans" charset="0"/>
              </a:rPr>
              <a:t>BEST</a:t>
            </a:r>
            <a:r>
              <a:rPr lang="en-US" sz="1800" b="1" dirty="0" smtClean="0">
                <a:solidFill>
                  <a:srgbClr val="89BA17"/>
                </a:solidFill>
                <a:latin typeface="Gill Sans" charset="0"/>
              </a:rPr>
              <a:t> Placement of those SMs !? </a:t>
            </a:r>
          </a:p>
          <a:p>
            <a:pPr marL="447675" indent="-447675">
              <a:spcBef>
                <a:spcPts val="600"/>
              </a:spcBef>
              <a:buSzPct val="147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1800" b="1" u="sng" dirty="0" smtClean="0">
              <a:solidFill>
                <a:srgbClr val="89BA17"/>
              </a:solidFill>
              <a:latin typeface="Gill Sans" charset="0"/>
            </a:endParaRPr>
          </a:p>
          <a:p>
            <a:pPr marL="447675" indent="-447675">
              <a:spcBef>
                <a:spcPts val="600"/>
              </a:spcBef>
              <a:buSzPct val="147000"/>
              <a:buBlip>
                <a:blip r:embed="rId6"/>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1800" b="1" dirty="0" smtClean="0">
                <a:solidFill>
                  <a:srgbClr val="89BA17"/>
                </a:solidFill>
                <a:latin typeface="Gill Sans" charset="0"/>
              </a:rPr>
              <a:t>What is the </a:t>
            </a:r>
            <a:r>
              <a:rPr lang="en-US" sz="1800" b="1" dirty="0" smtClean="0">
                <a:solidFill>
                  <a:srgbClr val="FF0000"/>
                </a:solidFill>
                <a:latin typeface="Gill Sans" charset="0"/>
              </a:rPr>
              <a:t>BEST</a:t>
            </a:r>
            <a:r>
              <a:rPr lang="en-US" sz="1800" b="1" dirty="0" smtClean="0">
                <a:solidFill>
                  <a:srgbClr val="89BA17"/>
                </a:solidFill>
                <a:latin typeface="Gill Sans" charset="0"/>
              </a:rPr>
              <a:t> connection path between those SMs and Tenant VMs ?!</a:t>
            </a:r>
          </a:p>
        </p:txBody>
      </p:sp>
      <p:pic>
        <p:nvPicPr>
          <p:cNvPr id="15" name="Picture 3" descr="C:\Users\Administrator\Dropbox\Mohamed-Ecolotic-Proposal\SD-CODE\SMplacementfinal.png"/>
          <p:cNvPicPr>
            <a:picLocks noChangeAspect="1" noChangeArrowheads="1"/>
          </p:cNvPicPr>
          <p:nvPr/>
        </p:nvPicPr>
        <p:blipFill>
          <a:blip r:embed="rId7"/>
          <a:srcRect/>
          <a:stretch>
            <a:fillRect/>
          </a:stretch>
        </p:blipFill>
        <p:spPr bwMode="auto">
          <a:xfrm>
            <a:off x="4582633" y="3132871"/>
            <a:ext cx="3934047" cy="3480161"/>
          </a:xfrm>
          <a:prstGeom prst="rect">
            <a:avLst/>
          </a:prstGeom>
          <a:noFill/>
        </p:spPr>
      </p:pic>
    </p:spTree>
  </p:cSld>
  <p:clrMapOvr>
    <a:masterClrMapping/>
  </p:clrMapOvr>
  <p:transition>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144000"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Problem Statement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29</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1"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spcBef>
                <a:spcPct val="20000"/>
              </a:spcBef>
              <a:buClr>
                <a:srgbClr val="00A9D4"/>
              </a:buClr>
              <a:buSzPct val="127000"/>
              <a:buBlip>
                <a:blip r:embed="rId6"/>
              </a:buBlip>
              <a:defRPr/>
            </a:pPr>
            <a:r>
              <a:rPr lang="en-US" dirty="0" smtClean="0"/>
              <a:t>Constraints to be considered:</a:t>
            </a:r>
          </a:p>
          <a:p>
            <a:pPr lvl="1" indent="350838" algn="just">
              <a:buClr>
                <a:srgbClr val="89BA17"/>
              </a:buClr>
              <a:buSzPct val="127000"/>
              <a:buFont typeface="Wingdings" pitchFamily="2" charset="2"/>
              <a:buChar char="q"/>
              <a:defRPr/>
            </a:pPr>
            <a:r>
              <a:rPr lang="en-US" sz="1600" dirty="0" smtClean="0"/>
              <a:t>Bandwidth limitation (on the route till SDZ)</a:t>
            </a:r>
          </a:p>
          <a:p>
            <a:pPr lvl="1" indent="350838" algn="just">
              <a:buClr>
                <a:srgbClr val="89BA17"/>
              </a:buClr>
              <a:buSzPct val="127000"/>
              <a:buFont typeface="Wingdings" pitchFamily="2" charset="2"/>
              <a:buChar char="q"/>
              <a:defRPr/>
            </a:pPr>
            <a:r>
              <a:rPr lang="en-US" sz="1600" dirty="0" smtClean="0"/>
              <a:t>SDZ resources limitation (computational resources)</a:t>
            </a:r>
          </a:p>
          <a:p>
            <a:pPr lvl="1" indent="350838" algn="just">
              <a:buClr>
                <a:srgbClr val="89BA17"/>
              </a:buClr>
              <a:buSzPct val="127000"/>
              <a:buFont typeface="Wingdings" pitchFamily="2" charset="2"/>
              <a:buChar char="q"/>
              <a:defRPr/>
            </a:pPr>
            <a:r>
              <a:rPr lang="en-US" sz="1600" dirty="0" smtClean="0"/>
              <a:t>Availability of the SDZ</a:t>
            </a:r>
          </a:p>
          <a:p>
            <a:pPr lvl="1" indent="350838" algn="just">
              <a:buClr>
                <a:srgbClr val="89BA17"/>
              </a:buClr>
              <a:buSzPct val="127000"/>
              <a:buFont typeface="Wingdings" pitchFamily="2" charset="2"/>
              <a:buChar char="q"/>
              <a:defRPr/>
            </a:pPr>
            <a:r>
              <a:rPr lang="en-US" sz="1600" dirty="0" smtClean="0"/>
              <a:t>Ordered visit of SMs</a:t>
            </a:r>
          </a:p>
          <a:p>
            <a:pPr indent="361950" algn="just">
              <a:spcBef>
                <a:spcPct val="20000"/>
              </a:spcBef>
              <a:buClr>
                <a:srgbClr val="00A9D4"/>
              </a:buClr>
              <a:buSzPct val="127000"/>
              <a:buBlip>
                <a:blip r:embed="rId6"/>
              </a:buBlip>
              <a:defRPr/>
            </a:pPr>
            <a:r>
              <a:rPr lang="en-US" dirty="0" smtClean="0"/>
              <a:t>Minimized cost:</a:t>
            </a:r>
          </a:p>
          <a:p>
            <a:pPr lvl="1" indent="350838" algn="just">
              <a:buClr>
                <a:srgbClr val="89BA17"/>
              </a:buClr>
              <a:buSzPct val="127000"/>
              <a:buFont typeface="Wingdings" pitchFamily="2" charset="2"/>
              <a:buChar char="q"/>
              <a:defRPr/>
            </a:pPr>
            <a:r>
              <a:rPr lang="en-US" sz="1600" dirty="0" smtClean="0"/>
              <a:t>Connectivity establishment</a:t>
            </a:r>
          </a:p>
          <a:p>
            <a:pPr lvl="1" indent="350838" algn="just">
              <a:buClr>
                <a:srgbClr val="89BA17"/>
              </a:buClr>
              <a:buSzPct val="127000"/>
              <a:buFont typeface="Wingdings" pitchFamily="2" charset="2"/>
              <a:buChar char="q"/>
              <a:defRPr/>
            </a:pPr>
            <a:r>
              <a:rPr lang="en-US" sz="1600" dirty="0" smtClean="0"/>
              <a:t>Configuration SMs</a:t>
            </a:r>
          </a:p>
          <a:p>
            <a:pPr indent="361950" algn="just">
              <a:spcBef>
                <a:spcPct val="20000"/>
              </a:spcBef>
              <a:buClr>
                <a:srgbClr val="00A9D4"/>
              </a:buClr>
              <a:buSzPct val="127000"/>
              <a:buBlip>
                <a:blip r:embed="rId6"/>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6"/>
              </a:buBlip>
              <a:tabLst/>
              <a:defRPr/>
            </a:pPr>
            <a:endParaRPr lang="en-US" dirty="0" smtClean="0"/>
          </a:p>
        </p:txBody>
      </p:sp>
    </p:spTree>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CONTEXT</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144000"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MOC3</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30</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1"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lnSpc>
                <a:spcPct val="150000"/>
              </a:lnSpc>
              <a:spcBef>
                <a:spcPct val="20000"/>
              </a:spcBef>
              <a:buClr>
                <a:srgbClr val="00A9D4"/>
              </a:buClr>
              <a:buSzPct val="127000"/>
              <a:buBlip>
                <a:blip r:embed="rId6"/>
              </a:buBlip>
              <a:defRPr/>
            </a:pPr>
            <a:r>
              <a:rPr lang="en-US" sz="2400" dirty="0" smtClean="0"/>
              <a:t>New Multiple Capacitated TPP algorithm has been designed </a:t>
            </a:r>
            <a:r>
              <a:rPr lang="en-US" sz="2400" b="1" dirty="0" smtClean="0"/>
              <a:t>with addition of order to CTPP </a:t>
            </a:r>
          </a:p>
          <a:p>
            <a:pPr indent="361950" algn="just">
              <a:lnSpc>
                <a:spcPct val="150000"/>
              </a:lnSpc>
              <a:spcBef>
                <a:spcPct val="20000"/>
              </a:spcBef>
              <a:buClr>
                <a:srgbClr val="00A9D4"/>
              </a:buClr>
              <a:buSzPct val="127000"/>
              <a:buBlip>
                <a:blip r:embed="rId6"/>
              </a:buBlip>
              <a:defRPr/>
            </a:pPr>
            <a:r>
              <a:rPr lang="en-US" sz="2400" dirty="0" smtClean="0"/>
              <a:t>GLPK package has been used to find the optimal placement </a:t>
            </a:r>
          </a:p>
          <a:p>
            <a:pPr indent="361950" algn="just">
              <a:lnSpc>
                <a:spcPct val="150000"/>
              </a:lnSpc>
              <a:spcBef>
                <a:spcPct val="20000"/>
              </a:spcBef>
              <a:buClr>
                <a:srgbClr val="00A9D4"/>
              </a:buClr>
              <a:buSzPct val="127000"/>
              <a:buBlip>
                <a:blip r:embed="rId6"/>
              </a:buBlip>
              <a:defRPr/>
            </a:pPr>
            <a:r>
              <a:rPr lang="en-US" sz="2400" dirty="0" smtClean="0"/>
              <a:t>Several use cases have been successfully tested, need to extend this to more use cases. </a:t>
            </a:r>
          </a:p>
          <a:p>
            <a:pPr indent="361950" algn="just">
              <a:spcBef>
                <a:spcPct val="20000"/>
              </a:spcBef>
              <a:buClr>
                <a:srgbClr val="00A9D4"/>
              </a:buClr>
              <a:buSzPct val="127000"/>
              <a:buBlip>
                <a:blip r:embed="rId6"/>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6"/>
              </a:buBlip>
              <a:tabLst/>
              <a:defRPr/>
            </a:pPr>
            <a:endParaRPr lang="en-US" dirty="0" smtClean="0"/>
          </a:p>
        </p:txBody>
      </p:sp>
    </p:spTree>
  </p:cSld>
  <p:clrMapOvr>
    <a:masterClrMapping/>
  </p:clrMapOvr>
  <p:transition>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31</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794402"/>
            <a:ext cx="9144000" cy="3662541"/>
          </a:xfrm>
          <a:prstGeom prst="rect">
            <a:avLst/>
          </a:prstGeom>
          <a:noFill/>
        </p:spPr>
        <p:txBody>
          <a:bodyPr wrap="square" rtlCol="0">
            <a:spAutoFit/>
          </a:bodyPr>
          <a:lstStyle/>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We represent CDO framework which is targeted for immediate deployment over-the-cloud today. </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CDO centralized management plane allows a cloud tenant to flexibly compose, manage or dynamically alter virtual topologies that contain arbitrary SMs.</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In CDO, tenants specify rich SMs and application topologies using high-level abstractions, and desired SMs traversals are realized using a novel distributed programmable data plane design.</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CDO’s novel programmable data-plane then allows the framework provider (either a third-party vendor or cloud provider) to configure the desired functionalities for the tenant. </a:t>
            </a:r>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1"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Adequate </a:t>
            </a:r>
            <a:r>
              <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defense</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Tree>
  </p:cSld>
  <p:clrMapOvr>
    <a:masterClrMapping/>
  </p:clrMapOvr>
  <p:transition>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32</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868833"/>
            <a:ext cx="9144000" cy="4770537"/>
          </a:xfrm>
          <a:prstGeom prst="rect">
            <a:avLst/>
          </a:prstGeom>
          <a:noFill/>
        </p:spPr>
        <p:txBody>
          <a:bodyPr wrap="square" rtlCol="0">
            <a:spAutoFit/>
          </a:bodyPr>
          <a:lstStyle/>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fr-FR" dirty="0" smtClean="0"/>
              <a:t>Tenants </a:t>
            </a:r>
            <a:r>
              <a:rPr lang="fr-FR" dirty="0" err="1" smtClean="0"/>
              <a:t>define</a:t>
            </a:r>
            <a:r>
              <a:rPr lang="fr-FR" dirty="0" smtClean="0"/>
              <a:t> </a:t>
            </a:r>
            <a:r>
              <a:rPr lang="en-US" dirty="0" smtClean="0"/>
              <a:t>logical topologies using a set of high-level abstractions: </a:t>
            </a:r>
            <a:r>
              <a:rPr lang="en-US" dirty="0" smtClean="0">
                <a:effectLst>
                  <a:outerShdw blurRad="38100" dist="38100" dir="2700000" algn="tl">
                    <a:srgbClr val="000000">
                      <a:alpha val="43137"/>
                    </a:srgbClr>
                  </a:outerShdw>
                </a:effectLst>
              </a:rPr>
              <a:t>chain</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These topologies are then automatically transformed into a set of forwarding rules that define how application traffic flows between server and SM instances. The rules are installed into a programmable virtualized data plane that ensures traffic follows the correct paths. </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Through this combination of high-level abstractions, a virtualized data plane, and centralized control, tenants are able to deploy rich application and SM topologies with even less effort than would be required in a private data center.</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fr-FR" i="1" dirty="0" smtClean="0"/>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fr-FR" i="1" dirty="0" smtClean="0"/>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dirty="0" smtClean="0"/>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dirty="0" smtClean="0"/>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1"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Adequate </a:t>
            </a:r>
            <a:r>
              <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defense</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Tree>
  </p:cSld>
  <p:clrMapOvr>
    <a:masterClrMapping/>
  </p:clrMapOvr>
  <p:transition>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33</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794402"/>
            <a:ext cx="9144000" cy="2062103"/>
          </a:xfrm>
          <a:prstGeom prst="rect">
            <a:avLst/>
          </a:prstGeom>
          <a:noFill/>
        </p:spPr>
        <p:txBody>
          <a:bodyPr wrap="square" rtlCol="0">
            <a:spAutoFit/>
          </a:bodyPr>
          <a:lstStyle/>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fr-FR" dirty="0" err="1" smtClean="0"/>
              <a:t>Chains</a:t>
            </a:r>
            <a:r>
              <a:rPr lang="fr-FR" dirty="0" smtClean="0"/>
              <a:t> are </a:t>
            </a:r>
            <a:r>
              <a:rPr lang="fr-FR" dirty="0" err="1" smtClean="0"/>
              <a:t>defined</a:t>
            </a:r>
            <a:r>
              <a:rPr lang="fr-FR" dirty="0" smtClean="0"/>
              <a:t> </a:t>
            </a:r>
            <a:r>
              <a:rPr lang="en-US" dirty="0" smtClean="0"/>
              <a:t>using four types of elements: </a:t>
            </a:r>
            <a:r>
              <a:rPr lang="en-US" i="1" dirty="0" smtClean="0"/>
              <a:t>external (host outside the cloud), service (server inside the cloud), SMs (one or set of VMs), </a:t>
            </a:r>
            <a:r>
              <a:rPr lang="fr-FR" dirty="0" smtClean="0"/>
              <a:t>and </a:t>
            </a:r>
            <a:r>
              <a:rPr lang="fr-FR" i="1" dirty="0" smtClean="0"/>
              <a:t>select (</a:t>
            </a:r>
            <a:r>
              <a:rPr lang="fr-FR" i="1" dirty="0" err="1" smtClean="0"/>
              <a:t>packet</a:t>
            </a:r>
            <a:r>
              <a:rPr lang="fr-FR" i="1" dirty="0" smtClean="0"/>
              <a:t> header </a:t>
            </a:r>
            <a:r>
              <a:rPr lang="fr-FR" i="1" dirty="0" err="1" smtClean="0"/>
              <a:t>field</a:t>
            </a:r>
            <a:r>
              <a:rPr lang="fr-FR" i="1" dirty="0" smtClean="0"/>
              <a:t> and value).</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Chains may be specified as bi-directional or unidirectional, to allow requests and replies to traverse the same or different sequences of SMs.</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dirty="0" smtClean="0"/>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1"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Adequate </a:t>
            </a:r>
            <a:r>
              <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defense</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Tree>
  </p:cSld>
  <p:clrMapOvr>
    <a:masterClrMapping/>
  </p:clrMapOvr>
  <p:transition>
    <p:cover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34</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794402"/>
            <a:ext cx="9144000" cy="4216539"/>
          </a:xfrm>
          <a:prstGeom prst="rect">
            <a:avLst/>
          </a:prstGeom>
          <a:noFill/>
        </p:spPr>
        <p:txBody>
          <a:bodyPr wrap="square" rtlCol="0">
            <a:spAutoFit/>
          </a:bodyPr>
          <a:lstStyle/>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To avoid degradation in SMs performance, SMs can be automatically scaled using a CDO heuristic to meet application demands. Over-the-cloud deployments using network aware flow distribution and placement provide further performance and scaling benefits.</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CDO incorporates a novel CDO heuristic to dynamically scale tenant defense by deploying the appropriate number of SMs replicas that optimize the tenant’s performance at low cost. When application elasticity causes SMs to become bottlenecks, the heuristic identifies and removes bottlenecks by “scaling up”, based on a controlled exploration of the scaling space with decisions based solely on application reported performance; knowing the low-level details of the functions of individual SMs is not necessary. Similarly, when demand is low, the heuristic scales down.</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dirty="0" smtClean="0"/>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1"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elastic </a:t>
            </a:r>
            <a:r>
              <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defense</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Tree>
  </p:cSld>
  <p:clrMapOvr>
    <a:masterClrMapping/>
  </p:clrMapOvr>
  <p:transition>
    <p:cover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35</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794402"/>
            <a:ext cx="9144000" cy="4869025"/>
          </a:xfrm>
          <a:prstGeom prst="rect">
            <a:avLst/>
          </a:prstGeom>
          <a:noFill/>
        </p:spPr>
        <p:txBody>
          <a:bodyPr wrap="square" rtlCol="0">
            <a:spAutoFit/>
          </a:bodyPr>
          <a:lstStyle/>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fr-FR" u="sng" dirty="0" smtClean="0">
                <a:effectLst>
                  <a:outerShdw blurRad="38100" dist="38100" dir="2700000" algn="tl">
                    <a:srgbClr val="000000">
                      <a:alpha val="43137"/>
                    </a:srgbClr>
                  </a:outerShdw>
                </a:effectLst>
              </a:rPr>
              <a:t>Scaling </a:t>
            </a:r>
            <a:r>
              <a:rPr lang="fr-FR" u="sng" dirty="0" err="1" smtClean="0">
                <a:effectLst>
                  <a:outerShdw blurRad="38100" dist="38100" dir="2700000" algn="tl">
                    <a:srgbClr val="000000">
                      <a:alpha val="43137"/>
                    </a:srgbClr>
                  </a:outerShdw>
                </a:effectLst>
              </a:rPr>
              <a:t>heuristic</a:t>
            </a:r>
            <a:r>
              <a:rPr lang="fr-FR" u="sng" dirty="0" smtClean="0">
                <a:effectLst>
                  <a:outerShdw blurRad="38100" dist="38100" dir="2700000" algn="tl">
                    <a:srgbClr val="000000">
                      <a:alpha val="43137"/>
                    </a:srgbClr>
                  </a:outerShdw>
                </a:effectLst>
              </a:rPr>
              <a:t>:</a:t>
            </a:r>
            <a:r>
              <a:rPr lang="fr-FR" dirty="0" smtClean="0">
                <a:effectLst>
                  <a:outerShdw blurRad="38100" dist="38100" dir="2700000" algn="tl">
                    <a:srgbClr val="000000">
                      <a:alpha val="43137"/>
                    </a:srgbClr>
                  </a:outerShdw>
                </a:effectLst>
              </a:rPr>
              <a:t> </a:t>
            </a:r>
            <a:r>
              <a:rPr lang="en-US" dirty="0" smtClean="0"/>
              <a:t>We design a CDO heuristic that leverages both an application reported metric and the tenant-specified chains to efficiently examine the space of potential SMs scaling. The scaling process can be initiated by a significant change in application performance for a sustained period of time.</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dirty="0" smtClean="0"/>
              <a:t>Our heuristic performs a set of scaling trials, scaling bottlenecked SM in a tenant-specified chain by: </a:t>
            </a:r>
          </a:p>
          <a:p>
            <a:pPr marL="446088" indent="361950" algn="just">
              <a:spcBef>
                <a:spcPct val="20000"/>
              </a:spcBef>
              <a:buClr>
                <a:srgbClr val="89BA17"/>
              </a:buClr>
              <a:buSzPct val="127000"/>
              <a:buFont typeface="Wingdings" pitchFamily="2" charset="2"/>
              <a:buChar char="ü"/>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1600" b="1" dirty="0" smtClean="0">
                <a:solidFill>
                  <a:srgbClr val="89BA17"/>
                </a:solidFill>
                <a:effectLst>
                  <a:outerShdw blurRad="38100" dist="38100" dir="2700000" algn="tl">
                    <a:srgbClr val="000000">
                      <a:alpha val="43137"/>
                    </a:srgbClr>
                  </a:outerShdw>
                </a:effectLst>
              </a:rPr>
              <a:t>Trial 1 -- </a:t>
            </a:r>
            <a:r>
              <a:rPr lang="en-US" sz="1600" b="1" dirty="0" smtClean="0">
                <a:solidFill>
                  <a:srgbClr val="89BA17"/>
                </a:solidFill>
              </a:rPr>
              <a:t>Vertical Scaling: </a:t>
            </a:r>
            <a:r>
              <a:rPr lang="en-US" sz="1600" u="sng" dirty="0" smtClean="0"/>
              <a:t>Scale UP </a:t>
            </a:r>
            <a:r>
              <a:rPr lang="en-US" sz="1600" dirty="0" smtClean="0"/>
              <a:t>by Adding more resources for SMs (Try to reach the maximal size offered (</a:t>
            </a:r>
            <a:r>
              <a:rPr lang="en-US" sz="1600" dirty="0" err="1" smtClean="0"/>
              <a:t>xL</a:t>
            </a:r>
            <a:r>
              <a:rPr lang="en-US" sz="1600" dirty="0" smtClean="0"/>
              <a:t>) if there is available resources in SDZ. </a:t>
            </a:r>
            <a:r>
              <a:rPr lang="en-US" sz="1600" u="sng" dirty="0" smtClean="0"/>
              <a:t>Scale DOWN</a:t>
            </a:r>
            <a:r>
              <a:rPr lang="en-US" sz="1600" dirty="0" smtClean="0"/>
              <a:t> by eliminating a SM/resources unnecessary.</a:t>
            </a:r>
          </a:p>
          <a:p>
            <a:pPr marL="446088" indent="361950" algn="just">
              <a:spcBef>
                <a:spcPct val="20000"/>
              </a:spcBef>
              <a:buClr>
                <a:srgbClr val="89BA17"/>
              </a:buClr>
              <a:buSzPct val="127000"/>
              <a:buFont typeface="Wingdings" pitchFamily="2" charset="2"/>
              <a:buChar char="ü"/>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1600" b="1" dirty="0" smtClean="0">
                <a:solidFill>
                  <a:srgbClr val="89BA17"/>
                </a:solidFill>
                <a:effectLst>
                  <a:outerShdw blurRad="38100" dist="38100" dir="2700000" algn="tl">
                    <a:srgbClr val="000000">
                      <a:alpha val="43137"/>
                    </a:srgbClr>
                  </a:outerShdw>
                </a:effectLst>
              </a:rPr>
              <a:t>Trial 2 -- </a:t>
            </a:r>
            <a:r>
              <a:rPr lang="en-US" sz="1600" b="1" dirty="0" smtClean="0">
                <a:solidFill>
                  <a:srgbClr val="89BA17"/>
                </a:solidFill>
              </a:rPr>
              <a:t>Horizontal Scaling: </a:t>
            </a:r>
            <a:r>
              <a:rPr lang="en-US" sz="1600" dirty="0" smtClean="0"/>
              <a:t>If there is no more resources at SDZ hosting bottlenecked SM, </a:t>
            </a:r>
            <a:r>
              <a:rPr lang="en-US" sz="1600" u="sng" dirty="0" smtClean="0"/>
              <a:t>Scale UP</a:t>
            </a:r>
            <a:r>
              <a:rPr lang="en-US" sz="1600" dirty="0" smtClean="0"/>
              <a:t> by adding one SM replica into the chain </a:t>
            </a:r>
            <a:r>
              <a:rPr lang="fr-FR" sz="1600" dirty="0" smtClean="0"/>
              <a:t>with the maximum </a:t>
            </a:r>
            <a:r>
              <a:rPr lang="fr-FR" sz="1600" dirty="0" err="1" smtClean="0"/>
              <a:t>available</a:t>
            </a:r>
            <a:r>
              <a:rPr lang="fr-FR" sz="1600" dirty="0" smtClean="0"/>
              <a:t> size. </a:t>
            </a:r>
            <a:r>
              <a:rPr lang="fr-FR" sz="1600" u="sng" dirty="0" err="1" smtClean="0"/>
              <a:t>Scale</a:t>
            </a:r>
            <a:r>
              <a:rPr lang="fr-FR" sz="1600" u="sng" dirty="0" smtClean="0"/>
              <a:t> down </a:t>
            </a:r>
            <a:r>
              <a:rPr lang="fr-FR" sz="1600" dirty="0" smtClean="0"/>
              <a:t>by </a:t>
            </a:r>
            <a:r>
              <a:rPr lang="fr-FR" sz="1600" dirty="0" err="1" smtClean="0"/>
              <a:t>eliminating</a:t>
            </a:r>
            <a:r>
              <a:rPr lang="fr-FR" sz="1600" dirty="0" smtClean="0"/>
              <a:t> a SM </a:t>
            </a:r>
            <a:r>
              <a:rPr lang="fr-FR" sz="1600" dirty="0" err="1" smtClean="0"/>
              <a:t>replica</a:t>
            </a:r>
            <a:r>
              <a:rPr lang="fr-FR" sz="1600" dirty="0" smtClean="0"/>
              <a:t> ‘s resources </a:t>
            </a:r>
            <a:r>
              <a:rPr lang="fr-FR" sz="1600" dirty="0" err="1" smtClean="0"/>
              <a:t>unnecessary</a:t>
            </a:r>
            <a:r>
              <a:rPr lang="fr-FR" sz="1600" dirty="0" smtClean="0"/>
              <a:t> in the </a:t>
            </a:r>
            <a:r>
              <a:rPr lang="fr-FR" sz="1600" dirty="0" err="1" smtClean="0"/>
              <a:t>chain</a:t>
            </a:r>
            <a:r>
              <a:rPr lang="fr-FR" sz="1600" dirty="0" smtClean="0"/>
              <a:t> or </a:t>
            </a:r>
            <a:r>
              <a:rPr lang="fr-FR" sz="1600" dirty="0" err="1" smtClean="0"/>
              <a:t>removing</a:t>
            </a:r>
            <a:r>
              <a:rPr lang="fr-FR" sz="1600" dirty="0" smtClean="0"/>
              <a:t> the </a:t>
            </a:r>
            <a:r>
              <a:rPr lang="fr-FR" sz="1600" dirty="0" err="1" smtClean="0"/>
              <a:t>old</a:t>
            </a:r>
            <a:r>
              <a:rPr lang="fr-FR" sz="1600" dirty="0" smtClean="0"/>
              <a:t> </a:t>
            </a:r>
            <a:r>
              <a:rPr lang="fr-FR" sz="1600" dirty="0" err="1" smtClean="0"/>
              <a:t>bottlenecked</a:t>
            </a:r>
            <a:r>
              <a:rPr lang="fr-FR" sz="1600" dirty="0" smtClean="0"/>
              <a:t> SM.</a:t>
            </a:r>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fr-FR" dirty="0" err="1" smtClean="0"/>
              <a:t>Traffic</a:t>
            </a:r>
            <a:r>
              <a:rPr lang="fr-FR" dirty="0" smtClean="0"/>
              <a:t> must be </a:t>
            </a:r>
            <a:r>
              <a:rPr lang="fr-FR" dirty="0" err="1" smtClean="0"/>
              <a:t>redistributed</a:t>
            </a:r>
            <a:r>
              <a:rPr lang="fr-FR" dirty="0" smtClean="0"/>
              <a:t> at </a:t>
            </a:r>
            <a:r>
              <a:rPr lang="fr-FR" dirty="0" err="1" smtClean="0"/>
              <a:t>each</a:t>
            </a:r>
            <a:r>
              <a:rPr lang="fr-FR" dirty="0" smtClean="0"/>
              <a:t> </a:t>
            </a:r>
            <a:r>
              <a:rPr lang="fr-FR" dirty="0" err="1" smtClean="0"/>
              <a:t>scale</a:t>
            </a:r>
            <a:r>
              <a:rPr lang="fr-FR" dirty="0" smtClean="0"/>
              <a:t> accros </a:t>
            </a:r>
            <a:r>
              <a:rPr lang="fr-FR" dirty="0" err="1" smtClean="0"/>
              <a:t>old</a:t>
            </a:r>
            <a:r>
              <a:rPr lang="fr-FR" dirty="0" smtClean="0"/>
              <a:t> SM and its </a:t>
            </a:r>
            <a:r>
              <a:rPr lang="fr-FR" dirty="0" err="1" smtClean="0"/>
              <a:t>replica</a:t>
            </a:r>
            <a:r>
              <a:rPr lang="fr-FR" dirty="0" smtClean="0"/>
              <a:t>.</a:t>
            </a:r>
            <a:endParaRPr lang="en-US" dirty="0" smtClean="0"/>
          </a:p>
          <a:p>
            <a:pPr indent="446088" algn="just">
              <a:spcBef>
                <a:spcPct val="20000"/>
              </a:spcBef>
              <a:buClr>
                <a:srgbClr val="00A9D4"/>
              </a:buClr>
              <a:buSzPct val="12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dirty="0" smtClean="0"/>
          </a:p>
        </p:txBody>
      </p:sp>
      <p:sp>
        <p:nvSpPr>
          <p:cNvPr id="17" name="Rectangle 16"/>
          <p:cNvSpPr/>
          <p:nvPr/>
        </p:nvSpPr>
        <p:spPr>
          <a:xfrm>
            <a:off x="0" y="6550223"/>
            <a:ext cx="4529470" cy="307777"/>
          </a:xfrm>
          <a:prstGeom prst="rect">
            <a:avLst/>
          </a:prstGeom>
        </p:spPr>
        <p:txBody>
          <a:bodyPr wrap="square">
            <a:spAutoFit/>
          </a:bodyPr>
          <a:lstStyle/>
          <a:p>
            <a:pPr>
              <a:buNone/>
            </a:pPr>
            <a:r>
              <a:rPr lang="en-US" sz="1400" dirty="0" err="1" smtClean="0"/>
              <a:t>Gember</a:t>
            </a:r>
            <a:r>
              <a:rPr lang="en-US" sz="1400" dirty="0" smtClean="0"/>
              <a:t>, Aaron, et al. </a:t>
            </a:r>
            <a:r>
              <a:rPr lang="en-US" sz="1400" i="1" dirty="0" smtClean="0"/>
              <a:t>UW-Madison TR1771</a:t>
            </a:r>
            <a:r>
              <a:rPr lang="en-US" sz="1400" dirty="0" smtClean="0"/>
              <a:t> (2012).</a:t>
            </a:r>
            <a:endParaRPr lang="en-US" sz="1400" dirty="0"/>
          </a:p>
        </p:txBody>
      </p:sp>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how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1"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elastic </a:t>
            </a:r>
            <a:r>
              <a:rPr lang="en-CA" sz="2400" b="1" dirty="0" err="1" smtClean="0">
                <a:solidFill>
                  <a:srgbClr val="002060"/>
                </a:solidFill>
                <a:effectLst>
                  <a:outerShdw blurRad="38100" dist="38100" dir="2700000" algn="tl">
                    <a:srgbClr val="C0C0C0"/>
                  </a:outerShdw>
                </a:effectLst>
                <a:latin typeface="+mj-lt"/>
                <a:ea typeface="ヒラギノ角ゴ Pro W3" charset="0"/>
                <a:cs typeface="ヒラギノ角ゴ Pro W3" charset="0"/>
              </a:rPr>
              <a:t>defense</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Tree>
  </p:cSld>
  <p:clrMapOvr>
    <a:masterClrMapping/>
  </p:clrMapOvr>
  <p:transition>
    <p:cover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DEMO</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rPr>
              <a:t>DEMO Agenda</a:t>
            </a:r>
            <a:endParaRPr lang="en-CA" sz="3200" b="1" dirty="0">
              <a:solidFill>
                <a:srgbClr val="00285F"/>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37</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4" name="Diagramme 13"/>
          <p:cNvGraphicFramePr/>
          <p:nvPr/>
        </p:nvGraphicFramePr>
        <p:xfrm>
          <a:off x="1284767" y="1361853"/>
          <a:ext cx="6743700" cy="4229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2" descr="http://www.hdicon.com/wp-content/uploads/2011/01/ericsson_2009.png"/>
          <p:cNvPicPr>
            <a:picLocks noChangeAspect="1" noChangeArrowheads="1"/>
          </p:cNvPicPr>
          <p:nvPr/>
        </p:nvPicPr>
        <p:blipFill>
          <a:blip r:embed="rId9"/>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Overview</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38</a:t>
            </a:fld>
            <a:endParaRPr lang="fr-FR" dirty="0"/>
          </a:p>
        </p:txBody>
      </p:sp>
      <p:sp>
        <p:nvSpPr>
          <p:cNvPr id="10" name="Text Box 1"/>
          <p:cNvSpPr txBox="1">
            <a:spLocks noChangeArrowheads="1"/>
          </p:cNvSpPr>
          <p:nvPr/>
        </p:nvSpPr>
        <p:spPr bwMode="auto">
          <a:xfrm>
            <a:off x="0" y="1069956"/>
            <a:ext cx="3104707" cy="5500726"/>
          </a:xfrm>
          <a:prstGeom prst="rect">
            <a:avLst/>
          </a:prstGeom>
          <a:noFill/>
          <a:ln w="9525">
            <a:noFill/>
            <a:round/>
            <a:headEnd/>
            <a:tailEnd/>
          </a:ln>
        </p:spPr>
        <p:txBody>
          <a:bodyPr lIns="64440" tIns="32040" rIns="64440" bIns="32040"/>
          <a:lstStyle/>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err="1" smtClean="0">
                <a:solidFill>
                  <a:srgbClr val="89BA17"/>
                </a:solidFill>
                <a:latin typeface="Gill Sans" charset="0"/>
              </a:rPr>
              <a:t>Lab Setup :</a:t>
            </a: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4 </a:t>
            </a:r>
            <a:r>
              <a:rPr lang="fr-FR" sz="1500" dirty="0" err="1" smtClean="0">
                <a:solidFill>
                  <a:schemeClr val="tx1"/>
                </a:solidFill>
                <a:latin typeface="Gill Sans" charset="0"/>
              </a:rPr>
              <a:t>GEPs</a:t>
            </a:r>
            <a:r>
              <a:rPr lang="fr-FR" sz="1500" dirty="0" smtClean="0">
                <a:solidFill>
                  <a:schemeClr val="tx1"/>
                </a:solidFill>
                <a:latin typeface="Gill Sans" charset="0"/>
              </a:rPr>
              <a:t> : Ericsson </a:t>
            </a:r>
            <a:r>
              <a:rPr lang="fr-FR" sz="1500" dirty="0" err="1" smtClean="0">
                <a:solidFill>
                  <a:schemeClr val="tx1"/>
                </a:solidFill>
                <a:latin typeface="Gill Sans" charset="0"/>
              </a:rPr>
              <a:t>Blade</a:t>
            </a:r>
            <a:r>
              <a:rPr lang="fr-FR" sz="1500" dirty="0" smtClean="0">
                <a:solidFill>
                  <a:schemeClr val="tx1"/>
                </a:solidFill>
                <a:latin typeface="Gill Sans" charset="0"/>
              </a:rPr>
              <a:t> System</a:t>
            </a:r>
            <a:r>
              <a:rPr lang="fr-FR" sz="1500" dirty="0" smtClean="0">
                <a:latin typeface="Gill Sans" charset="0"/>
              </a:rPr>
              <a:t>.</a:t>
            </a:r>
            <a:endParaRPr lang="fr-FR" sz="1500" dirty="0" smtClean="0">
              <a:solidFill>
                <a:schemeClr val="tx1"/>
              </a:solidFill>
              <a:latin typeface="Gill Sans" charset="0"/>
            </a:endParaRP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Running KVM, </a:t>
            </a:r>
            <a:r>
              <a:rPr lang="fr-FR" sz="1500" dirty="0" err="1" smtClean="0">
                <a:solidFill>
                  <a:schemeClr val="tx1"/>
                </a:solidFill>
                <a:latin typeface="Gill Sans" charset="0"/>
              </a:rPr>
              <a:t>Libvirt</a:t>
            </a:r>
            <a:r>
              <a:rPr lang="fr-FR" sz="1500" dirty="0" smtClean="0">
                <a:solidFill>
                  <a:schemeClr val="tx1"/>
                </a:solidFill>
                <a:latin typeface="Gill Sans" charset="0"/>
              </a:rPr>
              <a:t>.</a:t>
            </a: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Open vSwitches </a:t>
            </a:r>
            <a:r>
              <a:rPr lang="fr-FR" sz="1500" dirty="0" smtClean="0">
                <a:latin typeface="Gill Sans" charset="0"/>
              </a:rPr>
              <a:t>v2.3.90</a:t>
            </a:r>
            <a:endParaRPr lang="fr-FR" sz="1500" dirty="0" smtClean="0">
              <a:solidFill>
                <a:schemeClr val="tx1"/>
              </a:solidFill>
              <a:latin typeface="Gill Sans" charset="0"/>
            </a:endParaRP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Tenants 3-</a:t>
            </a:r>
            <a:r>
              <a:rPr lang="fr-FR" sz="1500" dirty="0" err="1" smtClean="0">
                <a:latin typeface="Gill Sans" charset="0"/>
              </a:rPr>
              <a:t>T</a:t>
            </a:r>
            <a:r>
              <a:rPr lang="fr-FR" sz="1500" dirty="0" err="1" smtClean="0">
                <a:solidFill>
                  <a:schemeClr val="tx1"/>
                </a:solidFill>
                <a:latin typeface="Gill Sans" charset="0"/>
              </a:rPr>
              <a:t>ier</a:t>
            </a:r>
            <a:r>
              <a:rPr lang="fr-FR" sz="1500" dirty="0" smtClean="0">
                <a:solidFill>
                  <a:schemeClr val="tx1"/>
                </a:solidFill>
                <a:latin typeface="Gill Sans" charset="0"/>
              </a:rPr>
              <a:t> application:</a:t>
            </a:r>
          </a:p>
          <a:p>
            <a:pPr marL="720725" indent="-269875" algn="l">
              <a:buClr>
                <a:srgbClr val="89BA17"/>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latin typeface="Gill Sans" charset="0"/>
              </a:rPr>
              <a:t>Web </a:t>
            </a:r>
            <a:r>
              <a:rPr lang="fr-FR" sz="1500" dirty="0" err="1" smtClean="0">
                <a:latin typeface="Gill Sans" charset="0"/>
              </a:rPr>
              <a:t>App</a:t>
            </a:r>
            <a:r>
              <a:rPr lang="fr-FR" sz="1500" dirty="0" smtClean="0">
                <a:latin typeface="Gill Sans" charset="0"/>
              </a:rPr>
              <a:t>, </a:t>
            </a:r>
            <a:r>
              <a:rPr lang="fr-FR" sz="1500" dirty="0" err="1" smtClean="0">
                <a:latin typeface="Gill Sans" charset="0"/>
              </a:rPr>
              <a:t>Buiss</a:t>
            </a:r>
            <a:r>
              <a:rPr lang="fr-FR" sz="1500" dirty="0" smtClean="0">
                <a:latin typeface="Gill Sans" charset="0"/>
              </a:rPr>
              <a:t> </a:t>
            </a:r>
            <a:r>
              <a:rPr lang="fr-FR" sz="1500" dirty="0" err="1" smtClean="0">
                <a:latin typeface="Gill Sans" charset="0"/>
              </a:rPr>
              <a:t>App</a:t>
            </a:r>
            <a:r>
              <a:rPr lang="fr-FR" sz="1500" dirty="0" smtClean="0">
                <a:latin typeface="Gill Sans" charset="0"/>
              </a:rPr>
              <a:t>, DB </a:t>
            </a:r>
            <a:r>
              <a:rPr lang="fr-FR" sz="1500" dirty="0" err="1" smtClean="0">
                <a:latin typeface="Gill Sans" charset="0"/>
              </a:rPr>
              <a:t>App</a:t>
            </a:r>
            <a:endParaRPr lang="fr-FR" sz="1500" dirty="0" smtClean="0">
              <a:solidFill>
                <a:schemeClr val="tx1"/>
              </a:solidFill>
              <a:latin typeface="Gill Sans" charset="0"/>
            </a:endParaRP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OpenDaylight Controller + OVSDB Plugin + OF13 Plugin</a:t>
            </a:r>
          </a:p>
          <a:p>
            <a:pPr marL="720725" indent="-269875" algn="l">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solidFill>
                  <a:schemeClr val="tx1"/>
                </a:solidFill>
                <a:latin typeface="Gill Sans" charset="0"/>
              </a:rPr>
              <a:t>OpenStack </a:t>
            </a:r>
            <a:r>
              <a:rPr lang="fr-FR" sz="1500" dirty="0" err="1" smtClean="0">
                <a:solidFill>
                  <a:schemeClr val="tx1"/>
                </a:solidFill>
                <a:latin typeface="Gill Sans" charset="0"/>
              </a:rPr>
              <a:t>Icehouse</a:t>
            </a:r>
            <a:r>
              <a:rPr lang="fr-FR" sz="1500" dirty="0" smtClean="0">
                <a:solidFill>
                  <a:schemeClr val="tx1"/>
                </a:solidFill>
                <a:latin typeface="Gill Sans" charset="0"/>
              </a:rPr>
              <a:t>.</a:t>
            </a:r>
          </a:p>
          <a:p>
            <a:pPr marL="720725" indent="-269875">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err="1" smtClean="0">
                <a:latin typeface="Gill Sans" charset="0"/>
              </a:rPr>
              <a:t>Ubuntu</a:t>
            </a:r>
            <a:r>
              <a:rPr lang="fr-FR" sz="1500" dirty="0" smtClean="0">
                <a:latin typeface="Gill Sans" charset="0"/>
              </a:rPr>
              <a:t> 12.04/</a:t>
            </a:r>
            <a:r>
              <a:rPr lang="fr-FR" sz="1500" dirty="0" err="1" smtClean="0">
                <a:latin typeface="Gill Sans" charset="0"/>
              </a:rPr>
              <a:t>Fedora</a:t>
            </a:r>
            <a:r>
              <a:rPr lang="fr-FR" sz="1500" dirty="0" smtClean="0">
                <a:latin typeface="Gill Sans" charset="0"/>
              </a:rPr>
              <a:t> 20</a:t>
            </a:r>
          </a:p>
          <a:p>
            <a:pPr marL="447675" indent="-447675">
              <a:buSzPct val="82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2400" b="1" dirty="0" err="1" smtClean="0">
                <a:solidFill>
                  <a:srgbClr val="89BA17"/>
                </a:solidFill>
                <a:latin typeface="Gill Sans" charset="0"/>
              </a:rPr>
              <a:t> </a:t>
            </a:r>
            <a:r>
              <a:rPr lang="fr-FR" sz="1400" b="1" dirty="0" err="1" smtClean="0">
                <a:solidFill>
                  <a:srgbClr val="89BA17"/>
                </a:solidFill>
                <a:latin typeface="Gill Sans" charset="0"/>
              </a:rPr>
              <a:t>Virtual DCNs Initialization :</a:t>
            </a:r>
          </a:p>
          <a:p>
            <a:pPr marL="720725" indent="-269875">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err="1" smtClean="0">
                <a:latin typeface="Gill Sans" charset="0"/>
              </a:rPr>
              <a:t>Creation</a:t>
            </a:r>
            <a:r>
              <a:rPr lang="fr-FR" sz="1500" dirty="0" smtClean="0">
                <a:latin typeface="Gill Sans" charset="0"/>
              </a:rPr>
              <a:t> of Neutron Network:</a:t>
            </a:r>
          </a:p>
          <a:p>
            <a:pPr marL="720725" indent="-269875">
              <a:buClr>
                <a:srgbClr val="89BA17"/>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smtClean="0">
                <a:latin typeface="Gill Sans" charset="0"/>
              </a:rPr>
              <a:t>VXLAN, GRE</a:t>
            </a:r>
          </a:p>
          <a:p>
            <a:pPr marL="720725" indent="-269875">
              <a:buClr>
                <a:srgbClr val="89BA17"/>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500" dirty="0" err="1" smtClean="0">
                <a:latin typeface="Gill Sans" charset="0"/>
              </a:rPr>
              <a:t>Creation</a:t>
            </a:r>
            <a:r>
              <a:rPr lang="fr-FR" sz="1500" dirty="0" smtClean="0">
                <a:latin typeface="Gill Sans" charset="0"/>
              </a:rPr>
              <a:t> of 5 instances.</a:t>
            </a:r>
          </a:p>
        </p:txBody>
      </p:sp>
      <p:pic>
        <p:nvPicPr>
          <p:cNvPr id="29698" name="Picture 2" descr="C:\Users\Administrator\Dropbox\Mohamed-Ecolotic-Proposal\SD-CODE\labsetupdemo.png"/>
          <p:cNvPicPr>
            <a:picLocks noChangeAspect="1" noChangeArrowheads="1"/>
          </p:cNvPicPr>
          <p:nvPr/>
        </p:nvPicPr>
        <p:blipFill>
          <a:blip r:embed="rId6"/>
          <a:srcRect/>
          <a:stretch>
            <a:fillRect/>
          </a:stretch>
        </p:blipFill>
        <p:spPr bwMode="auto">
          <a:xfrm>
            <a:off x="3130549" y="900113"/>
            <a:ext cx="5815157" cy="4738687"/>
          </a:xfrm>
          <a:prstGeom prst="rect">
            <a:avLst/>
          </a:prstGeom>
          <a:noFill/>
        </p:spPr>
      </p:pic>
      <p:pic>
        <p:nvPicPr>
          <p:cNvPr id="9" name="Picture 2" descr="http://www.hdicon.com/wp-content/uploads/2011/01/ericsson_2009.png"/>
          <p:cNvPicPr>
            <a:picLocks noChangeAspect="1" noChangeArrowheads="1"/>
          </p:cNvPicPr>
          <p:nvPr/>
        </p:nvPicPr>
        <p:blipFill>
          <a:blip r:embed="rId7"/>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67834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Basic architecture</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39</a:t>
            </a:fld>
            <a:endParaRPr lang="fr-FR" dirty="0"/>
          </a:p>
        </p:txBody>
      </p:sp>
      <p:sp>
        <p:nvSpPr>
          <p:cNvPr id="12" name="Text Box 1"/>
          <p:cNvSpPr txBox="1">
            <a:spLocks noChangeArrowheads="1"/>
          </p:cNvSpPr>
          <p:nvPr/>
        </p:nvSpPr>
        <p:spPr bwMode="auto">
          <a:xfrm>
            <a:off x="-3454504" y="995528"/>
            <a:ext cx="3357586" cy="5500726"/>
          </a:xfrm>
          <a:prstGeom prst="rect">
            <a:avLst/>
          </a:prstGeom>
          <a:noFill/>
          <a:ln w="9525">
            <a:noFill/>
            <a:round/>
            <a:headEnd/>
            <a:tailEnd/>
          </a:ln>
        </p:spPr>
        <p:txBody>
          <a:bodyPr lIns="64440" tIns="32040" rIns="64440" bIns="32040"/>
          <a:lstStyle/>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smtClean="0">
                <a:solidFill>
                  <a:srgbClr val="89BA17"/>
                </a:solidFill>
                <a:latin typeface="Gill Sans" charset="0"/>
              </a:rPr>
              <a:t>Cloud Controller </a:t>
            </a:r>
            <a:r>
              <a:rPr lang="fr-FR" sz="1400" b="1" dirty="0" err="1" smtClean="0">
                <a:solidFill>
                  <a:srgbClr val="89BA17"/>
                </a:solidFill>
                <a:latin typeface="Gill Sans" charset="0"/>
              </a:rPr>
              <a:t>Node</a:t>
            </a:r>
            <a:r>
              <a:rPr lang="fr-FR" sz="1400" b="1" dirty="0" smtClean="0">
                <a:solidFill>
                  <a:srgbClr val="89BA17"/>
                </a:solidFill>
                <a:latin typeface="Gill Sans" charset="0"/>
              </a:rPr>
              <a:t>:</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172.16.1.11.</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-0-11.</a:t>
            </a:r>
          </a:p>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smtClean="0">
                <a:solidFill>
                  <a:srgbClr val="89BA17"/>
                </a:solidFill>
                <a:latin typeface="Gill Sans" charset="0"/>
              </a:rPr>
              <a:t>Orchestration </a:t>
            </a:r>
            <a:r>
              <a:rPr lang="fr-FR" sz="1400" b="1" dirty="0" err="1" smtClean="0">
                <a:solidFill>
                  <a:srgbClr val="89BA17"/>
                </a:solidFill>
                <a:latin typeface="Gill Sans" charset="0"/>
              </a:rPr>
              <a:t>Node</a:t>
            </a:r>
            <a:r>
              <a:rPr lang="fr-FR" sz="1400" b="1" dirty="0" smtClean="0">
                <a:solidFill>
                  <a:srgbClr val="89BA17"/>
                </a:solidFill>
                <a:latin typeface="Gill Sans" charset="0"/>
              </a:rPr>
              <a:t>:</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172.16.1.11.</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-0-11.</a:t>
            </a:r>
          </a:p>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smtClean="0">
                <a:solidFill>
                  <a:srgbClr val="89BA17"/>
                </a:solidFill>
                <a:latin typeface="Gill Sans" charset="0"/>
              </a:rPr>
              <a:t>OpenDaylight Controller </a:t>
            </a:r>
            <a:r>
              <a:rPr lang="fr-FR" sz="1400" b="1" dirty="0" err="1" smtClean="0">
                <a:solidFill>
                  <a:srgbClr val="89BA17"/>
                </a:solidFill>
                <a:latin typeface="Gill Sans" charset="0"/>
              </a:rPr>
              <a:t>Node</a:t>
            </a:r>
            <a:r>
              <a:rPr lang="fr-FR" sz="1400" b="1" dirty="0" smtClean="0">
                <a:solidFill>
                  <a:srgbClr val="89BA17"/>
                </a:solidFill>
                <a:latin typeface="Gill Sans" charset="0"/>
              </a:rPr>
              <a:t>:</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172.16.0.127.</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err="1" smtClean="0">
                <a:latin typeface="Gill Sans" charset="0"/>
              </a:rPr>
              <a:t>Hostname</a:t>
            </a:r>
            <a:r>
              <a:rPr lang="fr-FR" sz="1200" dirty="0" smtClean="0">
                <a:latin typeface="Gill Sans" charset="0"/>
              </a:rPr>
              <a:t>: </a:t>
            </a:r>
            <a:r>
              <a:rPr lang="fr-FR" sz="1200" dirty="0" err="1" smtClean="0">
                <a:latin typeface="Gill Sans" charset="0"/>
              </a:rPr>
              <a:t>cdo_controller</a:t>
            </a:r>
            <a:endParaRPr lang="fr-FR" sz="1200" dirty="0" smtClean="0">
              <a:latin typeface="Gill Sans" charset="0"/>
            </a:endParaRPr>
          </a:p>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err="1" smtClean="0">
                <a:solidFill>
                  <a:srgbClr val="89BA17"/>
                </a:solidFill>
                <a:latin typeface="Gill Sans" charset="0"/>
              </a:rPr>
              <a:t>Compute</a:t>
            </a:r>
            <a:r>
              <a:rPr lang="fr-FR" sz="1400" b="1" dirty="0" smtClean="0">
                <a:solidFill>
                  <a:srgbClr val="89BA17"/>
                </a:solidFill>
                <a:latin typeface="Gill Sans" charset="0"/>
              </a:rPr>
              <a:t> Nodes:</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172.16.0.11 </a:t>
            </a: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-0-11</a:t>
            </a:r>
          </a:p>
          <a:p>
            <a:pPr marL="447675" indent="-447675">
              <a:buSzPct val="128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400" b="1" dirty="0" smtClean="0">
                <a:solidFill>
                  <a:srgbClr val="89BA17"/>
                </a:solidFill>
                <a:latin typeface="Gill Sans" charset="0"/>
              </a:rPr>
              <a:t>SDZ Nodes:</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172.16.0.13 </a:t>
            </a: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-SDZ-13</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172.16.0.19 </a:t>
            </a: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-SDZ-19</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172.16.0.15 </a:t>
            </a: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-SDZ-15</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fr-FR" sz="1200" dirty="0" smtClean="0">
                <a:latin typeface="Gill Sans" charset="0"/>
              </a:rPr>
              <a:t>IP Address: 172.16.0.11 </a:t>
            </a:r>
            <a:r>
              <a:rPr lang="fr-FR" sz="1200" dirty="0" err="1" smtClean="0">
                <a:latin typeface="Gill Sans" charset="0"/>
              </a:rPr>
              <a:t>Hostname</a:t>
            </a:r>
            <a:r>
              <a:rPr lang="fr-FR" sz="1200" dirty="0" smtClean="0">
                <a:latin typeface="Gill Sans" charset="0"/>
              </a:rPr>
              <a:t>: </a:t>
            </a:r>
            <a:r>
              <a:rPr lang="fr-FR" sz="1200" dirty="0" err="1" smtClean="0">
                <a:latin typeface="Gill Sans" charset="0"/>
              </a:rPr>
              <a:t>eri</a:t>
            </a:r>
            <a:r>
              <a:rPr lang="fr-FR" sz="1200" dirty="0" smtClean="0">
                <a:latin typeface="Gill Sans" charset="0"/>
              </a:rPr>
              <a:t>-</a:t>
            </a:r>
            <a:r>
              <a:rPr lang="fr-FR" sz="1200" dirty="0" err="1" smtClean="0">
                <a:latin typeface="Gill Sans" charset="0"/>
              </a:rPr>
              <a:t>gep</a:t>
            </a:r>
            <a:r>
              <a:rPr lang="fr-FR" sz="1200" dirty="0" smtClean="0">
                <a:latin typeface="Gill Sans" charset="0"/>
              </a:rPr>
              <a:t>-SDZ-11</a:t>
            </a:r>
          </a:p>
          <a:p>
            <a:pPr marL="454025" indent="-187325">
              <a:spcBef>
                <a:spcPts val="600"/>
              </a:spcBef>
              <a:buClr>
                <a:srgbClr val="89BA17"/>
              </a:buClr>
              <a:buSzPct val="69000"/>
              <a:buFont typeface="Wingdings" pitchFamily="2" charset="2"/>
              <a:buChar char="v"/>
              <a:tabLst>
                <a:tab pos="269875" algn="l"/>
                <a:tab pos="355600"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200" dirty="0" smtClean="0">
              <a:latin typeface="Gill Sans" charset="0"/>
            </a:endParaRPr>
          </a:p>
          <a:p>
            <a:pPr marL="720725" indent="-269875">
              <a:buClr>
                <a:srgbClr val="00B050"/>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400" dirty="0" smtClean="0">
              <a:latin typeface="Gill Sans" charset="0"/>
            </a:endParaRPr>
          </a:p>
          <a:p>
            <a:pPr marL="720725" indent="-269875">
              <a:buClr>
                <a:srgbClr val="00B050"/>
              </a:buClr>
              <a:buSzPct val="69000"/>
              <a:buFont typeface="Wingdings" pitchFamily="2" charset="2"/>
              <a:buChar char="v"/>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400" dirty="0" smtClean="0">
              <a:latin typeface="Gill Sans" charset="0"/>
            </a:endParaRPr>
          </a:p>
          <a:p>
            <a:pPr marL="720725" indent="-269875">
              <a:buClr>
                <a:srgbClr val="00B050"/>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400" dirty="0" smtClean="0">
              <a:latin typeface="Gill Sans" charset="0"/>
            </a:endParaRPr>
          </a:p>
          <a:p>
            <a:pPr marL="720725" indent="-269875">
              <a:buClr>
                <a:srgbClr val="00B050"/>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400" dirty="0" smtClean="0">
              <a:latin typeface="Gill Sans" charset="0"/>
            </a:endParaRPr>
          </a:p>
          <a:p>
            <a:pPr marL="720725" indent="-269875">
              <a:buClr>
                <a:srgbClr val="00B050"/>
              </a:buClr>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sz="1400" dirty="0" smtClean="0">
              <a:latin typeface="Gill Sans" charset="0"/>
            </a:endParaRPr>
          </a:p>
        </p:txBody>
      </p:sp>
      <p:pic>
        <p:nvPicPr>
          <p:cNvPr id="7172" name="Picture 4" descr="http://thoughtsoncloud.com/wp-content/uploads/2014/04/OpenStack-Icehouse.png"/>
          <p:cNvPicPr>
            <a:picLocks noChangeAspect="1" noChangeArrowheads="1"/>
          </p:cNvPicPr>
          <p:nvPr/>
        </p:nvPicPr>
        <p:blipFill>
          <a:blip r:embed="rId6"/>
          <a:srcRect/>
          <a:stretch>
            <a:fillRect/>
          </a:stretch>
        </p:blipFill>
        <p:spPr bwMode="auto">
          <a:xfrm>
            <a:off x="2376967" y="1147431"/>
            <a:ext cx="2333625" cy="527050"/>
          </a:xfrm>
          <a:prstGeom prst="rect">
            <a:avLst/>
          </a:prstGeom>
          <a:noFill/>
        </p:spPr>
      </p:pic>
      <p:pic>
        <p:nvPicPr>
          <p:cNvPr id="2051" name="Picture 3" descr="C:\Users\Administrator\Dropbox\Mohamed-Ecolotic-Proposal\SD-CODE\basedarchCDO.png"/>
          <p:cNvPicPr>
            <a:picLocks noChangeAspect="1" noChangeArrowheads="1"/>
          </p:cNvPicPr>
          <p:nvPr/>
        </p:nvPicPr>
        <p:blipFill>
          <a:blip r:embed="rId7"/>
          <a:srcRect/>
          <a:stretch>
            <a:fillRect/>
          </a:stretch>
        </p:blipFill>
        <p:spPr bwMode="auto">
          <a:xfrm>
            <a:off x="574158" y="1739274"/>
            <a:ext cx="7957067" cy="4405224"/>
          </a:xfrm>
          <a:prstGeom prst="rect">
            <a:avLst/>
          </a:prstGeom>
          <a:noFill/>
        </p:spPr>
      </p:pic>
      <p:pic>
        <p:nvPicPr>
          <p:cNvPr id="9" name="Picture 2" descr="http://www.hdicon.com/wp-content/uploads/2011/01/ericsson_2009.png"/>
          <p:cNvPicPr>
            <a:picLocks noChangeAspect="1" noChangeArrowheads="1"/>
          </p:cNvPicPr>
          <p:nvPr/>
        </p:nvPicPr>
        <p:blipFill>
          <a:blip r:embed="rId8"/>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Context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Security Modules, Security appliances …</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4</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 name="TextBox 8"/>
          <p:cNvSpPr txBox="1"/>
          <p:nvPr/>
        </p:nvSpPr>
        <p:spPr>
          <a:xfrm>
            <a:off x="0" y="1743879"/>
            <a:ext cx="9144000" cy="40626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b="1" dirty="0" smtClean="0">
                <a:solidFill>
                  <a:srgbClr val="89BA17"/>
                </a:solidFill>
                <a:latin typeface="Gill Sans" charset="0"/>
              </a:rPr>
              <a:t>A Security Module (SM), </a:t>
            </a:r>
            <a:r>
              <a:rPr lang="en-US" sz="2400" b="1" dirty="0" err="1" smtClean="0">
                <a:solidFill>
                  <a:srgbClr val="89BA17"/>
                </a:solidFill>
                <a:latin typeface="Gill Sans" charset="0"/>
              </a:rPr>
              <a:t>Middleboxes</a:t>
            </a:r>
            <a:r>
              <a:rPr lang="en-US" sz="2400" b="1" dirty="0" smtClean="0">
                <a:solidFill>
                  <a:srgbClr val="89BA17"/>
                </a:solidFill>
                <a:latin typeface="Gill Sans" charset="0"/>
              </a:rPr>
              <a:t> (</a:t>
            </a:r>
            <a:r>
              <a:rPr lang="en-US" sz="2400" b="1" dirty="0" err="1" smtClean="0">
                <a:solidFill>
                  <a:srgbClr val="89BA17"/>
                </a:solidFill>
                <a:latin typeface="Gill Sans" charset="0"/>
              </a:rPr>
              <a:t>VMbs</a:t>
            </a:r>
            <a:r>
              <a:rPr lang="en-US" sz="2400" b="1" dirty="0" smtClean="0">
                <a:solidFill>
                  <a:srgbClr val="89BA17"/>
                </a:solidFill>
                <a:latin typeface="Gill Sans" charset="0"/>
              </a:rPr>
              <a:t>) or Appliance (SA) : </a:t>
            </a:r>
            <a:r>
              <a:rPr lang="en-US" dirty="0" smtClean="0">
                <a:solidFill>
                  <a:schemeClr val="tx1"/>
                </a:solidFill>
                <a:latin typeface="Arial" charset="0"/>
              </a:rPr>
              <a:t>is any security device except for routers and switches. It can be defined as </a:t>
            </a:r>
            <a:r>
              <a:rPr lang="fr-FR" dirty="0" smtClean="0"/>
              <a:t>any intermediary </a:t>
            </a:r>
            <a:r>
              <a:rPr lang="fr-FR" dirty="0" err="1" smtClean="0"/>
              <a:t>device</a:t>
            </a:r>
            <a:r>
              <a:rPr lang="fr-FR" dirty="0" smtClean="0"/>
              <a:t> </a:t>
            </a:r>
            <a:r>
              <a:rPr lang="fr-FR" dirty="0" err="1" smtClean="0"/>
              <a:t>performing</a:t>
            </a:r>
            <a:r>
              <a:rPr lang="fr-FR" dirty="0" smtClean="0"/>
              <a:t> </a:t>
            </a:r>
            <a:r>
              <a:rPr lang="en-US" dirty="0" smtClean="0"/>
              <a:t>functions other than the normal, standard functions of an IP router on the datagram path between a source host and destination host. </a:t>
            </a:r>
          </a:p>
          <a:p>
            <a:pPr algn="just"/>
            <a:r>
              <a:rPr lang="en-US" dirty="0" smtClean="0"/>
              <a:t>=&gt; As an example, traffic may enter the data center through a WAN optimizer or redundancy elimination </a:t>
            </a:r>
            <a:r>
              <a:rPr lang="en-US" dirty="0" err="1" smtClean="0"/>
              <a:t>VMb</a:t>
            </a:r>
            <a:r>
              <a:rPr lang="en-US" dirty="0" smtClean="0"/>
              <a:t> (RE), be mirrored to an intrusion detection system (IDS), directed to a load balancer, and assigned to one of several application servers.</a:t>
            </a:r>
            <a:endParaRPr lang="fr-FR" dirty="0" smtClean="0"/>
          </a:p>
          <a:p>
            <a:pPr algn="just"/>
            <a:endParaRPr lang="en-US" dirty="0" smtClean="0"/>
          </a:p>
          <a:p>
            <a:pPr algn="just"/>
            <a:endParaRPr lang="en-US" dirty="0" smtClean="0">
              <a:solidFill>
                <a:schemeClr val="tx1"/>
              </a:solidFill>
              <a:latin typeface="Arial" charset="0"/>
            </a:endParaRP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pic>
        <p:nvPicPr>
          <p:cNvPr id="14" name="Picture 2"/>
          <p:cNvPicPr>
            <a:picLocks noChangeAspect="1" noChangeArrowheads="1"/>
          </p:cNvPicPr>
          <p:nvPr/>
        </p:nvPicPr>
        <p:blipFill>
          <a:blip r:embed="rId6"/>
          <a:srcRect/>
          <a:stretch>
            <a:fillRect/>
          </a:stretch>
        </p:blipFill>
        <p:spPr bwMode="auto">
          <a:xfrm>
            <a:off x="1052623" y="4584614"/>
            <a:ext cx="3955312" cy="1289776"/>
          </a:xfrm>
          <a:prstGeom prst="rect">
            <a:avLst/>
          </a:prstGeom>
          <a:noFill/>
          <a:ln w="9525">
            <a:noFill/>
            <a:miter lim="800000"/>
            <a:headEnd/>
            <a:tailEnd/>
          </a:ln>
          <a:effectLst/>
        </p:spPr>
      </p:pic>
      <p:sp>
        <p:nvSpPr>
          <p:cNvPr id="15" name="Rectangle 14"/>
          <p:cNvSpPr/>
          <p:nvPr/>
        </p:nvSpPr>
        <p:spPr>
          <a:xfrm>
            <a:off x="5348176" y="4640873"/>
            <a:ext cx="2317898" cy="1600438"/>
          </a:xfrm>
          <a:prstGeom prst="rect">
            <a:avLst/>
          </a:prstGeom>
        </p:spPr>
        <p:txBody>
          <a:bodyPr wrap="square">
            <a:spAutoFit/>
          </a:bodyPr>
          <a:lstStyle/>
          <a:p>
            <a:r>
              <a:rPr lang="en-US" sz="1400" dirty="0" smtClean="0"/>
              <a:t>* V. </a:t>
            </a:r>
            <a:r>
              <a:rPr lang="en-US" sz="1400" dirty="0" err="1" smtClean="0"/>
              <a:t>Sekar</a:t>
            </a:r>
            <a:r>
              <a:rPr lang="en-US" sz="1400" dirty="0" smtClean="0"/>
              <a:t>, S. </a:t>
            </a:r>
            <a:r>
              <a:rPr lang="en-US" sz="1400" dirty="0" err="1" smtClean="0"/>
              <a:t>Ratnasamy</a:t>
            </a:r>
            <a:r>
              <a:rPr lang="en-US" sz="1400" dirty="0" smtClean="0"/>
              <a:t>, M. K. Reiter, N. </a:t>
            </a:r>
            <a:r>
              <a:rPr lang="en-US" sz="1400" dirty="0" err="1" smtClean="0"/>
              <a:t>Egi</a:t>
            </a:r>
            <a:r>
              <a:rPr lang="en-US" sz="1400" dirty="0" smtClean="0"/>
              <a:t>, and G. Shi. The </a:t>
            </a:r>
            <a:r>
              <a:rPr lang="en-US" sz="1400" dirty="0" err="1" smtClean="0"/>
              <a:t>middlebox</a:t>
            </a:r>
            <a:r>
              <a:rPr lang="en-US" sz="1400" dirty="0" smtClean="0"/>
              <a:t> manifesto: enabling innovation in </a:t>
            </a:r>
            <a:r>
              <a:rPr lang="en-US" sz="1400" dirty="0" err="1" smtClean="0"/>
              <a:t>middlebox</a:t>
            </a:r>
            <a:r>
              <a:rPr lang="en-US" sz="1400" dirty="0" smtClean="0"/>
              <a:t> deployment. In </a:t>
            </a:r>
            <a:r>
              <a:rPr lang="en-US" sz="1400" i="1" dirty="0" err="1" smtClean="0"/>
              <a:t>HotNets</a:t>
            </a:r>
            <a:r>
              <a:rPr lang="en-US" sz="1400" i="1" dirty="0" smtClean="0"/>
              <a:t>, 2011.</a:t>
            </a:r>
            <a:endParaRPr lang="en-US" sz="1400" dirty="0"/>
          </a:p>
        </p:txBody>
      </p:sp>
    </p:spTree>
  </p:cSld>
  <p:clrMapOvr>
    <a:masterClrMapping/>
  </p:clrMapOvr>
  <p:transition>
    <p:cover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358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CDO Detailed</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40</a:t>
            </a:fld>
            <a:endParaRPr lang="fr-FR" dirty="0"/>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9" name="Text Box 2"/>
          <p:cNvSpPr txBox="1">
            <a:spLocks noChangeArrowheads="1"/>
          </p:cNvSpPr>
          <p:nvPr/>
        </p:nvSpPr>
        <p:spPr bwMode="auto">
          <a:xfrm>
            <a:off x="203200" y="822304"/>
            <a:ext cx="8661400" cy="625496"/>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CA" sz="32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Rectangle 9"/>
          <p:cNvSpPr/>
          <p:nvPr/>
        </p:nvSpPr>
        <p:spPr>
          <a:xfrm>
            <a:off x="3562070" y="911047"/>
            <a:ext cx="2924198" cy="584775"/>
          </a:xfrm>
          <a:prstGeom prst="rect">
            <a:avLst/>
          </a:prstGeom>
        </p:spPr>
        <p:txBody>
          <a:bodyPr wrap="none">
            <a:spAutoFit/>
          </a:bodyPr>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Framework</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46433" name="Picture 1" descr="C:\Users\Administrator\Dropbox\Mohamed-Ecolotic-Proposal\SD-CODE\Demo\SD-CODE4.png"/>
          <p:cNvPicPr>
            <a:picLocks noChangeAspect="1" noChangeArrowheads="1"/>
          </p:cNvPicPr>
          <p:nvPr/>
        </p:nvPicPr>
        <p:blipFill>
          <a:blip r:embed="rId6"/>
          <a:srcRect/>
          <a:stretch>
            <a:fillRect/>
          </a:stretch>
        </p:blipFill>
        <p:spPr bwMode="auto">
          <a:xfrm>
            <a:off x="265816" y="1049932"/>
            <a:ext cx="8516680" cy="5056778"/>
          </a:xfrm>
          <a:prstGeom prst="rect">
            <a:avLst/>
          </a:prstGeom>
          <a:noFill/>
        </p:spPr>
      </p:pic>
    </p:spTree>
  </p:cSld>
  <p:clrMapOvr>
    <a:masterClrMapping/>
  </p:clrMapOvr>
  <p:transition>
    <p:cover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70120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3-tier Architecture</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41</a:t>
            </a:fld>
            <a:endParaRPr lang="fr-FR" dirty="0"/>
          </a:p>
        </p:txBody>
      </p:sp>
      <p:pic>
        <p:nvPicPr>
          <p:cNvPr id="9"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pic>
        <p:nvPicPr>
          <p:cNvPr id="125955" name="Picture 3"/>
          <p:cNvPicPr>
            <a:picLocks noChangeAspect="1" noChangeArrowheads="1"/>
          </p:cNvPicPr>
          <p:nvPr/>
        </p:nvPicPr>
        <p:blipFill>
          <a:blip r:embed="rId6"/>
          <a:srcRect/>
          <a:stretch>
            <a:fillRect/>
          </a:stretch>
        </p:blipFill>
        <p:spPr bwMode="auto">
          <a:xfrm>
            <a:off x="63793" y="4338788"/>
            <a:ext cx="4094623" cy="2317196"/>
          </a:xfrm>
          <a:prstGeom prst="rect">
            <a:avLst/>
          </a:prstGeom>
          <a:noFill/>
          <a:ln w="9525">
            <a:noFill/>
            <a:miter lim="800000"/>
            <a:headEnd/>
            <a:tailEnd/>
          </a:ln>
          <a:effectLst/>
        </p:spPr>
      </p:pic>
      <p:sp>
        <p:nvSpPr>
          <p:cNvPr id="10" name="Text Box 2"/>
          <p:cNvSpPr txBox="1">
            <a:spLocks noChangeArrowheads="1"/>
          </p:cNvSpPr>
          <p:nvPr/>
        </p:nvSpPr>
        <p:spPr bwMode="auto">
          <a:xfrm>
            <a:off x="2099788" y="6464214"/>
            <a:ext cx="2068173" cy="234301"/>
          </a:xfrm>
          <a:prstGeom prst="rect">
            <a:avLst/>
          </a:prstGeom>
          <a:noFill/>
          <a:ln w="9525">
            <a:noFill/>
            <a:round/>
            <a:headEnd/>
            <a:tailEnd/>
          </a:ln>
          <a:effectLst/>
        </p:spPr>
        <p:txBody>
          <a:bodyPr lIns="35640" tIns="35640" rIns="35640" bIns="35640" anchor="b"/>
          <a:lstStyle/>
          <a:p>
            <a:pPr algn="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u="sng" dirty="0" smtClean="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rPr>
              <a:t>CDO Dashboard: </a:t>
            </a:r>
            <a:r>
              <a:rPr lang="en-US" sz="1200" b="1" dirty="0" smtClean="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rPr>
              <a:t>NETWORK TOPOLOGY</a:t>
            </a:r>
            <a:endParaRPr lang="en-CA" sz="1200"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54625" name="Picture 1" descr="C:\Users\Administrator\Dropbox\Mohamed-Ecolotic-Proposal\SD-CODE\Demo\SD-CODE5.png"/>
          <p:cNvPicPr>
            <a:picLocks noChangeAspect="1" noChangeArrowheads="1"/>
          </p:cNvPicPr>
          <p:nvPr/>
        </p:nvPicPr>
        <p:blipFill>
          <a:blip r:embed="rId7"/>
          <a:srcRect/>
          <a:stretch>
            <a:fillRect/>
          </a:stretch>
        </p:blipFill>
        <p:spPr bwMode="auto">
          <a:xfrm>
            <a:off x="-1" y="1131324"/>
            <a:ext cx="9144001" cy="3573518"/>
          </a:xfrm>
          <a:prstGeom prst="rect">
            <a:avLst/>
          </a:prstGeom>
          <a:noFill/>
        </p:spPr>
      </p:pic>
    </p:spTree>
  </p:cSld>
  <p:clrMapOvr>
    <a:masterClrMapping/>
  </p:clrMapOvr>
  <p:transition>
    <p:cover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70120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SDZ GRAPH …</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42</a:t>
            </a:fld>
            <a:endParaRPr lang="fr-FR" dirty="0"/>
          </a:p>
        </p:txBody>
      </p:sp>
      <p:pic>
        <p:nvPicPr>
          <p:cNvPr id="9"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0" name="Text Box 2"/>
          <p:cNvSpPr txBox="1">
            <a:spLocks noChangeArrowheads="1"/>
          </p:cNvSpPr>
          <p:nvPr/>
        </p:nvSpPr>
        <p:spPr bwMode="auto">
          <a:xfrm>
            <a:off x="1940317" y="974408"/>
            <a:ext cx="70120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SM PLACEMENT USING MOC3</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52578" name="Picture 2" descr="C:\Users\Administrator\Dropbox\Mohamed-Ecolotic-Proposal\SD-CODE\Demo\SD-CODE7.png"/>
          <p:cNvPicPr>
            <a:picLocks noChangeAspect="1" noChangeArrowheads="1"/>
          </p:cNvPicPr>
          <p:nvPr/>
        </p:nvPicPr>
        <p:blipFill>
          <a:blip r:embed="rId6"/>
          <a:srcRect/>
          <a:stretch>
            <a:fillRect/>
          </a:stretch>
        </p:blipFill>
        <p:spPr bwMode="auto">
          <a:xfrm>
            <a:off x="3232296" y="1587904"/>
            <a:ext cx="5879805" cy="4580854"/>
          </a:xfrm>
          <a:prstGeom prst="rect">
            <a:avLst/>
          </a:prstGeom>
          <a:noFill/>
        </p:spPr>
      </p:pic>
      <p:graphicFrame>
        <p:nvGraphicFramePr>
          <p:cNvPr id="12" name="Diagramme 11"/>
          <p:cNvGraphicFramePr/>
          <p:nvPr/>
        </p:nvGraphicFramePr>
        <p:xfrm>
          <a:off x="-1063306" y="2966472"/>
          <a:ext cx="4114817" cy="3125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3"/>
          <p:cNvPicPr>
            <a:picLocks noChangeAspect="1" noChangeArrowheads="1"/>
          </p:cNvPicPr>
          <p:nvPr/>
        </p:nvPicPr>
        <p:blipFill>
          <a:blip r:embed="rId11"/>
          <a:srcRect/>
          <a:stretch>
            <a:fillRect/>
          </a:stretch>
        </p:blipFill>
        <p:spPr bwMode="auto">
          <a:xfrm>
            <a:off x="154615" y="948623"/>
            <a:ext cx="1567860" cy="1867597"/>
          </a:xfrm>
          <a:prstGeom prst="rect">
            <a:avLst/>
          </a:prstGeom>
          <a:noFill/>
          <a:ln w="9525">
            <a:noFill/>
            <a:miter lim="800000"/>
            <a:headEnd/>
            <a:tailEnd/>
          </a:ln>
          <a:effectLst/>
        </p:spPr>
      </p:pic>
      <p:pic>
        <p:nvPicPr>
          <p:cNvPr id="15" name="Picture 1" descr="C:\Users\Administrator\Dropbox\Mohamed-Ecolotic-Proposal\SD-CODE\Demo\SD-CODE6.png"/>
          <p:cNvPicPr>
            <a:picLocks noChangeAspect="1" noChangeArrowheads="1"/>
          </p:cNvPicPr>
          <p:nvPr/>
        </p:nvPicPr>
        <p:blipFill>
          <a:blip r:embed="rId12"/>
          <a:srcRect/>
          <a:stretch>
            <a:fillRect/>
          </a:stretch>
        </p:blipFill>
        <p:spPr bwMode="auto">
          <a:xfrm>
            <a:off x="311209" y="1371599"/>
            <a:ext cx="1196306" cy="1350337"/>
          </a:xfrm>
          <a:prstGeom prst="rect">
            <a:avLst/>
          </a:prstGeom>
          <a:noFill/>
        </p:spPr>
      </p:pic>
      <p:sp>
        <p:nvSpPr>
          <p:cNvPr id="16" name="Flèche vers le bas 15"/>
          <p:cNvSpPr/>
          <p:nvPr/>
        </p:nvSpPr>
        <p:spPr bwMode="auto">
          <a:xfrm>
            <a:off x="871870" y="2860158"/>
            <a:ext cx="202018" cy="489097"/>
          </a:xfrm>
          <a:prstGeom prst="downArrow">
            <a:avLst/>
          </a:prstGeom>
          <a:noFill/>
          <a:ln w="28575" cap="flat" cmpd="sng" algn="ctr">
            <a:solidFill>
              <a:srgbClr val="00285F"/>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
        <p:nvSpPr>
          <p:cNvPr id="17" name="Text Box 2"/>
          <p:cNvSpPr txBox="1">
            <a:spLocks noChangeArrowheads="1"/>
          </p:cNvSpPr>
          <p:nvPr/>
        </p:nvSpPr>
        <p:spPr bwMode="auto">
          <a:xfrm>
            <a:off x="1100633" y="2742964"/>
            <a:ext cx="1206641" cy="670094"/>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rPr>
              <a:t>NEW DEFENSE</a:t>
            </a:r>
            <a:endParaRPr lang="en-CA" sz="18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endParaRPr>
          </a:p>
        </p:txBody>
      </p:sp>
      <p:sp>
        <p:nvSpPr>
          <p:cNvPr id="27" name="Text Box 2"/>
          <p:cNvSpPr txBox="1">
            <a:spLocks noChangeArrowheads="1"/>
          </p:cNvSpPr>
          <p:nvPr/>
        </p:nvSpPr>
        <p:spPr bwMode="auto">
          <a:xfrm>
            <a:off x="2571470" y="5699050"/>
            <a:ext cx="2000530" cy="365059"/>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rPr>
              <a:t>PLACE NEW SM</a:t>
            </a:r>
            <a:endParaRPr lang="en-CA" sz="18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endParaRPr>
          </a:p>
        </p:txBody>
      </p:sp>
      <p:sp>
        <p:nvSpPr>
          <p:cNvPr id="29" name="Flèche droite 28"/>
          <p:cNvSpPr/>
          <p:nvPr/>
        </p:nvSpPr>
        <p:spPr bwMode="auto">
          <a:xfrm>
            <a:off x="2892056" y="6018028"/>
            <a:ext cx="1190846" cy="276446"/>
          </a:xfrm>
          <a:prstGeom prst="rightArrow">
            <a:avLst/>
          </a:prstGeom>
          <a:noFill/>
          <a:ln w="28575" cap="flat" cmpd="sng" algn="ctr">
            <a:solidFill>
              <a:srgbClr val="00285F"/>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fr-FR" sz="2000" b="0" i="0" u="none" strike="noStrike" cap="none" normalizeH="0" baseline="0" smtClean="0">
              <a:ln>
                <a:noFill/>
              </a:ln>
              <a:solidFill>
                <a:schemeClr val="tx1"/>
              </a:solidFill>
              <a:effectLst/>
              <a:latin typeface="Arial"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7" grpId="0"/>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START DEMO</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00285F"/>
                </a:solidFill>
                <a:effectLst>
                  <a:outerShdw blurRad="38100" dist="38100" dir="2700000" algn="tl">
                    <a:srgbClr val="C0C0C0"/>
                  </a:outerShdw>
                </a:effectLst>
                <a:latin typeface="+mj-lt"/>
                <a:ea typeface="ヒラギノ角ゴ Pro W3" charset="0"/>
                <a:cs typeface="ヒラギノ角ゴ Pro W3" charset="0"/>
              </a:rPr>
              <a:t>DEMO EPICS</a:t>
            </a:r>
            <a:endParaRPr lang="en-CA" sz="3200" b="1" dirty="0">
              <a:solidFill>
                <a:srgbClr val="00285F"/>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44</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4" name="Diagramme 13"/>
          <p:cNvGraphicFramePr/>
          <p:nvPr/>
        </p:nvGraphicFramePr>
        <p:xfrm>
          <a:off x="1284767" y="1361853"/>
          <a:ext cx="6743700" cy="4229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2" descr="http://www.hdicon.com/wp-content/uploads/2011/01/ericsson_2009.png"/>
          <p:cNvPicPr>
            <a:picLocks noChangeAspect="1" noChangeArrowheads="1"/>
          </p:cNvPicPr>
          <p:nvPr/>
        </p:nvPicPr>
        <p:blipFill>
          <a:blip r:embed="rId9"/>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5400" b="1" dirty="0" smtClean="0">
                <a:solidFill>
                  <a:schemeClr val="bg1"/>
                </a:solidFill>
                <a:latin typeface="+mj-lt"/>
                <a:ea typeface="+mj-ea"/>
                <a:cs typeface="+mj-cs"/>
              </a:rPr>
              <a:t>EPIC 1: Dynamic Orches.</a:t>
            </a:r>
          </a:p>
          <a:p>
            <a:pPr algn="ctr">
              <a:spcBef>
                <a:spcPts val="1200"/>
              </a:spcBef>
            </a:pPr>
            <a:r>
              <a:rPr lang="fr-FR" sz="4400" b="1" u="sng" dirty="0" smtClean="0">
                <a:solidFill>
                  <a:srgbClr val="89BA17"/>
                </a:solidFill>
                <a:latin typeface="+mj-lt"/>
                <a:ea typeface="+mj-ea"/>
                <a:cs typeface="+mj-cs"/>
              </a:rPr>
              <a:t>STORY 1:</a:t>
            </a:r>
            <a:r>
              <a:rPr lang="fr-FR" sz="4400" b="1" dirty="0" smtClean="0">
                <a:solidFill>
                  <a:srgbClr val="89BA17"/>
                </a:solidFill>
                <a:latin typeface="+mj-lt"/>
                <a:ea typeface="+mj-ea"/>
                <a:cs typeface="+mj-cs"/>
              </a:rPr>
              <a:t> SM Placement</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70120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EPIC 1: Dynamic orch.</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46</a:t>
            </a:fld>
            <a:endParaRPr lang="fr-FR" dirty="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0" name="Content Placeholder 1"/>
          <p:cNvSpPr txBox="1">
            <a:spLocks/>
          </p:cNvSpPr>
          <p:nvPr/>
        </p:nvSpPr>
        <p:spPr bwMode="auto">
          <a:xfrm>
            <a:off x="1" y="1186861"/>
            <a:ext cx="9143999" cy="549038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defRPr/>
            </a:pPr>
            <a:endParaRPr lang="en-US" sz="1800" u="sng" dirty="0" smtClean="0">
              <a:effectLst>
                <a:outerShdw blurRad="38100" dist="38100" dir="2700000" algn="tl">
                  <a:srgbClr val="000000">
                    <a:alpha val="43137"/>
                  </a:srgbClr>
                </a:outerShdw>
              </a:effectLst>
            </a:endParaRPr>
          </a:p>
          <a:p>
            <a:pPr algn="just">
              <a:lnSpc>
                <a:spcPct val="150000"/>
              </a:lnSpc>
              <a:spcBef>
                <a:spcPct val="20000"/>
              </a:spcBef>
              <a:buClr>
                <a:srgbClr val="00A9D4"/>
              </a:buClr>
              <a:buSzPct val="127000"/>
              <a:defRPr/>
            </a:pPr>
            <a:r>
              <a:rPr lang="en-US" sz="1800" u="sng" dirty="0" smtClean="0">
                <a:effectLst>
                  <a:outerShdw blurRad="38100" dist="38100" dir="2700000" algn="tl">
                    <a:srgbClr val="000000">
                      <a:alpha val="43137"/>
                    </a:srgbClr>
                  </a:outerShdw>
                </a:effectLst>
              </a:rPr>
              <a:t>Objective:</a:t>
            </a:r>
            <a:r>
              <a:rPr lang="en-US" sz="1800" dirty="0" smtClean="0">
                <a:effectLst>
                  <a:outerShdw blurRad="38100" dist="38100" dir="2700000" algn="tl">
                    <a:srgbClr val="000000">
                      <a:alpha val="43137"/>
                    </a:srgbClr>
                  </a:outerShdw>
                </a:effectLst>
              </a:rPr>
              <a:t> </a:t>
            </a:r>
            <a:r>
              <a:rPr lang="en-US" sz="1800" dirty="0" smtClean="0"/>
              <a:t>Instantiate a SM FW-L3 in the tenant topology at the optimal place to protect the web server (</a:t>
            </a:r>
            <a:r>
              <a:rPr lang="en-US" sz="1800" dirty="0" smtClean="0">
                <a:effectLst>
                  <a:outerShdw blurRad="38100" dist="38100" dir="2700000" algn="tl">
                    <a:srgbClr val="000000">
                      <a:alpha val="43137"/>
                    </a:srgbClr>
                  </a:outerShdw>
                </a:effectLst>
              </a:rPr>
              <a:t>Tenant1-WEB1</a:t>
            </a:r>
            <a:r>
              <a:rPr lang="en-US" sz="1800" dirty="0" smtClean="0"/>
              <a:t>).</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Step1: </a:t>
            </a:r>
            <a:r>
              <a:rPr lang="en-US" sz="1800" dirty="0" smtClean="0"/>
              <a:t>Present traffic for Tenant 1 (</a:t>
            </a:r>
            <a:r>
              <a:rPr lang="en-US" sz="1800" dirty="0" smtClean="0">
                <a:solidFill>
                  <a:srgbClr val="7030A0"/>
                </a:solidFill>
              </a:rPr>
              <a:t>Tenant1-WEB-VxLANnet1</a:t>
            </a:r>
            <a:r>
              <a:rPr lang="en-US" sz="1800" dirty="0" smtClean="0"/>
              <a:t>) in initial state on CDO Dashboard.</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Step2: </a:t>
            </a:r>
            <a:r>
              <a:rPr lang="en-US" sz="1800" dirty="0" smtClean="0"/>
              <a:t>Choose new SM FW-L3 characteristics via “new defense option”.</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Step3: </a:t>
            </a:r>
            <a:r>
              <a:rPr lang="en-US" sz="1800" dirty="0" smtClean="0"/>
              <a:t>Find the best SM Placement Optimization using MOC3 algorithm.</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Step4: </a:t>
            </a:r>
            <a:r>
              <a:rPr lang="en-US" sz="1800" dirty="0" smtClean="0"/>
              <a:t>Instantiate new SM at SDZ.</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Step5:  </a:t>
            </a:r>
            <a:r>
              <a:rPr lang="en-US" sz="1800" dirty="0" smtClean="0"/>
              <a:t>Complete the required network configuration.</a:t>
            </a:r>
          </a:p>
          <a:p>
            <a:pPr indent="361950" algn="just">
              <a:spcBef>
                <a:spcPct val="20000"/>
              </a:spcBef>
              <a:buClr>
                <a:srgbClr val="00A9D4"/>
              </a:buClr>
              <a:buSzPct val="127000"/>
              <a:buBlip>
                <a:blip r:embed="rId7"/>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7"/>
              </a:buBlip>
              <a:tabLst/>
              <a:defRPr/>
            </a:pPr>
            <a:endParaRPr lang="en-US" dirty="0" smtClean="0"/>
          </a:p>
        </p:txBody>
      </p:sp>
      <p:sp>
        <p:nvSpPr>
          <p:cNvPr id="19" name="Text Box 3"/>
          <p:cNvSpPr txBox="1">
            <a:spLocks noChangeArrowheads="1"/>
          </p:cNvSpPr>
          <p:nvPr/>
        </p:nvSpPr>
        <p:spPr bwMode="auto">
          <a:xfrm>
            <a:off x="0" y="2586023"/>
            <a:ext cx="9143999" cy="422991"/>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Story 1: SM Placement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26981" name="Picture 5" descr="C:\Users\Administrator\Dropbox\Mohamed-Ecolotic-Proposal\SD-CODE\Demo\SD-CODE2.png"/>
          <p:cNvPicPr>
            <a:picLocks noChangeAspect="1" noChangeArrowheads="1"/>
          </p:cNvPicPr>
          <p:nvPr/>
        </p:nvPicPr>
        <p:blipFill>
          <a:blip r:embed="rId8"/>
          <a:srcRect/>
          <a:stretch>
            <a:fillRect/>
          </a:stretch>
        </p:blipFill>
        <p:spPr bwMode="auto">
          <a:xfrm>
            <a:off x="508511" y="1431791"/>
            <a:ext cx="7278688" cy="1133475"/>
          </a:xfrm>
          <a:prstGeom prst="rect">
            <a:avLst/>
          </a:prstGeom>
          <a:noFill/>
        </p:spPr>
      </p:pic>
      <p:graphicFrame>
        <p:nvGraphicFramePr>
          <p:cNvPr id="22" name="Object 2"/>
          <p:cNvGraphicFramePr>
            <a:graphicFrameLocks noChangeAspect="1"/>
          </p:cNvGraphicFramePr>
          <p:nvPr/>
        </p:nvGraphicFramePr>
        <p:xfrm>
          <a:off x="1938633" y="1627335"/>
          <a:ext cx="574675" cy="241300"/>
        </p:xfrm>
        <a:graphic>
          <a:graphicData uri="http://schemas.openxmlformats.org/presentationml/2006/ole">
            <p:oleObj spid="_x0000_s225282" name="Visio" r:id="rId9" imgW="574830" imgH="241809" progId="Visio.Drawing.11">
              <p:embed/>
            </p:oleObj>
          </a:graphicData>
        </a:graphic>
      </p:graphicFrame>
      <p:pic>
        <p:nvPicPr>
          <p:cNvPr id="23" name="Picture 15" descr="C:\Users\Administrator\Desktop\openstack\GreenStack882014\fw.png"/>
          <p:cNvPicPr>
            <a:picLocks noChangeAspect="1" noChangeArrowheads="1"/>
          </p:cNvPicPr>
          <p:nvPr/>
        </p:nvPicPr>
        <p:blipFill>
          <a:blip r:embed="rId10"/>
          <a:srcRect/>
          <a:stretch>
            <a:fillRect/>
          </a:stretch>
        </p:blipFill>
        <p:spPr bwMode="auto">
          <a:xfrm>
            <a:off x="1924937" y="1266751"/>
            <a:ext cx="501798" cy="501798"/>
          </a:xfrm>
          <a:prstGeom prst="rect">
            <a:avLst/>
          </a:prstGeom>
          <a:noFill/>
        </p:spPr>
      </p:pic>
      <p:pic>
        <p:nvPicPr>
          <p:cNvPr id="24" name="Picture 6" descr="C:\Users\Administrator\Desktop\openstack\GreenStack882014\purpulemsg.png"/>
          <p:cNvPicPr>
            <a:picLocks noChangeAspect="1" noChangeArrowheads="1"/>
          </p:cNvPicPr>
          <p:nvPr/>
        </p:nvPicPr>
        <p:blipFill>
          <a:blip r:embed="rId11"/>
          <a:srcRect/>
          <a:stretch>
            <a:fillRect/>
          </a:stretch>
        </p:blipFill>
        <p:spPr bwMode="auto">
          <a:xfrm>
            <a:off x="484926" y="1708667"/>
            <a:ext cx="216822" cy="216822"/>
          </a:xfrm>
          <a:prstGeom prst="rect">
            <a:avLst/>
          </a:prstGeom>
          <a:noFill/>
        </p:spPr>
      </p:pic>
      <p:pic>
        <p:nvPicPr>
          <p:cNvPr id="13" name="Picture 6" descr="C:\Users\Administrator\Desktop\openstack\GreenStack882014\purpulemsg.png"/>
          <p:cNvPicPr>
            <a:picLocks noChangeAspect="1" noChangeArrowheads="1"/>
          </p:cNvPicPr>
          <p:nvPr/>
        </p:nvPicPr>
        <p:blipFill>
          <a:blip r:embed="rId11"/>
          <a:srcRect/>
          <a:stretch>
            <a:fillRect/>
          </a:stretch>
        </p:blipFill>
        <p:spPr bwMode="auto">
          <a:xfrm>
            <a:off x="488470" y="1712212"/>
            <a:ext cx="216822" cy="216822"/>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1319 0.00024 L 0.28993 0.00024 " pathEditMode="relative" ptsTypes="AA">
                                      <p:cBhvr>
                                        <p:cTn id="14" dur="2000" fill="hold"/>
                                        <p:tgtEl>
                                          <p:spTgt spid="2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0">
                                            <p:txEl>
                                              <p:pRg st="7" end="7"/>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6.11111E-6 2.96296E-6 C 0.04305 0.00995 0.03211 0.00486 0.11284 0.00625 C 0.1151 0.00648 0.14479 0.01412 0.15468 0.00926 C 0.15833 0.0074 0.15937 -0.00463 0.15937 -0.00463 C 0.16006 -0.01366 0.15954 -0.01852 0.16388 -0.02477 C 0.16597 -0.03149 0.16805 -0.03449 0.171 -0.04028 C 0.17361 -0.03982 0.17638 -0.03982 0.17899 -0.03866 C 0.1809 -0.03774 0.18263 -0.03264 0.18367 -0.03102 C 0.1868 -0.02547 0.1901 -0.02061 0.19183 -0.01389 C 0.19426 0.02801 0.19426 0.01088 0.23958 0.0125 C 0.25694 0.01319 0.2743 0.01365 0.29183 0.01412 C 0.29635 0.01597 0.29409 0.01551 0.29878 0.01551 " pathEditMode="relative" ptsTypes="fffffffffffA">
                                      <p:cBhvr>
                                        <p:cTn id="53"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5400" b="1" dirty="0" smtClean="0">
                <a:solidFill>
                  <a:schemeClr val="bg1"/>
                </a:solidFill>
                <a:latin typeface="+mj-lt"/>
                <a:ea typeface="+mj-ea"/>
                <a:cs typeface="+mj-cs"/>
              </a:rPr>
              <a:t>EPIC 1: Dynamic Orches.</a:t>
            </a:r>
          </a:p>
          <a:p>
            <a:pPr algn="ctr">
              <a:spcBef>
                <a:spcPts val="1200"/>
              </a:spcBef>
            </a:pPr>
            <a:r>
              <a:rPr lang="fr-FR" sz="4400" b="1" u="sng" dirty="0" smtClean="0">
                <a:solidFill>
                  <a:srgbClr val="89BA17"/>
                </a:solidFill>
                <a:latin typeface="+mj-lt"/>
                <a:ea typeface="+mj-ea"/>
                <a:cs typeface="+mj-cs"/>
              </a:rPr>
              <a:t>STORY 2:</a:t>
            </a:r>
            <a:r>
              <a:rPr lang="fr-FR" sz="4400" b="1" dirty="0" smtClean="0">
                <a:solidFill>
                  <a:srgbClr val="89BA17"/>
                </a:solidFill>
                <a:latin typeface="+mj-lt"/>
                <a:ea typeface="+mj-ea"/>
                <a:cs typeface="+mj-cs"/>
              </a:rPr>
              <a:t> CHAIN Placement</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0"/>
            <a:ext cx="9144000" cy="6859486"/>
          </a:xfrm>
          <a:prstGeom prst="rect">
            <a:avLst/>
          </a:prstGeom>
        </p:spPr>
      </p:pic>
      <p:sp>
        <p:nvSpPr>
          <p:cNvPr id="8" name="Text Box 2"/>
          <p:cNvSpPr txBox="1">
            <a:spLocks noChangeArrowheads="1"/>
          </p:cNvSpPr>
          <p:nvPr/>
        </p:nvSpPr>
        <p:spPr bwMode="auto">
          <a:xfrm>
            <a:off x="214282" y="428604"/>
            <a:ext cx="70120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EPIC 1: Dynamic orch.</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48</a:t>
            </a:fld>
            <a:endParaRPr lang="fr-FR" dirty="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0" name="Content Placeholder 1"/>
          <p:cNvSpPr txBox="1">
            <a:spLocks/>
          </p:cNvSpPr>
          <p:nvPr/>
        </p:nvSpPr>
        <p:spPr bwMode="auto">
          <a:xfrm>
            <a:off x="1" y="1186861"/>
            <a:ext cx="9143999" cy="549038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defRPr/>
            </a:pPr>
            <a:endParaRPr lang="en-US" sz="1800" u="sng" dirty="0" smtClean="0">
              <a:effectLst>
                <a:outerShdw blurRad="38100" dist="38100" dir="2700000" algn="tl">
                  <a:srgbClr val="000000">
                    <a:alpha val="43137"/>
                  </a:srgbClr>
                </a:outerShdw>
              </a:effectLst>
            </a:endParaRPr>
          </a:p>
          <a:p>
            <a:pPr algn="just">
              <a:lnSpc>
                <a:spcPct val="150000"/>
              </a:lnSpc>
              <a:spcBef>
                <a:spcPct val="20000"/>
              </a:spcBef>
              <a:buClr>
                <a:srgbClr val="00A9D4"/>
              </a:buClr>
              <a:buSzPct val="127000"/>
              <a:defRPr/>
            </a:pPr>
            <a:r>
              <a:rPr lang="en-US" sz="1800" u="sng" dirty="0" smtClean="0">
                <a:effectLst>
                  <a:outerShdw blurRad="38100" dist="38100" dir="2700000" algn="tl">
                    <a:srgbClr val="000000">
                      <a:alpha val="43137"/>
                    </a:srgbClr>
                  </a:outerShdw>
                </a:effectLst>
              </a:rPr>
              <a:t>Objective:</a:t>
            </a:r>
            <a:r>
              <a:rPr lang="en-US" sz="1800" dirty="0" smtClean="0">
                <a:effectLst>
                  <a:outerShdw blurRad="38100" dist="38100" dir="2700000" algn="tl">
                    <a:srgbClr val="000000">
                      <a:alpha val="43137"/>
                    </a:srgbClr>
                  </a:outerShdw>
                </a:effectLst>
              </a:rPr>
              <a:t> </a:t>
            </a:r>
            <a:r>
              <a:rPr lang="en-US" sz="1800" dirty="0" smtClean="0"/>
              <a:t>Instantiate a SM FW-L3 and SM IDS in the tenant topology at the optimal place to protect the data base (</a:t>
            </a:r>
            <a:r>
              <a:rPr lang="en-US" sz="1800" dirty="0" smtClean="0">
                <a:effectLst>
                  <a:outerShdw blurRad="38100" dist="38100" dir="2700000" algn="tl">
                    <a:srgbClr val="000000">
                      <a:alpha val="43137"/>
                    </a:srgbClr>
                  </a:outerShdw>
                </a:effectLst>
              </a:rPr>
              <a:t>Tenant1-DB1</a:t>
            </a:r>
            <a:r>
              <a:rPr lang="en-US" sz="1800" dirty="0" smtClean="0"/>
              <a:t>).</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Step1: </a:t>
            </a:r>
            <a:r>
              <a:rPr lang="en-US" sz="1800" dirty="0" smtClean="0"/>
              <a:t>Present traffic for Tenant 1 (</a:t>
            </a:r>
            <a:r>
              <a:rPr lang="en-US" sz="1800" dirty="0" smtClean="0">
                <a:solidFill>
                  <a:srgbClr val="FABB00"/>
                </a:solidFill>
              </a:rPr>
              <a:t>Tenant1-DB-VxLANnet2</a:t>
            </a:r>
            <a:r>
              <a:rPr lang="en-US" sz="1800" dirty="0" smtClean="0"/>
              <a:t>) in initial state on CDO Dashboard.</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Step2: </a:t>
            </a:r>
            <a:r>
              <a:rPr lang="en-US" sz="1800" dirty="0" smtClean="0"/>
              <a:t>Choose new SMs characteristics via “new defense option”.</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Step3: </a:t>
            </a:r>
            <a:r>
              <a:rPr lang="en-US" sz="1800" dirty="0" smtClean="0"/>
              <a:t>Find the best SMs Placement Optimization using MOC3 algorithm.</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Step4: </a:t>
            </a:r>
            <a:r>
              <a:rPr lang="en-US" sz="1800" dirty="0" smtClean="0"/>
              <a:t>Instantiate new SMs at SDZ.</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Step5:  </a:t>
            </a:r>
            <a:r>
              <a:rPr lang="en-US" sz="1800" dirty="0" smtClean="0"/>
              <a:t>Complete the required network configuration.</a:t>
            </a:r>
          </a:p>
          <a:p>
            <a:pPr indent="361950" algn="just">
              <a:spcBef>
                <a:spcPct val="20000"/>
              </a:spcBef>
              <a:buClr>
                <a:srgbClr val="00A9D4"/>
              </a:buClr>
              <a:buSzPct val="127000"/>
              <a:buBlip>
                <a:blip r:embed="rId7"/>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7"/>
              </a:buBlip>
              <a:tabLst/>
              <a:defRPr/>
            </a:pPr>
            <a:endParaRPr lang="en-US" dirty="0" smtClean="0"/>
          </a:p>
        </p:txBody>
      </p:sp>
      <p:graphicFrame>
        <p:nvGraphicFramePr>
          <p:cNvPr id="126978" name="Object 2"/>
          <p:cNvGraphicFramePr>
            <a:graphicFrameLocks noChangeAspect="1"/>
          </p:cNvGraphicFramePr>
          <p:nvPr/>
        </p:nvGraphicFramePr>
        <p:xfrm>
          <a:off x="11270476" y="2846534"/>
          <a:ext cx="574675" cy="241300"/>
        </p:xfrm>
        <a:graphic>
          <a:graphicData uri="http://schemas.openxmlformats.org/presentationml/2006/ole">
            <p:oleObj spid="_x0000_s226306" name="Visio" r:id="rId8" imgW="574830" imgH="241809" progId="Visio.Drawing.11">
              <p:embed/>
            </p:oleObj>
          </a:graphicData>
        </a:graphic>
      </p:graphicFrame>
      <p:graphicFrame>
        <p:nvGraphicFramePr>
          <p:cNvPr id="126979" name="Object 3"/>
          <p:cNvGraphicFramePr>
            <a:graphicFrameLocks noChangeAspect="1"/>
          </p:cNvGraphicFramePr>
          <p:nvPr/>
        </p:nvGraphicFramePr>
        <p:xfrm>
          <a:off x="11209965" y="2069804"/>
          <a:ext cx="844550" cy="241300"/>
        </p:xfrm>
        <a:graphic>
          <a:graphicData uri="http://schemas.openxmlformats.org/presentationml/2006/ole">
            <p:oleObj spid="_x0000_s226307" name="Visio" r:id="rId9" imgW="844830" imgH="241809" progId="Visio.Drawing.11">
              <p:embed/>
            </p:oleObj>
          </a:graphicData>
        </a:graphic>
      </p:graphicFrame>
      <p:graphicFrame>
        <p:nvGraphicFramePr>
          <p:cNvPr id="126980" name="Object 4"/>
          <p:cNvGraphicFramePr>
            <a:graphicFrameLocks noChangeAspect="1"/>
          </p:cNvGraphicFramePr>
          <p:nvPr/>
        </p:nvGraphicFramePr>
        <p:xfrm>
          <a:off x="6180433" y="1643581"/>
          <a:ext cx="844550" cy="241300"/>
        </p:xfrm>
        <a:graphic>
          <a:graphicData uri="http://schemas.openxmlformats.org/presentationml/2006/ole">
            <p:oleObj spid="_x0000_s226308" name="Visio" r:id="rId10" imgW="844830" imgH="241809" progId="Visio.Drawing.11">
              <p:embed/>
            </p:oleObj>
          </a:graphicData>
        </a:graphic>
      </p:graphicFrame>
      <p:pic>
        <p:nvPicPr>
          <p:cNvPr id="126990" name="Picture 14" descr="C:\Users\Administrator\Desktop\openstack\GreenStack882014\fwred.png"/>
          <p:cNvPicPr>
            <a:picLocks noChangeAspect="1" noChangeArrowheads="1"/>
          </p:cNvPicPr>
          <p:nvPr/>
        </p:nvPicPr>
        <p:blipFill>
          <a:blip r:embed="rId11"/>
          <a:srcRect/>
          <a:stretch>
            <a:fillRect/>
          </a:stretch>
        </p:blipFill>
        <p:spPr bwMode="auto">
          <a:xfrm>
            <a:off x="11313042" y="2509323"/>
            <a:ext cx="469826" cy="469826"/>
          </a:xfrm>
          <a:prstGeom prst="rect">
            <a:avLst/>
          </a:prstGeom>
          <a:noFill/>
        </p:spPr>
      </p:pic>
      <p:pic>
        <p:nvPicPr>
          <p:cNvPr id="126992" name="Picture 16" descr="C:\Users\Administrator\Desktop\openstack\GreenStack882014\IDS.png"/>
          <p:cNvPicPr>
            <a:picLocks noChangeAspect="1" noChangeArrowheads="1"/>
          </p:cNvPicPr>
          <p:nvPr/>
        </p:nvPicPr>
        <p:blipFill>
          <a:blip r:embed="rId12"/>
          <a:srcRect/>
          <a:stretch>
            <a:fillRect/>
          </a:stretch>
        </p:blipFill>
        <p:spPr bwMode="auto">
          <a:xfrm>
            <a:off x="6390577" y="1329072"/>
            <a:ext cx="385206" cy="385206"/>
          </a:xfrm>
          <a:prstGeom prst="rect">
            <a:avLst/>
          </a:prstGeom>
          <a:noFill/>
        </p:spPr>
      </p:pic>
      <p:sp>
        <p:nvSpPr>
          <p:cNvPr id="19" name="Text Box 3"/>
          <p:cNvSpPr txBox="1">
            <a:spLocks noChangeArrowheads="1"/>
          </p:cNvSpPr>
          <p:nvPr/>
        </p:nvSpPr>
        <p:spPr bwMode="auto">
          <a:xfrm>
            <a:off x="0" y="2586023"/>
            <a:ext cx="9143999" cy="422991"/>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CA"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Story 2: Chain Placement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26981" name="Picture 5" descr="C:\Users\Administrator\Dropbox\Mohamed-Ecolotic-Proposal\SD-CODE\Demo\SD-CODE2.png"/>
          <p:cNvPicPr>
            <a:picLocks noChangeAspect="1" noChangeArrowheads="1"/>
          </p:cNvPicPr>
          <p:nvPr/>
        </p:nvPicPr>
        <p:blipFill>
          <a:blip r:embed="rId13"/>
          <a:srcRect/>
          <a:stretch>
            <a:fillRect/>
          </a:stretch>
        </p:blipFill>
        <p:spPr bwMode="auto">
          <a:xfrm>
            <a:off x="508511" y="1431791"/>
            <a:ext cx="7278688" cy="1133475"/>
          </a:xfrm>
          <a:prstGeom prst="rect">
            <a:avLst/>
          </a:prstGeom>
          <a:noFill/>
        </p:spPr>
      </p:pic>
      <p:graphicFrame>
        <p:nvGraphicFramePr>
          <p:cNvPr id="22" name="Object 2"/>
          <p:cNvGraphicFramePr>
            <a:graphicFrameLocks noChangeAspect="1"/>
          </p:cNvGraphicFramePr>
          <p:nvPr/>
        </p:nvGraphicFramePr>
        <p:xfrm>
          <a:off x="5638765" y="1627336"/>
          <a:ext cx="574675" cy="241300"/>
        </p:xfrm>
        <a:graphic>
          <a:graphicData uri="http://schemas.openxmlformats.org/presentationml/2006/ole">
            <p:oleObj spid="_x0000_s226309" name="Visio" r:id="rId14" imgW="574830" imgH="241809" progId="Visio.Drawing.11">
              <p:embed/>
            </p:oleObj>
          </a:graphicData>
        </a:graphic>
      </p:graphicFrame>
      <p:pic>
        <p:nvPicPr>
          <p:cNvPr id="23" name="Picture 15" descr="C:\Users\Administrator\Desktop\openstack\GreenStack882014\fw.png"/>
          <p:cNvPicPr>
            <a:picLocks noChangeAspect="1" noChangeArrowheads="1"/>
          </p:cNvPicPr>
          <p:nvPr/>
        </p:nvPicPr>
        <p:blipFill>
          <a:blip r:embed="rId15"/>
          <a:srcRect/>
          <a:stretch>
            <a:fillRect/>
          </a:stretch>
        </p:blipFill>
        <p:spPr bwMode="auto">
          <a:xfrm>
            <a:off x="5625069" y="1266752"/>
            <a:ext cx="501798" cy="501798"/>
          </a:xfrm>
          <a:prstGeom prst="rect">
            <a:avLst/>
          </a:prstGeom>
          <a:noFill/>
        </p:spPr>
      </p:pic>
      <p:pic>
        <p:nvPicPr>
          <p:cNvPr id="24" name="Picture 12" descr="C:\Users\Administrator\Desktop\openstack\GreenStack882014\orangemsg.png"/>
          <p:cNvPicPr>
            <a:picLocks noChangeAspect="1" noChangeArrowheads="1"/>
          </p:cNvPicPr>
          <p:nvPr/>
        </p:nvPicPr>
        <p:blipFill>
          <a:blip r:embed="rId16"/>
          <a:srcRect/>
          <a:stretch>
            <a:fillRect/>
          </a:stretch>
        </p:blipFill>
        <p:spPr bwMode="auto">
          <a:xfrm>
            <a:off x="5209952" y="1807865"/>
            <a:ext cx="237129" cy="237129"/>
          </a:xfrm>
          <a:prstGeom prst="rect">
            <a:avLst/>
          </a:prstGeom>
          <a:noFill/>
        </p:spPr>
      </p:pic>
      <p:pic>
        <p:nvPicPr>
          <p:cNvPr id="26" name="Picture 12" descr="C:\Users\Administrator\Desktop\openstack\GreenStack882014\orangemsg.png"/>
          <p:cNvPicPr>
            <a:picLocks noChangeAspect="1" noChangeArrowheads="1"/>
          </p:cNvPicPr>
          <p:nvPr/>
        </p:nvPicPr>
        <p:blipFill>
          <a:blip r:embed="rId16"/>
          <a:srcRect/>
          <a:stretch>
            <a:fillRect/>
          </a:stretch>
        </p:blipFill>
        <p:spPr bwMode="auto">
          <a:xfrm>
            <a:off x="6457505" y="1811409"/>
            <a:ext cx="237129" cy="237129"/>
          </a:xfrm>
          <a:prstGeom prst="rect">
            <a:avLst/>
          </a:prstGeom>
          <a:noFill/>
        </p:spPr>
      </p:pic>
      <p:pic>
        <p:nvPicPr>
          <p:cNvPr id="27" name="Picture 12" descr="C:\Users\Administrator\Desktop\openstack\GreenStack882014\orangemsg.png"/>
          <p:cNvPicPr>
            <a:picLocks noChangeAspect="1" noChangeArrowheads="1"/>
          </p:cNvPicPr>
          <p:nvPr/>
        </p:nvPicPr>
        <p:blipFill>
          <a:blip r:embed="rId16"/>
          <a:srcRect/>
          <a:stretch>
            <a:fillRect/>
          </a:stretch>
        </p:blipFill>
        <p:spPr bwMode="auto">
          <a:xfrm>
            <a:off x="6471682" y="1793688"/>
            <a:ext cx="237129" cy="237129"/>
          </a:xfrm>
          <a:prstGeom prst="rect">
            <a:avLst/>
          </a:prstGeom>
          <a:noFill/>
        </p:spPr>
      </p:pic>
      <p:pic>
        <p:nvPicPr>
          <p:cNvPr id="28" name="Picture 15" descr="C:\Users\Administrator\Desktop\openstack\GreenStack882014\fw.png"/>
          <p:cNvPicPr>
            <a:picLocks noChangeAspect="1" noChangeArrowheads="1"/>
          </p:cNvPicPr>
          <p:nvPr/>
        </p:nvPicPr>
        <p:blipFill>
          <a:blip r:embed="rId15"/>
          <a:srcRect/>
          <a:stretch>
            <a:fillRect/>
          </a:stretch>
        </p:blipFill>
        <p:spPr bwMode="auto">
          <a:xfrm>
            <a:off x="11324119" y="1702686"/>
            <a:ext cx="501798" cy="501798"/>
          </a:xfrm>
          <a:prstGeom prst="rect">
            <a:avLst/>
          </a:prstGeom>
          <a:noFill/>
        </p:spPr>
      </p:pic>
      <p:pic>
        <p:nvPicPr>
          <p:cNvPr id="21" name="Picture 12" descr="C:\Users\Administrator\Desktop\openstack\GreenStack882014\orangemsg.png"/>
          <p:cNvPicPr>
            <a:picLocks noChangeAspect="1" noChangeArrowheads="1"/>
          </p:cNvPicPr>
          <p:nvPr/>
        </p:nvPicPr>
        <p:blipFill>
          <a:blip r:embed="rId16"/>
          <a:srcRect/>
          <a:stretch>
            <a:fillRect/>
          </a:stretch>
        </p:blipFill>
        <p:spPr bwMode="auto">
          <a:xfrm>
            <a:off x="5202864" y="1811409"/>
            <a:ext cx="237129" cy="237129"/>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1.11111E-6 2.96296E-6 L 0.23125 2.96296E-6 " pathEditMode="relative" rAng="0" ptsTypes="AA">
                                      <p:cBhvr>
                                        <p:cTn id="14" dur="2000" fill="hold"/>
                                        <p:tgtEl>
                                          <p:spTgt spid="24"/>
                                        </p:tgtEl>
                                        <p:attrNameLst>
                                          <p:attrName>ppt_x</p:attrName>
                                          <p:attrName>ppt_y</p:attrName>
                                        </p:attrNameLst>
                                      </p:cBhvr>
                                      <p:rCtr x="116" y="0"/>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0">
                                            <p:txEl>
                                              <p:pRg st="7" end="7"/>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 presetClass="entr" presetSubtype="1" fill="hold" nodeType="afterEffect">
                                  <p:stCondLst>
                                    <p:cond delay="0"/>
                                  </p:stCondLst>
                                  <p:childTnLst>
                                    <p:set>
                                      <p:cBhvr>
                                        <p:cTn id="45" dur="1" fill="hold">
                                          <p:stCondLst>
                                            <p:cond delay="0"/>
                                          </p:stCondLst>
                                        </p:cTn>
                                        <p:tgtEl>
                                          <p:spTgt spid="126980"/>
                                        </p:tgtEl>
                                        <p:attrNameLst>
                                          <p:attrName>style.visibility</p:attrName>
                                        </p:attrNameLst>
                                      </p:cBhvr>
                                      <p:to>
                                        <p:strVal val="visible"/>
                                      </p:to>
                                    </p:set>
                                    <p:anim calcmode="lin" valueType="num">
                                      <p:cBhvr additive="base">
                                        <p:cTn id="46" dur="500" fill="hold"/>
                                        <p:tgtEl>
                                          <p:spTgt spid="126980"/>
                                        </p:tgtEl>
                                        <p:attrNameLst>
                                          <p:attrName>ppt_x</p:attrName>
                                        </p:attrNameLst>
                                      </p:cBhvr>
                                      <p:tavLst>
                                        <p:tav tm="0">
                                          <p:val>
                                            <p:strVal val="#ppt_x"/>
                                          </p:val>
                                        </p:tav>
                                        <p:tav tm="100000">
                                          <p:val>
                                            <p:strVal val="#ppt_x"/>
                                          </p:val>
                                        </p:tav>
                                      </p:tavLst>
                                    </p:anim>
                                    <p:anim calcmode="lin" valueType="num">
                                      <p:cBhvr additive="base">
                                        <p:cTn id="47" dur="500" fill="hold"/>
                                        <p:tgtEl>
                                          <p:spTgt spid="126980"/>
                                        </p:tgtEl>
                                        <p:attrNameLst>
                                          <p:attrName>ppt_y</p:attrName>
                                        </p:attrNameLst>
                                      </p:cBhvr>
                                      <p:tavLst>
                                        <p:tav tm="0">
                                          <p:val>
                                            <p:strVal val="0-#ppt_h/2"/>
                                          </p:val>
                                        </p:tav>
                                        <p:tav tm="100000">
                                          <p:val>
                                            <p:strVal val="#ppt_y"/>
                                          </p:val>
                                        </p:tav>
                                      </p:tavLst>
                                    </p:anim>
                                  </p:childTnLst>
                                </p:cTn>
                              </p:par>
                            </p:childTnLst>
                          </p:cTn>
                        </p:par>
                        <p:par>
                          <p:cTn id="48" fill="hold">
                            <p:stCondLst>
                              <p:cond delay="1000"/>
                            </p:stCondLst>
                            <p:childTnLst>
                              <p:par>
                                <p:cTn id="49" presetID="2" presetClass="entr" presetSubtype="1" fill="hold" nodeType="afterEffect">
                                  <p:stCondLst>
                                    <p:cond delay="0"/>
                                  </p:stCondLst>
                                  <p:childTnLst>
                                    <p:set>
                                      <p:cBhvr>
                                        <p:cTn id="50" dur="1" fill="hold">
                                          <p:stCondLst>
                                            <p:cond delay="0"/>
                                          </p:stCondLst>
                                        </p:cTn>
                                        <p:tgtEl>
                                          <p:spTgt spid="126992"/>
                                        </p:tgtEl>
                                        <p:attrNameLst>
                                          <p:attrName>style.visibility</p:attrName>
                                        </p:attrNameLst>
                                      </p:cBhvr>
                                      <p:to>
                                        <p:strVal val="visible"/>
                                      </p:to>
                                    </p:set>
                                    <p:anim calcmode="lin" valueType="num">
                                      <p:cBhvr additive="base">
                                        <p:cTn id="51" dur="500" fill="hold"/>
                                        <p:tgtEl>
                                          <p:spTgt spid="126992"/>
                                        </p:tgtEl>
                                        <p:attrNameLst>
                                          <p:attrName>ppt_x</p:attrName>
                                        </p:attrNameLst>
                                      </p:cBhvr>
                                      <p:tavLst>
                                        <p:tav tm="0">
                                          <p:val>
                                            <p:strVal val="#ppt_x"/>
                                          </p:val>
                                        </p:tav>
                                        <p:tav tm="100000">
                                          <p:val>
                                            <p:strVal val="#ppt_x"/>
                                          </p:val>
                                        </p:tav>
                                      </p:tavLst>
                                    </p:anim>
                                    <p:anim calcmode="lin" valueType="num">
                                      <p:cBhvr additive="base">
                                        <p:cTn id="52" dur="500" fill="hold"/>
                                        <p:tgtEl>
                                          <p:spTgt spid="126992"/>
                                        </p:tgtEl>
                                        <p:attrNameLst>
                                          <p:attrName>ppt_y</p:attrName>
                                        </p:attrNameLst>
                                      </p:cBhvr>
                                      <p:tavLst>
                                        <p:tav tm="0">
                                          <p:val>
                                            <p:strVal val="0-#ppt_h/2"/>
                                          </p:val>
                                        </p:tav>
                                        <p:tav tm="100000">
                                          <p:val>
                                            <p:strVal val="#ppt_y"/>
                                          </p:val>
                                        </p:tav>
                                      </p:tavLst>
                                    </p:anim>
                                  </p:childTnLst>
                                </p:cTn>
                              </p:par>
                            </p:childTnLst>
                          </p:cTn>
                        </p:par>
                        <p:par>
                          <p:cTn id="53" fill="hold">
                            <p:stCondLst>
                              <p:cond delay="1500"/>
                            </p:stCondLst>
                            <p:childTnLst>
                              <p:par>
                                <p:cTn id="54" presetID="1" presetClass="entr" presetSubtype="0" fill="hold" nodeType="afterEffect">
                                  <p:stCondLst>
                                    <p:cond delay="0"/>
                                  </p:stCondLst>
                                  <p:childTnLst>
                                    <p:set>
                                      <p:cBhvr>
                                        <p:cTn id="55" dur="1" fill="hold">
                                          <p:stCondLst>
                                            <p:cond delay="0"/>
                                          </p:stCondLst>
                                        </p:cTn>
                                        <p:tgtEl>
                                          <p:spTgt spid="10">
                                            <p:txEl>
                                              <p:pRg st="9" end="9"/>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0" presetClass="path" presetSubtype="0" accel="50000" decel="50000" fill="hold" nodeType="withEffect">
                                  <p:stCondLst>
                                    <p:cond delay="0"/>
                                  </p:stCondLst>
                                  <p:childTnLst>
                                    <p:animMotion origin="layout" path="M -0.00226 0.01088 C 0.00989 0.00555 -0.01059 0.01412 0.02222 0.00787 C 0.02361 0.00764 0.02448 0.00555 0.02569 0.00463 C 0.03299 -0.00023 0.03993 -0.00741 0.04774 -0.00926 C 0.05 -0.01204 0.05278 -0.01528 0.05486 -0.01852 C 0.05746 -0.02269 0.05781 -0.02709 0.06059 -0.03102 C 0.06406 -0.04422 0.06059 -0.04098 0.07222 -0.03727 C 0.07187 -0.03079 0.06944 -0.00324 0.07222 0.00324 C 0.07361 0.00648 0.0776 0.00416 0.08038 0.00463 C 0.09896 0.00277 0.11649 0.00162 0.13507 0.00162 " pathEditMode="relative" rAng="0" ptsTypes="fffffffffA">
                                      <p:cBhvr>
                                        <p:cTn id="59" dur="2000" fill="hold"/>
                                        <p:tgtEl>
                                          <p:spTgt spid="21"/>
                                        </p:tgtEl>
                                        <p:attrNameLst>
                                          <p:attrName>ppt_x</p:attrName>
                                          <p:attrName>ppt_y</p:attrName>
                                        </p:attrNameLst>
                                      </p:cBhvr>
                                      <p:rCtr x="64" y="-26"/>
                                    </p:animMotion>
                                  </p:childTnLst>
                                </p:cTn>
                              </p:par>
                            </p:childTnLst>
                          </p:cTn>
                        </p:par>
                        <p:par>
                          <p:cTn id="60" fill="hold">
                            <p:stCondLst>
                              <p:cond delay="3500"/>
                            </p:stCondLst>
                            <p:childTnLst>
                              <p:par>
                                <p:cTn id="61" presetID="1" presetClass="exit" presetSubtype="0" fill="hold" nodeType="after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par>
                          <p:cTn id="63" fill="hold">
                            <p:stCondLst>
                              <p:cond delay="3500"/>
                            </p:stCondLst>
                            <p:childTnLst>
                              <p:par>
                                <p:cTn id="64" presetID="1" presetClass="entr" presetSubtype="0"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childTnLst>
                          </p:cTn>
                        </p:par>
                        <p:par>
                          <p:cTn id="68" fill="hold">
                            <p:stCondLst>
                              <p:cond delay="3500"/>
                            </p:stCondLst>
                            <p:childTnLst>
                              <p:par>
                                <p:cTn id="69" presetID="64" presetClass="path" presetSubtype="0" accel="50000" decel="50000" fill="hold" nodeType="afterEffect">
                                  <p:stCondLst>
                                    <p:cond delay="0"/>
                                  </p:stCondLst>
                                  <p:childTnLst>
                                    <p:animMotion origin="layout" path="M 0.00243 -0.01458 L -0.00122 -0.05949 " pathEditMode="relative" rAng="0" ptsTypes="AA">
                                      <p:cBhvr>
                                        <p:cTn id="70" dur="2000" fill="hold"/>
                                        <p:tgtEl>
                                          <p:spTgt spid="26"/>
                                        </p:tgtEl>
                                        <p:attrNameLst>
                                          <p:attrName>ppt_x</p:attrName>
                                          <p:attrName>ppt_y</p:attrName>
                                        </p:attrNameLst>
                                      </p:cBhvr>
                                      <p:rCtr x="-2" y="-22"/>
                                    </p:animMotion>
                                  </p:childTnLst>
                                </p:cTn>
                              </p:par>
                              <p:par>
                                <p:cTn id="71" presetID="63" presetClass="path" presetSubtype="0" accel="50000" decel="50000" fill="hold" nodeType="withEffect">
                                  <p:stCondLst>
                                    <p:cond delay="0"/>
                                  </p:stCondLst>
                                  <p:childTnLst>
                                    <p:animMotion origin="layout" path="M -0.00295 0.0037 L 0.09358 0.00694 " pathEditMode="relative" rAng="0" ptsTypes="AA">
                                      <p:cBhvr>
                                        <p:cTn id="72" dur="2000" fill="hold"/>
                                        <p:tgtEl>
                                          <p:spTgt spid="27"/>
                                        </p:tgtEl>
                                        <p:attrNameLst>
                                          <p:attrName>ppt_x</p:attrName>
                                          <p:attrName>ppt_y</p:attrName>
                                        </p:attrNameLst>
                                      </p:cBhvr>
                                      <p:rCtr x="48" y="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5400" b="1" dirty="0" smtClean="0">
                <a:solidFill>
                  <a:schemeClr val="bg1"/>
                </a:solidFill>
                <a:latin typeface="+mj-lt"/>
                <a:ea typeface="+mj-ea"/>
                <a:cs typeface="+mj-cs"/>
              </a:rPr>
              <a:t>EPIC 2: ADEQUATE DEFENSE</a:t>
            </a:r>
            <a:endParaRPr lang="fr-FR" sz="4400" b="1" dirty="0" smtClean="0">
              <a:solidFill>
                <a:srgbClr val="89BA17"/>
              </a:solidFill>
              <a:latin typeface="+mj-lt"/>
              <a:ea typeface="+mj-ea"/>
              <a:cs typeface="+mj-cs"/>
            </a:endParaRP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Context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Security Modules, Security appliances …</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 name="TextBox 8"/>
          <p:cNvSpPr txBox="1"/>
          <p:nvPr/>
        </p:nvSpPr>
        <p:spPr>
          <a:xfrm>
            <a:off x="0" y="1743879"/>
            <a:ext cx="9144000" cy="19389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b="1" dirty="0" smtClean="0">
                <a:solidFill>
                  <a:srgbClr val="89BA17"/>
                </a:solidFill>
                <a:latin typeface="Gill Sans" charset="0"/>
              </a:rPr>
              <a:t>Why do we need them: </a:t>
            </a:r>
            <a:r>
              <a:rPr lang="en-US" dirty="0" smtClean="0">
                <a:solidFill>
                  <a:schemeClr val="tx1"/>
                </a:solidFill>
                <a:latin typeface="Arial" charset="0"/>
              </a:rPr>
              <a:t>Security/Performance.</a:t>
            </a:r>
          </a:p>
          <a:p>
            <a:pPr marL="447675" indent="-1588" algn="just">
              <a:buSzPct val="147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t>SMs play a key role in enterprises and private DCs with an application server’s traffic often traversing multiple SMs appliances to meet security, performance, or other objectives.</a:t>
            </a:r>
            <a:endParaRPr lang="en-US" dirty="0" smtClean="0">
              <a:solidFill>
                <a:schemeClr val="tx1"/>
              </a:solidFill>
              <a:latin typeface="Arial" charset="0"/>
            </a:endParaRPr>
          </a:p>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b="1" dirty="0" smtClean="0">
                <a:solidFill>
                  <a:srgbClr val="89BA17"/>
                </a:solidFill>
                <a:latin typeface="Gill Sans" charset="0"/>
              </a:rPr>
              <a:t>SM can be:</a:t>
            </a:r>
          </a:p>
        </p:txBody>
      </p:sp>
      <p:sp>
        <p:nvSpPr>
          <p:cNvPr id="12" name="Rectangle 11"/>
          <p:cNvSpPr/>
          <p:nvPr/>
        </p:nvSpPr>
        <p:spPr>
          <a:xfrm>
            <a:off x="0" y="3922857"/>
            <a:ext cx="3048000" cy="2308324"/>
          </a:xfrm>
          <a:prstGeom prst="rect">
            <a:avLst/>
          </a:prstGeom>
        </p:spPr>
        <p:txBody>
          <a:bodyPr wrap="square">
            <a:spAutoFit/>
          </a:bodyPr>
          <a:lstStyle/>
          <a:p>
            <a:pPr indent="444500">
              <a:buClr>
                <a:srgbClr val="89BA17"/>
              </a:buClr>
              <a:buFont typeface="Wingdings" pitchFamily="2" charset="2"/>
              <a:buChar char="q"/>
            </a:pPr>
            <a:r>
              <a:rPr lang="fr-FR" sz="1800" dirty="0" smtClean="0"/>
              <a:t>Virtual Firewall :</a:t>
            </a:r>
          </a:p>
          <a:p>
            <a:pPr>
              <a:buClr>
                <a:srgbClr val="89BA17"/>
              </a:buClr>
            </a:pPr>
            <a:r>
              <a:rPr lang="fr-FR" sz="1800" dirty="0" smtClean="0"/>
              <a:t>- </a:t>
            </a:r>
            <a:r>
              <a:rPr lang="fr-FR" sz="1800" dirty="0" err="1" smtClean="0"/>
              <a:t>Stateless</a:t>
            </a:r>
            <a:r>
              <a:rPr lang="fr-FR" sz="1800" dirty="0" smtClean="0"/>
              <a:t> </a:t>
            </a:r>
            <a:r>
              <a:rPr lang="fr-FR" sz="1800" dirty="0" err="1" smtClean="0"/>
              <a:t>firewalling</a:t>
            </a:r>
            <a:r>
              <a:rPr lang="fr-FR" sz="1800" dirty="0" smtClean="0"/>
              <a:t> (L3): 5-</a:t>
            </a:r>
            <a:r>
              <a:rPr lang="fr-FR" sz="1800" dirty="0" err="1" smtClean="0"/>
              <a:t>tuple</a:t>
            </a:r>
            <a:r>
              <a:rPr lang="fr-FR" sz="1800" dirty="0" smtClean="0"/>
              <a:t>, 14-</a:t>
            </a:r>
            <a:r>
              <a:rPr lang="fr-FR" sz="1800" dirty="0" err="1" smtClean="0"/>
              <a:t>tuple</a:t>
            </a:r>
            <a:r>
              <a:rPr lang="fr-FR" sz="1800" dirty="0" smtClean="0"/>
              <a:t>, OpenFlow Slice (e.g., FlowVisor), Telecom </a:t>
            </a:r>
            <a:r>
              <a:rPr lang="fr-FR" sz="1800" dirty="0" err="1" smtClean="0"/>
              <a:t>specific</a:t>
            </a:r>
            <a:r>
              <a:rPr lang="fr-FR" sz="1800" dirty="0" smtClean="0"/>
              <a:t> </a:t>
            </a:r>
            <a:r>
              <a:rPr lang="fr-FR" sz="1800" dirty="0" err="1" smtClean="0"/>
              <a:t>protocols</a:t>
            </a:r>
            <a:r>
              <a:rPr lang="fr-FR" sz="1800" dirty="0" smtClean="0"/>
              <a:t> (</a:t>
            </a:r>
            <a:r>
              <a:rPr lang="fr-FR" sz="1800" dirty="0" err="1" smtClean="0"/>
              <a:t>e.g</a:t>
            </a:r>
            <a:r>
              <a:rPr lang="fr-FR" sz="1800" dirty="0" smtClean="0"/>
              <a:t>. GTP).</a:t>
            </a:r>
          </a:p>
          <a:p>
            <a:pPr>
              <a:buClr>
                <a:srgbClr val="89BA17"/>
              </a:buClr>
            </a:pPr>
            <a:r>
              <a:rPr lang="fr-FR" sz="1800" dirty="0" smtClean="0"/>
              <a:t>- Stateful </a:t>
            </a:r>
            <a:r>
              <a:rPr lang="fr-FR" sz="1800" dirty="0" err="1" smtClean="0"/>
              <a:t>firewalling</a:t>
            </a:r>
            <a:r>
              <a:rPr lang="fr-FR" sz="1800" dirty="0" smtClean="0"/>
              <a:t> (L3-L4)</a:t>
            </a:r>
          </a:p>
        </p:txBody>
      </p:sp>
      <p:sp>
        <p:nvSpPr>
          <p:cNvPr id="18" name="Rectangle 17"/>
          <p:cNvSpPr/>
          <p:nvPr/>
        </p:nvSpPr>
        <p:spPr>
          <a:xfrm>
            <a:off x="2996609" y="3934534"/>
            <a:ext cx="3835400" cy="2862322"/>
          </a:xfrm>
          <a:prstGeom prst="rect">
            <a:avLst/>
          </a:prstGeom>
        </p:spPr>
        <p:txBody>
          <a:bodyPr wrap="square">
            <a:spAutoFit/>
          </a:bodyPr>
          <a:lstStyle/>
          <a:p>
            <a:pPr indent="444500">
              <a:buClr>
                <a:srgbClr val="89BA17"/>
              </a:buClr>
              <a:buFont typeface="Wingdings" pitchFamily="2" charset="2"/>
              <a:buChar char="q"/>
            </a:pPr>
            <a:r>
              <a:rPr lang="fr-FR" sz="1800" dirty="0" smtClean="0"/>
              <a:t> Application layer </a:t>
            </a:r>
            <a:r>
              <a:rPr lang="fr-FR" sz="1800" dirty="0" err="1" smtClean="0"/>
              <a:t>firewalling</a:t>
            </a:r>
            <a:r>
              <a:rPr lang="fr-FR" sz="1800" dirty="0" smtClean="0"/>
              <a:t> (L7):</a:t>
            </a:r>
          </a:p>
          <a:p>
            <a:pPr>
              <a:buClr>
                <a:srgbClr val="89BA17"/>
              </a:buClr>
            </a:pPr>
            <a:r>
              <a:rPr lang="fr-FR" sz="1800" dirty="0" smtClean="0"/>
              <a:t>- Web Application FW (WAF) (</a:t>
            </a:r>
            <a:r>
              <a:rPr lang="fr-FR" sz="1800" dirty="0" err="1" smtClean="0"/>
              <a:t>e.g</a:t>
            </a:r>
            <a:r>
              <a:rPr lang="fr-FR" sz="1800" dirty="0" smtClean="0"/>
              <a:t>. SQLI mitigation, XSS protection)</a:t>
            </a:r>
          </a:p>
          <a:p>
            <a:pPr>
              <a:buClr>
                <a:srgbClr val="89BA17"/>
              </a:buClr>
            </a:pPr>
            <a:r>
              <a:rPr lang="fr-FR" sz="1800" dirty="0" smtClean="0"/>
              <a:t>- Content </a:t>
            </a:r>
            <a:r>
              <a:rPr lang="fr-FR" sz="1800" dirty="0" err="1" smtClean="0"/>
              <a:t>filtering</a:t>
            </a:r>
            <a:r>
              <a:rPr lang="fr-FR" sz="1800" dirty="0" smtClean="0"/>
              <a:t>.</a:t>
            </a:r>
          </a:p>
          <a:p>
            <a:pPr>
              <a:buClr>
                <a:srgbClr val="89BA17"/>
              </a:buClr>
            </a:pPr>
            <a:r>
              <a:rPr lang="en-US" sz="1800" dirty="0" smtClean="0"/>
              <a:t>- Telecom protocol FW (e.g., SIP and H.323 based applications (L7))</a:t>
            </a:r>
          </a:p>
          <a:p>
            <a:pPr indent="444500">
              <a:buClr>
                <a:srgbClr val="89BA17"/>
              </a:buClr>
            </a:pPr>
            <a:endParaRPr lang="en-US" sz="1800" dirty="0" smtClean="0"/>
          </a:p>
        </p:txBody>
      </p:sp>
      <p:sp>
        <p:nvSpPr>
          <p:cNvPr id="19" name="Rectangle 18"/>
          <p:cNvSpPr/>
          <p:nvPr/>
        </p:nvSpPr>
        <p:spPr>
          <a:xfrm>
            <a:off x="6858000" y="3917662"/>
            <a:ext cx="4572000" cy="1200329"/>
          </a:xfrm>
          <a:prstGeom prst="rect">
            <a:avLst/>
          </a:prstGeom>
        </p:spPr>
        <p:txBody>
          <a:bodyPr>
            <a:spAutoFit/>
          </a:bodyPr>
          <a:lstStyle/>
          <a:p>
            <a:pPr indent="444500">
              <a:buClr>
                <a:srgbClr val="89BA17"/>
              </a:buClr>
              <a:buFont typeface="Wingdings" pitchFamily="2" charset="2"/>
              <a:buChar char="q"/>
            </a:pPr>
            <a:r>
              <a:rPr lang="fr-FR" sz="1800" dirty="0" smtClean="0"/>
              <a:t>virtual VPN</a:t>
            </a:r>
          </a:p>
          <a:p>
            <a:pPr indent="444500">
              <a:buClr>
                <a:srgbClr val="89BA17"/>
              </a:buClr>
              <a:buFont typeface="Wingdings" pitchFamily="2" charset="2"/>
              <a:buChar char="q"/>
            </a:pPr>
            <a:r>
              <a:rPr lang="fr-FR" sz="1800" dirty="0" smtClean="0"/>
              <a:t> virtual IDS/IPS</a:t>
            </a:r>
          </a:p>
          <a:p>
            <a:pPr indent="444500">
              <a:buClr>
                <a:srgbClr val="89BA17"/>
              </a:buClr>
              <a:buFont typeface="Wingdings" pitchFamily="2" charset="2"/>
              <a:buChar char="q"/>
            </a:pPr>
            <a:r>
              <a:rPr lang="fr-FR" sz="1800" dirty="0" smtClean="0"/>
              <a:t> virtual DPI</a:t>
            </a:r>
            <a:endParaRPr lang="en-US" sz="1800" dirty="0" smtClean="0"/>
          </a:p>
        </p:txBody>
      </p:sp>
      <p:pic>
        <p:nvPicPr>
          <p:cNvPr id="22"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1" y="428604"/>
            <a:ext cx="807911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EPIC 2: Adequate Defense</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50</a:t>
            </a:fld>
            <a:endParaRPr lang="fr-FR" dirty="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0" name="Content Placeholder 1"/>
          <p:cNvSpPr txBox="1">
            <a:spLocks/>
          </p:cNvSpPr>
          <p:nvPr/>
        </p:nvSpPr>
        <p:spPr bwMode="auto">
          <a:xfrm>
            <a:off x="1" y="1186861"/>
            <a:ext cx="9143999" cy="549038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defRPr/>
            </a:pPr>
            <a:endParaRPr lang="en-US" sz="1800" u="sng" dirty="0" smtClean="0">
              <a:effectLst>
                <a:outerShdw blurRad="38100" dist="38100" dir="2700000" algn="tl">
                  <a:srgbClr val="000000">
                    <a:alpha val="43137"/>
                  </a:srgbClr>
                </a:outerShdw>
              </a:effectLst>
            </a:endParaRPr>
          </a:p>
          <a:p>
            <a:pPr algn="just">
              <a:lnSpc>
                <a:spcPct val="150000"/>
              </a:lnSpc>
              <a:spcBef>
                <a:spcPct val="20000"/>
              </a:spcBef>
              <a:buClr>
                <a:srgbClr val="00A9D4"/>
              </a:buClr>
              <a:buSzPct val="127000"/>
              <a:defRPr/>
            </a:pPr>
            <a:r>
              <a:rPr lang="en-US" sz="1800" u="sng" dirty="0" smtClean="0">
                <a:effectLst>
                  <a:outerShdw blurRad="38100" dist="38100" dir="2700000" algn="tl">
                    <a:srgbClr val="000000">
                      <a:alpha val="43137"/>
                    </a:srgbClr>
                  </a:outerShdw>
                </a:effectLst>
              </a:rPr>
              <a:t>Objective:</a:t>
            </a:r>
            <a:r>
              <a:rPr lang="en-US" sz="1800" dirty="0" smtClean="0">
                <a:effectLst>
                  <a:outerShdw blurRad="38100" dist="38100" dir="2700000" algn="tl">
                    <a:srgbClr val="000000">
                      <a:alpha val="43137"/>
                    </a:srgbClr>
                  </a:outerShdw>
                </a:effectLst>
              </a:rPr>
              <a:t> </a:t>
            </a:r>
            <a:r>
              <a:rPr lang="en-US" sz="1800" dirty="0" smtClean="0"/>
              <a:t>Instantiate a SM FW-L4-7 in front of web server (</a:t>
            </a:r>
            <a:r>
              <a:rPr lang="en-US" sz="1800" dirty="0" smtClean="0">
                <a:effectLst>
                  <a:outerShdw blurRad="38100" dist="38100" dir="2700000" algn="tl">
                    <a:srgbClr val="000000">
                      <a:alpha val="43137"/>
                    </a:srgbClr>
                  </a:outerShdw>
                </a:effectLst>
              </a:rPr>
              <a:t>Tenant1-WEB1</a:t>
            </a:r>
            <a:r>
              <a:rPr lang="en-US" sz="1800" dirty="0" smtClean="0"/>
              <a:t>) and add it to the defense chain: Internet -&gt; FW-L3 -&gt; FW-L4-7-&gt; Tenant1-WEB1.</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Step1: </a:t>
            </a:r>
            <a:r>
              <a:rPr lang="en-US" sz="1800" dirty="0" smtClean="0"/>
              <a:t>Present traffic for Tenant 1 (</a:t>
            </a:r>
            <a:r>
              <a:rPr lang="en-US" sz="1800" dirty="0" smtClean="0">
                <a:solidFill>
                  <a:srgbClr val="7030A0"/>
                </a:solidFill>
              </a:rPr>
              <a:t>Tenant1-WEB-VxLANnet1</a:t>
            </a:r>
            <a:r>
              <a:rPr lang="en-US" sz="1800" dirty="0" smtClean="0"/>
              <a:t>) in initial state on CDO Dashboard.</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Step2: </a:t>
            </a:r>
            <a:r>
              <a:rPr lang="en-US" sz="1800" dirty="0" smtClean="0"/>
              <a:t>Choose new SM FW-L4-7 characteristics via “new defense option”.</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Step3: </a:t>
            </a:r>
            <a:r>
              <a:rPr lang="en-US" sz="1800" dirty="0" smtClean="0"/>
              <a:t>Find the best SM Placement Optimization using MOC3 algorithm.</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Step4: </a:t>
            </a:r>
            <a:r>
              <a:rPr lang="en-US" sz="1800" dirty="0" smtClean="0"/>
              <a:t>Instantiate new SM at SDZ.</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Step5:  </a:t>
            </a:r>
            <a:r>
              <a:rPr lang="en-US" sz="1800" dirty="0" smtClean="0"/>
              <a:t>Complete the required network configuration.</a:t>
            </a:r>
          </a:p>
          <a:p>
            <a:pPr indent="361950" algn="just">
              <a:spcBef>
                <a:spcPct val="20000"/>
              </a:spcBef>
              <a:buClr>
                <a:srgbClr val="00A9D4"/>
              </a:buClr>
              <a:buSzPct val="127000"/>
              <a:buBlip>
                <a:blip r:embed="rId7"/>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7"/>
              </a:buBlip>
              <a:tabLst/>
              <a:defRPr/>
            </a:pPr>
            <a:endParaRPr lang="en-US" dirty="0" smtClean="0"/>
          </a:p>
        </p:txBody>
      </p:sp>
      <p:pic>
        <p:nvPicPr>
          <p:cNvPr id="126981" name="Picture 5" descr="C:\Users\Administrator\Dropbox\Mohamed-Ecolotic-Proposal\SD-CODE\Demo\SD-CODE2.png"/>
          <p:cNvPicPr>
            <a:picLocks noChangeAspect="1" noChangeArrowheads="1"/>
          </p:cNvPicPr>
          <p:nvPr/>
        </p:nvPicPr>
        <p:blipFill>
          <a:blip r:embed="rId8"/>
          <a:srcRect/>
          <a:stretch>
            <a:fillRect/>
          </a:stretch>
        </p:blipFill>
        <p:spPr bwMode="auto">
          <a:xfrm>
            <a:off x="508511" y="1431791"/>
            <a:ext cx="7278688" cy="1133475"/>
          </a:xfrm>
          <a:prstGeom prst="rect">
            <a:avLst/>
          </a:prstGeom>
          <a:noFill/>
        </p:spPr>
      </p:pic>
      <p:graphicFrame>
        <p:nvGraphicFramePr>
          <p:cNvPr id="22" name="Object 2"/>
          <p:cNvGraphicFramePr>
            <a:graphicFrameLocks noChangeAspect="1"/>
          </p:cNvGraphicFramePr>
          <p:nvPr/>
        </p:nvGraphicFramePr>
        <p:xfrm>
          <a:off x="1938633" y="1627335"/>
          <a:ext cx="574675" cy="241300"/>
        </p:xfrm>
        <a:graphic>
          <a:graphicData uri="http://schemas.openxmlformats.org/presentationml/2006/ole">
            <p:oleObj spid="_x0000_s227330" name="Visio" r:id="rId9" imgW="574830" imgH="241809" progId="Visio.Drawing.11">
              <p:embed/>
            </p:oleObj>
          </a:graphicData>
        </a:graphic>
      </p:graphicFrame>
      <p:pic>
        <p:nvPicPr>
          <p:cNvPr id="23" name="Picture 15" descr="C:\Users\Administrator\Desktop\openstack\GreenStack882014\fw.png"/>
          <p:cNvPicPr>
            <a:picLocks noChangeAspect="1" noChangeArrowheads="1"/>
          </p:cNvPicPr>
          <p:nvPr/>
        </p:nvPicPr>
        <p:blipFill>
          <a:blip r:embed="rId10"/>
          <a:srcRect/>
          <a:stretch>
            <a:fillRect/>
          </a:stretch>
        </p:blipFill>
        <p:spPr bwMode="auto">
          <a:xfrm>
            <a:off x="1924937" y="1266751"/>
            <a:ext cx="501798" cy="501798"/>
          </a:xfrm>
          <a:prstGeom prst="rect">
            <a:avLst/>
          </a:prstGeom>
          <a:noFill/>
        </p:spPr>
      </p:pic>
      <p:graphicFrame>
        <p:nvGraphicFramePr>
          <p:cNvPr id="13" name="Object 3"/>
          <p:cNvGraphicFramePr>
            <a:graphicFrameLocks noChangeAspect="1"/>
          </p:cNvGraphicFramePr>
          <p:nvPr/>
        </p:nvGraphicFramePr>
        <p:xfrm>
          <a:off x="2438105" y="1644502"/>
          <a:ext cx="844550" cy="241300"/>
        </p:xfrm>
        <a:graphic>
          <a:graphicData uri="http://schemas.openxmlformats.org/presentationml/2006/ole">
            <p:oleObj spid="_x0000_s227331" name="Visio" r:id="rId11" imgW="844830" imgH="241809" progId="Visio.Drawing.11">
              <p:embed/>
            </p:oleObj>
          </a:graphicData>
        </a:graphic>
      </p:graphicFrame>
      <p:pic>
        <p:nvPicPr>
          <p:cNvPr id="14" name="Picture 15" descr="C:\Users\Administrator\Desktop\openstack\GreenStack882014\fw.png"/>
          <p:cNvPicPr>
            <a:picLocks noChangeAspect="1" noChangeArrowheads="1"/>
          </p:cNvPicPr>
          <p:nvPr/>
        </p:nvPicPr>
        <p:blipFill>
          <a:blip r:embed="rId10"/>
          <a:srcRect/>
          <a:stretch>
            <a:fillRect/>
          </a:stretch>
        </p:blipFill>
        <p:spPr bwMode="auto">
          <a:xfrm>
            <a:off x="2552259" y="1277384"/>
            <a:ext cx="501798" cy="501798"/>
          </a:xfrm>
          <a:prstGeom prst="rect">
            <a:avLst/>
          </a:prstGeom>
          <a:noFill/>
        </p:spPr>
      </p:pic>
      <p:pic>
        <p:nvPicPr>
          <p:cNvPr id="15" name="Picture 6" descr="C:\Users\Administrator\Desktop\openstack\GreenStack882014\purpulemsg.png"/>
          <p:cNvPicPr>
            <a:picLocks noChangeAspect="1" noChangeArrowheads="1"/>
          </p:cNvPicPr>
          <p:nvPr/>
        </p:nvPicPr>
        <p:blipFill>
          <a:blip r:embed="rId12"/>
          <a:srcRect/>
          <a:stretch>
            <a:fillRect/>
          </a:stretch>
        </p:blipFill>
        <p:spPr bwMode="auto">
          <a:xfrm>
            <a:off x="484926" y="1708667"/>
            <a:ext cx="216822" cy="216822"/>
          </a:xfrm>
          <a:prstGeom prst="rect">
            <a:avLst/>
          </a:prstGeom>
          <a:noFill/>
        </p:spPr>
      </p:pic>
      <p:pic>
        <p:nvPicPr>
          <p:cNvPr id="16" name="Picture 6" descr="C:\Users\Administrator\Desktop\openstack\GreenStack882014\purpulemsg.png"/>
          <p:cNvPicPr>
            <a:picLocks noChangeAspect="1" noChangeArrowheads="1"/>
          </p:cNvPicPr>
          <p:nvPr/>
        </p:nvPicPr>
        <p:blipFill>
          <a:blip r:embed="rId12"/>
          <a:srcRect/>
          <a:stretch>
            <a:fillRect/>
          </a:stretch>
        </p:blipFill>
        <p:spPr bwMode="auto">
          <a:xfrm>
            <a:off x="488470" y="1701579"/>
            <a:ext cx="216822" cy="216822"/>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1666 0.00186 C 0.02899 0.0044 0.04149 0.00649 0.05382 0.0095 C 0.08437 0.00788 0.11545 0.00857 0.14462 -0.00439 C 0.14982 -0.01134 0.15607 -0.01574 0.16319 -0.01828 C 0.17048 -0.02453 0.17152 -0.02268 0.18177 -0.02129 C 0.18628 -0.01736 0.19062 -0.01388 0.19462 -0.00902 C 0.20382 0.03195 0.25746 0.01852 0.27587 0.01899 C 0.28316 0.02061 0.29045 0.022 0.29809 0.022 " pathEditMode="relative" ptsTypes="fffffffA">
                                      <p:cBhvr>
                                        <p:cTn id="14" dur="3000" fill="hold"/>
                                        <p:tgtEl>
                                          <p:spTgt spid="15"/>
                                        </p:tgtEl>
                                        <p:attrNameLst>
                                          <p:attrName>ppt_x</p:attrName>
                                          <p:attrName>ppt_y</p:attrName>
                                        </p:attrNameLst>
                                      </p:cBhvr>
                                    </p:animMotion>
                                  </p:childTnLst>
                                </p:cTn>
                              </p:par>
                            </p:childTnLst>
                          </p:cTn>
                        </p:par>
                        <p:par>
                          <p:cTn id="15" fill="hold">
                            <p:stCondLst>
                              <p:cond delay="3000"/>
                            </p:stCondLst>
                            <p:childTnLst>
                              <p:par>
                                <p:cTn id="16" presetID="1" presetClass="exit" presetSubtype="0" fill="hold" nodeType="afterEffect">
                                  <p:stCondLst>
                                    <p:cond delay="0"/>
                                  </p:stCondLst>
                                  <p:childTnLst>
                                    <p:set>
                                      <p:cBhvr>
                                        <p:cTn id="17" dur="1" fill="hold">
                                          <p:stCondLst>
                                            <p:cond delay="0"/>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9" end="9"/>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childTnLst>
                                </p:cTn>
                              </p:par>
                            </p:childTnLst>
                          </p:cTn>
                        </p:par>
                        <p:par>
                          <p:cTn id="35" fill="hold">
                            <p:stCondLst>
                              <p:cond delay="0"/>
                            </p:stCondLst>
                            <p:childTnLst>
                              <p:par>
                                <p:cTn id="36" presetID="2"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1"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7.22222E-6 8.14815E-6 C 0.01892 -0.00879 0.10486 -0.00185 0.1151 -0.00161 C 0.1309 0.00417 0.12361 0.00232 0.13715 0.00464 C 0.14687 0.0095 0.15034 0.00903 0.16163 0.00765 C 0.16458 0.00163 0.1644 -0.00138 0.16041 -0.00624 C 0.15815 -0.01967 0.1559 -0.03518 0.16857 -0.04027 C 0.17048 -0.03981 0.17256 -0.03958 0.17447 -0.03888 C 0.1769 -0.03796 0.18142 -0.03564 0.18142 -0.03564 C 0.18871 -0.02083 0.17482 0.00464 0.18836 0.01089 C 0.20694 0.01042 0.22569 0.01042 0.24427 0.00927 C 0.24583 0.00927 0.23992 0.00973 0.23958 0.00765 C 0.23888 0.00348 0.24114 -0.00046 0.24183 -0.00462 C 0.24305 -0.04259 0.23489 -0.04768 0.25694 -0.0449 C 0.25694 -0.04328 0.25017 0.00255 0.26284 0.00765 C 0.27569 0.02593 0.26406 0.01089 0.31163 0.01089 " pathEditMode="relative" ptsTypes="ffffffffffffffA">
                                      <p:cBhvr>
                                        <p:cTn id="52" dur="3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5400" b="1" dirty="0" smtClean="0">
                <a:solidFill>
                  <a:schemeClr val="bg1"/>
                </a:solidFill>
                <a:latin typeface="+mj-lt"/>
                <a:ea typeface="+mj-ea"/>
                <a:cs typeface="+mj-cs"/>
              </a:rPr>
              <a:t>EPIC 3: ELASTIC DEFENSE</a:t>
            </a:r>
            <a:endParaRPr lang="fr-FR" sz="4400" b="1" dirty="0" smtClean="0">
              <a:solidFill>
                <a:srgbClr val="89BA17"/>
              </a:solidFill>
              <a:latin typeface="+mj-lt"/>
              <a:ea typeface="+mj-ea"/>
              <a:cs typeface="+mj-cs"/>
            </a:endParaRP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4"/>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1" y="428604"/>
            <a:ext cx="807911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Demo … EPIC 3: Elastic Defense</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5"/>
          <a:srcRect/>
          <a:stretch>
            <a:fillRect/>
          </a:stretch>
        </p:blipFill>
        <p:spPr bwMode="auto">
          <a:xfrm>
            <a:off x="7643834" y="6110882"/>
            <a:ext cx="1380027" cy="747118"/>
          </a:xfrm>
          <a:prstGeom prst="rect">
            <a:avLst/>
          </a:prstGeom>
          <a:noFill/>
        </p:spPr>
      </p:pic>
      <p:sp>
        <p:nvSpPr>
          <p:cNvPr id="11" name="Espace réservé du numéro de diapositive 10"/>
          <p:cNvSpPr>
            <a:spLocks noGrp="1"/>
          </p:cNvSpPr>
          <p:nvPr>
            <p:ph type="sldNum" sz="quarter" idx="4294967295"/>
          </p:nvPr>
        </p:nvSpPr>
        <p:spPr>
          <a:xfrm>
            <a:off x="0" y="6286520"/>
            <a:ext cx="9144000" cy="365125"/>
          </a:xfrm>
          <a:prstGeom prst="rect">
            <a:avLst/>
          </a:prstGeom>
        </p:spPr>
        <p:txBody>
          <a:bodyPr/>
          <a:lstStyle/>
          <a:p>
            <a:pPr algn="ctr"/>
            <a:fld id="{C2C74351-506F-40EA-8D35-290C8E0EECAB}" type="slidenum">
              <a:rPr lang="fr-FR" smtClean="0"/>
              <a:pPr algn="ctr"/>
              <a:t>52</a:t>
            </a:fld>
            <a:endParaRPr lang="fr-FR" dirty="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
        <p:nvSpPr>
          <p:cNvPr id="10" name="Content Placeholder 1"/>
          <p:cNvSpPr txBox="1">
            <a:spLocks/>
          </p:cNvSpPr>
          <p:nvPr/>
        </p:nvSpPr>
        <p:spPr bwMode="auto">
          <a:xfrm>
            <a:off x="1" y="1186861"/>
            <a:ext cx="9143999" cy="5490386"/>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buBlip>
                <a:blip r:embed="rId7"/>
              </a:buBlip>
              <a:defRPr/>
            </a:pPr>
            <a:endParaRPr lang="en-US" sz="1800" dirty="0" smtClean="0"/>
          </a:p>
          <a:p>
            <a:pPr indent="361950" algn="just">
              <a:lnSpc>
                <a:spcPct val="150000"/>
              </a:lnSpc>
              <a:spcBef>
                <a:spcPct val="20000"/>
              </a:spcBef>
              <a:buClr>
                <a:srgbClr val="00A9D4"/>
              </a:buClr>
              <a:buSzPct val="127000"/>
              <a:defRPr/>
            </a:pPr>
            <a:endParaRPr lang="en-US" sz="1800" u="sng" dirty="0" smtClean="0">
              <a:effectLst>
                <a:outerShdw blurRad="38100" dist="38100" dir="2700000" algn="tl">
                  <a:srgbClr val="000000">
                    <a:alpha val="43137"/>
                  </a:srgbClr>
                </a:outerShdw>
              </a:effectLst>
            </a:endParaRPr>
          </a:p>
          <a:p>
            <a:pPr algn="just">
              <a:lnSpc>
                <a:spcPct val="150000"/>
              </a:lnSpc>
              <a:spcBef>
                <a:spcPct val="20000"/>
              </a:spcBef>
              <a:buClr>
                <a:srgbClr val="00A9D4"/>
              </a:buClr>
              <a:buSzPct val="127000"/>
              <a:defRPr/>
            </a:pPr>
            <a:r>
              <a:rPr lang="en-US" sz="1800" u="sng" dirty="0" smtClean="0">
                <a:effectLst>
                  <a:outerShdw blurRad="38100" dist="38100" dir="2700000" algn="tl">
                    <a:srgbClr val="000000">
                      <a:alpha val="43137"/>
                    </a:srgbClr>
                  </a:outerShdw>
                </a:effectLst>
              </a:rPr>
              <a:t>Objective:</a:t>
            </a:r>
            <a:r>
              <a:rPr lang="en-US" sz="1800" dirty="0" smtClean="0">
                <a:effectLst>
                  <a:outerShdw blurRad="38100" dist="38100" dir="2700000" algn="tl">
                    <a:srgbClr val="000000">
                      <a:alpha val="43137"/>
                    </a:srgbClr>
                  </a:outerShdw>
                </a:effectLst>
              </a:rPr>
              <a:t> </a:t>
            </a:r>
            <a:r>
              <a:rPr lang="en-US" sz="1800" dirty="0" smtClean="0"/>
              <a:t>Instantiate a SM FW-L4-7 in front of web server (</a:t>
            </a:r>
            <a:r>
              <a:rPr lang="en-US" sz="1800" dirty="0" smtClean="0">
                <a:effectLst>
                  <a:outerShdw blurRad="38100" dist="38100" dir="2700000" algn="tl">
                    <a:srgbClr val="000000">
                      <a:alpha val="43137"/>
                    </a:srgbClr>
                  </a:outerShdw>
                </a:effectLst>
              </a:rPr>
              <a:t>Tenant1-WEB1</a:t>
            </a:r>
            <a:r>
              <a:rPr lang="en-US" sz="1800" dirty="0" smtClean="0"/>
              <a:t>) and add it to the defense chain: Internet -&gt; FW-L3 -&gt; FW-L4-7-&gt; Tenant1-WEB1.</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Step1: </a:t>
            </a:r>
            <a:r>
              <a:rPr lang="en-US" sz="1800" dirty="0" smtClean="0"/>
              <a:t>Present traffic for Tenant 1 (</a:t>
            </a:r>
            <a:r>
              <a:rPr lang="en-US" sz="1800" dirty="0" smtClean="0">
                <a:solidFill>
                  <a:srgbClr val="7030A0"/>
                </a:solidFill>
              </a:rPr>
              <a:t>Tenant1-WEB-VxLANnet1</a:t>
            </a:r>
            <a:r>
              <a:rPr lang="en-US" sz="1800" dirty="0" smtClean="0"/>
              <a:t>) in initial state on CDO Dashboard.</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Step2: </a:t>
            </a:r>
            <a:r>
              <a:rPr lang="en-US" sz="1800" dirty="0" smtClean="0"/>
              <a:t>Stress </a:t>
            </a:r>
            <a:r>
              <a:rPr lang="en-US" sz="1800" dirty="0" smtClean="0">
                <a:solidFill>
                  <a:srgbClr val="FF0000"/>
                </a:solidFill>
              </a:rPr>
              <a:t>CPU </a:t>
            </a:r>
            <a:r>
              <a:rPr lang="en-US" sz="1800" dirty="0" smtClean="0"/>
              <a:t> WEB service FW-L3-SM-0. </a:t>
            </a:r>
            <a:endParaRPr lang="en-US" sz="1800" dirty="0" smtClean="0">
              <a:solidFill>
                <a:srgbClr val="FF0000"/>
              </a:solidFill>
            </a:endParaRP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Step3: </a:t>
            </a:r>
            <a:r>
              <a:rPr lang="en-US" sz="1800" dirty="0" smtClean="0"/>
              <a:t>Horizontal Scale UP for Tenant Defense with new FW-L3</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Step4: </a:t>
            </a:r>
            <a:r>
              <a:rPr lang="en-US" sz="1800" dirty="0" smtClean="0"/>
              <a:t>Find the best SM Placement Optimization using MOC3 algorithm.</a:t>
            </a:r>
          </a:p>
          <a:p>
            <a:pPr indent="361950" algn="just">
              <a:lnSpc>
                <a:spcPct val="150000"/>
              </a:lnSpc>
              <a:spcBef>
                <a:spcPct val="20000"/>
              </a:spcBef>
              <a:buClr>
                <a:srgbClr val="00A9D4"/>
              </a:buClr>
              <a:buSzPct val="127000"/>
              <a:buBlip>
                <a:blip r:embed="rId7"/>
              </a:buBlip>
              <a:defRPr/>
            </a:pPr>
            <a:r>
              <a:rPr lang="en-US" sz="1800" dirty="0" smtClean="0">
                <a:effectLst>
                  <a:outerShdw blurRad="38100" dist="38100" dir="2700000" algn="tl">
                    <a:srgbClr val="000000">
                      <a:alpha val="43137"/>
                    </a:srgbClr>
                  </a:outerShdw>
                </a:effectLst>
              </a:rPr>
              <a:t>Step5: </a:t>
            </a:r>
            <a:r>
              <a:rPr lang="en-US" sz="1800" dirty="0" smtClean="0"/>
              <a:t>Instantiate new SM at SDZ &amp; Complete the required network configuration.</a:t>
            </a:r>
          </a:p>
          <a:p>
            <a:pPr indent="361950" algn="just">
              <a:spcBef>
                <a:spcPct val="20000"/>
              </a:spcBef>
              <a:buClr>
                <a:srgbClr val="00A9D4"/>
              </a:buClr>
              <a:buSzPct val="127000"/>
              <a:buBlip>
                <a:blip r:embed="rId7"/>
              </a:buBlip>
              <a:defRPr/>
            </a:pPr>
            <a:endParaRPr lang="en-US" dirty="0" smtClean="0"/>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7"/>
              </a:buBlip>
              <a:tabLst/>
              <a:defRPr/>
            </a:pPr>
            <a:endParaRPr lang="en-US" dirty="0" smtClean="0"/>
          </a:p>
        </p:txBody>
      </p:sp>
      <p:pic>
        <p:nvPicPr>
          <p:cNvPr id="126981" name="Picture 5" descr="C:\Users\Administrator\Dropbox\Mohamed-Ecolotic-Proposal\SD-CODE\Demo\SD-CODE2.png"/>
          <p:cNvPicPr>
            <a:picLocks noChangeAspect="1" noChangeArrowheads="1"/>
          </p:cNvPicPr>
          <p:nvPr/>
        </p:nvPicPr>
        <p:blipFill>
          <a:blip r:embed="rId8"/>
          <a:srcRect/>
          <a:stretch>
            <a:fillRect/>
          </a:stretch>
        </p:blipFill>
        <p:spPr bwMode="auto">
          <a:xfrm>
            <a:off x="508511" y="1431791"/>
            <a:ext cx="7278688" cy="1133475"/>
          </a:xfrm>
          <a:prstGeom prst="rect">
            <a:avLst/>
          </a:prstGeom>
          <a:noFill/>
        </p:spPr>
      </p:pic>
      <p:graphicFrame>
        <p:nvGraphicFramePr>
          <p:cNvPr id="22" name="Object 2"/>
          <p:cNvGraphicFramePr>
            <a:graphicFrameLocks noChangeAspect="1"/>
          </p:cNvGraphicFramePr>
          <p:nvPr/>
        </p:nvGraphicFramePr>
        <p:xfrm>
          <a:off x="1938633" y="1627335"/>
          <a:ext cx="574675" cy="241300"/>
        </p:xfrm>
        <a:graphic>
          <a:graphicData uri="http://schemas.openxmlformats.org/presentationml/2006/ole">
            <p:oleObj spid="_x0000_s228354" name="Visio" r:id="rId9" imgW="574830" imgH="241809" progId="Visio.Drawing.11">
              <p:embed/>
            </p:oleObj>
          </a:graphicData>
        </a:graphic>
      </p:graphicFrame>
      <p:pic>
        <p:nvPicPr>
          <p:cNvPr id="23" name="Picture 15" descr="C:\Users\Administrator\Desktop\openstack\GreenStack882014\fw.png"/>
          <p:cNvPicPr>
            <a:picLocks noChangeAspect="1" noChangeArrowheads="1"/>
          </p:cNvPicPr>
          <p:nvPr/>
        </p:nvPicPr>
        <p:blipFill>
          <a:blip r:embed="rId10"/>
          <a:srcRect/>
          <a:stretch>
            <a:fillRect/>
          </a:stretch>
        </p:blipFill>
        <p:spPr bwMode="auto">
          <a:xfrm>
            <a:off x="1924937" y="1266751"/>
            <a:ext cx="501798" cy="501798"/>
          </a:xfrm>
          <a:prstGeom prst="rect">
            <a:avLst/>
          </a:prstGeom>
          <a:noFill/>
        </p:spPr>
      </p:pic>
      <p:graphicFrame>
        <p:nvGraphicFramePr>
          <p:cNvPr id="13" name="Object 3"/>
          <p:cNvGraphicFramePr>
            <a:graphicFrameLocks noChangeAspect="1"/>
          </p:cNvGraphicFramePr>
          <p:nvPr/>
        </p:nvGraphicFramePr>
        <p:xfrm>
          <a:off x="2438105" y="1644502"/>
          <a:ext cx="844550" cy="241300"/>
        </p:xfrm>
        <a:graphic>
          <a:graphicData uri="http://schemas.openxmlformats.org/presentationml/2006/ole">
            <p:oleObj spid="_x0000_s228355" name="Visio" r:id="rId11" imgW="844830" imgH="241809" progId="Visio.Drawing.11">
              <p:embed/>
            </p:oleObj>
          </a:graphicData>
        </a:graphic>
      </p:graphicFrame>
      <p:pic>
        <p:nvPicPr>
          <p:cNvPr id="14" name="Picture 15" descr="C:\Users\Administrator\Desktop\openstack\GreenStack882014\fw.png"/>
          <p:cNvPicPr>
            <a:picLocks noChangeAspect="1" noChangeArrowheads="1"/>
          </p:cNvPicPr>
          <p:nvPr/>
        </p:nvPicPr>
        <p:blipFill>
          <a:blip r:embed="rId10"/>
          <a:srcRect/>
          <a:stretch>
            <a:fillRect/>
          </a:stretch>
        </p:blipFill>
        <p:spPr bwMode="auto">
          <a:xfrm>
            <a:off x="2552259" y="1277384"/>
            <a:ext cx="501798" cy="501798"/>
          </a:xfrm>
          <a:prstGeom prst="rect">
            <a:avLst/>
          </a:prstGeom>
          <a:noFill/>
        </p:spPr>
      </p:pic>
      <p:pic>
        <p:nvPicPr>
          <p:cNvPr id="20" name="Picture 14" descr="C:\Users\Administrator\Desktop\openstack\GreenStack882014\fwred.png"/>
          <p:cNvPicPr>
            <a:picLocks noChangeAspect="1" noChangeArrowheads="1"/>
          </p:cNvPicPr>
          <p:nvPr/>
        </p:nvPicPr>
        <p:blipFill>
          <a:blip r:embed="rId12"/>
          <a:srcRect/>
          <a:stretch>
            <a:fillRect/>
          </a:stretch>
        </p:blipFill>
        <p:spPr bwMode="auto">
          <a:xfrm>
            <a:off x="1935127" y="1275946"/>
            <a:ext cx="478464" cy="478464"/>
          </a:xfrm>
          <a:prstGeom prst="rect">
            <a:avLst/>
          </a:prstGeom>
          <a:noFill/>
        </p:spPr>
      </p:pic>
      <p:pic>
        <p:nvPicPr>
          <p:cNvPr id="21" name="Picture 6" descr="C:\Users\Administrator\Desktop\openstack\GreenStack882014\purpulemsg.png"/>
          <p:cNvPicPr>
            <a:picLocks noChangeAspect="1" noChangeArrowheads="1"/>
          </p:cNvPicPr>
          <p:nvPr/>
        </p:nvPicPr>
        <p:blipFill>
          <a:blip r:embed="rId13"/>
          <a:srcRect/>
          <a:stretch>
            <a:fillRect/>
          </a:stretch>
        </p:blipFill>
        <p:spPr bwMode="auto">
          <a:xfrm>
            <a:off x="484926" y="1708667"/>
            <a:ext cx="216822" cy="216822"/>
          </a:xfrm>
          <a:prstGeom prst="rect">
            <a:avLst/>
          </a:prstGeom>
          <a:noFill/>
        </p:spPr>
      </p:pic>
      <p:graphicFrame>
        <p:nvGraphicFramePr>
          <p:cNvPr id="16" name="Object 2"/>
          <p:cNvGraphicFramePr>
            <a:graphicFrameLocks noChangeAspect="1"/>
          </p:cNvGraphicFramePr>
          <p:nvPr/>
        </p:nvGraphicFramePr>
        <p:xfrm>
          <a:off x="1931540" y="2268831"/>
          <a:ext cx="574675" cy="241300"/>
        </p:xfrm>
        <a:graphic>
          <a:graphicData uri="http://schemas.openxmlformats.org/presentationml/2006/ole">
            <p:oleObj spid="_x0000_s228356" name="Visio" r:id="rId14" imgW="574830" imgH="241809" progId="Visio.Drawing.11">
              <p:embed/>
            </p:oleObj>
          </a:graphicData>
        </a:graphic>
      </p:graphicFrame>
      <p:pic>
        <p:nvPicPr>
          <p:cNvPr id="17" name="Picture 15" descr="C:\Users\Administrator\Desktop\openstack\GreenStack882014\fw.png"/>
          <p:cNvPicPr>
            <a:picLocks noChangeAspect="1" noChangeArrowheads="1"/>
          </p:cNvPicPr>
          <p:nvPr/>
        </p:nvPicPr>
        <p:blipFill>
          <a:blip r:embed="rId10"/>
          <a:srcRect/>
          <a:stretch>
            <a:fillRect/>
          </a:stretch>
        </p:blipFill>
        <p:spPr bwMode="auto">
          <a:xfrm>
            <a:off x="1917844" y="1908247"/>
            <a:ext cx="501798" cy="501798"/>
          </a:xfrm>
          <a:prstGeom prst="rect">
            <a:avLst/>
          </a:prstGeom>
          <a:noFill/>
        </p:spPr>
      </p:pic>
      <p:pic>
        <p:nvPicPr>
          <p:cNvPr id="18" name="Picture 6" descr="C:\Users\Administrator\Desktop\openstack\GreenStack882014\purpulemsg.png"/>
          <p:cNvPicPr>
            <a:picLocks noChangeAspect="1" noChangeArrowheads="1"/>
          </p:cNvPicPr>
          <p:nvPr/>
        </p:nvPicPr>
        <p:blipFill>
          <a:blip r:embed="rId13"/>
          <a:srcRect/>
          <a:stretch>
            <a:fillRect/>
          </a:stretch>
        </p:blipFill>
        <p:spPr bwMode="auto">
          <a:xfrm>
            <a:off x="1594256" y="1754742"/>
            <a:ext cx="216822" cy="216822"/>
          </a:xfrm>
          <a:prstGeom prst="rect">
            <a:avLst/>
          </a:prstGeom>
          <a:noFill/>
        </p:spPr>
      </p:pic>
      <p:pic>
        <p:nvPicPr>
          <p:cNvPr id="24" name="Picture 6" descr="C:\Users\Administrator\Desktop\openstack\GreenStack882014\purpulemsg.png"/>
          <p:cNvPicPr>
            <a:picLocks noChangeAspect="1" noChangeArrowheads="1"/>
          </p:cNvPicPr>
          <p:nvPr/>
        </p:nvPicPr>
        <p:blipFill>
          <a:blip r:embed="rId13"/>
          <a:srcRect/>
          <a:stretch>
            <a:fillRect/>
          </a:stretch>
        </p:blipFill>
        <p:spPr bwMode="auto">
          <a:xfrm>
            <a:off x="562898" y="1722844"/>
            <a:ext cx="216822" cy="216822"/>
          </a:xfrm>
          <a:prstGeom prst="rect">
            <a:avLst/>
          </a:prstGeom>
          <a:noFill/>
        </p:spPr>
      </p:pic>
      <p:pic>
        <p:nvPicPr>
          <p:cNvPr id="26" name="Picture 6" descr="C:\Users\Administrator\Desktop\openstack\GreenStack882014\purpulemsg.png"/>
          <p:cNvPicPr>
            <a:picLocks noChangeAspect="1" noChangeArrowheads="1"/>
          </p:cNvPicPr>
          <p:nvPr/>
        </p:nvPicPr>
        <p:blipFill>
          <a:blip r:embed="rId13"/>
          <a:srcRect/>
          <a:stretch>
            <a:fillRect/>
          </a:stretch>
        </p:blipFill>
        <p:spPr bwMode="auto">
          <a:xfrm>
            <a:off x="1608433" y="1768919"/>
            <a:ext cx="216822" cy="216822"/>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7.22222E-6 8.14815E-6 C 0.01892 -0.00879 0.10486 -0.00185 0.1151 -0.00161 C 0.1309 0.00417 0.12361 0.00232 0.13715 0.00464 C 0.14687 0.0095 0.15034 0.00903 0.16163 0.00765 C 0.16458 0.00163 0.1644 -0.00138 0.16041 -0.00624 C 0.15815 -0.01967 0.1559 -0.03518 0.16857 -0.04027 C 0.17048 -0.03981 0.17256 -0.03958 0.17447 -0.03888 C 0.1769 -0.03796 0.18142 -0.03564 0.18142 -0.03564 C 0.18871 -0.02083 0.17482 0.00464 0.18836 0.01089 C 0.20694 0.01042 0.22569 0.01042 0.24427 0.00927 C 0.24583 0.00927 0.23992 0.00973 0.23958 0.00765 C 0.23888 0.00348 0.24114 -0.00046 0.24183 -0.00462 C 0.24305 -0.04259 0.23489 -0.04768 0.25694 -0.0449 C 0.25694 -0.04328 0.25017 0.00255 0.26284 0.00765 C 0.27569 0.02593 0.26406 0.01089 0.31163 0.01089 " pathEditMode="relative" ptsTypes="ffffffffffffffA">
                                      <p:cBhvr>
                                        <p:cTn id="14" dur="3000" fill="hold"/>
                                        <p:tgtEl>
                                          <p:spTgt spid="21"/>
                                        </p:tgtEl>
                                        <p:attrNameLst>
                                          <p:attrName>ppt_x</p:attrName>
                                          <p:attrName>ppt_y</p:attrName>
                                        </p:attrNameLst>
                                      </p:cBhvr>
                                    </p:animMotion>
                                  </p:childTnLst>
                                </p:cTn>
                              </p:par>
                            </p:childTnLst>
                          </p:cTn>
                        </p:par>
                        <p:par>
                          <p:cTn id="15" fill="hold">
                            <p:stCondLst>
                              <p:cond delay="3000"/>
                            </p:stCondLst>
                            <p:childTnLst>
                              <p:par>
                                <p:cTn id="16" presetID="1" presetClass="exit" presetSubtype="0" fill="hold" nodeType="afterEffect">
                                  <p:stCondLst>
                                    <p:cond delay="0"/>
                                  </p:stCondLst>
                                  <p:childTnLst>
                                    <p:set>
                                      <p:cBhvr>
                                        <p:cTn id="17" dur="1" fill="hold">
                                          <p:stCondLst>
                                            <p:cond delay="0"/>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par>
                          <p:cTn id="52" fill="hold">
                            <p:stCondLst>
                              <p:cond delay="0"/>
                            </p:stCondLst>
                            <p:childTnLst>
                              <p:par>
                                <p:cTn id="53" presetID="63" presetClass="path" presetSubtype="0" accel="50000" decel="50000" fill="hold" nodeType="afterEffect">
                                  <p:stCondLst>
                                    <p:cond delay="0"/>
                                  </p:stCondLst>
                                  <p:childTnLst>
                                    <p:animMotion origin="layout" path="M 2.5E-6 1.85185E-6 L 0.11389 0.00301 " pathEditMode="relative" rAng="0" ptsTypes="AA">
                                      <p:cBhvr>
                                        <p:cTn id="54" dur="2000" fill="hold"/>
                                        <p:tgtEl>
                                          <p:spTgt spid="24"/>
                                        </p:tgtEl>
                                        <p:attrNameLst>
                                          <p:attrName>ppt_x</p:attrName>
                                          <p:attrName>ppt_y</p:attrName>
                                        </p:attrNameLst>
                                      </p:cBhvr>
                                      <p:rCtr x="57" y="1"/>
                                    </p:animMotion>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24"/>
                                        </p:tgtEl>
                                        <p:attrNameLst>
                                          <p:attrName>style.visibility</p:attrName>
                                        </p:attrNameLst>
                                      </p:cBhvr>
                                      <p:to>
                                        <p:strVal val="hidden"/>
                                      </p:to>
                                    </p:set>
                                  </p:childTnLst>
                                </p:cTn>
                              </p:par>
                            </p:childTnLst>
                          </p:cTn>
                        </p:par>
                        <p:par>
                          <p:cTn id="58" fill="hold">
                            <p:stCondLst>
                              <p:cond delay="2000"/>
                            </p:stCondLst>
                            <p:childTnLst>
                              <p:par>
                                <p:cTn id="59" presetID="1"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0" presetClass="path" presetSubtype="0" accel="50000" decel="50000" fill="hold" nodeType="withEffect">
                                  <p:stCondLst>
                                    <p:cond delay="0"/>
                                  </p:stCondLst>
                                  <p:childTnLst>
                                    <p:animMotion origin="layout" path="M -1.94444E-6 7.40741E-7 C 0.00382 -0.00787 0.00643 -0.01551 0.01042 -0.02338 C 0.01198 -0.02639 0.01077 -0.03148 0.01268 -0.03403 C 0.01389 -0.03565 0.0158 -0.03519 0.01736 -0.03565 C 0.06216 -0.03334 0.10625 -0.02917 0.15104 -0.02801 C 0.16354 -0.01135 0.14132 -0.0426 0.15452 0.02639 C 0.15521 0.03009 0.1599 0.02338 0.16268 0.02315 C 0.17118 0.02222 0.17986 0.02315 0.18837 0.02315 " pathEditMode="relative" ptsTypes="fffffffA">
                                      <p:cBhvr>
                                        <p:cTn id="62" dur="2000" fill="hold"/>
                                        <p:tgtEl>
                                          <p:spTgt spid="18"/>
                                        </p:tgtEl>
                                        <p:attrNameLst>
                                          <p:attrName>ppt_x</p:attrName>
                                          <p:attrName>ppt_y</p:attrName>
                                        </p:attrNameLst>
                                      </p:cBhvr>
                                    </p:animMotion>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0" presetClass="path" presetSubtype="0" accel="50000" decel="50000" fill="hold" nodeType="withEffect">
                                  <p:stCondLst>
                                    <p:cond delay="0"/>
                                  </p:stCondLst>
                                  <p:childTnLst>
                                    <p:animMotion origin="layout" path="M -0.00034 -0.0037 C 0.004 0.02384 0.00209 0.02037 0.00313 0.06759 C 0.03838 0.0669 0.07692 0.09907 0.08803 0.05972 C 0.09063 0.05093 0.08751 0.05625 0.0915 0.05046 C 0.09202 0.04421 0.09376 0.0382 0.09393 0.03195 C 0.0948 0.00764 0.08699 -0.01991 0.09619 -0.04097 C 0.09792 -0.04468 0.10886 -0.04722 0.10904 -0.04722 C 0.11251 -0.04861 0.11945 -0.05185 0.11945 -0.05185 C 0.12518 -0.02986 0.11025 -0.00069 0.12067 0.01782 C 0.12709 0.0294 0.14237 0.0169 0.15313 0.01644 C 0.16181 0.0125 0.15539 0.01482 0.17292 0.01482 " pathEditMode="relative" ptsTypes="ffffffffffA">
                                      <p:cBhvr>
                                        <p:cTn id="66"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CONCLUSION</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Conclusion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54</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233082"/>
            <a:ext cx="9144000" cy="5647700"/>
          </a:xfrm>
          <a:prstGeom prst="rect">
            <a:avLst/>
          </a:prstGeom>
          <a:noFill/>
        </p:spPr>
        <p:txBody>
          <a:bodyPr wrap="square" rtlCol="0">
            <a:spAutoFit/>
          </a:bodyPr>
          <a:lstStyle/>
          <a:p>
            <a:pPr marL="447675" indent="-447675" algn="just">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proposes new technique for SMs placement with the optimal location and the best path connection between them (MOC3) considering almost all existing security constraints.</a:t>
            </a:r>
          </a:p>
          <a:p>
            <a:pPr marL="447675" indent="-447675" algn="just">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minimizes tenant’s SMs cost and the overall DC cost.</a:t>
            </a:r>
          </a:p>
          <a:p>
            <a:pPr marL="447675" indent="-447675" algn="just">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find the best optimal path between SMs. </a:t>
            </a:r>
          </a:p>
          <a:p>
            <a:pPr marL="893763" indent="-447675" algn="just">
              <a:spcBef>
                <a:spcPts val="600"/>
              </a:spcBef>
              <a:buClr>
                <a:srgbClr val="89BA17"/>
              </a:buClr>
              <a:buSzPct val="136000"/>
              <a:buFont typeface="Wingdings" pitchFamily="2" charset="2"/>
              <a:buChar char="v"/>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Our demo shows arbitrarily rich tenant deployments which is realized using distributed programmable data plane without performance degradation under modest loads.</a:t>
            </a:r>
          </a:p>
          <a:p>
            <a:pPr marL="893763" indent="-447675" algn="just">
              <a:spcBef>
                <a:spcPts val="600"/>
              </a:spcBef>
              <a:buClr>
                <a:srgbClr val="89BA17"/>
              </a:buClr>
              <a:buSzPct val="136000"/>
              <a:buFont typeface="Wingdings" pitchFamily="2" charset="2"/>
              <a:buChar char="v"/>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Our scaling heuristic adequately eliminates SMs bottlenecks providing suitable end-to-end performance in a more cost-effective manner compared </a:t>
            </a:r>
            <a:r>
              <a:rPr lang="fr-FR" sz="2400" dirty="0" smtClean="0"/>
              <a:t>to </a:t>
            </a:r>
            <a:r>
              <a:rPr lang="fr-FR" sz="2400" dirty="0" err="1" smtClean="0"/>
              <a:t>naive</a:t>
            </a:r>
            <a:r>
              <a:rPr lang="fr-FR" sz="2400" dirty="0" smtClean="0"/>
              <a:t> </a:t>
            </a:r>
            <a:r>
              <a:rPr lang="fr-FR" sz="2400" dirty="0" err="1" smtClean="0"/>
              <a:t>scaling</a:t>
            </a:r>
            <a:r>
              <a:rPr lang="fr-FR" sz="2400" dirty="0" smtClean="0"/>
              <a:t> </a:t>
            </a:r>
            <a:r>
              <a:rPr lang="fr-FR" sz="2400" dirty="0" err="1" smtClean="0"/>
              <a:t>approaches</a:t>
            </a:r>
            <a:r>
              <a:rPr lang="fr-FR" sz="2400" dirty="0" smtClean="0"/>
              <a:t>.</a:t>
            </a:r>
          </a:p>
          <a:p>
            <a:pPr marL="447675" indent="-447675" algn="just">
              <a:lnSpc>
                <a:spcPct val="20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sz="2400" dirty="0" smtClean="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Conclusion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55</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233082"/>
            <a:ext cx="9144000" cy="1938992"/>
          </a:xfrm>
          <a:prstGeom prst="rect">
            <a:avLst/>
          </a:prstGeom>
          <a:noFill/>
        </p:spPr>
        <p:txBody>
          <a:bodyPr wrap="square" rtlCol="0">
            <a:spAutoFit/>
          </a:bodyPr>
          <a:lstStyle/>
          <a:p>
            <a:pPr marL="893763" indent="-447675" algn="just">
              <a:spcBef>
                <a:spcPts val="600"/>
              </a:spcBef>
              <a:buClr>
                <a:srgbClr val="89BA17"/>
              </a:buClr>
              <a:buSzPct val="136000"/>
              <a:buFont typeface="Wingdings" pitchFamily="2" charset="2"/>
              <a:buChar char="v"/>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Network-aware flow distribution and SM instance placement can enable more tenants to have their demands fully served, allow tenants to use the optimal number of SM instances, and leave up </a:t>
            </a:r>
            <a:r>
              <a:rPr lang="en-US" sz="2400" u="sng" dirty="0" smtClean="0"/>
              <a:t>additional VM slots unused for providers to support future tenants.</a:t>
            </a:r>
            <a:endParaRPr lang="en-US" sz="2400" dirty="0" smtClean="0"/>
          </a:p>
        </p:txBody>
      </p:sp>
      <p:pic>
        <p:nvPicPr>
          <p:cNvPr id="9"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Next steps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56</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247850"/>
            <a:ext cx="9144000" cy="6232475"/>
          </a:xfrm>
          <a:prstGeom prst="rect">
            <a:avLst/>
          </a:prstGeom>
          <a:noFill/>
        </p:spPr>
        <p:txBody>
          <a:bodyPr wrap="square" rtlCol="0">
            <a:spAutoFit/>
          </a:bodyPr>
          <a:lstStyle/>
          <a:p>
            <a:pPr marL="447675" indent="-447675" algn="just">
              <a:lnSpc>
                <a:spcPct val="15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will introduces: An elastic mechanism to mitigate hybrid attacks and new features of defense: Composition, Decomposition and Migration. </a:t>
            </a:r>
          </a:p>
          <a:p>
            <a:pPr marL="447675" indent="-447675" algn="just">
              <a:lnSpc>
                <a:spcPct val="15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will provides not only a self-healing and self-</a:t>
            </a:r>
            <a:r>
              <a:rPr lang="en-US" sz="2400" dirty="0" err="1" smtClean="0"/>
              <a:t>optimisation</a:t>
            </a:r>
            <a:r>
              <a:rPr lang="en-US" sz="2400" dirty="0" smtClean="0"/>
              <a:t> of the security instances for high reliability and availability, but also the elasticity for the cloud security defense and complete central visibility of the virtual software-defined infrastructure.</a:t>
            </a:r>
          </a:p>
          <a:p>
            <a:pPr marL="447675" indent="-447675" algn="just">
              <a:lnSpc>
                <a:spcPct val="15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Consolidate SMs in different SDZs </a:t>
            </a:r>
          </a:p>
          <a:p>
            <a:pPr marL="447675" indent="-447675" algn="just">
              <a:lnSpc>
                <a:spcPct val="15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CDO </a:t>
            </a:r>
            <a:r>
              <a:rPr lang="en-US" sz="2400" dirty="0" err="1" smtClean="0"/>
              <a:t>PoC</a:t>
            </a:r>
            <a:r>
              <a:rPr lang="en-US" sz="2400" dirty="0" smtClean="0"/>
              <a:t> implementation. </a:t>
            </a:r>
          </a:p>
          <a:p>
            <a:pPr marL="447675" indent="-447675" algn="just">
              <a:lnSpc>
                <a:spcPct val="150000"/>
              </a:lnSpc>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u="sng" dirty="0" smtClean="0"/>
          </a:p>
          <a:p>
            <a:pPr marL="447675" indent="-447675">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en-US" u="sng" dirty="0" smtClean="0"/>
          </a:p>
        </p:txBody>
      </p:sp>
      <p:pic>
        <p:nvPicPr>
          <p:cNvPr id="9"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0" y="1752600"/>
            <a:ext cx="9144000" cy="2336800"/>
          </a:xfrm>
          <a:prstGeom prst="rect">
            <a:avLst/>
          </a:prstGeom>
          <a:noFill/>
          <a:ln w="9525">
            <a:noFill/>
            <a:round/>
            <a:headEnd/>
            <a:tailEnd/>
          </a:ln>
          <a:effectLst/>
        </p:spPr>
        <p:txBody>
          <a:bodyPr lIns="35640" tIns="35640" rIns="35640" bIns="35640" anchor="b"/>
          <a:lstStyle/>
          <a:p>
            <a:pPr algn="ct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5400" b="1" dirty="0" smtClean="0">
                <a:effectLst>
                  <a:outerShdw blurRad="38100" dist="38100" dir="2700000" algn="tl">
                    <a:srgbClr val="C0C0C0"/>
                  </a:outerShdw>
                </a:effectLst>
                <a:latin typeface="+mj-lt"/>
                <a:ea typeface="ヒラギノ角ゴ Pro W3" charset="0"/>
                <a:cs typeface="ヒラギノ角ゴ Pro W3" charset="0"/>
              </a:rPr>
              <a:t>Thanks for your </a:t>
            </a:r>
          </a:p>
          <a:p>
            <a:pPr algn="ct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5400" b="1" dirty="0" smtClean="0">
                <a:effectLst>
                  <a:outerShdw blurRad="38100" dist="38100" dir="2700000" algn="tl">
                    <a:srgbClr val="C0C0C0"/>
                  </a:outerShdw>
                </a:effectLst>
                <a:latin typeface="+mj-lt"/>
                <a:ea typeface="ヒラギノ角ゴ Pro W3" charset="0"/>
                <a:cs typeface="ヒラギノ角ゴ Pro W3" charset="0"/>
              </a:rPr>
              <a:t>attention !</a:t>
            </a:r>
            <a:endParaRPr lang="en-CA" sz="5400" b="1" dirty="0">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57</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1" name="Picture 6" descr="C:\Users\Administrator\Dropbox\Mohamed-Ecolotic-Proposal\EricssonDemo\synchromedia.png"/>
          <p:cNvPicPr>
            <a:picLocks noChangeAspect="1" noChangeArrowheads="1"/>
          </p:cNvPicPr>
          <p:nvPr/>
        </p:nvPicPr>
        <p:blipFill>
          <a:blip r:embed="rId4">
            <a:duotone>
              <a:schemeClr val="accent3">
                <a:shade val="45000"/>
                <a:satMod val="135000"/>
              </a:schemeClr>
              <a:prstClr val="white"/>
            </a:duotone>
          </a:blip>
          <a:srcRect/>
          <a:stretch>
            <a:fillRect/>
          </a:stretch>
        </p:blipFill>
        <p:spPr bwMode="auto">
          <a:xfrm>
            <a:off x="25401" y="256182"/>
            <a:ext cx="2070099" cy="1120709"/>
          </a:xfrm>
          <a:prstGeom prst="rect">
            <a:avLst/>
          </a:prstGeom>
          <a:noFill/>
        </p:spPr>
      </p:pic>
      <p:pic>
        <p:nvPicPr>
          <p:cNvPr id="13" name="Picture 2" descr="http://www.hdicon.com/wp-content/uploads/2011/01/ericsson_2009.png"/>
          <p:cNvPicPr>
            <a:picLocks noChangeAspect="1" noChangeArrowheads="1"/>
          </p:cNvPicPr>
          <p:nvPr/>
        </p:nvPicPr>
        <p:blipFill>
          <a:blip r:embed="rId5">
            <a:duotone>
              <a:schemeClr val="accent3">
                <a:shade val="45000"/>
                <a:satMod val="135000"/>
              </a:schemeClr>
              <a:prstClr val="white"/>
            </a:duotone>
          </a:blip>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0" y="1508051"/>
            <a:ext cx="9144000" cy="2336800"/>
          </a:xfrm>
          <a:prstGeom prst="rect">
            <a:avLst/>
          </a:prstGeom>
          <a:noFill/>
          <a:ln w="9525">
            <a:noFill/>
            <a:round/>
            <a:headEnd/>
            <a:tailEnd/>
          </a:ln>
          <a:effectLst/>
        </p:spPr>
        <p:txBody>
          <a:bodyPr lIns="35640" tIns="35640" rIns="35640" bIns="35640" anchor="b"/>
          <a:lstStyle/>
          <a:p>
            <a:pPr algn="ct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6600" b="1" dirty="0" smtClean="0">
                <a:effectLst>
                  <a:outerShdw blurRad="38100" dist="38100" dir="2700000" algn="tl">
                    <a:srgbClr val="C0C0C0"/>
                  </a:outerShdw>
                </a:effectLst>
                <a:latin typeface="+mj-lt"/>
                <a:ea typeface="ヒラギノ角ゴ Pro W3" charset="0"/>
                <a:cs typeface="ヒラギノ角ゴ Pro W3" charset="0"/>
              </a:rPr>
              <a:t>Backup </a:t>
            </a:r>
            <a:r>
              <a:rPr lang="en-US" sz="6600" b="1" dirty="0" smtClean="0">
                <a:effectLst>
                  <a:outerShdw blurRad="38100" dist="38100" dir="2700000" algn="tl">
                    <a:srgbClr val="C0C0C0"/>
                  </a:outerShdw>
                </a:effectLst>
                <a:latin typeface="+mj-lt"/>
                <a:ea typeface="ヒラギノ角ゴ Pro W3" charset="0"/>
                <a:cs typeface="ヒラギノ角ゴ Pro W3" charset="0"/>
              </a:rPr>
              <a:t>SLIDES</a:t>
            </a:r>
            <a:endParaRPr lang="en-CA" sz="6600" b="1" dirty="0">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58</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Tree>
  </p:cSld>
  <p:clrMapOvr>
    <a:masterClrMapping/>
  </p:clrMapOvr>
  <p:transition>
    <p:cover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9" name="Text Box 1"/>
          <p:cNvSpPr txBox="1">
            <a:spLocks noChangeArrowheads="1"/>
          </p:cNvSpPr>
          <p:nvPr/>
        </p:nvSpPr>
        <p:spPr bwMode="auto">
          <a:xfrm>
            <a:off x="0" y="1857364"/>
            <a:ext cx="9144000" cy="3929090"/>
          </a:xfrm>
          <a:prstGeom prst="rect">
            <a:avLst/>
          </a:prstGeom>
          <a:noFill/>
          <a:ln w="9525">
            <a:noFill/>
            <a:round/>
            <a:headEnd/>
            <a:tailEnd/>
          </a:ln>
        </p:spPr>
        <p:txBody>
          <a:bodyPr lIns="64440" tIns="32040" rIns="64440" bIns="32040"/>
          <a:lstStyle/>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Software-Defined Networking : </a:t>
            </a:r>
            <a:r>
              <a:rPr lang="en-US" dirty="0" smtClean="0"/>
              <a:t>One of the promises of SDN is to enable the network operator have fine grained control over traffic patterns. Such fine grained control, especially at a Layer 2-4 flow level, could lead to more efficient network designs and enable network operators to offer value added services to their customers. </a:t>
            </a:r>
          </a:p>
        </p:txBody>
      </p:sp>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2060"/>
                </a:solidFill>
                <a:effectLst>
                  <a:outerShdw blurRad="38100" dist="38100" dir="2700000" algn="tl">
                    <a:srgbClr val="C0C0C0"/>
                  </a:outerShdw>
                </a:effectLst>
                <a:latin typeface="+mj-lt"/>
                <a:ea typeface="ヒラギノ角ゴ Pro W3" charset="0"/>
                <a:cs typeface="ヒラギノ角ゴ Pro W3" charset="0"/>
              </a:rPr>
              <a:t>SDN, Open daylight, OpenStack Context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59</a:t>
            </a:fld>
            <a:endParaRPr lang="fr-FR" dirty="0"/>
          </a:p>
        </p:txBody>
      </p:sp>
      <p:pic>
        <p:nvPicPr>
          <p:cNvPr id="275460" name="Picture 4" descr="http://yuba.stanford.edu/cs244wiki/images/thumb/0/04/OpenFlowSwitch.png/500px-OpenFlowSwitch.png"/>
          <p:cNvPicPr>
            <a:picLocks noChangeAspect="1" noChangeArrowheads="1"/>
          </p:cNvPicPr>
          <p:nvPr/>
        </p:nvPicPr>
        <p:blipFill>
          <a:blip r:embed="rId6"/>
          <a:srcRect/>
          <a:stretch>
            <a:fillRect/>
          </a:stretch>
        </p:blipFill>
        <p:spPr bwMode="auto">
          <a:xfrm>
            <a:off x="5702299" y="3403601"/>
            <a:ext cx="3183467" cy="2387599"/>
          </a:xfrm>
          <a:prstGeom prst="rect">
            <a:avLst/>
          </a:prstGeom>
          <a:noFill/>
        </p:spPr>
      </p:pic>
      <p:sp>
        <p:nvSpPr>
          <p:cNvPr id="11" name="Rectangle 10"/>
          <p:cNvSpPr/>
          <p:nvPr/>
        </p:nvSpPr>
        <p:spPr>
          <a:xfrm>
            <a:off x="5822105" y="5730845"/>
            <a:ext cx="3086101" cy="461665"/>
          </a:xfrm>
          <a:prstGeom prst="rect">
            <a:avLst/>
          </a:prstGeom>
        </p:spPr>
        <p:txBody>
          <a:bodyPr wrap="none">
            <a:spAutoFit/>
          </a:bodyPr>
          <a:lstStyle/>
          <a:p>
            <a:r>
              <a:rPr lang="en-US" sz="2400" b="1" dirty="0" smtClean="0">
                <a:solidFill>
                  <a:srgbClr val="89BA17"/>
                </a:solidFill>
                <a:latin typeface="Gill Sans" charset="0"/>
              </a:rPr>
              <a:t>OpenFlow Protocol </a:t>
            </a:r>
            <a:endParaRPr lang="fr-FR" sz="2400" b="1" dirty="0">
              <a:solidFill>
                <a:srgbClr val="89BA17"/>
              </a:solidFill>
              <a:latin typeface="Gill Sans" charset="0"/>
            </a:endParaRPr>
          </a:p>
        </p:txBody>
      </p:sp>
      <p:pic>
        <p:nvPicPr>
          <p:cNvPr id="12" name="Picture 2" descr="http://www.calient.net/wp-content/uploads/2012/11/sdn.png"/>
          <p:cNvPicPr>
            <a:picLocks noChangeAspect="1" noChangeArrowheads="1"/>
          </p:cNvPicPr>
          <p:nvPr/>
        </p:nvPicPr>
        <p:blipFill>
          <a:blip r:embed="rId7"/>
          <a:srcRect/>
          <a:stretch>
            <a:fillRect/>
          </a:stretch>
        </p:blipFill>
        <p:spPr bwMode="auto">
          <a:xfrm>
            <a:off x="889000" y="3502024"/>
            <a:ext cx="4378872" cy="2886076"/>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Picture 2" descr="http://www.hdicon.com/wp-content/uploads/2011/01/ericsson_2009.png"/>
          <p:cNvPicPr>
            <a:picLocks noChangeAspect="1" noChangeArrowheads="1"/>
          </p:cNvPicPr>
          <p:nvPr/>
        </p:nvPicPr>
        <p:blipFill>
          <a:blip r:embed="rId8"/>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 name="Rectangle 8"/>
          <p:cNvSpPr/>
          <p:nvPr/>
        </p:nvSpPr>
        <p:spPr bwMode="auto">
          <a:xfrm>
            <a:off x="0" y="2009553"/>
            <a:ext cx="9144000" cy="2530549"/>
          </a:xfrm>
          <a:prstGeom prst="rect">
            <a:avLst/>
          </a:prstGeom>
          <a:solidFill>
            <a:srgbClr val="00285F"/>
          </a:solidFill>
          <a:ln>
            <a:solidFill>
              <a:srgbClr val="00285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72000" tIns="45720" rIns="72000" bIns="45720" numCol="1" rtlCol="0" anchor="t" anchorCtr="0" compatLnSpc="1">
            <a:prstTxWarp prst="textNoShape">
              <a:avLst/>
            </a:prstTxWarp>
          </a:bodyPr>
          <a:lstStyle/>
          <a:p>
            <a:pPr algn="ctr">
              <a:spcBef>
                <a:spcPts val="1200"/>
              </a:spcBef>
            </a:pPr>
            <a:endParaRPr lang="fr-FR" sz="10000" b="1" dirty="0" smtClean="0">
              <a:solidFill>
                <a:schemeClr val="bg1"/>
              </a:solidFill>
              <a:latin typeface="+mj-lt"/>
            </a:endParaRPr>
          </a:p>
        </p:txBody>
      </p:sp>
      <p:sp>
        <p:nvSpPr>
          <p:cNvPr id="12" name="Text Box 1"/>
          <p:cNvSpPr txBox="1">
            <a:spLocks noChangeArrowheads="1"/>
          </p:cNvSpPr>
          <p:nvPr/>
        </p:nvSpPr>
        <p:spPr bwMode="auto">
          <a:xfrm>
            <a:off x="0" y="2009554"/>
            <a:ext cx="9144000" cy="2551814"/>
          </a:xfrm>
          <a:prstGeom prst="rect">
            <a:avLst/>
          </a:prstGeom>
          <a:noFill/>
          <a:ln w="9525">
            <a:noFill/>
            <a:round/>
            <a:headEnd/>
            <a:tailEnd/>
          </a:ln>
          <a:effectLst/>
        </p:spPr>
        <p:txBody>
          <a:bodyPr lIns="90000" tIns="46800" rIns="90000" bIns="46800" anchor="ctr" anchorCtr="1"/>
          <a:lstStyle/>
          <a:p>
            <a:pPr algn="ctr">
              <a:spcBef>
                <a:spcPts val="1200"/>
              </a:spcBef>
            </a:pPr>
            <a:r>
              <a:rPr lang="fr-FR" sz="10000" b="1" dirty="0" smtClean="0">
                <a:solidFill>
                  <a:schemeClr val="bg1"/>
                </a:solidFill>
                <a:latin typeface="+mj-lt"/>
                <a:ea typeface="+mj-ea"/>
                <a:cs typeface="+mj-cs"/>
              </a:rPr>
              <a:t>WHY ?</a:t>
            </a:r>
          </a:p>
        </p:txBody>
      </p:sp>
      <p:pic>
        <p:nvPicPr>
          <p:cNvPr id="7"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9" name="Text Box 1"/>
          <p:cNvSpPr txBox="1">
            <a:spLocks noChangeArrowheads="1"/>
          </p:cNvSpPr>
          <p:nvPr/>
        </p:nvSpPr>
        <p:spPr bwMode="auto">
          <a:xfrm>
            <a:off x="0" y="1857364"/>
            <a:ext cx="9144000" cy="3929090"/>
          </a:xfrm>
          <a:prstGeom prst="rect">
            <a:avLst/>
          </a:prstGeom>
          <a:noFill/>
          <a:ln w="9525">
            <a:noFill/>
            <a:round/>
            <a:headEnd/>
            <a:tailEnd/>
          </a:ln>
        </p:spPr>
        <p:txBody>
          <a:bodyPr lIns="64440" tIns="32040" rIns="64440" bIns="32040"/>
          <a:lstStyle/>
          <a:p>
            <a:pPr marL="447675" indent="-447675" algn="just">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Open Daylight : </a:t>
            </a:r>
            <a:r>
              <a:rPr lang="en-US" dirty="0" smtClean="0"/>
              <a:t>Aims to innovate and create an open and transparent approach to SDN by providing network applications, orchestration and services under an open source Controller. It will be used to change dynamically to policy rules on virtual vSwitches to chain between tenant’s security modules. </a:t>
            </a:r>
            <a:endParaRPr lang="fr-FR" dirty="0" smtClean="0"/>
          </a:p>
        </p:txBody>
      </p:sp>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SDN, Open daylight, OpenStack Context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60</a:t>
            </a:fld>
            <a:endParaRPr lang="fr-FR" dirty="0"/>
          </a:p>
        </p:txBody>
      </p:sp>
      <p:pic>
        <p:nvPicPr>
          <p:cNvPr id="248836" name="Picture 4" descr="Home"/>
          <p:cNvPicPr>
            <a:picLocks noChangeAspect="1" noChangeArrowheads="1"/>
          </p:cNvPicPr>
          <p:nvPr/>
        </p:nvPicPr>
        <p:blipFill>
          <a:blip r:embed="rId6"/>
          <a:srcRect/>
          <a:stretch>
            <a:fillRect/>
          </a:stretch>
        </p:blipFill>
        <p:spPr bwMode="auto">
          <a:xfrm>
            <a:off x="2212975" y="3632200"/>
            <a:ext cx="4344082" cy="1435100"/>
          </a:xfrm>
          <a:prstGeom prst="rect">
            <a:avLst/>
          </a:prstGeom>
          <a:noFill/>
        </p:spPr>
      </p:pic>
      <p:pic>
        <p:nvPicPr>
          <p:cNvPr id="248838" name="Picture 6" descr="http://www.opendaylight.org/sites/www.opendaylight.org/files/pages/images/hydrogen_diagram_-_final_0.jpg"/>
          <p:cNvPicPr>
            <a:picLocks noChangeAspect="1" noChangeArrowheads="1"/>
          </p:cNvPicPr>
          <p:nvPr/>
        </p:nvPicPr>
        <p:blipFill>
          <a:blip r:embed="rId7"/>
          <a:srcRect/>
          <a:stretch>
            <a:fillRect/>
          </a:stretch>
        </p:blipFill>
        <p:spPr bwMode="auto">
          <a:xfrm>
            <a:off x="1047750" y="1630463"/>
            <a:ext cx="6896100" cy="4460674"/>
          </a:xfrm>
          <a:prstGeom prst="rect">
            <a:avLst/>
          </a:prstGeom>
          <a:noFill/>
        </p:spPr>
      </p:pic>
      <p:pic>
        <p:nvPicPr>
          <p:cNvPr id="11" name="Picture 2" descr="http://www.hdicon.com/wp-content/uploads/2011/01/ericsson_2009.png"/>
          <p:cNvPicPr>
            <a:picLocks noChangeAspect="1" noChangeArrowheads="1"/>
          </p:cNvPicPr>
          <p:nvPr/>
        </p:nvPicPr>
        <p:blipFill>
          <a:blip r:embed="rId8"/>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additive="base">
                                        <p:cTn id="7" dur="500" fill="hold"/>
                                        <p:tgtEl>
                                          <p:spTgt spid="248838"/>
                                        </p:tgtEl>
                                        <p:attrNameLst>
                                          <p:attrName>ppt_x</p:attrName>
                                        </p:attrNameLst>
                                      </p:cBhvr>
                                      <p:tavLst>
                                        <p:tav tm="0">
                                          <p:val>
                                            <p:strVal val="1+#ppt_w/2"/>
                                          </p:val>
                                        </p:tav>
                                        <p:tav tm="100000">
                                          <p:val>
                                            <p:strVal val="#ppt_x"/>
                                          </p:val>
                                        </p:tav>
                                      </p:tavLst>
                                    </p:anim>
                                    <p:anim calcmode="lin" valueType="num">
                                      <p:cBhvr additive="base">
                                        <p:cTn id="8" dur="500" fill="hold"/>
                                        <p:tgtEl>
                                          <p:spTgt spid="248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9" name="Text Box 1"/>
          <p:cNvSpPr txBox="1">
            <a:spLocks noChangeArrowheads="1"/>
          </p:cNvSpPr>
          <p:nvPr/>
        </p:nvSpPr>
        <p:spPr bwMode="auto">
          <a:xfrm>
            <a:off x="0" y="1857364"/>
            <a:ext cx="9144000" cy="3929090"/>
          </a:xfrm>
          <a:prstGeom prst="rect">
            <a:avLst/>
          </a:prstGeom>
          <a:noFill/>
          <a:ln w="9525">
            <a:noFill/>
            <a:round/>
            <a:headEnd/>
            <a:tailEnd/>
          </a:ln>
        </p:spPr>
        <p:txBody>
          <a:bodyPr lIns="64440" tIns="32040" rIns="64440" bIns="32040"/>
          <a:lstStyle/>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OpenStack : </a:t>
            </a:r>
          </a:p>
          <a:p>
            <a:pPr marL="269875" indent="-269875">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dirty="0" smtClean="0">
                <a:solidFill>
                  <a:srgbClr val="028731"/>
                </a:solidFill>
                <a:latin typeface="Gill Sans" charset="0"/>
              </a:rPr>
              <a:t>    </a:t>
            </a:r>
            <a:r>
              <a:rPr lang="en-US" dirty="0" smtClean="0"/>
              <a:t>Delivers a massively scalable cloud OS and controls large pools of compute (Nova), storage (Swift), networking (Neutron) and Orchestration (Heat).</a:t>
            </a:r>
          </a:p>
          <a:p>
            <a:pPr marL="269875" indent="-269875">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endParaRPr lang="fr-FR" dirty="0" smtClean="0"/>
          </a:p>
        </p:txBody>
      </p:sp>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2060"/>
                </a:solidFill>
                <a:effectLst>
                  <a:outerShdw blurRad="38100" dist="38100" dir="2700000" algn="tl">
                    <a:srgbClr val="C0C0C0"/>
                  </a:outerShdw>
                </a:effectLst>
                <a:latin typeface="+mj-lt"/>
                <a:ea typeface="ヒラギノ角ゴ Pro W3" charset="0"/>
                <a:cs typeface="ヒラギノ角ゴ Pro W3" charset="0"/>
              </a:rPr>
              <a:t>SDN, Open daylight, OpenStack Context</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61</a:t>
            </a:fld>
            <a:endParaRPr lang="fr-FR" dirty="0"/>
          </a:p>
        </p:txBody>
      </p:sp>
      <p:pic>
        <p:nvPicPr>
          <p:cNvPr id="246788" name="Picture 4" descr="http://www.openstack.org/themes/openstack/images/openstack-software-diagram.png"/>
          <p:cNvPicPr>
            <a:picLocks noChangeAspect="1" noChangeArrowheads="1"/>
          </p:cNvPicPr>
          <p:nvPr/>
        </p:nvPicPr>
        <p:blipFill>
          <a:blip r:embed="rId6"/>
          <a:srcRect/>
          <a:stretch>
            <a:fillRect/>
          </a:stretch>
        </p:blipFill>
        <p:spPr bwMode="auto">
          <a:xfrm>
            <a:off x="752474" y="3014662"/>
            <a:ext cx="8047845" cy="3335338"/>
          </a:xfrm>
          <a:prstGeom prst="rect">
            <a:avLst/>
          </a:prstGeom>
          <a:noFill/>
        </p:spPr>
      </p:pic>
      <p:pic>
        <p:nvPicPr>
          <p:cNvPr id="11" name="Picture 2" descr="http://www.inktank.com/wp-content/uploads/2013/03/openstack-logo5121.png"/>
          <p:cNvPicPr>
            <a:picLocks noChangeAspect="1" noChangeArrowheads="1"/>
          </p:cNvPicPr>
          <p:nvPr/>
        </p:nvPicPr>
        <p:blipFill>
          <a:blip r:embed="rId7"/>
          <a:srcRect/>
          <a:stretch>
            <a:fillRect/>
          </a:stretch>
        </p:blipFill>
        <p:spPr bwMode="auto">
          <a:xfrm>
            <a:off x="190500" y="5021264"/>
            <a:ext cx="1450974" cy="1450974"/>
          </a:xfrm>
          <a:prstGeom prst="rect">
            <a:avLst/>
          </a:prstGeom>
          <a:noFill/>
        </p:spPr>
      </p:pic>
      <p:pic>
        <p:nvPicPr>
          <p:cNvPr id="12" name="Picture 2" descr="http://www.hdicon.com/wp-content/uploads/2011/01/ericsson_2009.png"/>
          <p:cNvPicPr>
            <a:picLocks noChangeAspect="1" noChangeArrowheads="1"/>
          </p:cNvPicPr>
          <p:nvPr/>
        </p:nvPicPr>
        <p:blipFill>
          <a:blip r:embed="rId8"/>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WHAT …</a:t>
            </a:r>
            <a:endParaRPr lang="en-CA"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3F1E03"/>
                </a:solidFill>
                <a:latin typeface="+mj-lt"/>
              </a:rPr>
              <a:t>Open </a:t>
            </a:r>
            <a:r>
              <a:rPr lang="en-US" sz="2400" b="1" dirty="0">
                <a:solidFill>
                  <a:srgbClr val="3F1E03"/>
                </a:solidFill>
                <a:latin typeface="+mj-lt"/>
              </a:rPr>
              <a:t>daylight, OpenStack </a:t>
            </a:r>
            <a:r>
              <a:rPr lang="en-US" sz="2400" b="1" dirty="0" smtClean="0">
                <a:solidFill>
                  <a:srgbClr val="3F1E03"/>
                </a:solidFill>
                <a:latin typeface="+mj-lt"/>
              </a:rPr>
              <a:t>Integration</a:t>
            </a:r>
            <a:endParaRPr lang="en-CA" sz="2400" b="1" dirty="0">
              <a:solidFill>
                <a:srgbClr val="3F1E03"/>
              </a:solidFill>
              <a:latin typeface="+mj-lt"/>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62</a:t>
            </a:fld>
            <a:endParaRPr lang="fr-FR" dirty="0"/>
          </a:p>
        </p:txBody>
      </p:sp>
      <p:pic>
        <p:nvPicPr>
          <p:cNvPr id="9218" name="Picture 2" descr="http://networkstatic.net/wp-content/uploads/2014/02/OVSDB-Architecture.png"/>
          <p:cNvPicPr>
            <a:picLocks noChangeAspect="1" noChangeArrowheads="1"/>
          </p:cNvPicPr>
          <p:nvPr/>
        </p:nvPicPr>
        <p:blipFill>
          <a:blip r:embed="rId5"/>
          <a:srcRect/>
          <a:stretch>
            <a:fillRect/>
          </a:stretch>
        </p:blipFill>
        <p:spPr bwMode="auto">
          <a:xfrm>
            <a:off x="587374" y="1765300"/>
            <a:ext cx="8112126" cy="4216400"/>
          </a:xfrm>
          <a:prstGeom prst="rect">
            <a:avLst/>
          </a:prstGeom>
          <a:noFill/>
        </p:spPr>
      </p:pic>
    </p:spTree>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Security &amp; network evolution today: Security appliances !</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7</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4" name="Table 5"/>
          <p:cNvGraphicFramePr>
            <a:graphicFrameLocks noGrp="1"/>
          </p:cNvGraphicFramePr>
          <p:nvPr>
            <p:extLst>
              <p:ext uri="{D42A27DB-BD31-4B8C-83A1-F6EECF244321}">
                <p14:modId xmlns="" xmlns:p14="http://schemas.microsoft.com/office/powerpoint/2010/main" val="1393998609"/>
              </p:ext>
            </p:extLst>
          </p:nvPr>
        </p:nvGraphicFramePr>
        <p:xfrm>
          <a:off x="0" y="2144320"/>
          <a:ext cx="4254500" cy="4399934"/>
        </p:xfrm>
        <a:graphic>
          <a:graphicData uri="http://schemas.openxmlformats.org/drawingml/2006/table">
            <a:tbl>
              <a:tblPr firstRow="1" bandRow="1">
                <a:tableStyleId>{5C22544A-7EE6-4342-B048-85BDC9FD1C3A}</a:tableStyleId>
              </a:tblPr>
              <a:tblGrid>
                <a:gridCol w="2893550"/>
                <a:gridCol w="1360950"/>
              </a:tblGrid>
              <a:tr h="399994">
                <a:tc>
                  <a:txBody>
                    <a:bodyPr/>
                    <a:lstStyle/>
                    <a:p>
                      <a:pPr algn="ctr"/>
                      <a:r>
                        <a:rPr lang="en-US" sz="1800" dirty="0" smtClean="0"/>
                        <a:t>Type</a:t>
                      </a:r>
                      <a:r>
                        <a:rPr lang="en-US" sz="1800" baseline="0" dirty="0" smtClean="0"/>
                        <a:t> of appliance </a:t>
                      </a:r>
                      <a:endParaRPr lang="en-US" sz="1800" b="0" i="1" dirty="0"/>
                    </a:p>
                  </a:txBody>
                  <a:tcPr>
                    <a:solidFill>
                      <a:srgbClr val="89BA17"/>
                    </a:solidFill>
                  </a:tcPr>
                </a:tc>
                <a:tc>
                  <a:txBody>
                    <a:bodyPr/>
                    <a:lstStyle/>
                    <a:p>
                      <a:pPr algn="ctr"/>
                      <a:r>
                        <a:rPr lang="en-US" sz="1800" dirty="0" smtClean="0"/>
                        <a:t>Number</a:t>
                      </a:r>
                      <a:endParaRPr lang="en-US" sz="1800" b="0" i="1" dirty="0"/>
                    </a:p>
                  </a:txBody>
                  <a:tcPr>
                    <a:solidFill>
                      <a:srgbClr val="89BA17"/>
                    </a:solidFill>
                  </a:tcPr>
                </a:tc>
              </a:tr>
              <a:tr h="399994">
                <a:tc>
                  <a:txBody>
                    <a:bodyPr/>
                    <a:lstStyle/>
                    <a:p>
                      <a:r>
                        <a:rPr lang="en-US" sz="1800" dirty="0" smtClean="0"/>
                        <a:t>Firewalls</a:t>
                      </a:r>
                      <a:endParaRPr lang="en-US" sz="1800" dirty="0"/>
                    </a:p>
                  </a:txBody>
                  <a:tcPr/>
                </a:tc>
                <a:tc>
                  <a:txBody>
                    <a:bodyPr/>
                    <a:lstStyle/>
                    <a:p>
                      <a:pPr algn="ctr"/>
                      <a:r>
                        <a:rPr lang="en-US" sz="1800" dirty="0" smtClean="0"/>
                        <a:t>166</a:t>
                      </a:r>
                      <a:endParaRPr lang="en-US" sz="1800" dirty="0"/>
                    </a:p>
                  </a:txBody>
                  <a:tcPr/>
                </a:tc>
              </a:tr>
              <a:tr h="399994">
                <a:tc>
                  <a:txBody>
                    <a:bodyPr/>
                    <a:lstStyle/>
                    <a:p>
                      <a:r>
                        <a:rPr lang="en-US" sz="1800" dirty="0" smtClean="0"/>
                        <a:t>NIDS</a:t>
                      </a:r>
                      <a:endParaRPr lang="en-US" sz="1800" dirty="0"/>
                    </a:p>
                  </a:txBody>
                  <a:tcPr/>
                </a:tc>
                <a:tc>
                  <a:txBody>
                    <a:bodyPr/>
                    <a:lstStyle/>
                    <a:p>
                      <a:pPr algn="ctr"/>
                      <a:r>
                        <a:rPr lang="en-US" sz="1800" dirty="0" smtClean="0"/>
                        <a:t>127</a:t>
                      </a:r>
                      <a:endParaRPr lang="en-US" sz="1800" dirty="0"/>
                    </a:p>
                  </a:txBody>
                  <a:tcPr/>
                </a:tc>
              </a:tr>
              <a:tr h="399994">
                <a:tc>
                  <a:txBody>
                    <a:bodyPr/>
                    <a:lstStyle/>
                    <a:p>
                      <a:r>
                        <a:rPr lang="en-US" sz="1800" dirty="0" smtClean="0"/>
                        <a:t>Media</a:t>
                      </a:r>
                      <a:r>
                        <a:rPr lang="en-US" sz="1800" baseline="0" dirty="0" smtClean="0"/>
                        <a:t> gateways</a:t>
                      </a:r>
                      <a:endParaRPr lang="en-US" sz="1800" dirty="0"/>
                    </a:p>
                  </a:txBody>
                  <a:tcPr/>
                </a:tc>
                <a:tc>
                  <a:txBody>
                    <a:bodyPr/>
                    <a:lstStyle/>
                    <a:p>
                      <a:pPr algn="ctr"/>
                      <a:r>
                        <a:rPr lang="en-US" sz="1800" dirty="0" smtClean="0"/>
                        <a:t>110</a:t>
                      </a:r>
                      <a:endParaRPr lang="en-US" sz="1800" dirty="0"/>
                    </a:p>
                  </a:txBody>
                  <a:tcPr/>
                </a:tc>
              </a:tr>
              <a:tr h="399994">
                <a:tc>
                  <a:txBody>
                    <a:bodyPr/>
                    <a:lstStyle/>
                    <a:p>
                      <a:r>
                        <a:rPr lang="en-US" sz="1800" dirty="0" smtClean="0"/>
                        <a:t>Load balancers</a:t>
                      </a:r>
                      <a:endParaRPr lang="en-US" sz="1800" dirty="0"/>
                    </a:p>
                  </a:txBody>
                  <a:tcPr/>
                </a:tc>
                <a:tc>
                  <a:txBody>
                    <a:bodyPr/>
                    <a:lstStyle/>
                    <a:p>
                      <a:pPr algn="ctr"/>
                      <a:r>
                        <a:rPr lang="en-US" sz="1800" dirty="0" smtClean="0"/>
                        <a:t>67</a:t>
                      </a:r>
                      <a:endParaRPr lang="en-US" sz="1800" dirty="0"/>
                    </a:p>
                  </a:txBody>
                  <a:tcPr/>
                </a:tc>
              </a:tr>
              <a:tr h="399994">
                <a:tc>
                  <a:txBody>
                    <a:bodyPr/>
                    <a:lstStyle/>
                    <a:p>
                      <a:r>
                        <a:rPr lang="en-US" sz="1800" dirty="0" smtClean="0"/>
                        <a:t>Proxies</a:t>
                      </a:r>
                      <a:endParaRPr lang="en-US" sz="1800" dirty="0"/>
                    </a:p>
                  </a:txBody>
                  <a:tcPr/>
                </a:tc>
                <a:tc>
                  <a:txBody>
                    <a:bodyPr/>
                    <a:lstStyle/>
                    <a:p>
                      <a:pPr algn="ctr"/>
                      <a:r>
                        <a:rPr lang="en-US" sz="1800" dirty="0" smtClean="0"/>
                        <a:t>66</a:t>
                      </a:r>
                      <a:endParaRPr lang="en-US" sz="1800" dirty="0"/>
                    </a:p>
                  </a:txBody>
                  <a:tcPr/>
                </a:tc>
              </a:tr>
              <a:tr h="399994">
                <a:tc>
                  <a:txBody>
                    <a:bodyPr/>
                    <a:lstStyle/>
                    <a:p>
                      <a:r>
                        <a:rPr lang="en-US" sz="1800" dirty="0" smtClean="0"/>
                        <a:t>VPN</a:t>
                      </a:r>
                      <a:r>
                        <a:rPr lang="en-US" sz="1800" baseline="0" dirty="0" smtClean="0"/>
                        <a:t> gateways</a:t>
                      </a:r>
                      <a:endParaRPr lang="en-US" sz="1800" dirty="0"/>
                    </a:p>
                  </a:txBody>
                  <a:tcPr/>
                </a:tc>
                <a:tc>
                  <a:txBody>
                    <a:bodyPr/>
                    <a:lstStyle/>
                    <a:p>
                      <a:pPr algn="ctr"/>
                      <a:r>
                        <a:rPr lang="en-US" sz="1800" dirty="0" smtClean="0"/>
                        <a:t>45</a:t>
                      </a:r>
                      <a:endParaRPr lang="en-US" sz="1800" dirty="0"/>
                    </a:p>
                  </a:txBody>
                  <a:tcPr/>
                </a:tc>
              </a:tr>
              <a:tr h="399994">
                <a:tc>
                  <a:txBody>
                    <a:bodyPr/>
                    <a:lstStyle/>
                    <a:p>
                      <a:r>
                        <a:rPr lang="en-US" sz="1800" dirty="0" smtClean="0"/>
                        <a:t>WAN Optimizers</a:t>
                      </a:r>
                      <a:endParaRPr lang="en-US" sz="1800" dirty="0"/>
                    </a:p>
                  </a:txBody>
                  <a:tcPr/>
                </a:tc>
                <a:tc>
                  <a:txBody>
                    <a:bodyPr/>
                    <a:lstStyle/>
                    <a:p>
                      <a:pPr algn="ctr"/>
                      <a:r>
                        <a:rPr lang="en-US" sz="1800" dirty="0" smtClean="0"/>
                        <a:t>44</a:t>
                      </a:r>
                      <a:endParaRPr lang="en-US" sz="1800" dirty="0"/>
                    </a:p>
                  </a:txBody>
                  <a:tcPr/>
                </a:tc>
              </a:tr>
              <a:tr h="399994">
                <a:tc>
                  <a:txBody>
                    <a:bodyPr/>
                    <a:lstStyle/>
                    <a:p>
                      <a:r>
                        <a:rPr lang="en-US" sz="1800" dirty="0" smtClean="0"/>
                        <a:t>Voice gateways</a:t>
                      </a:r>
                      <a:endParaRPr lang="en-US" sz="1800" dirty="0"/>
                    </a:p>
                  </a:txBody>
                  <a:tcPr/>
                </a:tc>
                <a:tc>
                  <a:txBody>
                    <a:bodyPr/>
                    <a:lstStyle/>
                    <a:p>
                      <a:pPr algn="ctr"/>
                      <a:r>
                        <a:rPr lang="en-US" sz="1800" dirty="0" smtClean="0"/>
                        <a:t>11</a:t>
                      </a:r>
                      <a:endParaRPr lang="en-US" sz="1800" dirty="0"/>
                    </a:p>
                  </a:txBody>
                  <a:tcPr/>
                </a:tc>
              </a:tr>
              <a:tr h="399994">
                <a:tc>
                  <a:txBody>
                    <a:bodyPr/>
                    <a:lstStyle/>
                    <a:p>
                      <a:r>
                        <a:rPr lang="en-US" sz="1800" dirty="0" smtClean="0"/>
                        <a:t>Total Security</a:t>
                      </a:r>
                      <a:r>
                        <a:rPr lang="en-US" sz="1800" baseline="0" dirty="0" smtClean="0"/>
                        <a:t> appliances</a:t>
                      </a:r>
                      <a:endParaRPr lang="en-US" sz="1800" b="1" i="1" dirty="0">
                        <a:solidFill>
                          <a:srgbClr val="FF0000"/>
                        </a:solidFill>
                      </a:endParaRPr>
                    </a:p>
                  </a:txBody>
                  <a:tcPr/>
                </a:tc>
                <a:tc>
                  <a:txBody>
                    <a:bodyPr/>
                    <a:lstStyle/>
                    <a:p>
                      <a:pPr algn="ctr"/>
                      <a:r>
                        <a:rPr lang="en-US" sz="1800" dirty="0" smtClean="0">
                          <a:solidFill>
                            <a:srgbClr val="FF0000"/>
                          </a:solidFill>
                        </a:rPr>
                        <a:t>636</a:t>
                      </a:r>
                      <a:endParaRPr lang="en-US" sz="1800" b="1" i="1" dirty="0">
                        <a:solidFill>
                          <a:srgbClr val="FF0000"/>
                        </a:solidFill>
                      </a:endParaRPr>
                    </a:p>
                  </a:txBody>
                  <a:tcPr/>
                </a:tc>
              </a:tr>
              <a:tr h="399994">
                <a:tc>
                  <a:txBody>
                    <a:bodyPr/>
                    <a:lstStyle/>
                    <a:p>
                      <a:r>
                        <a:rPr lang="en-US" sz="1800" dirty="0" smtClean="0"/>
                        <a:t>Total routers</a:t>
                      </a:r>
                      <a:endParaRPr lang="en-US" sz="1800" b="1" i="1" dirty="0">
                        <a:solidFill>
                          <a:srgbClr val="FF0000"/>
                        </a:solidFill>
                      </a:endParaRPr>
                    </a:p>
                  </a:txBody>
                  <a:tcPr/>
                </a:tc>
                <a:tc>
                  <a:txBody>
                    <a:bodyPr/>
                    <a:lstStyle/>
                    <a:p>
                      <a:pPr algn="ctr"/>
                      <a:r>
                        <a:rPr lang="en-US" sz="1800" dirty="0" smtClean="0">
                          <a:solidFill>
                            <a:srgbClr val="FF0000"/>
                          </a:solidFill>
                        </a:rPr>
                        <a:t>~900</a:t>
                      </a:r>
                      <a:endParaRPr lang="en-US" sz="1800" b="1" i="1" dirty="0">
                        <a:solidFill>
                          <a:srgbClr val="FF0000"/>
                        </a:solidFill>
                      </a:endParaRPr>
                    </a:p>
                  </a:txBody>
                  <a:tcPr/>
                </a:tc>
              </a:tr>
            </a:tbl>
          </a:graphicData>
        </a:graphic>
      </p:graphicFrame>
      <p:sp>
        <p:nvSpPr>
          <p:cNvPr id="15" name="TextBox 1"/>
          <p:cNvSpPr txBox="1"/>
          <p:nvPr/>
        </p:nvSpPr>
        <p:spPr>
          <a:xfrm>
            <a:off x="4343400" y="2094181"/>
            <a:ext cx="6578600" cy="1015663"/>
          </a:xfrm>
          <a:prstGeom prst="rect">
            <a:avLst/>
          </a:prstGeom>
          <a:noFill/>
        </p:spPr>
        <p:txBody>
          <a:bodyPr wrap="square" rtlCol="0">
            <a:spAutoFit/>
          </a:bodyPr>
          <a:lstStyle/>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Data from a  large enterprise: </a:t>
            </a:r>
          </a:p>
          <a:p>
            <a:pPr marL="269875" indent="-269875">
              <a:buSzPct val="69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&gt;80K users across tens of sites.</a:t>
            </a:r>
            <a:endParaRPr lang="en-US" sz="2400" dirty="0"/>
          </a:p>
        </p:txBody>
      </p:sp>
      <p:sp>
        <p:nvSpPr>
          <p:cNvPr id="16" name="TextBox 8"/>
          <p:cNvSpPr txBox="1"/>
          <p:nvPr/>
        </p:nvSpPr>
        <p:spPr>
          <a:xfrm>
            <a:off x="4343400" y="3318679"/>
            <a:ext cx="4100067" cy="10156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447675" indent="-447675">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Just network security</a:t>
            </a:r>
          </a:p>
          <a:p>
            <a:r>
              <a:rPr lang="en-US" sz="2400" dirty="0" smtClean="0">
                <a:solidFill>
                  <a:srgbClr val="FF0000"/>
                </a:solidFill>
                <a:sym typeface="Wingdings"/>
              </a:rPr>
              <a:t>$10 </a:t>
            </a:r>
            <a:r>
              <a:rPr lang="en-US" sz="2400" dirty="0" smtClean="0">
                <a:solidFill>
                  <a:schemeClr val="tx1"/>
                </a:solidFill>
                <a:sym typeface="Wingdings"/>
              </a:rPr>
              <a:t>billion.</a:t>
            </a:r>
            <a:endParaRPr lang="en-US" sz="2400" dirty="0">
              <a:solidFill>
                <a:schemeClr val="tx1"/>
              </a:solidFill>
            </a:endParaRPr>
          </a:p>
        </p:txBody>
      </p:sp>
      <p:sp>
        <p:nvSpPr>
          <p:cNvPr id="17" name="Rectangle 16"/>
          <p:cNvSpPr/>
          <p:nvPr/>
        </p:nvSpPr>
        <p:spPr>
          <a:xfrm>
            <a:off x="0" y="6457890"/>
            <a:ext cx="3644900" cy="400110"/>
          </a:xfrm>
          <a:prstGeom prst="rect">
            <a:avLst/>
          </a:prstGeom>
        </p:spPr>
        <p:txBody>
          <a:bodyPr wrap="square">
            <a:spAutoFit/>
          </a:bodyPr>
          <a:lstStyle/>
          <a:p>
            <a:pPr algn="ctr">
              <a:buNone/>
            </a:pPr>
            <a:r>
              <a:rPr lang="en-US" sz="1400" dirty="0"/>
              <a:t>(Sherry et al, SIGCOMM’ 12</a:t>
            </a:r>
            <a:r>
              <a:rPr lang="en-US" dirty="0"/>
              <a:t>)</a:t>
            </a:r>
          </a:p>
        </p:txBody>
      </p:sp>
      <p:pic>
        <p:nvPicPr>
          <p:cNvPr id="12" name="Picture 2" descr="http://www.hdicon.com/wp-content/uploads/2011/01/ericsson_2009.png"/>
          <p:cNvPicPr>
            <a:picLocks noChangeAspect="1" noChangeArrowheads="1"/>
          </p:cNvPicPr>
          <p:nvPr/>
        </p:nvPicPr>
        <p:blipFill>
          <a:blip r:embed="rId6"/>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4022733"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sz="3200" b="1" dirty="0">
              <a:solidFill>
                <a:srgbClr val="89BA17"/>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Number of USED Security appliances !?</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8</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5" name="TextBox 1"/>
          <p:cNvSpPr txBox="1"/>
          <p:nvPr/>
        </p:nvSpPr>
        <p:spPr>
          <a:xfrm>
            <a:off x="0" y="1624281"/>
            <a:ext cx="6578600" cy="907941"/>
          </a:xfrm>
          <a:prstGeom prst="rect">
            <a:avLst/>
          </a:prstGeom>
          <a:noFill/>
        </p:spPr>
        <p:txBody>
          <a:bodyPr wrap="square" rtlCol="0">
            <a:spAutoFit/>
          </a:bodyPr>
          <a:lstStyle/>
          <a:p>
            <a:pPr marL="447675" indent="-447675">
              <a:spcBef>
                <a:spcPts val="600"/>
              </a:spcBef>
              <a:buSzPct val="147000"/>
              <a:buBlip>
                <a:blip r:embed="rId5"/>
              </a:buBlip>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b="1" dirty="0" smtClean="0">
                <a:solidFill>
                  <a:srgbClr val="89BA17"/>
                </a:solidFill>
                <a:latin typeface="Gill Sans" charset="0"/>
              </a:rPr>
              <a:t>Survey across 57 enterprise networks:  </a:t>
            </a:r>
          </a:p>
          <a:p>
            <a:pPr marL="447675" indent="-447675">
              <a:spcBef>
                <a:spcPts val="600"/>
              </a:spcBef>
              <a:buSzPct val="147000"/>
              <a:tabLst>
                <a:tab pos="355600"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pPr>
            <a:r>
              <a:rPr lang="en-US" sz="2400" dirty="0" smtClean="0"/>
              <a:t>Costly Large number of SMs.</a:t>
            </a:r>
          </a:p>
        </p:txBody>
      </p:sp>
      <p:sp>
        <p:nvSpPr>
          <p:cNvPr id="17" name="Rectangle 16"/>
          <p:cNvSpPr/>
          <p:nvPr/>
        </p:nvSpPr>
        <p:spPr>
          <a:xfrm>
            <a:off x="0" y="6457890"/>
            <a:ext cx="3644900" cy="307777"/>
          </a:xfrm>
          <a:prstGeom prst="rect">
            <a:avLst/>
          </a:prstGeom>
        </p:spPr>
        <p:txBody>
          <a:bodyPr wrap="square">
            <a:spAutoFit/>
          </a:bodyPr>
          <a:lstStyle/>
          <a:p>
            <a:pPr>
              <a:buNone/>
            </a:pPr>
            <a:r>
              <a:rPr lang="en-US" sz="1400" dirty="0"/>
              <a:t>(Sherry et al, SIGCOMM’ 12)</a:t>
            </a:r>
          </a:p>
        </p:txBody>
      </p:sp>
      <p:pic>
        <p:nvPicPr>
          <p:cNvPr id="2248" name="Picture 200"/>
          <p:cNvPicPr>
            <a:picLocks noChangeAspect="1" noChangeArrowheads="1"/>
          </p:cNvPicPr>
          <p:nvPr/>
        </p:nvPicPr>
        <p:blipFill>
          <a:blip r:embed="rId6"/>
          <a:srcRect/>
          <a:stretch>
            <a:fillRect/>
          </a:stretch>
        </p:blipFill>
        <p:spPr bwMode="auto">
          <a:xfrm>
            <a:off x="0" y="2690472"/>
            <a:ext cx="9144000" cy="3247437"/>
          </a:xfrm>
          <a:prstGeom prst="rect">
            <a:avLst/>
          </a:prstGeom>
          <a:noFill/>
          <a:ln w="9525">
            <a:noFill/>
            <a:miter lim="800000"/>
            <a:headEnd/>
            <a:tailEnd/>
          </a:ln>
          <a:effectLst/>
        </p:spPr>
      </p:pic>
      <p:pic>
        <p:nvPicPr>
          <p:cNvPr id="11" name="Picture 2" descr="http://www.hdicon.com/wp-content/uploads/2011/01/ericsson_2009.png"/>
          <p:cNvPicPr>
            <a:picLocks noChangeAspect="1" noChangeArrowheads="1"/>
          </p:cNvPicPr>
          <p:nvPr/>
        </p:nvPicPr>
        <p:blipFill>
          <a:blip r:embed="rId7"/>
          <a:srcRect/>
          <a:stretch>
            <a:fillRect/>
          </a:stretch>
        </p:blipFill>
        <p:spPr bwMode="auto">
          <a:xfrm>
            <a:off x="7546974" y="-254001"/>
            <a:ext cx="1447801" cy="1447801"/>
          </a:xfrm>
          <a:prstGeom prst="rect">
            <a:avLst/>
          </a:prstGeom>
          <a:noFill/>
        </p:spPr>
      </p:pic>
    </p:spTree>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png"/>
          <p:cNvPicPr>
            <a:picLocks noChangeAspect="1"/>
          </p:cNvPicPr>
          <p:nvPr/>
        </p:nvPicPr>
        <p:blipFill>
          <a:blip r:embed="rId3"/>
          <a:stretch>
            <a:fillRect/>
          </a:stretch>
        </p:blipFill>
        <p:spPr>
          <a:xfrm>
            <a:off x="0" y="-1486"/>
            <a:ext cx="9144000" cy="6859486"/>
          </a:xfrm>
          <a:prstGeom prst="rect">
            <a:avLst/>
          </a:prstGeom>
        </p:spPr>
      </p:pic>
      <p:sp>
        <p:nvSpPr>
          <p:cNvPr id="8" name="Text Box 2"/>
          <p:cNvSpPr txBox="1">
            <a:spLocks noChangeArrowheads="1"/>
          </p:cNvSpPr>
          <p:nvPr/>
        </p:nvSpPr>
        <p:spPr bwMode="auto">
          <a:xfrm>
            <a:off x="214282" y="428604"/>
            <a:ext cx="8104218" cy="588962"/>
          </a:xfrm>
          <a:prstGeom prst="rect">
            <a:avLst/>
          </a:prstGeom>
          <a:noFill/>
          <a:ln w="9525">
            <a:noFill/>
            <a:round/>
            <a:headEnd/>
            <a:tailEnd/>
          </a:ln>
          <a:effectLst/>
        </p:spPr>
        <p:txBody>
          <a:bodyPr lIns="35640" tIns="35640" rIns="35640" bIns="35640" anchor="b"/>
          <a:lstStyle/>
          <a:p>
            <a:pP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solidFill>
                  <a:srgbClr val="89BA17"/>
                </a:solidFill>
                <a:effectLst>
                  <a:outerShdw blurRad="38100" dist="38100" dir="2700000" algn="tl">
                    <a:srgbClr val="C0C0C0"/>
                  </a:outerShdw>
                </a:effectLst>
                <a:latin typeface="+mj-lt"/>
                <a:ea typeface="ヒラギノ角ゴ Pro W3" charset="0"/>
                <a:cs typeface="ヒラギノ角ゴ Pro W3" charset="0"/>
              </a:rPr>
              <a:t>Why …</a:t>
            </a:r>
            <a:endParaRPr lang="en-CA" b="1" dirty="0">
              <a:solidFill>
                <a:schemeClr val="tx1">
                  <a:lumMod val="50000"/>
                </a:schemeClr>
              </a:solidFill>
              <a:effectLst>
                <a:outerShdw blurRad="38100" dist="38100" dir="2700000" algn="tl">
                  <a:srgbClr val="C0C0C0"/>
                </a:outerShdw>
              </a:effectLst>
              <a:latin typeface="+mj-lt"/>
              <a:ea typeface="ヒラギノ角ゴ Pro W3" charset="0"/>
              <a:cs typeface="ヒラギノ角ゴ Pro W3" charset="0"/>
            </a:endParaRPr>
          </a:p>
        </p:txBody>
      </p:sp>
      <p:pic>
        <p:nvPicPr>
          <p:cNvPr id="1030" name="Picture 6" descr="C:\Users\Administrator\Dropbox\Mohamed-Ecolotic-Proposal\EricssonDemo\synchromedia.png"/>
          <p:cNvPicPr>
            <a:picLocks noChangeAspect="1" noChangeArrowheads="1"/>
          </p:cNvPicPr>
          <p:nvPr/>
        </p:nvPicPr>
        <p:blipFill>
          <a:blip r:embed="rId4"/>
          <a:srcRect/>
          <a:stretch>
            <a:fillRect/>
          </a:stretch>
        </p:blipFill>
        <p:spPr bwMode="auto">
          <a:xfrm>
            <a:off x="7643834" y="6110882"/>
            <a:ext cx="1380027" cy="747118"/>
          </a:xfrm>
          <a:prstGeom prst="rect">
            <a:avLst/>
          </a:prstGeom>
          <a:noFill/>
        </p:spPr>
      </p:pic>
      <p:sp>
        <p:nvSpPr>
          <p:cNvPr id="13" name="Text Box 3"/>
          <p:cNvSpPr txBox="1">
            <a:spLocks noChangeArrowheads="1"/>
          </p:cNvSpPr>
          <p:nvPr/>
        </p:nvSpPr>
        <p:spPr bwMode="auto">
          <a:xfrm>
            <a:off x="0" y="1214422"/>
            <a:ext cx="9286908" cy="100013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2060"/>
                </a:solidFill>
                <a:effectLst>
                  <a:outerShdw blurRad="38100" dist="38100" dir="2700000" algn="tl">
                    <a:srgbClr val="C0C0C0"/>
                  </a:outerShdw>
                </a:effectLst>
                <a:latin typeface="+mj-lt"/>
                <a:ea typeface="ヒラギノ角ゴ Pro W3" charset="0"/>
                <a:cs typeface="ヒラギノ角ゴ Pro W3" charset="0"/>
              </a:rPr>
              <a:t>Paradigm shift for network security? </a:t>
            </a:r>
            <a:endParaRPr lang="en-CA" sz="2400" b="1" dirty="0">
              <a:solidFill>
                <a:srgbClr val="002060"/>
              </a:solidFill>
              <a:effectLst>
                <a:outerShdw blurRad="38100" dist="38100" dir="2700000" algn="tl">
                  <a:srgbClr val="C0C0C0"/>
                </a:outerShdw>
              </a:effectLst>
              <a:latin typeface="+mj-lt"/>
              <a:ea typeface="ヒラギノ角ゴ Pro W3" charset="0"/>
              <a:cs typeface="ヒラギノ角ゴ Pro W3" charset="0"/>
            </a:endParaRPr>
          </a:p>
        </p:txBody>
      </p:sp>
      <p:sp>
        <p:nvSpPr>
          <p:cNvPr id="10" name="Espace réservé du numéro de diapositive 9"/>
          <p:cNvSpPr>
            <a:spLocks noGrp="1"/>
          </p:cNvSpPr>
          <p:nvPr>
            <p:ph type="sldNum" sz="quarter" idx="4294967295"/>
          </p:nvPr>
        </p:nvSpPr>
        <p:spPr>
          <a:xfrm>
            <a:off x="0" y="6357958"/>
            <a:ext cx="9144000" cy="365125"/>
          </a:xfrm>
          <a:prstGeom prst="rect">
            <a:avLst/>
          </a:prstGeom>
        </p:spPr>
        <p:txBody>
          <a:bodyPr vert="horz" lIns="91440" tIns="45720" rIns="91440" bIns="45720" rtlCol="0" anchor="ctr"/>
          <a:lstStyle/>
          <a:p>
            <a:pPr algn="ctr"/>
            <a:fld id="{C2C74351-506F-40EA-8D35-290C8E0EECAB}" type="slidenum">
              <a:rPr lang="fr-FR" smtClean="0"/>
              <a:pPr algn="ctr"/>
              <a:t>9</a:t>
            </a:fld>
            <a:endParaRPr lang="fr-FR" dirty="0"/>
          </a:p>
        </p:txBody>
      </p:sp>
      <p:sp>
        <p:nvSpPr>
          <p:cNvPr id="275462" name="AutoShape 6" descr="sdn-3layers"/>
          <p:cNvSpPr>
            <a:spLocks noChangeAspect="1" noChangeArrowheads="1"/>
          </p:cNvSpPr>
          <p:nvPr/>
        </p:nvSpPr>
        <p:spPr bwMode="auto">
          <a:xfrm>
            <a:off x="155575" y="-1493838"/>
            <a:ext cx="4762500" cy="3114676"/>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 name="Picture 2" descr="http://www.hdicon.com/wp-content/uploads/2011/01/ericsson_2009.png"/>
          <p:cNvPicPr>
            <a:picLocks noChangeAspect="1" noChangeArrowheads="1"/>
          </p:cNvPicPr>
          <p:nvPr/>
        </p:nvPicPr>
        <p:blipFill>
          <a:blip r:embed="rId5"/>
          <a:srcRect/>
          <a:stretch>
            <a:fillRect/>
          </a:stretch>
        </p:blipFill>
        <p:spPr bwMode="auto">
          <a:xfrm>
            <a:off x="7546974" y="-254001"/>
            <a:ext cx="1447801" cy="1447801"/>
          </a:xfrm>
          <a:prstGeom prst="rect">
            <a:avLst/>
          </a:prstGeom>
          <a:noFill/>
        </p:spPr>
      </p:pic>
      <p:sp>
        <p:nvSpPr>
          <p:cNvPr id="14" name="Content Placeholder 1"/>
          <p:cNvSpPr txBox="1">
            <a:spLocks/>
          </p:cNvSpPr>
          <p:nvPr/>
        </p:nvSpPr>
        <p:spPr bwMode="auto">
          <a:xfrm>
            <a:off x="0" y="1984303"/>
            <a:ext cx="9143999" cy="4873697"/>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indent="361950" algn="just">
              <a:spcBef>
                <a:spcPct val="20000"/>
              </a:spcBef>
              <a:buClr>
                <a:srgbClr val="00A9D4"/>
              </a:buClr>
              <a:buSzPct val="127000"/>
              <a:buBlip>
                <a:blip r:embed="rId6"/>
              </a:buBlip>
              <a:defRPr/>
            </a:pPr>
            <a:r>
              <a:rPr lang="en-US" sz="1800" dirty="0" smtClean="0"/>
              <a:t>For Traditional Network Security: Security HW boxes such as Firewalls, IDS, WAF etc. are deployed in-between the inside and outside networks.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R="0" lvl="0" indent="361950" algn="just" defTabSz="914400" rtl="0" eaLnBrk="1" fontAlgn="base" latinLnBrk="0" hangingPunct="1">
              <a:lnSpc>
                <a:spcPct val="100000"/>
              </a:lnSpc>
              <a:spcBef>
                <a:spcPct val="20000"/>
              </a:spcBef>
              <a:spcAft>
                <a:spcPct val="0"/>
              </a:spcAft>
              <a:buClr>
                <a:srgbClr val="00A9D4"/>
              </a:buClr>
              <a:buSzPct val="127000"/>
              <a:buBlip>
                <a:blip r:embed="rId6"/>
              </a:buBlip>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SDN, NFV and Cloud combination leverage network security from static fix setups into new possibilities. </a:t>
            </a:r>
          </a:p>
          <a:p>
            <a:pPr marL="0" indent="361950" algn="just">
              <a:spcBef>
                <a:spcPct val="20000"/>
              </a:spcBef>
              <a:buClr>
                <a:srgbClr val="00A9D4"/>
              </a:buClr>
              <a:buSzPct val="127000"/>
              <a:buBlip>
                <a:blip r:embed="rId6"/>
              </a:buBlip>
              <a:defRPr/>
            </a:pPr>
            <a:r>
              <a:rPr lang="en-US" sz="1800" kern="0" dirty="0" smtClean="0">
                <a:latin typeface="+mn-lt"/>
              </a:rPr>
              <a:t>Orchestration at network layer, dynamic programmable centralized network management open new ways of organizing network security : </a:t>
            </a:r>
          </a:p>
          <a:p>
            <a:pPr marL="533400" marR="0" lvl="1" indent="-177800" algn="just" defTabSz="914400" rtl="0" eaLnBrk="1" fontAlgn="base" latinLnBrk="0" hangingPunct="1">
              <a:lnSpc>
                <a:spcPct val="100000"/>
              </a:lnSpc>
              <a:spcBef>
                <a:spcPct val="20000"/>
              </a:spcBef>
              <a:spcAft>
                <a:spcPct val="0"/>
              </a:spcAft>
              <a:buClr>
                <a:schemeClr val="tx1"/>
              </a:buClr>
              <a:buSzTx/>
              <a:buFont typeface="Ericsson Capital TT" pitchFamily="2"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Ex: F5 </a:t>
            </a:r>
            <a:r>
              <a:rPr kumimoji="0" lang="en-US" sz="1800" b="0" i="0" u="none" strike="noStrike" kern="0" cap="none" spc="0" normalizeH="0" baseline="0" noProof="0" dirty="0" err="1" smtClean="0">
                <a:ln>
                  <a:noFill/>
                </a:ln>
                <a:solidFill>
                  <a:schemeClr val="tx1"/>
                </a:solidFill>
                <a:effectLst/>
                <a:uLnTx/>
                <a:uFillTx/>
                <a:latin typeface="+mn-lt"/>
              </a:rPr>
              <a:t>iControl</a:t>
            </a:r>
            <a:r>
              <a:rPr kumimoji="0" lang="en-US" sz="1800" b="0" i="0" u="none" strike="noStrike" kern="0" cap="none" spc="0" normalizeH="0" baseline="0" noProof="0" dirty="0" smtClean="0">
                <a:ln>
                  <a:noFill/>
                </a:ln>
                <a:solidFill>
                  <a:schemeClr val="tx1"/>
                </a:solidFill>
                <a:effectLst/>
                <a:uLnTx/>
                <a:uFillTx/>
                <a:latin typeface="+mn-lt"/>
              </a:rPr>
              <a:t>, Checkpoint Smart </a:t>
            </a:r>
            <a:r>
              <a:rPr lang="en-US" sz="1800" kern="0" dirty="0" smtClean="0">
                <a:latin typeface="+mn-lt"/>
              </a:rPr>
              <a:t>M</a:t>
            </a:r>
            <a:r>
              <a:rPr kumimoji="0" lang="en-US" sz="1800" b="0" i="0" u="none" strike="noStrike" kern="0" cap="none" spc="0" normalizeH="0" baseline="0" noProof="0" dirty="0" err="1" smtClean="0">
                <a:ln>
                  <a:noFill/>
                </a:ln>
                <a:solidFill>
                  <a:schemeClr val="tx1"/>
                </a:solidFill>
                <a:effectLst/>
                <a:uLnTx/>
                <a:uFillTx/>
                <a:latin typeface="+mn-lt"/>
              </a:rPr>
              <a:t>anagement</a:t>
            </a:r>
            <a:r>
              <a:rPr kumimoji="0" lang="en-US" sz="1800" b="0" i="0" u="none" strike="noStrike" kern="0" cap="none" spc="0" normalizeH="0" baseline="0" noProof="0" dirty="0" smtClean="0">
                <a:ln>
                  <a:noFill/>
                </a:ln>
                <a:solidFill>
                  <a:schemeClr val="tx1"/>
                </a:solidFill>
                <a:effectLst/>
                <a:uLnTx/>
                <a:uFillTx/>
                <a:latin typeface="+mn-lt"/>
              </a:rPr>
              <a:t> </a:t>
            </a:r>
          </a:p>
          <a:p>
            <a:pPr marL="0" indent="361950" algn="just">
              <a:spcBef>
                <a:spcPct val="20000"/>
              </a:spcBef>
              <a:buClr>
                <a:srgbClr val="00A9D4"/>
              </a:buClr>
              <a:buSzPct val="127000"/>
              <a:buBlip>
                <a:blip r:embed="rId6"/>
              </a:buBlip>
              <a:defRPr/>
            </a:pPr>
            <a:r>
              <a:rPr lang="en-US" sz="1800" kern="0" dirty="0" smtClean="0">
                <a:latin typeface="+mn-lt"/>
              </a:rPr>
              <a:t>Trend in the cloud is a shift from few HW-based large boxes installed in central/choke points in the network,  implementing a multitude of sec mechanisms, e.g. L3-L7, </a:t>
            </a:r>
            <a:r>
              <a:rPr lang="en-US" sz="1800" kern="0" dirty="0" err="1" smtClean="0">
                <a:latin typeface="+mn-lt"/>
              </a:rPr>
              <a:t>statefull</a:t>
            </a:r>
            <a:r>
              <a:rPr lang="en-US" sz="1800" kern="0" dirty="0" smtClean="0">
                <a:latin typeface="+mn-lt"/>
              </a:rPr>
              <a:t>, IDS, VPN termination etc. into many smaller virtual security appliances distributed through out cloud infrastructure : </a:t>
            </a:r>
          </a:p>
          <a:p>
            <a:pPr marL="533400" marR="0" lvl="1" indent="-177800" algn="just" defTabSz="914400" rtl="0" eaLnBrk="1" fontAlgn="base" latinLnBrk="0" hangingPunct="1">
              <a:lnSpc>
                <a:spcPct val="100000"/>
              </a:lnSpc>
              <a:spcBef>
                <a:spcPct val="20000"/>
              </a:spcBef>
              <a:spcAft>
                <a:spcPct val="0"/>
              </a:spcAft>
              <a:buClr>
                <a:schemeClr val="tx1"/>
              </a:buClr>
              <a:buSzTx/>
              <a:buFont typeface="Ericsson Capital TT" pitchFamily="2"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VMware talk about running and managing security mechanisms in every hypervisor. </a:t>
            </a:r>
          </a:p>
          <a:p>
            <a:pPr marL="533400" marR="0" lvl="1" indent="-177800" algn="just" defTabSz="914400" rtl="0" eaLnBrk="1" fontAlgn="base" latinLnBrk="0" hangingPunct="1">
              <a:lnSpc>
                <a:spcPct val="100000"/>
              </a:lnSpc>
              <a:spcBef>
                <a:spcPct val="20000"/>
              </a:spcBef>
              <a:spcAft>
                <a:spcPct val="0"/>
              </a:spcAft>
              <a:buClr>
                <a:schemeClr val="tx1"/>
              </a:buClr>
              <a:buSzTx/>
              <a:buFont typeface="Ericsson Capital TT" pitchFamily="2"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HW boxes are still to be used at natural central points when there is need for high bandwidth and short latency, ex at data center entry point</a:t>
            </a:r>
            <a:endParaRPr kumimoji="0" lang="en-US" sz="18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cover dir="r"/>
  </p:transition>
  <p:timing>
    <p:tnLst>
      <p:par>
        <p:cTn id="1" dur="indefinite" restart="never" nodeType="tmRoot"/>
      </p:par>
    </p:tnLst>
  </p:timing>
</p:sld>
</file>

<file path=ppt/theme/theme1.xml><?xml version="1.0" encoding="utf-8"?>
<a:theme xmlns:a="http://schemas.openxmlformats.org/drawingml/2006/main" name="Landscape2009">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12617</TotalTime>
  <Words>5086</Words>
  <Application>Microsoft Office PowerPoint</Application>
  <PresentationFormat>Affichage à l'écran (4:3)</PresentationFormat>
  <Paragraphs>577</Paragraphs>
  <Slides>62</Slides>
  <Notes>62</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62</vt:i4>
      </vt:variant>
    </vt:vector>
  </HeadingPairs>
  <TitlesOfParts>
    <vt:vector size="71" baseType="lpstr">
      <vt:lpstr>Arial</vt:lpstr>
      <vt:lpstr>Ericsson Capital TT</vt:lpstr>
      <vt:lpstr>Calibri</vt:lpstr>
      <vt:lpstr>Gill Sans</vt:lpstr>
      <vt:lpstr>ヒラギノ角ゴ Pro W3</vt:lpstr>
      <vt:lpstr>Times New Roman</vt:lpstr>
      <vt:lpstr>Wingdings</vt:lpstr>
      <vt:lpstr>Landscape2009</vt:lpstr>
      <vt:lpstr>Visio</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dc:description>Rev PA1</dc:description>
  <cp:lastModifiedBy>Mohamed Fekih Ahmed</cp:lastModifiedBy>
  <cp:revision>426</cp:revision>
  <dcterms:created xsi:type="dcterms:W3CDTF">2009-08-18T09:58:28Z</dcterms:created>
  <dcterms:modified xsi:type="dcterms:W3CDTF">2014-09-04T19:11:13Z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OHLogoNew2009</vt:lpwstr>
  </property>
  <property fmtid="{D5CDD505-2E9C-101B-9397-08002B2CF9AE}" pid="3" name="TemplateName">
    <vt:lpwstr>CXC 172 2019/3</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2010-05-27</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OHLogoNew2009</vt:lpwstr>
  </property>
  <property fmtid="{D5CDD505-2E9C-101B-9397-08002B2CF9AE}" pid="33" name="TemplateName2">
    <vt:lpwstr>CXC 172 2019/3</vt:lpwstr>
  </property>
  <property fmtid="{D5CDD505-2E9C-101B-9397-08002B2CF9AE}" pid="34" name="TemplateVersion2">
    <vt:lpwstr>R1A</vt:lpwstr>
  </property>
  <property fmtid="{D5CDD505-2E9C-101B-9397-08002B2CF9AE}" pid="35" name="PackageNo">
    <vt:lpwstr>LXA 119 463</vt:lpwstr>
  </property>
  <property fmtid="{D5CDD505-2E9C-101B-9397-08002B2CF9AE}" pid="36" name="PackageVersion">
    <vt:lpwstr>R5A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2011-10-20</vt:lpwstr>
  </property>
  <property fmtid="{D5CDD505-2E9C-101B-9397-08002B2CF9AE}" pid="45" name="Reference">
    <vt:lpwstr/>
  </property>
  <property fmtid="{D5CDD505-2E9C-101B-9397-08002B2CF9AE}" pid="46" name="Keyword">
    <vt:lpwstr/>
  </property>
  <property fmtid="{D5CDD505-2E9C-101B-9397-08002B2CF9AE}" pid="47" name="ContentType">
    <vt:lpwstr>EriCOLL Document</vt:lpwstr>
  </property>
  <property fmtid="{D5CDD505-2E9C-101B-9397-08002B2CF9AE}" pid="48" name="Abstract/Summary">
    <vt:lpwstr/>
  </property>
  <property fmtid="{D5CDD505-2E9C-101B-9397-08002B2CF9AE}" pid="49" name="URL">
    <vt:lpwstr/>
  </property>
</Properties>
</file>