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92EF-7C63-4BB8-9E4B-04324E31786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A5F2-8C88-4020-81D7-0580B66F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4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92EF-7C63-4BB8-9E4B-04324E31786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A5F2-8C88-4020-81D7-0580B66F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6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92EF-7C63-4BB8-9E4B-04324E31786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A5F2-8C88-4020-81D7-0580B66F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2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92EF-7C63-4BB8-9E4B-04324E31786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A5F2-8C88-4020-81D7-0580B66F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0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92EF-7C63-4BB8-9E4B-04324E31786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A5F2-8C88-4020-81D7-0580B66F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5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92EF-7C63-4BB8-9E4B-04324E31786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A5F2-8C88-4020-81D7-0580B66F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8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92EF-7C63-4BB8-9E4B-04324E31786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A5F2-8C88-4020-81D7-0580B66F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5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92EF-7C63-4BB8-9E4B-04324E31786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A5F2-8C88-4020-81D7-0580B66F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92EF-7C63-4BB8-9E4B-04324E31786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A5F2-8C88-4020-81D7-0580B66F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92EF-7C63-4BB8-9E4B-04324E31786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A5F2-8C88-4020-81D7-0580B66F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2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92EF-7C63-4BB8-9E4B-04324E31786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A5F2-8C88-4020-81D7-0580B66F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0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892EF-7C63-4BB8-9E4B-04324E31786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CA5F2-8C88-4020-81D7-0580B66FB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ira Sans" panose="020B0503050000020004" pitchFamily="34" charset="0"/>
              </a:rPr>
              <a:t>Goals of my lectures</a:t>
            </a:r>
            <a:endParaRPr lang="en-US" dirty="0">
              <a:latin typeface="Fira Sans" panose="020B05030500000200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way of </a:t>
            </a:r>
            <a:r>
              <a:rPr lang="en-US" dirty="0" smtClean="0"/>
              <a:t>adding types</a:t>
            </a:r>
            <a:endParaRPr lang="en-US" dirty="0" smtClean="0"/>
          </a:p>
          <a:p>
            <a:r>
              <a:rPr lang="en-US" dirty="0" smtClean="0"/>
              <a:t>DSL-making </a:t>
            </a:r>
            <a:r>
              <a:rPr lang="en-US" dirty="0" smtClean="0"/>
              <a:t>“tools”</a:t>
            </a:r>
          </a:p>
          <a:p>
            <a:r>
              <a:rPr lang="en-US" dirty="0"/>
              <a:t>Another DSL example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2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ira Sans" panose="020B0503050000020004" pitchFamily="34" charset="0"/>
              </a:rPr>
              <a:t>Goals of my lectures</a:t>
            </a:r>
            <a:endParaRPr lang="en-US" dirty="0">
              <a:latin typeface="Fira Sans" panose="020B05030500000200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way of adding types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DSL-making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“tools”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Another DSL example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723626" cy="4859848"/>
          </a:xfrm>
        </p:spPr>
        <p:txBody>
          <a:bodyPr>
            <a:normAutofit/>
          </a:bodyPr>
          <a:lstStyle/>
          <a:p>
            <a:r>
              <a:rPr lang="en-US" dirty="0" smtClean="0"/>
              <a:t>Last time:</a:t>
            </a:r>
          </a:p>
          <a:p>
            <a:pPr lvl="1"/>
            <a:r>
              <a:rPr lang="en-US" sz="2200" dirty="0">
                <a:latin typeface="Fira Mono" panose="020B0509050000020004" pitchFamily="49" charset="0"/>
                <a:ea typeface="Fira Mono" panose="020B0509050000020004" pitchFamily="49" charset="0"/>
              </a:rPr>
              <a:t>type-of, type=?, assign-type</a:t>
            </a:r>
          </a:p>
          <a:p>
            <a:pPr lvl="1"/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define-type</a:t>
            </a:r>
          </a:p>
          <a:p>
            <a:pPr lvl="1"/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check-type</a:t>
            </a:r>
          </a:p>
          <a:p>
            <a:pPr lvl="1"/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#%datum</a:t>
            </a:r>
          </a:p>
          <a:p>
            <a:pPr lvl="1"/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a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dd1</a:t>
            </a:r>
          </a:p>
          <a:p>
            <a:r>
              <a:rPr lang="en-US" dirty="0" smtClean="0"/>
              <a:t>This time:</a:t>
            </a:r>
          </a:p>
          <a:p>
            <a:pPr lvl="1"/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#%app</a:t>
            </a:r>
          </a:p>
          <a:p>
            <a:pPr lvl="1"/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lambda</a:t>
            </a:r>
          </a:p>
          <a:p>
            <a:pPr lvl="1"/>
            <a:r>
              <a:rPr lang="en-US" dirty="0">
                <a:ea typeface="Fira Mono" panose="020B0509050000020004" pitchFamily="49" charset="0"/>
              </a:rPr>
              <a:t>T</a:t>
            </a:r>
            <a:r>
              <a:rPr lang="en-US" dirty="0" smtClean="0">
                <a:ea typeface="Fira Mono" panose="020B0509050000020004" pitchFamily="49" charset="0"/>
              </a:rPr>
              <a:t>ype constructors</a:t>
            </a:r>
          </a:p>
          <a:p>
            <a:pPr lvl="1"/>
            <a:r>
              <a:rPr lang="en-US" dirty="0">
                <a:ea typeface="Fira Mono" panose="020B0509050000020004" pitchFamily="49" charset="0"/>
              </a:rPr>
              <a:t>T</a:t>
            </a:r>
            <a:r>
              <a:rPr lang="en-US" dirty="0" smtClean="0">
                <a:ea typeface="Fira Mono" panose="020B0509050000020004" pitchFamily="49" charset="0"/>
              </a:rPr>
              <a:t>ype checking types</a:t>
            </a:r>
            <a:endParaRPr lang="en-US" dirty="0">
              <a:ea typeface="Fira Mono" panose="020B05090500000200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762500" y="2047875"/>
            <a:ext cx="1409700" cy="0"/>
          </a:xfrm>
          <a:prstGeom prst="straightConnector1">
            <a:avLst/>
          </a:prstGeom>
          <a:ln w="635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88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my lectures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 way of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adding types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DSL-making </a:t>
            </a:r>
            <a:r>
              <a:rPr lang="en-US" dirty="0" smtClean="0"/>
              <a:t>“tools”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Another DSL example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6"/>
          </a:xfrm>
        </p:spPr>
        <p:txBody>
          <a:bodyPr>
            <a:normAutofit/>
          </a:bodyPr>
          <a:lstStyle/>
          <a:p>
            <a:r>
              <a:rPr lang="en-US" dirty="0" smtClean="0"/>
              <a:t>Last time (basic):</a:t>
            </a:r>
          </a:p>
          <a:p>
            <a:pPr lvl="1"/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syntax-parse</a:t>
            </a:r>
          </a:p>
          <a:p>
            <a:pPr lvl="1"/>
            <a:r>
              <a:rPr lang="en-US" dirty="0" smtClean="0">
                <a:ea typeface="Fira Mono" panose="020B0509050000020004" pitchFamily="49" charset="0"/>
              </a:rPr>
              <a:t>Syntax objects</a:t>
            </a:r>
          </a:p>
          <a:p>
            <a:pPr lvl="1"/>
            <a:r>
              <a:rPr lang="en-US" dirty="0" smtClean="0">
                <a:ea typeface="Fira Mono" panose="020B0509050000020004" pitchFamily="49" charset="0"/>
              </a:rPr>
              <a:t>Syntax properties</a:t>
            </a:r>
          </a:p>
          <a:p>
            <a:pPr lvl="1"/>
            <a:r>
              <a:rPr lang="en-US" dirty="0" smtClean="0"/>
              <a:t>Interposition: 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#%app</a:t>
            </a:r>
            <a:r>
              <a:rPr lang="en-US" dirty="0" smtClean="0"/>
              <a:t>, 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#%datum</a:t>
            </a:r>
          </a:p>
          <a:p>
            <a:r>
              <a:rPr lang="en-US" dirty="0" smtClean="0"/>
              <a:t>Today (deep end):</a:t>
            </a:r>
          </a:p>
          <a:p>
            <a:pPr lvl="1"/>
            <a:r>
              <a:rPr lang="en-US" dirty="0" smtClean="0"/>
              <a:t>Phasing</a:t>
            </a:r>
          </a:p>
          <a:p>
            <a:pPr lvl="1"/>
            <a:r>
              <a:rPr lang="en-US" dirty="0" smtClean="0"/>
              <a:t>Pattern expanders</a:t>
            </a:r>
          </a:p>
          <a:p>
            <a:pPr lvl="1"/>
            <a:r>
              <a:rPr lang="en-US" dirty="0" smtClean="0"/>
              <a:t>Id macros</a:t>
            </a:r>
          </a:p>
          <a:p>
            <a:pPr lvl="1"/>
            <a:r>
              <a:rPr lang="en-US" dirty="0" smtClean="0"/>
              <a:t>Syntax classes</a:t>
            </a:r>
          </a:p>
          <a:p>
            <a:pPr lvl="1"/>
            <a:r>
              <a:rPr lang="en-US" dirty="0" smtClean="0"/>
              <a:t>Definition contexts</a:t>
            </a:r>
          </a:p>
          <a:p>
            <a:pPr lvl="1"/>
            <a:endParaRPr lang="en-US" dirty="0"/>
          </a:p>
        </p:txBody>
      </p:sp>
      <p:cxnSp>
        <p:nvCxnSpPr>
          <p:cNvPr id="3" name="Elbow Connector 2"/>
          <p:cNvCxnSpPr/>
          <p:nvPr/>
        </p:nvCxnSpPr>
        <p:spPr>
          <a:xfrm flipV="1">
            <a:off x="4399472" y="2044463"/>
            <a:ext cx="1777041" cy="569341"/>
          </a:xfrm>
          <a:prstGeom prst="bentConnector3">
            <a:avLst>
              <a:gd name="adj1" fmla="val 50000"/>
            </a:avLst>
          </a:prstGeom>
          <a:ln w="635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8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ira Sans" panose="020B0503050000020004" pitchFamily="34" charset="0"/>
              </a:rPr>
              <a:t>Goals of my lectures</a:t>
            </a:r>
            <a:endParaRPr lang="en-US" dirty="0">
              <a:latin typeface="Fira Sans" panose="020B05030500000200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 way of adding types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DSL-making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“tools”</a:t>
            </a:r>
          </a:p>
          <a:p>
            <a:r>
              <a:rPr lang="en-US" dirty="0"/>
              <a:t>Another DSL example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Next time</a:t>
            </a:r>
            <a:endParaRPr lang="en-US" dirty="0"/>
          </a:p>
        </p:txBody>
      </p:sp>
      <p:cxnSp>
        <p:nvCxnSpPr>
          <p:cNvPr id="7" name="Elbow Connector 6"/>
          <p:cNvCxnSpPr/>
          <p:nvPr/>
        </p:nvCxnSpPr>
        <p:spPr>
          <a:xfrm flipV="1">
            <a:off x="4770408" y="2044463"/>
            <a:ext cx="1406105" cy="1069673"/>
          </a:xfrm>
          <a:prstGeom prst="bentConnector3">
            <a:avLst>
              <a:gd name="adj1" fmla="val 50000"/>
            </a:avLst>
          </a:prstGeom>
          <a:ln w="635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87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macros </a:t>
            </a:r>
            <a:r>
              <a:rPr lang="en-US" smtClean="0"/>
              <a:t>are </a:t>
            </a:r>
            <a:r>
              <a:rPr lang="en-US" smtClean="0"/>
              <a:t>tricky!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Racket macro expansion algorithm:</a:t>
            </a:r>
          </a:p>
          <a:p>
            <a:r>
              <a:rPr lang="en-US" dirty="0" smtClean="0"/>
              <a:t>For syntax object 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#’(x y z)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x</a:t>
            </a:r>
            <a:r>
              <a:rPr lang="en-US" dirty="0" smtClean="0"/>
              <a:t> is macro</a:t>
            </a:r>
          </a:p>
          <a:p>
            <a:pPr lvl="2"/>
            <a:r>
              <a:rPr lang="en-US" dirty="0" smtClean="0"/>
              <a:t>Pass 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#’(x y z) </a:t>
            </a:r>
            <a:r>
              <a:rPr lang="en-US" dirty="0" smtClean="0"/>
              <a:t>to syntax transformer registered as macro 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x</a:t>
            </a:r>
          </a:p>
          <a:p>
            <a:pPr lvl="1"/>
            <a:r>
              <a:rPr lang="en-US" dirty="0" smtClean="0"/>
              <a:t>Else</a:t>
            </a:r>
          </a:p>
          <a:p>
            <a:pPr lvl="2"/>
            <a:r>
              <a:rPr lang="en-US" dirty="0" smtClean="0"/>
              <a:t>Pass 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#’(#%app x y z) </a:t>
            </a:r>
            <a:r>
              <a:rPr lang="en-US" dirty="0" smtClean="0"/>
              <a:t>to 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#%app </a:t>
            </a:r>
            <a:r>
              <a:rPr lang="en-US" dirty="0" smtClean="0"/>
              <a:t>macro</a:t>
            </a:r>
          </a:p>
          <a:p>
            <a:r>
              <a:rPr lang="en-US" dirty="0" smtClean="0"/>
              <a:t>Ambiguity: </a:t>
            </a:r>
            <a:r>
              <a:rPr lang="en-US" smtClean="0"/>
              <a:t>what if </a:t>
            </a:r>
            <a:r>
              <a:rPr lang="en-US" smtClean="0">
                <a:latin typeface="Fira Mono" panose="020B0509050000020004" pitchFamily="49" charset="0"/>
                <a:ea typeface="Fira Mono" panose="020B0509050000020004" pitchFamily="49" charset="0"/>
              </a:rPr>
              <a:t>x</a:t>
            </a:r>
            <a:r>
              <a:rPr lang="en-US" smtClean="0"/>
              <a:t> </a:t>
            </a:r>
            <a:r>
              <a:rPr lang="en-US" dirty="0" smtClean="0"/>
              <a:t>= id macro that expands to 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add1</a:t>
            </a:r>
          </a:p>
          <a:p>
            <a:r>
              <a:rPr lang="en-US" dirty="0" smtClean="0"/>
              <a:t>We want to invoke 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x</a:t>
            </a:r>
            <a:r>
              <a:rPr lang="en-US" dirty="0" smtClean="0"/>
              <a:t> macro on just </a:t>
            </a:r>
            <a:r>
              <a:rPr lang="en-US" dirty="0" smtClean="0">
                <a:latin typeface="Fira Mono" panose="020B0509050000020004" pitchFamily="49" charset="0"/>
                <a:ea typeface="Fira Mono" panose="020B0509050000020004" pitchFamily="49" charset="0"/>
              </a:rPr>
              <a:t>x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but algorithm doesn’t do that</a:t>
            </a:r>
          </a:p>
        </p:txBody>
      </p:sp>
    </p:spTree>
    <p:extLst>
      <p:ext uri="{BB962C8B-B14F-4D97-AF65-F5344CB8AC3E}">
        <p14:creationId xmlns:p14="http://schemas.microsoft.com/office/powerpoint/2010/main" val="386294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Fira Sans"/>
        <a:ea typeface=""/>
        <a:cs typeface=""/>
      </a:majorFont>
      <a:minorFont>
        <a:latin typeface="Fira Sans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195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Fira Mono</vt:lpstr>
      <vt:lpstr>Fira Sans</vt:lpstr>
      <vt:lpstr>Fira Sans Medium</vt:lpstr>
      <vt:lpstr>Office Theme</vt:lpstr>
      <vt:lpstr>Goals of my lectures</vt:lpstr>
      <vt:lpstr>Goals of my lectures</vt:lpstr>
      <vt:lpstr>Goals of my lectures</vt:lpstr>
      <vt:lpstr>Goals of my lectures</vt:lpstr>
      <vt:lpstr>Id macros are tricky!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Goals</dc:title>
  <dc:creator>jwo93079</dc:creator>
  <cp:lastModifiedBy>jwo93079</cp:lastModifiedBy>
  <cp:revision>13</cp:revision>
  <dcterms:created xsi:type="dcterms:W3CDTF">2018-02-16T17:28:27Z</dcterms:created>
  <dcterms:modified xsi:type="dcterms:W3CDTF">2018-02-20T14:35:42Z</dcterms:modified>
</cp:coreProperties>
</file>