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70" r:id="rId11"/>
    <p:sldId id="261" r:id="rId12"/>
    <p:sldId id="262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C5B6-A996-4856-B7EE-1D4FA1E26334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64F3-E3F3-49EF-B05B-58673C69C3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7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A5AD-8308-B136-57CE-7A3B56BF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C9893-6824-BC54-DD5E-61E7351C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66D6F-1586-D360-FE18-D207B699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C5067-9B62-9C2C-196C-0F41E9A7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F6BF9-4C38-5A89-1A2D-61942B2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6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4D47F-EE09-69CC-1C87-DEBDF976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98A2D-E975-E717-9920-D718067A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34894-6F31-6EE3-5C21-2708BF02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E1AE0-FF2B-45B9-0CC8-AB10E84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7AB27-3E25-F5AB-0635-DED22D01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BFFE27-EB64-0A0E-44E4-E2C9434F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2A7B2-2154-CF1B-7286-AFBF67B9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E5CF4-6893-0363-FD0D-1723E773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629726-2472-BC72-456C-96D61F03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F9371-A4FC-8723-ECCC-05C00D0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B97-3DD0-846B-8F36-53E5B074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2BCB2-E9E3-3C3F-A74F-EFA6F921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CC54D-A916-E148-E124-E22AEDD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2A89E-68E0-5C91-F0A7-82D0076C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5D3BE-99C8-FD40-A632-E3874C1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039F-CCCE-08F8-5FF1-9DA57EE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1BA7D-E376-C635-8771-07EB943F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24C31-3D65-A2C2-E4E4-F758B83D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6677-7ACD-C7FE-0C44-BB9740B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668F2-9E83-090A-9469-CF5041F5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CD927-2745-FA92-0DAF-9A04099E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0358C-BC41-ACB9-27E3-2F40127D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12EC7-D76C-07BC-925C-2160B3F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D5C96-1539-77B2-8D94-2B33CA9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6411DF-6688-3B20-03A3-5D2853C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88097-D122-B592-6B86-3430BD70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C241-2761-CCCD-75D6-20597C0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A8D282-1F67-07D0-961B-D744DC33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DAC56-9E08-E030-051D-2A848751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7460D5-C147-85CB-DB11-2C30170EB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342CA5-9C70-83C6-CEB6-AF28D563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280C54-6A39-8551-D294-D2070A0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7EEC44-8C68-9683-FE2B-EF36F85D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CB4F21-D2DB-6BF7-2749-FE84586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9421-39FF-811E-D517-971627EC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E9083-8FAE-5334-82B0-0238F91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C8E9D-7F53-5FA4-2F4A-5BF96E7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16A1D-C0D9-F443-3FD9-0A4D5A44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BA854D-67A3-817A-5105-C55B5EB1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E1BAEC-3892-5E34-4A1E-100C089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43558D-3E93-BB19-E063-48C1705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E1290-6996-150D-C898-754FA388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70543-E41A-04AD-42B4-845A4AC8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7BFDC-FC87-1CE5-82DA-D927C671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A757E1-1EE8-8DE0-2DBA-D55590E6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54B7A-F3E9-2A44-9D59-01F0DB36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6D1343-A049-C149-8586-A55FD17B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1DE0-EB5B-8745-E57D-D58585F7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BCF01-EFA5-940D-5BFB-E9C698BAD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B3146-96F4-10E3-457B-0535B33C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D552D5-F0A6-7A42-ED03-2AD29D2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0ED03-917E-DC27-3999-C42F68EE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1DA94-18B9-6DBF-94D4-10ACBC5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7ADE2D-1D28-94DB-7F8B-BBD4DA31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B3074-F4B5-07A1-21A6-11443FF6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DDBE9-5314-0167-E777-CB93825F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B2832-77B3-6754-B703-D93633B4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E6C09-3B18-F933-CCC7-E6BC2DBE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3AC2-EFC7-45C2-8E26-B48CD5F13A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30E61-8AF7-233C-F620-EBF0F87F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Meilenstein 4:</a:t>
            </a:r>
            <a:br>
              <a:rPr lang="de-DE" dirty="0"/>
            </a:br>
            <a:r>
              <a:rPr lang="de-DE" dirty="0"/>
              <a:t>Knowledge </a:t>
            </a:r>
            <a:r>
              <a:rPr lang="de-DE" dirty="0" err="1"/>
              <a:t>Distillation</a:t>
            </a:r>
            <a:r>
              <a:rPr lang="de-DE" dirty="0"/>
              <a:t> &amp;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88DE4-BCD6-3AE4-C0EA-71903E46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Feller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DB31C-F260-5F7E-76FC-B0BDDF1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B17A-D677-5E23-0E17-76FD3111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BCA26-CA03-4CB2-67C0-B393072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D62AC-A310-C67C-3DEE-E31EB7AD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5946C-47C5-01E8-2589-49A66D2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F352C-183E-B755-F187-0F3A31A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65CAD86D-B491-1439-7B03-BFAB95F8A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t="10169" r="9469" b="5788"/>
          <a:stretch/>
        </p:blipFill>
        <p:spPr>
          <a:xfrm>
            <a:off x="1838037" y="181536"/>
            <a:ext cx="8831839" cy="29356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FAAD8C4-E2AA-2AED-29A9-22B51F8EED8E}"/>
              </a:ext>
            </a:extLst>
          </p:cNvPr>
          <p:cNvSpPr txBox="1"/>
          <p:nvPr/>
        </p:nvSpPr>
        <p:spPr>
          <a:xfrm>
            <a:off x="530423" y="732537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Teacher</a:t>
            </a:r>
          </a:p>
        </p:txBody>
      </p:sp>
      <p:pic>
        <p:nvPicPr>
          <p:cNvPr id="16" name="Grafik 15" descr="Ein Bild, das Screenshot, Reihe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F7576EB4-CB02-1391-E596-AA66A6986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10405" r="9545" b="5315"/>
          <a:stretch/>
        </p:blipFill>
        <p:spPr>
          <a:xfrm>
            <a:off x="1838037" y="3255096"/>
            <a:ext cx="8831839" cy="296337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70A3B16-B9D8-54AC-AD3D-D4F4D7C3589F}"/>
              </a:ext>
            </a:extLst>
          </p:cNvPr>
          <p:cNvSpPr txBox="1"/>
          <p:nvPr/>
        </p:nvSpPr>
        <p:spPr>
          <a:xfrm>
            <a:off x="530422" y="3956605"/>
            <a:ext cx="615553" cy="1560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2800" dirty="0"/>
              <a:t>Student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A6E97B-27ED-16EF-A833-26C8682BCD0C}"/>
              </a:ext>
            </a:extLst>
          </p:cNvPr>
          <p:cNvSpPr txBox="1"/>
          <p:nvPr/>
        </p:nvSpPr>
        <p:spPr>
          <a:xfrm>
            <a:off x="1522124" y="453005"/>
            <a:ext cx="400110" cy="21194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Genauigkeit auf 100 Bilder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AE4175-583F-F6E2-499A-864F3E730202}"/>
              </a:ext>
            </a:extLst>
          </p:cNvPr>
          <p:cNvSpPr txBox="1"/>
          <p:nvPr/>
        </p:nvSpPr>
        <p:spPr>
          <a:xfrm>
            <a:off x="1522124" y="3677073"/>
            <a:ext cx="400110" cy="21194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400" dirty="0"/>
              <a:t>Genauigkeit auf 100 Bilder</a:t>
            </a:r>
          </a:p>
        </p:txBody>
      </p:sp>
    </p:spTree>
    <p:extLst>
      <p:ext uri="{BB962C8B-B14F-4D97-AF65-F5344CB8AC3E}">
        <p14:creationId xmlns:p14="http://schemas.microsoft.com/office/powerpoint/2010/main" val="188543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E171B-9B90-40AB-65E4-F043553A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C21BA-35E4-23ED-1750-DA4F549F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9396" cy="3568496"/>
          </a:xfrm>
        </p:spPr>
        <p:txBody>
          <a:bodyPr/>
          <a:lstStyle/>
          <a:p>
            <a:r>
              <a:rPr lang="de-DE" dirty="0"/>
              <a:t>Zwei Modes</a:t>
            </a:r>
          </a:p>
          <a:p>
            <a:r>
              <a:rPr lang="de-DE" dirty="0"/>
              <a:t>Single Image Classification</a:t>
            </a:r>
          </a:p>
          <a:p>
            <a:pPr lvl="1"/>
            <a:r>
              <a:rPr lang="de-DE" dirty="0"/>
              <a:t>Ein Zeichen pro Bild erkennen</a:t>
            </a:r>
          </a:p>
          <a:p>
            <a:r>
              <a:rPr lang="de-DE" dirty="0"/>
              <a:t>„</a:t>
            </a:r>
            <a:r>
              <a:rPr lang="de-DE" dirty="0" err="1"/>
              <a:t>Tesseract</a:t>
            </a:r>
            <a:r>
              <a:rPr lang="de-DE" dirty="0"/>
              <a:t> Mode“</a:t>
            </a:r>
          </a:p>
          <a:p>
            <a:pPr lvl="1"/>
            <a:r>
              <a:rPr lang="de-DE" dirty="0"/>
              <a:t>Mehrere Zeichen pro Bild erkennen</a:t>
            </a:r>
          </a:p>
          <a:p>
            <a:pPr lvl="1"/>
            <a:r>
              <a:rPr lang="de-DE" dirty="0"/>
              <a:t>Nur als Foto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A980A-53DF-C70E-772C-CB135CB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10663-844D-7775-39A4-DD3DCE2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9D275-352F-444D-928A-3D9E0155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11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E007A3-6029-5841-9DA5-920184B56AC3}"/>
              </a:ext>
            </a:extLst>
          </p:cNvPr>
          <p:cNvSpPr txBox="1"/>
          <p:nvPr/>
        </p:nvSpPr>
        <p:spPr>
          <a:xfrm>
            <a:off x="6460222" y="4824475"/>
            <a:ext cx="121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4: 99.85%</a:t>
            </a:r>
            <a:br>
              <a:rPr lang="de-DE" dirty="0"/>
            </a:br>
            <a:r>
              <a:rPr lang="de-DE" dirty="0"/>
              <a:t>Y: 0.04%</a:t>
            </a:r>
            <a:br>
              <a:rPr lang="de-DE" dirty="0"/>
            </a:br>
            <a:r>
              <a:rPr lang="de-DE" dirty="0"/>
              <a:t>q: 0.04%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4C9B1F-09E5-E39C-B7AC-1F39BFF34FC1}"/>
              </a:ext>
            </a:extLst>
          </p:cNvPr>
          <p:cNvSpPr/>
          <p:nvPr/>
        </p:nvSpPr>
        <p:spPr>
          <a:xfrm>
            <a:off x="6460223" y="4824476"/>
            <a:ext cx="1073092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16F31B-8B48-F7DD-BB77-A87235CC375A}"/>
              </a:ext>
            </a:extLst>
          </p:cNvPr>
          <p:cNvCxnSpPr/>
          <p:nvPr/>
        </p:nvCxnSpPr>
        <p:spPr>
          <a:xfrm flipH="1">
            <a:off x="7533315" y="5209563"/>
            <a:ext cx="829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31884921-DBB8-8E15-C5F7-642B65E3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25" y="365125"/>
            <a:ext cx="2913210" cy="60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08AC-53C3-7CD8-EFA9-5A2D35F1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Single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0A385-D9DF-92F8-B49B-4C7D0B88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89BBC-2A90-90B4-F369-DB9FDF1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A91BD-A888-E2B3-4BD1-F4427F4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Entwurf, Zeichnung, Text, Kunst enthält.&#10;&#10;Automatisch generierte Beschreibung">
            <a:extLst>
              <a:ext uri="{FF2B5EF4-FFF2-40B4-BE49-F238E27FC236}">
                <a16:creationId xmlns:a16="http://schemas.microsoft.com/office/drawing/2014/main" id="{1095BC9C-5D7D-3D6F-9CBE-33A77FC3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4" y="1556217"/>
            <a:ext cx="2809176" cy="3745568"/>
          </a:xfrm>
          <a:prstGeom prst="rect">
            <a:avLst/>
          </a:prstGeom>
        </p:spPr>
      </p:pic>
      <p:pic>
        <p:nvPicPr>
          <p:cNvPr id="10" name="Grafik 9" descr="Ein Bild, das Text, Entwurf, Zeichnung, Handschrift enthält.&#10;&#10;Automatisch generierte Beschreibung">
            <a:extLst>
              <a:ext uri="{FF2B5EF4-FFF2-40B4-BE49-F238E27FC236}">
                <a16:creationId xmlns:a16="http://schemas.microsoft.com/office/drawing/2014/main" id="{EC6D0367-75E6-EBBD-4182-E08D1A61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74" y="1556215"/>
            <a:ext cx="2809177" cy="3745569"/>
          </a:xfrm>
          <a:prstGeom prst="rect">
            <a:avLst/>
          </a:prstGeom>
        </p:spPr>
      </p:pic>
      <p:pic>
        <p:nvPicPr>
          <p:cNvPr id="14" name="Grafik 13" descr="Ein Bild, das Text, Softdrink, Flasche, Grün enthält.&#10;&#10;Automatisch generierte Beschreibung">
            <a:extLst>
              <a:ext uri="{FF2B5EF4-FFF2-40B4-BE49-F238E27FC236}">
                <a16:creationId xmlns:a16="http://schemas.microsoft.com/office/drawing/2014/main" id="{31282D68-FB9B-838B-6DC7-CA248A839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56216"/>
            <a:ext cx="2809176" cy="37455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B5F8517-0F8D-D3AA-43DF-D7F45D3C0502}"/>
              </a:ext>
            </a:extLst>
          </p:cNvPr>
          <p:cNvSpPr txBox="1"/>
          <p:nvPr/>
        </p:nvSpPr>
        <p:spPr>
          <a:xfrm>
            <a:off x="1229424" y="5335286"/>
            <a:ext cx="30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B: 91.63%, b: 8.06%, P 0.00%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458A64-6E68-B9AC-F6B4-33CE2B8791D8}"/>
              </a:ext>
            </a:extLst>
          </p:cNvPr>
          <p:cNvSpPr txBox="1"/>
          <p:nvPr/>
        </p:nvSpPr>
        <p:spPr>
          <a:xfrm>
            <a:off x="4606808" y="5335283"/>
            <a:ext cx="29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a: 90.27%, q: 4.27%, o: 0.51%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214FC9-7077-0D09-D561-18E74BB1EDD2}"/>
              </a:ext>
            </a:extLst>
          </p:cNvPr>
          <p:cNvSpPr txBox="1"/>
          <p:nvPr/>
        </p:nvSpPr>
        <p:spPr>
          <a:xfrm>
            <a:off x="7988897" y="5335283"/>
            <a:ext cx="31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M: 93,76%, m: 6.20%, u: 0.01%</a:t>
            </a:r>
          </a:p>
        </p:txBody>
      </p:sp>
      <p:pic>
        <p:nvPicPr>
          <p:cNvPr id="19" name="Grafik 18" descr="Ein Bild, das Text, Schrift, weiß, Schwarzweiß enthält.&#10;&#10;Automatisch generierte Beschreibung">
            <a:extLst>
              <a:ext uri="{FF2B5EF4-FFF2-40B4-BE49-F238E27FC236}">
                <a16:creationId xmlns:a16="http://schemas.microsoft.com/office/drawing/2014/main" id="{E60E41F7-C0A1-8887-B4AD-5EFC1907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25" y="5738118"/>
            <a:ext cx="695325" cy="695325"/>
          </a:xfrm>
          <a:prstGeom prst="rect">
            <a:avLst/>
          </a:prstGeom>
        </p:spPr>
      </p:pic>
      <p:pic>
        <p:nvPicPr>
          <p:cNvPr id="23" name="Grafik 22" descr="Ein Bild, das Peitsche, Text enthält.&#10;&#10;Automatisch generierte Beschreibung">
            <a:extLst>
              <a:ext uri="{FF2B5EF4-FFF2-40B4-BE49-F238E27FC236}">
                <a16:creationId xmlns:a16="http://schemas.microsoft.com/office/drawing/2014/main" id="{3E0A250A-71B0-9458-DFE4-3E4DA8541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49" y="5738118"/>
            <a:ext cx="695325" cy="695325"/>
          </a:xfrm>
          <a:prstGeom prst="rect">
            <a:avLst/>
          </a:prstGeom>
        </p:spPr>
      </p:pic>
      <p:pic>
        <p:nvPicPr>
          <p:cNvPr id="25" name="Grafik 24" descr="Ein Bild, das Text, Entwurf, Peitsche enthält.&#10;&#10;Automatisch generierte Beschreibung">
            <a:extLst>
              <a:ext uri="{FF2B5EF4-FFF2-40B4-BE49-F238E27FC236}">
                <a16:creationId xmlns:a16="http://schemas.microsoft.com/office/drawing/2014/main" id="{A1D97817-00EA-92FB-240B-A9B1E2579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37" y="5738117"/>
            <a:ext cx="695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88C08-1C03-3A4C-36B3-38C3130E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Multi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FDBA1-E78C-924B-F711-469C34B2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72061" cy="4351338"/>
          </a:xfrm>
        </p:spPr>
        <p:txBody>
          <a:bodyPr>
            <a:normAutofit/>
          </a:bodyPr>
          <a:lstStyle/>
          <a:p>
            <a:r>
              <a:rPr lang="de-DE" dirty="0" err="1"/>
              <a:t>Bounding</a:t>
            </a:r>
            <a:r>
              <a:rPr lang="de-DE" dirty="0"/>
              <a:t> Boxen mithilfe Tesseract</a:t>
            </a:r>
            <a:r>
              <a:rPr lang="de-DE" baseline="50000" dirty="0"/>
              <a:t>1</a:t>
            </a:r>
            <a:r>
              <a:rPr lang="de-DE" dirty="0"/>
              <a:t> OCR erstellen</a:t>
            </a:r>
          </a:p>
          <a:p>
            <a:r>
              <a:rPr lang="de-DE" dirty="0"/>
              <a:t>Jede </a:t>
            </a:r>
            <a:r>
              <a:rPr lang="de-DE" dirty="0" err="1"/>
              <a:t>Bounding</a:t>
            </a:r>
            <a:r>
              <a:rPr lang="de-DE" dirty="0"/>
              <a:t> Box an das eigene Model weitergeben</a:t>
            </a:r>
          </a:p>
          <a:p>
            <a:r>
              <a:rPr lang="de-DE" dirty="0"/>
              <a:t>Farben (Confidence)</a:t>
            </a:r>
          </a:p>
          <a:p>
            <a:pPr lvl="1"/>
            <a:r>
              <a:rPr lang="de-DE" dirty="0"/>
              <a:t>&gt;95%: Grün</a:t>
            </a:r>
          </a:p>
          <a:p>
            <a:pPr lvl="1"/>
            <a:r>
              <a:rPr lang="de-DE" dirty="0"/>
              <a:t>&gt;75%: Gelb</a:t>
            </a:r>
          </a:p>
          <a:p>
            <a:pPr lvl="1"/>
            <a:r>
              <a:rPr lang="de-DE" dirty="0"/>
              <a:t>&gt;50%: Orange</a:t>
            </a:r>
          </a:p>
          <a:p>
            <a:pPr lvl="1"/>
            <a:r>
              <a:rPr lang="de-DE" dirty="0"/>
              <a:t>&lt;=50%: Rot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44091-EDAB-61A0-0038-9AFE7FAB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5216C-0D04-280B-3E00-E7B44702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D7E5A-89DA-354C-FC7F-3824AD88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3A6F43-9383-8DCA-924F-75020A470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1"/>
          <a:stretch/>
        </p:blipFill>
        <p:spPr>
          <a:xfrm>
            <a:off x="5685771" y="1043018"/>
            <a:ext cx="5849657" cy="1001418"/>
          </a:xfrm>
          <a:prstGeom prst="rect">
            <a:avLst/>
          </a:prstGeom>
        </p:spPr>
      </p:pic>
      <p:pic>
        <p:nvPicPr>
          <p:cNvPr id="10" name="Grafik 9" descr="Ein Bild, das Rahmen enthält.&#10;&#10;Automatisch generierte Beschreibung">
            <a:extLst>
              <a:ext uri="{FF2B5EF4-FFF2-40B4-BE49-F238E27FC236}">
                <a16:creationId xmlns:a16="http://schemas.microsoft.com/office/drawing/2014/main" id="{69A3721F-7912-D846-2C87-BE93E49D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71" y="2488327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005B7E6A-35D9-33A7-2403-356D90590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07" y="2471549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F413AB7-012B-508E-EA04-64BDBDBE5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82" b="12599"/>
          <a:stretch/>
        </p:blipFill>
        <p:spPr>
          <a:xfrm>
            <a:off x="6199468" y="3674349"/>
            <a:ext cx="4511570" cy="1618769"/>
          </a:xfrm>
          <a:prstGeom prst="rect">
            <a:avLst/>
          </a:prstGeom>
        </p:spPr>
      </p:pic>
      <p:pic>
        <p:nvPicPr>
          <p:cNvPr id="20" name="Grafik 19" descr="Ein Bild, das Metallwaren, Haken enthält.&#10;&#10;Automatisch generierte Beschreibung">
            <a:extLst>
              <a:ext uri="{FF2B5EF4-FFF2-40B4-BE49-F238E27FC236}">
                <a16:creationId xmlns:a16="http://schemas.microsoft.com/office/drawing/2014/main" id="{A96B2AB7-B20D-EC59-E883-AB2225C24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70" y="5594806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416016-C98C-C7EA-65BD-A0A7D25A0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00" y="5598028"/>
            <a:ext cx="695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ADFE65-78B5-53D8-BFF7-E409DD0E4D3A}"/>
              </a:ext>
            </a:extLst>
          </p:cNvPr>
          <p:cNvCxnSpPr/>
          <p:nvPr/>
        </p:nvCxnSpPr>
        <p:spPr>
          <a:xfrm>
            <a:off x="5928087" y="1661591"/>
            <a:ext cx="0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FF3BC80-A4E9-1954-2A75-E0D03EAB884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506927" y="1661591"/>
            <a:ext cx="497343" cy="809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ADAE8FE-8C30-27C5-C824-EB55D097DA1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7766" y="4933620"/>
            <a:ext cx="262197" cy="66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5C800BC-A3CD-B742-5705-85598B6804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02723" y="5050172"/>
            <a:ext cx="119510" cy="544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96377D5-841E-20AD-FE7C-44AB4E67689B}"/>
              </a:ext>
            </a:extLst>
          </p:cNvPr>
          <p:cNvSpPr txBox="1"/>
          <p:nvPr/>
        </p:nvSpPr>
        <p:spPr>
          <a:xfrm>
            <a:off x="6325299" y="3333346"/>
            <a:ext cx="476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 I         G         t              1      l       S      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2F8B2F-CD94-8435-06BB-CEC98A226B1D}"/>
              </a:ext>
            </a:extLst>
          </p:cNvPr>
          <p:cNvSpPr txBox="1"/>
          <p:nvPr/>
        </p:nvSpPr>
        <p:spPr>
          <a:xfrm>
            <a:off x="5684424" y="719434"/>
            <a:ext cx="584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    H  a   l l   O       W    e  l  t    Z   G     0    G     Z   0    2   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8ADFD6B-3C41-25F8-17A6-96644BA0027F}"/>
              </a:ext>
            </a:extLst>
          </p:cNvPr>
          <p:cNvSpPr txBox="1"/>
          <p:nvPr/>
        </p:nvSpPr>
        <p:spPr>
          <a:xfrm>
            <a:off x="838200" y="5984043"/>
            <a:ext cx="467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https://github.com/</a:t>
            </a:r>
            <a:r>
              <a:rPr lang="de-DE" sz="1400" dirty="0" err="1"/>
              <a:t>tesseract-ocr</a:t>
            </a:r>
            <a:r>
              <a:rPr lang="de-DE" sz="1400" dirty="0"/>
              <a:t>/</a:t>
            </a:r>
            <a:r>
              <a:rPr lang="de-DE" sz="1400" dirty="0" err="1"/>
              <a:t>tesseract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0090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8ABB1-5A34-EFA7-BB54-B92C44C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D67F4-0E9A-AD78-B45C-2121435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B437B-E868-B7EC-8969-B032421F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01FF17-2CAE-3F7D-E0EE-99605F3A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0ED26-7024-9353-8942-8ED0EFB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DB71C7-3ACD-97D3-9F98-0F946D5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CCD6D-278C-D340-EF7A-7B4323A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7E96A-D5C4-736C-6B58-51CCC004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57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E336-32E9-9F65-3761-5653DDD5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7C106-6C94-91BA-2FFC-46258AFD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  <a:p>
            <a:pPr lvl="1"/>
            <a:r>
              <a:rPr lang="de-DE" dirty="0"/>
              <a:t>Ergebnisse</a:t>
            </a:r>
          </a:p>
          <a:p>
            <a:pPr lvl="1"/>
            <a:r>
              <a:rPr lang="de-DE" dirty="0"/>
              <a:t>Vergleich mit Scratch (ohne Teacher)</a:t>
            </a:r>
          </a:p>
          <a:p>
            <a:pPr lvl="1"/>
            <a:r>
              <a:rPr lang="de-DE" dirty="0"/>
              <a:t>Weitere Ergebnisse</a:t>
            </a:r>
          </a:p>
          <a:p>
            <a:pPr lvl="1"/>
            <a:r>
              <a:rPr lang="de-DE" dirty="0"/>
              <a:t>Finale Model</a:t>
            </a:r>
          </a:p>
          <a:p>
            <a:r>
              <a:rPr lang="de-DE" dirty="0"/>
              <a:t>App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Live Demo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A6301-B47A-989B-6933-F3E1868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BF51C-9A70-3430-EEDA-61ADF8C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21148-FE43-EE54-56A5-749B8FE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31AFB-34C4-0FFC-5B74-DE814BF7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7F141-5E33-D1C1-DC8C-0AD869B6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13" cy="4351338"/>
          </a:xfrm>
        </p:spPr>
        <p:txBody>
          <a:bodyPr>
            <a:normAutofit/>
          </a:bodyPr>
          <a:lstStyle/>
          <a:p>
            <a:r>
              <a:rPr lang="de-DE" dirty="0"/>
              <a:t>Ziel: Handgeschriebene Zeichen erkennen</a:t>
            </a:r>
          </a:p>
          <a:p>
            <a:r>
              <a:rPr lang="de-DE" dirty="0"/>
              <a:t>EMNIST (</a:t>
            </a:r>
            <a:r>
              <a:rPr lang="de-DE" dirty="0" err="1"/>
              <a:t>ByClass</a:t>
            </a:r>
            <a:r>
              <a:rPr lang="de-DE" dirty="0"/>
              <a:t>) &amp; Eigener Datensatz</a:t>
            </a:r>
          </a:p>
          <a:p>
            <a:r>
              <a:rPr lang="de-DE" dirty="0"/>
              <a:t>Größen</a:t>
            </a:r>
          </a:p>
          <a:p>
            <a:pPr lvl="1"/>
            <a:r>
              <a:rPr lang="de-DE" dirty="0"/>
              <a:t>EMNIST (23x23) 800K</a:t>
            </a:r>
          </a:p>
          <a:p>
            <a:pPr lvl="1"/>
            <a:r>
              <a:rPr lang="de-DE" dirty="0"/>
              <a:t>Eigener (73x73) 1300</a:t>
            </a:r>
          </a:p>
          <a:p>
            <a:r>
              <a:rPr lang="de-DE" dirty="0"/>
              <a:t>Vorbereitung</a:t>
            </a:r>
          </a:p>
          <a:p>
            <a:pPr lvl="1"/>
            <a:r>
              <a:rPr lang="de-DE" dirty="0"/>
              <a:t>Rotieren &amp; Flippen (EMNIST), Skalieren, Normalisieren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C597342-614E-08AE-D38D-D421A974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3536302"/>
            <a:ext cx="2894756" cy="28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42B1787-0B24-6A47-E4FD-77A8F640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46" y="536853"/>
            <a:ext cx="2918926" cy="28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18BBAC-988B-C28A-11AF-F0E209F0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27B4B1-D662-73C0-B6D2-589EB3DE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F798796-22F1-7D0A-F604-0DB8326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2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357C-BA0C-06B1-1EE9-C0CB8CB1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&amp;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F2F0-774D-996A-DBF9-BA8CE0F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9" cy="4351338"/>
          </a:xfrm>
        </p:spPr>
        <p:txBody>
          <a:bodyPr/>
          <a:lstStyle/>
          <a:p>
            <a:r>
              <a:rPr lang="de-DE" dirty="0"/>
              <a:t>Neu: Data Augmentation</a:t>
            </a:r>
          </a:p>
          <a:p>
            <a:pPr lvl="1"/>
            <a:r>
              <a:rPr lang="de-DE" dirty="0"/>
              <a:t>Kontrast</a:t>
            </a:r>
          </a:p>
          <a:p>
            <a:pPr lvl="1"/>
            <a:r>
              <a:rPr lang="de-DE" dirty="0"/>
              <a:t>Helligkeit</a:t>
            </a:r>
          </a:p>
          <a:p>
            <a:pPr lvl="1"/>
            <a:r>
              <a:rPr lang="de-DE" dirty="0"/>
              <a:t>Leichte Drehung</a:t>
            </a:r>
          </a:p>
          <a:p>
            <a:pPr lvl="1"/>
            <a:r>
              <a:rPr lang="de-DE" dirty="0"/>
              <a:t>Rauschen</a:t>
            </a:r>
          </a:p>
          <a:p>
            <a:r>
              <a:rPr lang="de-DE" dirty="0"/>
              <a:t>Teacher Model (aus MS3) neu trainiert</a:t>
            </a:r>
          </a:p>
          <a:p>
            <a:pPr lvl="1"/>
            <a:r>
              <a:rPr lang="de-DE" dirty="0"/>
              <a:t>Genauigkeit 86.47% 	</a:t>
            </a:r>
            <a:r>
              <a:rPr lang="de-DE" dirty="0">
                <a:solidFill>
                  <a:srgbClr val="C00000"/>
                </a:solidFill>
              </a:rPr>
              <a:t>-0.21%</a:t>
            </a:r>
            <a:endParaRPr lang="de-DE" dirty="0"/>
          </a:p>
          <a:p>
            <a:pPr lvl="1"/>
            <a:r>
              <a:rPr lang="de-DE" dirty="0"/>
              <a:t>Loss 0.3681 		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-0.0133</a:t>
            </a:r>
            <a:endParaRPr lang="de-DE" dirty="0"/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318969-47E4-EF20-2A2E-1D994299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83" y="1623498"/>
            <a:ext cx="4747517" cy="47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43CD2-6F29-AE0B-794B-7088D4C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BBBD4-0458-70E5-1324-4ADDD10D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098E5-E2DB-6A7A-A73C-C62C1A8B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6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ürfel 2">
            <a:extLst>
              <a:ext uri="{FF2B5EF4-FFF2-40B4-BE49-F238E27FC236}">
                <a16:creationId xmlns:a16="http://schemas.microsoft.com/office/drawing/2014/main" id="{3FD3C440-3437-6451-B340-BE3444C7735E}"/>
              </a:ext>
            </a:extLst>
          </p:cNvPr>
          <p:cNvSpPr/>
          <p:nvPr/>
        </p:nvSpPr>
        <p:spPr>
          <a:xfrm>
            <a:off x="1261390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71x71x64</a:t>
            </a:r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5BA5C470-B00F-5075-7C88-F3F0653B7797}"/>
              </a:ext>
            </a:extLst>
          </p:cNvPr>
          <p:cNvSpPr/>
          <p:nvPr/>
        </p:nvSpPr>
        <p:spPr>
          <a:xfrm>
            <a:off x="1598359" y="1405390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69x69x64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ACCD5B-C2E2-7A85-F127-D66C2449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Knowledge </a:t>
            </a:r>
            <a:r>
              <a:rPr lang="de-DE" dirty="0" err="1"/>
              <a:t>Distillation</a:t>
            </a:r>
            <a:endParaRPr lang="de-DE" dirty="0"/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175CDC9-2476-17FA-CACC-29478A9C4822}"/>
              </a:ext>
            </a:extLst>
          </p:cNvPr>
          <p:cNvSpPr/>
          <p:nvPr/>
        </p:nvSpPr>
        <p:spPr>
          <a:xfrm>
            <a:off x="2134256" y="1740105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34x34x64</a:t>
            </a:r>
          </a:p>
        </p:txBody>
      </p:sp>
      <p:sp>
        <p:nvSpPr>
          <p:cNvPr id="23" name="Würfel 22">
            <a:extLst>
              <a:ext uri="{FF2B5EF4-FFF2-40B4-BE49-F238E27FC236}">
                <a16:creationId xmlns:a16="http://schemas.microsoft.com/office/drawing/2014/main" id="{7BE626A2-B300-33EC-6854-2F1508142610}"/>
              </a:ext>
            </a:extLst>
          </p:cNvPr>
          <p:cNvSpPr/>
          <p:nvPr/>
        </p:nvSpPr>
        <p:spPr>
          <a:xfrm>
            <a:off x="5034011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138B2D43-02D4-2E19-A5B9-1E0C065F507E}"/>
              </a:ext>
            </a:extLst>
          </p:cNvPr>
          <p:cNvSpPr/>
          <p:nvPr/>
        </p:nvSpPr>
        <p:spPr>
          <a:xfrm>
            <a:off x="6646643" y="2619667"/>
            <a:ext cx="1453415" cy="212992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C448C104-5909-22A9-9E5C-37450A7142D5}"/>
              </a:ext>
            </a:extLst>
          </p:cNvPr>
          <p:cNvSpPr/>
          <p:nvPr/>
        </p:nvSpPr>
        <p:spPr>
          <a:xfrm>
            <a:off x="8259275" y="261966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FD015AAD-B68B-98C7-DA2F-45C033386D2F}"/>
              </a:ext>
            </a:extLst>
          </p:cNvPr>
          <p:cNvSpPr/>
          <p:nvPr/>
        </p:nvSpPr>
        <p:spPr>
          <a:xfrm>
            <a:off x="9272084" y="3305139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>
            <a:extLst>
              <a:ext uri="{FF2B5EF4-FFF2-40B4-BE49-F238E27FC236}">
                <a16:creationId xmlns:a16="http://schemas.microsoft.com/office/drawing/2014/main" id="{A40BBFA5-2FD7-06A6-606B-09AD0B9292CC}"/>
              </a:ext>
            </a:extLst>
          </p:cNvPr>
          <p:cNvSpPr/>
          <p:nvPr/>
        </p:nvSpPr>
        <p:spPr>
          <a:xfrm>
            <a:off x="9272083" y="3728650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ürfel 30">
            <a:extLst>
              <a:ext uri="{FF2B5EF4-FFF2-40B4-BE49-F238E27FC236}">
                <a16:creationId xmlns:a16="http://schemas.microsoft.com/office/drawing/2014/main" id="{297E6DE1-7718-EBD1-C51D-6FDD2671C79C}"/>
              </a:ext>
            </a:extLst>
          </p:cNvPr>
          <p:cNvSpPr/>
          <p:nvPr/>
        </p:nvSpPr>
        <p:spPr>
          <a:xfrm>
            <a:off x="9272083" y="4209655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>
            <a:extLst>
              <a:ext uri="{FF2B5EF4-FFF2-40B4-BE49-F238E27FC236}">
                <a16:creationId xmlns:a16="http://schemas.microsoft.com/office/drawing/2014/main" id="{5DDC79E0-E3FF-9133-03A4-61E46BB4FD5F}"/>
              </a:ext>
            </a:extLst>
          </p:cNvPr>
          <p:cNvSpPr/>
          <p:nvPr/>
        </p:nvSpPr>
        <p:spPr>
          <a:xfrm>
            <a:off x="9272082" y="4766161"/>
            <a:ext cx="462015" cy="336632"/>
          </a:xfrm>
          <a:prstGeom prst="cube">
            <a:avLst>
              <a:gd name="adj" fmla="val 3995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F587815-811C-292F-29BE-83DD65C5004A}"/>
              </a:ext>
            </a:extLst>
          </p:cNvPr>
          <p:cNvSpPr/>
          <p:nvPr/>
        </p:nvSpPr>
        <p:spPr>
          <a:xfrm>
            <a:off x="6958417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4FA94E2-05D6-CABD-31B9-E9BB026F330E}"/>
              </a:ext>
            </a:extLst>
          </p:cNvPr>
          <p:cNvSpPr/>
          <p:nvPr/>
        </p:nvSpPr>
        <p:spPr>
          <a:xfrm>
            <a:off x="8255223" y="5108387"/>
            <a:ext cx="499714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DB6EC860-3AF0-EE37-05FE-F3A95099EB0E}"/>
              </a:ext>
            </a:extLst>
          </p:cNvPr>
          <p:cNvSpPr/>
          <p:nvPr/>
        </p:nvSpPr>
        <p:spPr>
          <a:xfrm>
            <a:off x="5293848" y="5108387"/>
            <a:ext cx="821762" cy="213608"/>
          </a:xfrm>
          <a:prstGeom prst="cube">
            <a:avLst>
              <a:gd name="adj" fmla="val 4552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DFDD2F5-13DD-32C9-9158-3F216891AE67}"/>
              </a:ext>
            </a:extLst>
          </p:cNvPr>
          <p:cNvSpPr txBox="1"/>
          <p:nvPr/>
        </p:nvSpPr>
        <p:spPr>
          <a:xfrm>
            <a:off x="3838802" y="1462680"/>
            <a:ext cx="445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Teacher Model (4.72M Parameter)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E2FEBF6-8838-EE96-8FF5-800DF5FE1DC2}"/>
              </a:ext>
            </a:extLst>
          </p:cNvPr>
          <p:cNvSpPr txBox="1"/>
          <p:nvPr/>
        </p:nvSpPr>
        <p:spPr>
          <a:xfrm>
            <a:off x="3838802" y="3892559"/>
            <a:ext cx="470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Student Model (0.45M Parameter)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9D9B08-77F8-EC34-6014-7229F691B3CF}"/>
              </a:ext>
            </a:extLst>
          </p:cNvPr>
          <p:cNvSpPr txBox="1"/>
          <p:nvPr/>
        </p:nvSpPr>
        <p:spPr>
          <a:xfrm>
            <a:off x="5114815" y="2834088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5D51F17-6F76-607E-4013-1CFF6C74E1F9}"/>
              </a:ext>
            </a:extLst>
          </p:cNvPr>
          <p:cNvSpPr txBox="1"/>
          <p:nvPr/>
        </p:nvSpPr>
        <p:spPr>
          <a:xfrm>
            <a:off x="6778587" y="2832920"/>
            <a:ext cx="1189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512 Nodes</a:t>
            </a:r>
            <a:br>
              <a:rPr lang="de-DE" dirty="0"/>
            </a:br>
            <a:r>
              <a:rPr lang="de-DE" dirty="0"/>
              <a:t>(Dropout 0.8 &amp; BN</a:t>
            </a:r>
            <a:r>
              <a:rPr lang="de-DE" sz="1800" baseline="50000" dirty="0"/>
              <a:t>1</a:t>
            </a:r>
            <a:r>
              <a:rPr lang="de-DE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1993278-AB0B-1502-0158-AD7B0E606685}"/>
              </a:ext>
            </a:extLst>
          </p:cNvPr>
          <p:cNvSpPr txBox="1"/>
          <p:nvPr/>
        </p:nvSpPr>
        <p:spPr>
          <a:xfrm>
            <a:off x="5059638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2DF80E2-93AF-5D57-C4A6-CE454A238F8A}"/>
              </a:ext>
            </a:extLst>
          </p:cNvPr>
          <p:cNvSpPr txBox="1"/>
          <p:nvPr/>
        </p:nvSpPr>
        <p:spPr>
          <a:xfrm>
            <a:off x="6792785" y="5356691"/>
            <a:ext cx="1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128 Nodes</a:t>
            </a:r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9DCB47BD-9362-B1B7-B1DD-EADE39A33640}"/>
              </a:ext>
            </a:extLst>
          </p:cNvPr>
          <p:cNvSpPr/>
          <p:nvPr/>
        </p:nvSpPr>
        <p:spPr>
          <a:xfrm>
            <a:off x="2512432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32x32x128</a:t>
            </a:r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DAA7B768-91EC-992A-4B2C-D4835C9D56F1}"/>
              </a:ext>
            </a:extLst>
          </p:cNvPr>
          <p:cNvSpPr/>
          <p:nvPr/>
        </p:nvSpPr>
        <p:spPr>
          <a:xfrm>
            <a:off x="2907671" y="1750653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30x30x128</a:t>
            </a:r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D8214AB3-5A49-8C55-8418-2D902550A251}"/>
              </a:ext>
            </a:extLst>
          </p:cNvPr>
          <p:cNvSpPr/>
          <p:nvPr/>
        </p:nvSpPr>
        <p:spPr>
          <a:xfrm>
            <a:off x="3503895" y="2068515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15x15x128</a:t>
            </a:r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5A1C6B3A-D5C5-4689-7F94-AC11099F3EB7}"/>
              </a:ext>
            </a:extLst>
          </p:cNvPr>
          <p:cNvSpPr/>
          <p:nvPr/>
        </p:nvSpPr>
        <p:spPr>
          <a:xfrm>
            <a:off x="3838802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13x13x256</a:t>
            </a:r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6619C846-1CC1-2F2E-5A68-8470EFE71085}"/>
              </a:ext>
            </a:extLst>
          </p:cNvPr>
          <p:cNvSpPr/>
          <p:nvPr/>
        </p:nvSpPr>
        <p:spPr>
          <a:xfrm>
            <a:off x="4173357" y="2078060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11x11x256</a:t>
            </a:r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16627FE9-BA9A-98D1-3027-1FDD748135A0}"/>
              </a:ext>
            </a:extLst>
          </p:cNvPr>
          <p:cNvSpPr/>
          <p:nvPr/>
        </p:nvSpPr>
        <p:spPr>
          <a:xfrm>
            <a:off x="4545109" y="2309275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5x5x256</a:t>
            </a: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623E69E-D23B-C614-5A9E-1E3789D1D373}"/>
              </a:ext>
            </a:extLst>
          </p:cNvPr>
          <p:cNvSpPr/>
          <p:nvPr/>
        </p:nvSpPr>
        <p:spPr>
          <a:xfrm>
            <a:off x="1261390" y="3849834"/>
            <a:ext cx="1104962" cy="2552314"/>
          </a:xfrm>
          <a:prstGeom prst="cube">
            <a:avLst>
              <a:gd name="adj" fmla="val 81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71x71x16</a:t>
            </a: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E64EDBEB-7697-A597-DA17-B79B69297B73}"/>
              </a:ext>
            </a:extLst>
          </p:cNvPr>
          <p:cNvSpPr/>
          <p:nvPr/>
        </p:nvSpPr>
        <p:spPr>
          <a:xfrm>
            <a:off x="2134256" y="4184549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35x35x16</a:t>
            </a:r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D49EEFA1-702B-4DA3-9E6D-1A3257E3788D}"/>
              </a:ext>
            </a:extLst>
          </p:cNvPr>
          <p:cNvSpPr/>
          <p:nvPr/>
        </p:nvSpPr>
        <p:spPr>
          <a:xfrm>
            <a:off x="2512432" y="4195097"/>
            <a:ext cx="839212" cy="1938466"/>
          </a:xfrm>
          <a:prstGeom prst="cube">
            <a:avLst>
              <a:gd name="adj" fmla="val 69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33x33x32</a:t>
            </a:r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43FD9019-50E1-677D-4D98-0EF2B5005918}"/>
              </a:ext>
            </a:extLst>
          </p:cNvPr>
          <p:cNvSpPr/>
          <p:nvPr/>
        </p:nvSpPr>
        <p:spPr>
          <a:xfrm>
            <a:off x="3503895" y="4512959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16x16x32</a:t>
            </a: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F386EDBF-594E-36AB-FD5A-D22C0CC5D484}"/>
              </a:ext>
            </a:extLst>
          </p:cNvPr>
          <p:cNvSpPr/>
          <p:nvPr/>
        </p:nvSpPr>
        <p:spPr>
          <a:xfrm>
            <a:off x="3838802" y="4522504"/>
            <a:ext cx="559474" cy="1292309"/>
          </a:xfrm>
          <a:prstGeom prst="cube">
            <a:avLst>
              <a:gd name="adj" fmla="val 56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14x14x64</a:t>
            </a: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3E998B8D-638B-BAF6-7ECA-1B932E378E0F}"/>
              </a:ext>
            </a:extLst>
          </p:cNvPr>
          <p:cNvSpPr/>
          <p:nvPr/>
        </p:nvSpPr>
        <p:spPr>
          <a:xfrm>
            <a:off x="4545109" y="4753719"/>
            <a:ext cx="393962" cy="910000"/>
          </a:xfrm>
          <a:prstGeom prst="cube">
            <a:avLst>
              <a:gd name="adj" fmla="val 458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7x7x64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8939E56-65D3-BAE4-3398-7D169BF70AB5}"/>
              </a:ext>
            </a:extLst>
          </p:cNvPr>
          <p:cNvSpPr txBox="1"/>
          <p:nvPr/>
        </p:nvSpPr>
        <p:spPr>
          <a:xfrm>
            <a:off x="9734097" y="322137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Conv</a:t>
            </a:r>
            <a:r>
              <a:rPr lang="de-DE" dirty="0"/>
              <a:t>.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1F80290-44D5-00C5-17D6-83DF3AB2A27D}"/>
              </a:ext>
            </a:extLst>
          </p:cNvPr>
          <p:cNvSpPr txBox="1"/>
          <p:nvPr/>
        </p:nvSpPr>
        <p:spPr>
          <a:xfrm>
            <a:off x="9734097" y="367320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 Pooling (2x2)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56740E9-1347-CA4E-F404-F75B1F737296}"/>
              </a:ext>
            </a:extLst>
          </p:cNvPr>
          <p:cNvSpPr txBox="1"/>
          <p:nvPr/>
        </p:nvSpPr>
        <p:spPr>
          <a:xfrm>
            <a:off x="9734097" y="4034342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Layer (</a:t>
            </a:r>
            <a:r>
              <a:rPr lang="de-DE" dirty="0" err="1"/>
              <a:t>ReLu</a:t>
            </a:r>
            <a:r>
              <a:rPr lang="de-DE" dirty="0"/>
              <a:t>)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C603109-6EF7-2E3B-4CAC-3FEBE86ABCCF}"/>
              </a:ext>
            </a:extLst>
          </p:cNvPr>
          <p:cNvSpPr txBox="1"/>
          <p:nvPr/>
        </p:nvSpPr>
        <p:spPr>
          <a:xfrm>
            <a:off x="9749338" y="4570315"/>
            <a:ext cx="23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 (62 Nodes)</a:t>
            </a:r>
          </a:p>
        </p:txBody>
      </p:sp>
      <p:sp>
        <p:nvSpPr>
          <p:cNvPr id="82" name="Datumsplatzhalter 81">
            <a:extLst>
              <a:ext uri="{FF2B5EF4-FFF2-40B4-BE49-F238E27FC236}">
                <a16:creationId xmlns:a16="http://schemas.microsoft.com/office/drawing/2014/main" id="{B42943A6-1B05-DE79-62D7-84B193D7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FB5005A6-9052-FD39-70E2-9647D5DD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7725B2DB-FF0B-115D-6EBC-85E63DA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5</a:t>
            </a:fld>
            <a:endParaRPr lang="de-DE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A291C7B-8269-7288-605B-41164FA289E1}"/>
              </a:ext>
            </a:extLst>
          </p:cNvPr>
          <p:cNvSpPr/>
          <p:nvPr/>
        </p:nvSpPr>
        <p:spPr>
          <a:xfrm>
            <a:off x="317689" y="1405390"/>
            <a:ext cx="342778" cy="49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Bild 73x73x1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6EA14EC-D3AD-4695-9AB3-DACBECA20839}"/>
              </a:ext>
            </a:extLst>
          </p:cNvPr>
          <p:cNvSpPr txBox="1"/>
          <p:nvPr/>
        </p:nvSpPr>
        <p:spPr>
          <a:xfrm>
            <a:off x="9580188" y="6048573"/>
            <a:ext cx="2181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aseline="50000" dirty="0"/>
              <a:t>1</a:t>
            </a:r>
            <a:r>
              <a:rPr lang="de-DE" sz="1400" dirty="0"/>
              <a:t>BN = Batch </a:t>
            </a:r>
            <a:r>
              <a:rPr lang="de-DE" sz="1400" dirty="0" err="1"/>
              <a:t>Normalization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3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88C38-1BF8-1AE6-BADC-BAFD5B78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2D86A-4388-0BF0-8CBB-1379586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A489E-B479-F6D4-9A26-5CBCD6DB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0EFF-2F62-8854-E010-CE2CA7F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358420-C91C-BB7F-B8E2-2A3415A5C791}"/>
              </a:ext>
            </a:extLst>
          </p:cNvPr>
          <p:cNvSpPr txBox="1"/>
          <p:nvPr/>
        </p:nvSpPr>
        <p:spPr>
          <a:xfrm>
            <a:off x="903343" y="5870286"/>
            <a:ext cx="1045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</a:t>
            </a:r>
            <a:r>
              <a:rPr lang="de-DE" sz="1400" dirty="0" err="1"/>
              <a:t>Temperature</a:t>
            </a:r>
            <a:r>
              <a:rPr lang="de-DE" sz="1400" dirty="0"/>
              <a:t>: 1, Alpha: 0.5,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(Epoche 10 gestoppt)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A764198-C830-9DDA-C4A5-3F0D784F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771" y="3216602"/>
            <a:ext cx="3996377" cy="24220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59C5A8-7E63-01F4-61F4-589CC213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79" y="3207088"/>
            <a:ext cx="3996376" cy="242204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5A420A0-83E0-E14D-EF48-FB917C189EEF}"/>
              </a:ext>
            </a:extLst>
          </p:cNvPr>
          <p:cNvSpPr txBox="1"/>
          <p:nvPr/>
        </p:nvSpPr>
        <p:spPr>
          <a:xfrm>
            <a:off x="8192898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0E9C7A-A004-5DFF-10D1-16448173E27B}"/>
              </a:ext>
            </a:extLst>
          </p:cNvPr>
          <p:cNvSpPr txBox="1"/>
          <p:nvPr/>
        </p:nvSpPr>
        <p:spPr>
          <a:xfrm>
            <a:off x="6122903" y="3610257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C740C8-C581-901F-1F27-AE22DB96E742}"/>
              </a:ext>
            </a:extLst>
          </p:cNvPr>
          <p:cNvSpPr txBox="1"/>
          <p:nvPr/>
        </p:nvSpPr>
        <p:spPr>
          <a:xfrm>
            <a:off x="1001938" y="3857413"/>
            <a:ext cx="461665" cy="689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0680393-24FD-615B-B3DD-9F369DE6742A}"/>
              </a:ext>
            </a:extLst>
          </p:cNvPr>
          <p:cNvSpPr txBox="1"/>
          <p:nvPr/>
        </p:nvSpPr>
        <p:spPr>
          <a:xfrm>
            <a:off x="2156043" y="3516401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C684E52-773B-740F-9D31-A43FE2AD2DF3}"/>
              </a:ext>
            </a:extLst>
          </p:cNvPr>
          <p:cNvSpPr txBox="1"/>
          <p:nvPr/>
        </p:nvSpPr>
        <p:spPr>
          <a:xfrm>
            <a:off x="6957313" y="3610257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EAB653D-2DFC-AD3B-E9D0-6A38BB649A4C}"/>
              </a:ext>
            </a:extLst>
          </p:cNvPr>
          <p:cNvSpPr txBox="1"/>
          <p:nvPr/>
        </p:nvSpPr>
        <p:spPr>
          <a:xfrm>
            <a:off x="2156043" y="5118879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2907D8-9139-D35D-3EF4-C12FB642876E}"/>
              </a:ext>
            </a:extLst>
          </p:cNvPr>
          <p:cNvSpPr txBox="1"/>
          <p:nvPr/>
        </p:nvSpPr>
        <p:spPr>
          <a:xfrm>
            <a:off x="7314325" y="4726252"/>
            <a:ext cx="77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C3F27432-C823-F7CF-5C12-A1FFA4A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56038"/>
          </a:xfrm>
        </p:spPr>
        <p:txBody>
          <a:bodyPr/>
          <a:lstStyle/>
          <a:p>
            <a:r>
              <a:rPr lang="de-DE" dirty="0"/>
              <a:t>Genauigkeit: 85.92% (</a:t>
            </a:r>
            <a:r>
              <a:rPr lang="de-DE" dirty="0">
                <a:solidFill>
                  <a:srgbClr val="FF0000"/>
                </a:solidFill>
              </a:rPr>
              <a:t>-0.55%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0.3863 (</a:t>
            </a:r>
            <a:r>
              <a:rPr lang="de-DE" dirty="0">
                <a:solidFill>
                  <a:srgbClr val="FF0000"/>
                </a:solidFill>
              </a:rPr>
              <a:t>+0.0182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050A5A-7BCC-FE57-C8A2-BBAA14DD77C4}"/>
              </a:ext>
            </a:extLst>
          </p:cNvPr>
          <p:cNvSpPr txBox="1"/>
          <p:nvPr/>
        </p:nvSpPr>
        <p:spPr>
          <a:xfrm>
            <a:off x="3029575" y="5514806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09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4333-501A-DF41-AF87-2A372D0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Scratch (Ohne Teacher)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C2502-4685-EF33-E54C-6E824368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Genauigkeit: 85.75% (</a:t>
            </a:r>
            <a:r>
              <a:rPr lang="de-DE" dirty="0">
                <a:solidFill>
                  <a:srgbClr val="FF0000"/>
                </a:solidFill>
              </a:rPr>
              <a:t>-0,17%</a:t>
            </a:r>
            <a:r>
              <a:rPr lang="de-DE" dirty="0"/>
              <a:t>)</a:t>
            </a:r>
          </a:p>
          <a:p>
            <a:r>
              <a:rPr lang="de-DE" dirty="0"/>
              <a:t>Loss: 0.4056 (</a:t>
            </a:r>
            <a:r>
              <a:rPr lang="de-DE" dirty="0">
                <a:solidFill>
                  <a:srgbClr val="FF0000"/>
                </a:solidFill>
              </a:rPr>
              <a:t>+0.0193</a:t>
            </a:r>
            <a:r>
              <a:rPr lang="de-DE" dirty="0"/>
              <a:t>)</a:t>
            </a:r>
          </a:p>
          <a:p>
            <a:r>
              <a:rPr lang="de-DE" dirty="0"/>
              <a:t>Trainingsschritte 17 (</a:t>
            </a:r>
            <a:r>
              <a:rPr lang="de-DE" dirty="0">
                <a:solidFill>
                  <a:srgbClr val="FF0000"/>
                </a:solidFill>
              </a:rPr>
              <a:t>+7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54265-ED99-97A1-1E2F-07E56CB6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2A9B-767D-8923-3BCD-7FCF339A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164B7-232F-41E0-921E-71B2F0A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EDC856-1363-168E-ECB5-3CD28905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172" y="3498470"/>
            <a:ext cx="3714236" cy="22510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A6BA17-9A69-9237-7F5E-0E8718895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2773" y="3498470"/>
            <a:ext cx="3714236" cy="22510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BD7B94-4B5D-C259-86F2-1B86F02D879A}"/>
              </a:ext>
            </a:extLst>
          </p:cNvPr>
          <p:cNvSpPr txBox="1"/>
          <p:nvPr/>
        </p:nvSpPr>
        <p:spPr>
          <a:xfrm>
            <a:off x="903343" y="5990217"/>
            <a:ext cx="1045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Parameter: 251K Trainingsgröße (Mix aus EMNIST &amp; Eigener), Adam Optimizer (Learning Rate 0.0005), Early </a:t>
            </a:r>
            <a:r>
              <a:rPr lang="de-DE" sz="1400" dirty="0" err="1"/>
              <a:t>Stopping</a:t>
            </a:r>
            <a:r>
              <a:rPr lang="de-DE" sz="1400" dirty="0"/>
              <a:t> (17 Epochen gestoppt)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8C50CE-716A-6F11-5531-C60DBC36B0EB}"/>
              </a:ext>
            </a:extLst>
          </p:cNvPr>
          <p:cNvSpPr txBox="1"/>
          <p:nvPr/>
        </p:nvSpPr>
        <p:spPr>
          <a:xfrm>
            <a:off x="3161145" y="564076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8CCAA9-C580-112A-640E-B1B6BED5C87E}"/>
              </a:ext>
            </a:extLst>
          </p:cNvPr>
          <p:cNvSpPr txBox="1"/>
          <p:nvPr/>
        </p:nvSpPr>
        <p:spPr>
          <a:xfrm>
            <a:off x="8714657" y="5643752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6082BE-F186-52C6-39D9-6D98A8305215}"/>
              </a:ext>
            </a:extLst>
          </p:cNvPr>
          <p:cNvSpPr txBox="1"/>
          <p:nvPr/>
        </p:nvSpPr>
        <p:spPr>
          <a:xfrm>
            <a:off x="6732728" y="3727703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C90F31-7169-7098-30E6-459287E48024}"/>
              </a:ext>
            </a:extLst>
          </p:cNvPr>
          <p:cNvSpPr txBox="1"/>
          <p:nvPr/>
        </p:nvSpPr>
        <p:spPr>
          <a:xfrm>
            <a:off x="1397329" y="4078711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946372C-CE5B-7FF0-23FA-9B4097B17E8C}"/>
              </a:ext>
            </a:extLst>
          </p:cNvPr>
          <p:cNvSpPr txBox="1"/>
          <p:nvPr/>
        </p:nvSpPr>
        <p:spPr>
          <a:xfrm>
            <a:off x="4261679" y="467596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A100E2C-C6C0-1717-4E14-5C36024DBBC8}"/>
              </a:ext>
            </a:extLst>
          </p:cNvPr>
          <p:cNvSpPr txBox="1"/>
          <p:nvPr/>
        </p:nvSpPr>
        <p:spPr>
          <a:xfrm>
            <a:off x="4940347" y="522443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3CA227-1E69-3255-7B17-0EB6DB555B3C}"/>
              </a:ext>
            </a:extLst>
          </p:cNvPr>
          <p:cNvSpPr txBox="1"/>
          <p:nvPr/>
        </p:nvSpPr>
        <p:spPr>
          <a:xfrm>
            <a:off x="10027640" y="329893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251DE3-9F4E-F8F0-A789-AB38766D8DE8}"/>
              </a:ext>
            </a:extLst>
          </p:cNvPr>
          <p:cNvSpPr txBox="1"/>
          <p:nvPr/>
        </p:nvSpPr>
        <p:spPr>
          <a:xfrm>
            <a:off x="10088995" y="3847405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2687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7EDA8-EE4E-7C1F-BBE0-E5084977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Ausprobiert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94C001B-5653-A07B-664D-4F659D70C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46648"/>
              </p:ext>
            </p:extLst>
          </p:nvPr>
        </p:nvGraphicFramePr>
        <p:xfrm>
          <a:off x="838199" y="1690688"/>
          <a:ext cx="10515600" cy="328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85">
                  <a:extLst>
                    <a:ext uri="{9D8B030D-6E8A-4147-A177-3AD203B41FA5}">
                      <a16:colId xmlns:a16="http://schemas.microsoft.com/office/drawing/2014/main" val="762392084"/>
                    </a:ext>
                  </a:extLst>
                </a:gridCol>
                <a:gridCol w="1790633">
                  <a:extLst>
                    <a:ext uri="{9D8B030D-6E8A-4147-A177-3AD203B41FA5}">
                      <a16:colId xmlns:a16="http://schemas.microsoft.com/office/drawing/2014/main" val="1983701269"/>
                    </a:ext>
                  </a:extLst>
                </a:gridCol>
                <a:gridCol w="1046831">
                  <a:extLst>
                    <a:ext uri="{9D8B030D-6E8A-4147-A177-3AD203B41FA5}">
                      <a16:colId xmlns:a16="http://schemas.microsoft.com/office/drawing/2014/main" val="2516271248"/>
                    </a:ext>
                  </a:extLst>
                </a:gridCol>
                <a:gridCol w="1845729">
                  <a:extLst>
                    <a:ext uri="{9D8B030D-6E8A-4147-A177-3AD203B41FA5}">
                      <a16:colId xmlns:a16="http://schemas.microsoft.com/office/drawing/2014/main" val="1922820975"/>
                    </a:ext>
                  </a:extLst>
                </a:gridCol>
                <a:gridCol w="1666666">
                  <a:extLst>
                    <a:ext uri="{9D8B030D-6E8A-4147-A177-3AD203B41FA5}">
                      <a16:colId xmlns:a16="http://schemas.microsoft.com/office/drawing/2014/main" val="1640546695"/>
                    </a:ext>
                  </a:extLst>
                </a:gridCol>
                <a:gridCol w="2947656">
                  <a:extLst>
                    <a:ext uri="{9D8B030D-6E8A-4147-A177-3AD203B41FA5}">
                      <a16:colId xmlns:a16="http://schemas.microsoft.com/office/drawing/2014/main" val="800755697"/>
                    </a:ext>
                  </a:extLst>
                </a:gridCol>
              </a:tblGrid>
              <a:tr h="622208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Epochen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Temperatur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>
                          <a:effectLst/>
                        </a:rPr>
                        <a:t>Alpha</a:t>
                      </a:r>
                      <a:endParaRPr lang="de-DE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Genauigkeit</a:t>
                      </a: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Loss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dirty="0">
                          <a:effectLst/>
                        </a:rPr>
                        <a:t>Early </a:t>
                      </a:r>
                      <a:r>
                        <a:rPr lang="de-DE" sz="2000" b="1" u="none" strike="noStrike" dirty="0" err="1">
                          <a:effectLst/>
                        </a:rPr>
                        <a:t>Stopping</a:t>
                      </a:r>
                      <a:r>
                        <a:rPr lang="de-DE" sz="2000" b="1" u="none" strike="noStrike" dirty="0">
                          <a:effectLst/>
                        </a:rPr>
                        <a:t> verwendet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55660067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86.33%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0.3736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60521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25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86.23%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0.3765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96745981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86.19%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0.3785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515551798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86.16%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0.3750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741193846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85.74%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0.3902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1409307179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85.68%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0.3966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3621277554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85.13%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0.4159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67" marR="10267" marT="102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10267" marR="10267" marT="10267" marB="0" anchor="b"/>
                </a:tc>
                <a:extLst>
                  <a:ext uri="{0D108BD9-81ED-4DB2-BD59-A6C34878D82A}">
                    <a16:rowId xmlns:a16="http://schemas.microsoft.com/office/drawing/2014/main" val="227274258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EDDC0-B543-E68D-18DC-76A4CADA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C5489-584E-69A7-5DD0-21C1290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F79A9-2677-E378-C22B-7331D4CA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F15F-206D-08C0-615E-3F69F5B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 Student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9E236-4790-252D-3FDC-6005A0EA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0063" cy="4351338"/>
          </a:xfrm>
        </p:spPr>
        <p:txBody>
          <a:bodyPr/>
          <a:lstStyle/>
          <a:p>
            <a:r>
              <a:rPr lang="de-DE" dirty="0"/>
              <a:t>Genauigkeit: 86.33% (</a:t>
            </a:r>
            <a:r>
              <a:rPr lang="de-DE" dirty="0">
                <a:solidFill>
                  <a:srgbClr val="FF0000"/>
                </a:solidFill>
              </a:rPr>
              <a:t>-0.14%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Loss: 0.3736 (</a:t>
            </a:r>
            <a:r>
              <a:rPr lang="de-DE" dirty="0">
                <a:solidFill>
                  <a:srgbClr val="FF0000"/>
                </a:solidFill>
              </a:rPr>
              <a:t>+0.0055 </a:t>
            </a:r>
            <a:r>
              <a:rPr lang="de-DE" dirty="0" err="1"/>
              <a:t>ggü</a:t>
            </a:r>
            <a:r>
              <a:rPr lang="de-DE" dirty="0"/>
              <a:t>. Teacher)</a:t>
            </a:r>
          </a:p>
          <a:p>
            <a:r>
              <a:rPr lang="de-DE" dirty="0"/>
              <a:t>Temperatur: 1</a:t>
            </a:r>
          </a:p>
          <a:p>
            <a:r>
              <a:rPr lang="de-DE" dirty="0"/>
              <a:t>Alpha 0.5</a:t>
            </a:r>
          </a:p>
          <a:p>
            <a:r>
              <a:rPr lang="de-DE" dirty="0"/>
              <a:t>25 Epochen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786C0-AB39-2DE8-F457-80F51A6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29.06.2023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AB8FA-B83E-8F45-E810-CFE9C98F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Meilenstein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F64A2-B0E7-032F-EF15-EBBE08B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3AC2-EFC7-45C2-8E26-B48CD5F13A15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FA0557-04F1-74E6-9D59-FF463835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08" y="793779"/>
            <a:ext cx="3964709" cy="24028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D08CCE-123A-6E17-EBC6-8AFCB78A0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3706" y="3636859"/>
            <a:ext cx="4155355" cy="25183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7AE7893-25E3-6A21-6AAB-3D43B81640BF}"/>
              </a:ext>
            </a:extLst>
          </p:cNvPr>
          <p:cNvSpPr txBox="1"/>
          <p:nvPr/>
        </p:nvSpPr>
        <p:spPr>
          <a:xfrm>
            <a:off x="6298262" y="4170875"/>
            <a:ext cx="430887" cy="12560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Genauigkeit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2B5D70-83D9-A339-DABD-32B86013823E}"/>
              </a:ext>
            </a:extLst>
          </p:cNvPr>
          <p:cNvSpPr txBox="1"/>
          <p:nvPr/>
        </p:nvSpPr>
        <p:spPr>
          <a:xfrm>
            <a:off x="6298262" y="1578898"/>
            <a:ext cx="430887" cy="56274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Loss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587668-6A2E-D7CF-5122-5676F78975A0}"/>
              </a:ext>
            </a:extLst>
          </p:cNvPr>
          <p:cNvSpPr txBox="1"/>
          <p:nvPr/>
        </p:nvSpPr>
        <p:spPr>
          <a:xfrm>
            <a:off x="8591382" y="3164404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2E574F-9294-2DE9-E0ED-F13C478BAA7C}"/>
              </a:ext>
            </a:extLst>
          </p:cNvPr>
          <p:cNvSpPr txBox="1"/>
          <p:nvPr/>
        </p:nvSpPr>
        <p:spPr>
          <a:xfrm>
            <a:off x="8591383" y="6154321"/>
            <a:ext cx="87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Epoch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385185-334B-CE22-66C0-8B5410877671}"/>
              </a:ext>
            </a:extLst>
          </p:cNvPr>
          <p:cNvSpPr txBox="1"/>
          <p:nvPr/>
        </p:nvSpPr>
        <p:spPr>
          <a:xfrm>
            <a:off x="9559478" y="4192991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1B8CEE-9828-5BBC-A6D8-4A2078B74979}"/>
              </a:ext>
            </a:extLst>
          </p:cNvPr>
          <p:cNvSpPr txBox="1"/>
          <p:nvPr/>
        </p:nvSpPr>
        <p:spPr>
          <a:xfrm>
            <a:off x="10326844" y="1877834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Validation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22441A-F91D-26F9-7E27-1D61BEEE57CF}"/>
              </a:ext>
            </a:extLst>
          </p:cNvPr>
          <p:cNvSpPr txBox="1"/>
          <p:nvPr/>
        </p:nvSpPr>
        <p:spPr>
          <a:xfrm>
            <a:off x="9836612" y="3560303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A1C7E9-71F2-77A6-17AE-57801541FCED}"/>
              </a:ext>
            </a:extLst>
          </p:cNvPr>
          <p:cNvSpPr txBox="1"/>
          <p:nvPr/>
        </p:nvSpPr>
        <p:spPr>
          <a:xfrm>
            <a:off x="10357012" y="2471948"/>
            <a:ext cx="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9234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Breitbild</PresentationFormat>
  <Paragraphs>220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Meilenstein 4: Knowledge Distillation &amp; App</vt:lpstr>
      <vt:lpstr>Inhalt</vt:lpstr>
      <vt:lpstr>Daten &amp; Vorbereitung</vt:lpstr>
      <vt:lpstr>Daten &amp; Vorbereitung</vt:lpstr>
      <vt:lpstr>Knowledge Distillation</vt:lpstr>
      <vt:lpstr>Ergebnisse</vt:lpstr>
      <vt:lpstr>Vergleich Scratch (Ohne Teacher)</vt:lpstr>
      <vt:lpstr>Weiteres Ausprobiert</vt:lpstr>
      <vt:lpstr>Finale Student Model</vt:lpstr>
      <vt:lpstr>PowerPoint-Präsentation</vt:lpstr>
      <vt:lpstr>App</vt:lpstr>
      <vt:lpstr>Beispiel Single</vt:lpstr>
      <vt:lpstr>Beispiel Multi</vt:lpstr>
      <vt:lpstr>Live 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Feller</dc:creator>
  <cp:lastModifiedBy>Michael Feller</cp:lastModifiedBy>
  <cp:revision>95</cp:revision>
  <dcterms:created xsi:type="dcterms:W3CDTF">2023-06-22T14:34:33Z</dcterms:created>
  <dcterms:modified xsi:type="dcterms:W3CDTF">2023-06-27T00:51:45Z</dcterms:modified>
</cp:coreProperties>
</file>